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78"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7" r:id="rId19"/>
    <p:sldId id="272" r:id="rId20"/>
    <p:sldId id="273" r:id="rId21"/>
    <p:sldId id="274" r:id="rId22"/>
    <p:sldId id="275" r:id="rId23"/>
    <p:sldId id="276"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Lst>
  <p:sldSz cx="9144000" cy="6858000" type="screen4x3"/>
  <p:notesSz cx="7010400"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7" d="100"/>
          <a:sy n="67" d="100"/>
        </p:scale>
        <p:origin x="-51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AE16FF-5DEE-DF46-8A13-030B226F4F0E}" type="datetimeFigureOut">
              <a:rPr lang="en-US" smtClean="0"/>
              <a:t>6/21/2016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261439-57A5-8F46-BDC3-53D643756DF7}" type="slidenum">
              <a:rPr lang="en-US" smtClean="0"/>
              <a:t>‹#›</a:t>
            </a:fld>
            <a:endParaRPr lang="en-US"/>
          </a:p>
        </p:txBody>
      </p:sp>
    </p:spTree>
    <p:extLst>
      <p:ext uri="{BB962C8B-B14F-4D97-AF65-F5344CB8AC3E}">
        <p14:creationId xmlns:p14="http://schemas.microsoft.com/office/powerpoint/2010/main" val="1395434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AE16FF-5DEE-DF46-8A13-030B226F4F0E}" type="datetimeFigureOut">
              <a:rPr lang="en-US" smtClean="0"/>
              <a:t>6/21/2016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261439-57A5-8F46-BDC3-53D643756DF7}" type="slidenum">
              <a:rPr lang="en-US" smtClean="0"/>
              <a:t>‹#›</a:t>
            </a:fld>
            <a:endParaRPr lang="en-US"/>
          </a:p>
        </p:txBody>
      </p:sp>
    </p:spTree>
    <p:extLst>
      <p:ext uri="{BB962C8B-B14F-4D97-AF65-F5344CB8AC3E}">
        <p14:creationId xmlns:p14="http://schemas.microsoft.com/office/powerpoint/2010/main" val="2368620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AE16FF-5DEE-DF46-8A13-030B226F4F0E}" type="datetimeFigureOut">
              <a:rPr lang="en-US" smtClean="0"/>
              <a:t>6/21/2016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261439-57A5-8F46-BDC3-53D643756DF7}" type="slidenum">
              <a:rPr lang="en-US" smtClean="0"/>
              <a:t>‹#›</a:t>
            </a:fld>
            <a:endParaRPr lang="en-US"/>
          </a:p>
        </p:txBody>
      </p:sp>
    </p:spTree>
    <p:extLst>
      <p:ext uri="{BB962C8B-B14F-4D97-AF65-F5344CB8AC3E}">
        <p14:creationId xmlns:p14="http://schemas.microsoft.com/office/powerpoint/2010/main" val="1346554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AE16FF-5DEE-DF46-8A13-030B226F4F0E}" type="datetimeFigureOut">
              <a:rPr lang="en-US" smtClean="0"/>
              <a:t>6/21/2016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261439-57A5-8F46-BDC3-53D643756DF7}" type="slidenum">
              <a:rPr lang="en-US" smtClean="0"/>
              <a:t>‹#›</a:t>
            </a:fld>
            <a:endParaRPr lang="en-US"/>
          </a:p>
        </p:txBody>
      </p:sp>
    </p:spTree>
    <p:extLst>
      <p:ext uri="{BB962C8B-B14F-4D97-AF65-F5344CB8AC3E}">
        <p14:creationId xmlns:p14="http://schemas.microsoft.com/office/powerpoint/2010/main" val="2406128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AE16FF-5DEE-DF46-8A13-030B226F4F0E}" type="datetimeFigureOut">
              <a:rPr lang="en-US" smtClean="0"/>
              <a:t>6/21/2016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261439-57A5-8F46-BDC3-53D643756DF7}" type="slidenum">
              <a:rPr lang="en-US" smtClean="0"/>
              <a:t>‹#›</a:t>
            </a:fld>
            <a:endParaRPr lang="en-US"/>
          </a:p>
        </p:txBody>
      </p:sp>
    </p:spTree>
    <p:extLst>
      <p:ext uri="{BB962C8B-B14F-4D97-AF65-F5344CB8AC3E}">
        <p14:creationId xmlns:p14="http://schemas.microsoft.com/office/powerpoint/2010/main" val="94150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AE16FF-5DEE-DF46-8A13-030B226F4F0E}" type="datetimeFigureOut">
              <a:rPr lang="en-US" smtClean="0"/>
              <a:t>6/21/2016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261439-57A5-8F46-BDC3-53D643756DF7}" type="slidenum">
              <a:rPr lang="en-US" smtClean="0"/>
              <a:t>‹#›</a:t>
            </a:fld>
            <a:endParaRPr lang="en-US"/>
          </a:p>
        </p:txBody>
      </p:sp>
    </p:spTree>
    <p:extLst>
      <p:ext uri="{BB962C8B-B14F-4D97-AF65-F5344CB8AC3E}">
        <p14:creationId xmlns:p14="http://schemas.microsoft.com/office/powerpoint/2010/main" val="3726699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AE16FF-5DEE-DF46-8A13-030B226F4F0E}" type="datetimeFigureOut">
              <a:rPr lang="en-US" smtClean="0"/>
              <a:t>6/21/2016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261439-57A5-8F46-BDC3-53D643756DF7}" type="slidenum">
              <a:rPr lang="en-US" smtClean="0"/>
              <a:t>‹#›</a:t>
            </a:fld>
            <a:endParaRPr lang="en-US"/>
          </a:p>
        </p:txBody>
      </p:sp>
    </p:spTree>
    <p:extLst>
      <p:ext uri="{BB962C8B-B14F-4D97-AF65-F5344CB8AC3E}">
        <p14:creationId xmlns:p14="http://schemas.microsoft.com/office/powerpoint/2010/main" val="2356525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AE16FF-5DEE-DF46-8A13-030B226F4F0E}" type="datetimeFigureOut">
              <a:rPr lang="en-US" smtClean="0"/>
              <a:t>6/21/2016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261439-57A5-8F46-BDC3-53D643756DF7}" type="slidenum">
              <a:rPr lang="en-US" smtClean="0"/>
              <a:t>‹#›</a:t>
            </a:fld>
            <a:endParaRPr lang="en-US"/>
          </a:p>
        </p:txBody>
      </p:sp>
    </p:spTree>
    <p:extLst>
      <p:ext uri="{BB962C8B-B14F-4D97-AF65-F5344CB8AC3E}">
        <p14:creationId xmlns:p14="http://schemas.microsoft.com/office/powerpoint/2010/main" val="4223958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AE16FF-5DEE-DF46-8A13-030B226F4F0E}" type="datetimeFigureOut">
              <a:rPr lang="en-US" smtClean="0"/>
              <a:t>6/21/2016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261439-57A5-8F46-BDC3-53D643756DF7}" type="slidenum">
              <a:rPr lang="en-US" smtClean="0"/>
              <a:t>‹#›</a:t>
            </a:fld>
            <a:endParaRPr lang="en-US"/>
          </a:p>
        </p:txBody>
      </p:sp>
    </p:spTree>
    <p:extLst>
      <p:ext uri="{BB962C8B-B14F-4D97-AF65-F5344CB8AC3E}">
        <p14:creationId xmlns:p14="http://schemas.microsoft.com/office/powerpoint/2010/main" val="2245195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AE16FF-5DEE-DF46-8A13-030B226F4F0E}" type="datetimeFigureOut">
              <a:rPr lang="en-US" smtClean="0"/>
              <a:t>6/21/2016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261439-57A5-8F46-BDC3-53D643756DF7}" type="slidenum">
              <a:rPr lang="en-US" smtClean="0"/>
              <a:t>‹#›</a:t>
            </a:fld>
            <a:endParaRPr lang="en-US"/>
          </a:p>
        </p:txBody>
      </p:sp>
    </p:spTree>
    <p:extLst>
      <p:ext uri="{BB962C8B-B14F-4D97-AF65-F5344CB8AC3E}">
        <p14:creationId xmlns:p14="http://schemas.microsoft.com/office/powerpoint/2010/main" val="79174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AE16FF-5DEE-DF46-8A13-030B226F4F0E}" type="datetimeFigureOut">
              <a:rPr lang="en-US" smtClean="0"/>
              <a:t>6/21/2016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261439-57A5-8F46-BDC3-53D643756DF7}" type="slidenum">
              <a:rPr lang="en-US" smtClean="0"/>
              <a:t>‹#›</a:t>
            </a:fld>
            <a:endParaRPr lang="en-US"/>
          </a:p>
        </p:txBody>
      </p:sp>
    </p:spTree>
    <p:extLst>
      <p:ext uri="{BB962C8B-B14F-4D97-AF65-F5344CB8AC3E}">
        <p14:creationId xmlns:p14="http://schemas.microsoft.com/office/powerpoint/2010/main" val="1044161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AE16FF-5DEE-DF46-8A13-030B226F4F0E}" type="datetimeFigureOut">
              <a:rPr lang="en-US" smtClean="0"/>
              <a:t>6/21/2016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261439-57A5-8F46-BDC3-53D643756DF7}" type="slidenum">
              <a:rPr lang="en-US" smtClean="0"/>
              <a:t>‹#›</a:t>
            </a:fld>
            <a:endParaRPr lang="en-US"/>
          </a:p>
        </p:txBody>
      </p:sp>
    </p:spTree>
    <p:extLst>
      <p:ext uri="{BB962C8B-B14F-4D97-AF65-F5344CB8AC3E}">
        <p14:creationId xmlns:p14="http://schemas.microsoft.com/office/powerpoint/2010/main" val="39557744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youmans@wkblaw.com" TargetMode="External"/><Relationship Id="rId2" Type="http://schemas.openxmlformats.org/officeDocument/2006/relationships/hyperlink" Target="mailto:irospotnyuk@wkblaw.com" TargetMode="External"/><Relationship Id="rId1" Type="http://schemas.openxmlformats.org/officeDocument/2006/relationships/slideLayout" Target="../slideLayouts/slideLayout1.xml"/><Relationship Id="rId4" Type="http://schemas.openxmlformats.org/officeDocument/2006/relationships/hyperlink" Target="mailto:cspeck@surewest.ne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67861"/>
            <a:ext cx="7772400" cy="3132589"/>
          </a:xfrm>
        </p:spPr>
        <p:txBody>
          <a:bodyPr>
            <a:noAutofit/>
          </a:bodyPr>
          <a:lstStyle/>
          <a:p>
            <a:r>
              <a:rPr lang="en-US" sz="2800" b="1" dirty="0"/>
              <a:t>INCOME AND OTHER TAXES COMMITTEE</a:t>
            </a:r>
            <a:r>
              <a:rPr lang="en-US" sz="2800" dirty="0"/>
              <a:t/>
            </a:r>
            <a:br>
              <a:rPr lang="en-US" sz="2800" dirty="0"/>
            </a:br>
            <a:r>
              <a:rPr lang="en-US" sz="2000" b="1" dirty="0" smtClean="0"/>
              <a:t>TAXATION SECTION OF THE </a:t>
            </a:r>
            <a:r>
              <a:rPr lang="en-US" sz="2000" b="1" dirty="0"/>
              <a:t>STATE BAR OF CALIFORNIA</a:t>
            </a:r>
            <a:r>
              <a:rPr lang="en-US" sz="2000" dirty="0"/>
              <a:t/>
            </a:r>
            <a:br>
              <a:rPr lang="en-US" sz="2000" dirty="0"/>
            </a:br>
            <a:r>
              <a:rPr lang="en-US" sz="2000" b="1" dirty="0"/>
              <a:t> </a:t>
            </a:r>
            <a:r>
              <a:rPr lang="en-US" sz="2000" dirty="0"/>
              <a:t/>
            </a:r>
            <a:br>
              <a:rPr lang="en-US" sz="2000" dirty="0"/>
            </a:br>
            <a:r>
              <a:rPr lang="en-US" sz="2000" dirty="0"/>
              <a:t>2016 ANNUAL INCOME TAX SEMINAR</a:t>
            </a:r>
            <a:br>
              <a:rPr lang="en-US" sz="2000" dirty="0"/>
            </a:br>
            <a:r>
              <a:rPr lang="en-US" sz="2000" b="1" dirty="0"/>
              <a:t>  </a:t>
            </a:r>
            <a:r>
              <a:rPr lang="en-US" sz="2800" dirty="0"/>
              <a:t/>
            </a:r>
            <a:br>
              <a:rPr lang="en-US" sz="2800" dirty="0"/>
            </a:br>
            <a:r>
              <a:rPr lang="en-US" sz="2800" b="1" dirty="0"/>
              <a:t>ATTORNEY/CPA PRIVILEGE ISSUES</a:t>
            </a:r>
            <a:r>
              <a:rPr lang="en-US" sz="2000" dirty="0"/>
              <a:t/>
            </a:r>
            <a:br>
              <a:rPr lang="en-US" sz="2000" dirty="0"/>
            </a:br>
            <a:r>
              <a:rPr lang="en-US" sz="2000" b="1" dirty="0"/>
              <a:t> </a:t>
            </a:r>
            <a:r>
              <a:rPr lang="en-US" sz="2000" dirty="0"/>
              <a:t/>
            </a:r>
            <a:br>
              <a:rPr lang="en-US" sz="2000" dirty="0"/>
            </a:br>
            <a:r>
              <a:rPr lang="en-US" sz="2000" dirty="0"/>
              <a:t>June 24, 2016</a:t>
            </a:r>
            <a:r>
              <a:rPr lang="en-US" sz="2800" dirty="0"/>
              <a:t/>
            </a:r>
            <a:br>
              <a:rPr lang="en-US" sz="2800" dirty="0"/>
            </a:br>
            <a:endParaRPr lang="en-US" sz="2800" dirty="0"/>
          </a:p>
        </p:txBody>
      </p:sp>
      <p:graphicFrame>
        <p:nvGraphicFramePr>
          <p:cNvPr id="4" name="Table 3"/>
          <p:cNvGraphicFramePr>
            <a:graphicFrameLocks noGrp="1"/>
          </p:cNvGraphicFramePr>
          <p:nvPr>
            <p:extLst>
              <p:ext uri="{D42A27DB-BD31-4B8C-83A1-F6EECF244321}">
                <p14:modId xmlns:p14="http://schemas.microsoft.com/office/powerpoint/2010/main" val="2734067522"/>
              </p:ext>
            </p:extLst>
          </p:nvPr>
        </p:nvGraphicFramePr>
        <p:xfrm>
          <a:off x="572914" y="3714253"/>
          <a:ext cx="7753484" cy="1463040"/>
        </p:xfrm>
        <a:graphic>
          <a:graphicData uri="http://schemas.openxmlformats.org/drawingml/2006/table">
            <a:tbl>
              <a:tblPr firstRow="1" bandRow="1">
                <a:tableStyleId>{2D5ABB26-0587-4C30-8999-92F81FD0307C}</a:tableStyleId>
              </a:tblPr>
              <a:tblGrid>
                <a:gridCol w="3876742"/>
                <a:gridCol w="3876742"/>
              </a:tblGrid>
              <a:tr h="1050303">
                <a:tc>
                  <a:txBody>
                    <a:bodyPr/>
                    <a:lstStyle/>
                    <a:p>
                      <a:pPr algn="ctr"/>
                      <a:r>
                        <a:rPr lang="en-US" sz="1800" b="1" kern="1200" dirty="0" smtClean="0">
                          <a:solidFill>
                            <a:schemeClr val="tx1"/>
                          </a:solidFill>
                          <a:effectLst/>
                          <a:latin typeface="+mn-lt"/>
                          <a:ea typeface="+mn-ea"/>
                          <a:cs typeface="+mn-cs"/>
                        </a:rPr>
                        <a:t>Irina Rospotnyuk</a:t>
                      </a:r>
                      <a:endParaRPr lang="en-US" sz="1800" kern="1200" dirty="0" smtClean="0">
                        <a:solidFill>
                          <a:schemeClr val="tx1"/>
                        </a:solidFill>
                        <a:effectLst/>
                        <a:latin typeface="+mn-lt"/>
                        <a:ea typeface="+mn-ea"/>
                        <a:cs typeface="+mn-cs"/>
                      </a:endParaRPr>
                    </a:p>
                    <a:p>
                      <a:pPr algn="ctr"/>
                      <a:r>
                        <a:rPr lang="en-US" sz="1800" b="1" kern="1200" dirty="0" smtClean="0">
                          <a:solidFill>
                            <a:schemeClr val="tx1"/>
                          </a:solidFill>
                          <a:effectLst/>
                          <a:latin typeface="+mn-lt"/>
                          <a:ea typeface="+mn-ea"/>
                          <a:cs typeface="+mn-cs"/>
                        </a:rPr>
                        <a:t>Wagner Kirkman Blaine</a:t>
                      </a:r>
                      <a:endParaRPr lang="en-US" sz="1800" kern="1200" dirty="0" smtClean="0">
                        <a:solidFill>
                          <a:schemeClr val="tx1"/>
                        </a:solidFill>
                        <a:effectLst/>
                        <a:latin typeface="+mn-lt"/>
                        <a:ea typeface="+mn-ea"/>
                        <a:cs typeface="+mn-cs"/>
                      </a:endParaRPr>
                    </a:p>
                    <a:p>
                      <a:pPr algn="ctr"/>
                      <a:r>
                        <a:rPr lang="en-US" sz="1800" b="1" kern="1200" dirty="0" smtClean="0">
                          <a:solidFill>
                            <a:schemeClr val="tx1"/>
                          </a:solidFill>
                          <a:effectLst/>
                          <a:latin typeface="+mn-lt"/>
                          <a:ea typeface="+mn-ea"/>
                          <a:cs typeface="+mn-cs"/>
                        </a:rPr>
                        <a:t>Klomparens &amp; Youmans LLP</a:t>
                      </a:r>
                      <a:endParaRPr lang="en-US" sz="1800" kern="1200" dirty="0" smtClean="0">
                        <a:solidFill>
                          <a:schemeClr val="tx1"/>
                        </a:solidFill>
                        <a:effectLst/>
                        <a:latin typeface="+mn-lt"/>
                        <a:ea typeface="+mn-ea"/>
                        <a:cs typeface="+mn-cs"/>
                      </a:endParaRPr>
                    </a:p>
                    <a:p>
                      <a:pPr algn="ctr"/>
                      <a:r>
                        <a:rPr lang="en-US" sz="1800" kern="1200" dirty="0" smtClean="0">
                          <a:solidFill>
                            <a:schemeClr val="tx1"/>
                          </a:solidFill>
                          <a:effectLst/>
                          <a:latin typeface="+mn-lt"/>
                          <a:ea typeface="+mn-ea"/>
                          <a:cs typeface="+mn-cs"/>
                        </a:rPr>
                        <a:t>Email:  </a:t>
                      </a:r>
                      <a:r>
                        <a:rPr lang="en-US" sz="1800" kern="1200" dirty="0" smtClean="0">
                          <a:solidFill>
                            <a:schemeClr val="tx1"/>
                          </a:solidFill>
                          <a:effectLst/>
                          <a:latin typeface="+mn-lt"/>
                          <a:ea typeface="+mn-ea"/>
                          <a:cs typeface="+mn-cs"/>
                          <a:hlinkClick r:id="rId2"/>
                        </a:rPr>
                        <a:t>irospotnyuk@wkblaw.com</a:t>
                      </a:r>
                      <a:endParaRPr lang="en-US" sz="1800" kern="1200" dirty="0" smtClean="0">
                        <a:solidFill>
                          <a:schemeClr val="tx1"/>
                        </a:solidFill>
                        <a:effectLst/>
                        <a:latin typeface="+mn-lt"/>
                        <a:ea typeface="+mn-ea"/>
                        <a:cs typeface="+mn-cs"/>
                      </a:endParaRPr>
                    </a:p>
                    <a:p>
                      <a:pPr algn="ctr"/>
                      <a:endParaRPr lang="en-US" sz="1800" dirty="0"/>
                    </a:p>
                  </a:txBody>
                  <a:tcPr/>
                </a:tc>
                <a:tc>
                  <a:txBody>
                    <a:bodyPr/>
                    <a:lstStyle/>
                    <a:p>
                      <a:pPr algn="ctr"/>
                      <a:r>
                        <a:rPr lang="en-US" sz="1800" b="1" kern="1200" dirty="0" smtClean="0">
                          <a:solidFill>
                            <a:schemeClr val="tx1"/>
                          </a:solidFill>
                          <a:effectLst/>
                          <a:latin typeface="+mn-lt"/>
                          <a:ea typeface="+mn-ea"/>
                          <a:cs typeface="+mn-cs"/>
                        </a:rPr>
                        <a:t>Douglas L. Youmans</a:t>
                      </a:r>
                      <a:endParaRPr lang="en-US" sz="1800" kern="1200" dirty="0" smtClean="0">
                        <a:solidFill>
                          <a:schemeClr val="tx1"/>
                        </a:solidFill>
                        <a:effectLst/>
                        <a:latin typeface="+mn-lt"/>
                        <a:ea typeface="+mn-ea"/>
                        <a:cs typeface="+mn-cs"/>
                      </a:endParaRPr>
                    </a:p>
                    <a:p>
                      <a:pPr algn="ctr"/>
                      <a:r>
                        <a:rPr lang="en-US" sz="1800" b="1" kern="1200" dirty="0" smtClean="0">
                          <a:solidFill>
                            <a:schemeClr val="tx1"/>
                          </a:solidFill>
                          <a:effectLst/>
                          <a:latin typeface="+mn-lt"/>
                          <a:ea typeface="+mn-ea"/>
                          <a:cs typeface="+mn-cs"/>
                        </a:rPr>
                        <a:t>Wagner Kirkman Blaine</a:t>
                      </a:r>
                      <a:endParaRPr lang="en-US" sz="1800" kern="1200" dirty="0" smtClean="0">
                        <a:solidFill>
                          <a:schemeClr val="tx1"/>
                        </a:solidFill>
                        <a:effectLst/>
                        <a:latin typeface="+mn-lt"/>
                        <a:ea typeface="+mn-ea"/>
                        <a:cs typeface="+mn-cs"/>
                      </a:endParaRPr>
                    </a:p>
                    <a:p>
                      <a:pPr algn="ctr"/>
                      <a:r>
                        <a:rPr lang="en-US" sz="1800" b="1" kern="1200" dirty="0" smtClean="0">
                          <a:solidFill>
                            <a:schemeClr val="tx1"/>
                          </a:solidFill>
                          <a:effectLst/>
                          <a:latin typeface="+mn-lt"/>
                          <a:ea typeface="+mn-ea"/>
                          <a:cs typeface="+mn-cs"/>
                        </a:rPr>
                        <a:t>Klomparens &amp; Youmans LLP</a:t>
                      </a:r>
                      <a:endParaRPr lang="en-US" sz="1800" kern="1200" dirty="0" smtClean="0">
                        <a:solidFill>
                          <a:schemeClr val="tx1"/>
                        </a:solidFill>
                        <a:effectLst/>
                        <a:latin typeface="+mn-lt"/>
                        <a:ea typeface="+mn-ea"/>
                        <a:cs typeface="+mn-cs"/>
                      </a:endParaRPr>
                    </a:p>
                    <a:p>
                      <a:pPr algn="ctr"/>
                      <a:r>
                        <a:rPr lang="en-US" sz="1800" kern="1200" dirty="0" smtClean="0">
                          <a:solidFill>
                            <a:schemeClr val="tx1"/>
                          </a:solidFill>
                          <a:effectLst/>
                          <a:latin typeface="+mn-lt"/>
                          <a:ea typeface="+mn-ea"/>
                          <a:cs typeface="+mn-cs"/>
                        </a:rPr>
                        <a:t>Email:  </a:t>
                      </a:r>
                      <a:r>
                        <a:rPr lang="en-US" sz="1800" kern="1200" dirty="0" smtClean="0">
                          <a:solidFill>
                            <a:schemeClr val="tx1"/>
                          </a:solidFill>
                          <a:effectLst/>
                          <a:latin typeface="+mn-lt"/>
                          <a:ea typeface="+mn-ea"/>
                          <a:cs typeface="+mn-cs"/>
                          <a:hlinkClick r:id="rId3"/>
                        </a:rPr>
                        <a:t>dyoumans@wkblaw.com</a:t>
                      </a:r>
                      <a:r>
                        <a:rPr lang="en-US" sz="1800" dirty="0" smtClean="0">
                          <a:effectLst/>
                        </a:rPr>
                        <a:t> </a:t>
                      </a:r>
                      <a:endParaRPr lang="en-US" sz="1800"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925187636"/>
              </p:ext>
            </p:extLst>
          </p:nvPr>
        </p:nvGraphicFramePr>
        <p:xfrm>
          <a:off x="1524000" y="5063512"/>
          <a:ext cx="6096000" cy="1127760"/>
        </p:xfrm>
        <a:graphic>
          <a:graphicData uri="http://schemas.openxmlformats.org/drawingml/2006/table">
            <a:tbl>
              <a:tblPr firstRow="1" bandRow="1">
                <a:tableStyleId>{2D5ABB26-0587-4C30-8999-92F81FD0307C}</a:tableStyleId>
              </a:tblPr>
              <a:tblGrid>
                <a:gridCol w="6096000"/>
              </a:tblGrid>
              <a:tr h="370840">
                <a:tc>
                  <a:txBody>
                    <a:bodyPr/>
                    <a:lstStyle/>
                    <a:p>
                      <a:pPr algn="ctr"/>
                      <a:r>
                        <a:rPr lang="en-US" sz="1800" b="1" kern="1200" dirty="0" smtClean="0">
                          <a:solidFill>
                            <a:schemeClr val="tx1"/>
                          </a:solidFill>
                          <a:effectLst/>
                          <a:latin typeface="+mn-lt"/>
                          <a:ea typeface="+mn-ea"/>
                          <a:cs typeface="+mn-cs"/>
                        </a:rPr>
                        <a:t>Christian </a:t>
                      </a:r>
                      <a:r>
                        <a:rPr lang="en-US" sz="1800" b="1" kern="1200" dirty="0" smtClean="0">
                          <a:solidFill>
                            <a:schemeClr val="tx1"/>
                          </a:solidFill>
                          <a:effectLst/>
                          <a:latin typeface="+mn-lt"/>
                          <a:ea typeface="+mn-ea"/>
                          <a:cs typeface="+mn-cs"/>
                        </a:rPr>
                        <a:t>Speck</a:t>
                      </a:r>
                      <a:endParaRPr lang="en-US" sz="1800" kern="1200" dirty="0" smtClean="0">
                        <a:solidFill>
                          <a:schemeClr val="tx1"/>
                        </a:solidFill>
                        <a:effectLst/>
                        <a:latin typeface="+mn-lt"/>
                        <a:ea typeface="+mn-ea"/>
                        <a:cs typeface="+mn-cs"/>
                      </a:endParaRPr>
                    </a:p>
                    <a:p>
                      <a:pPr marL="0" marR="0" indent="0" algn="ctr" defTabSz="4572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Email:  </a:t>
                      </a:r>
                      <a:r>
                        <a:rPr lang="en-US" sz="1800" u="sng" dirty="0" smtClean="0">
                          <a:hlinkClick r:id="rId4"/>
                        </a:rPr>
                        <a:t>cspeck@surewest.net</a:t>
                      </a:r>
                      <a:endParaRPr lang="en-US" sz="1800" dirty="0" smtClean="0"/>
                    </a:p>
                    <a:p>
                      <a:pPr algn="ctr"/>
                      <a:r>
                        <a:rPr lang="en-US" sz="1400" kern="1200" dirty="0" smtClean="0">
                          <a:solidFill>
                            <a:schemeClr val="tx1"/>
                          </a:solidFill>
                          <a:effectLst/>
                          <a:latin typeface="+mn-lt"/>
                          <a:ea typeface="+mn-ea"/>
                          <a:cs typeface="+mn-cs"/>
                        </a:rPr>
                        <a:t> </a:t>
                      </a:r>
                      <a:endParaRPr lang="en-US" sz="1400" dirty="0" smtClean="0"/>
                    </a:p>
                    <a:p>
                      <a:endParaRPr lang="en-US" dirty="0"/>
                    </a:p>
                  </a:txBody>
                  <a:tcPr/>
                </a:tc>
              </a:tr>
            </a:tbl>
          </a:graphicData>
        </a:graphic>
      </p:graphicFrame>
    </p:spTree>
    <p:extLst>
      <p:ext uri="{BB962C8B-B14F-4D97-AF65-F5344CB8AC3E}">
        <p14:creationId xmlns:p14="http://schemas.microsoft.com/office/powerpoint/2010/main" val="1684387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Attorney-Client Privilege: </a:t>
            </a:r>
            <a:r>
              <a:rPr lang="en-US" dirty="0" smtClean="0"/>
              <a:t/>
            </a:r>
            <a:br>
              <a:rPr lang="en-US" dirty="0" smtClean="0"/>
            </a:br>
            <a:r>
              <a:rPr lang="en-US" b="1" u="sng" dirty="0" smtClean="0"/>
              <a:t>The Substance of Which Has Not Been Disclosed to 3</a:t>
            </a:r>
            <a:r>
              <a:rPr lang="en-US" b="1" u="sng" baseline="30000" dirty="0" smtClean="0"/>
              <a:t>rd</a:t>
            </a:r>
            <a:r>
              <a:rPr lang="en-US" b="1" u="sng" dirty="0" smtClean="0"/>
              <a:t> Parties</a:t>
            </a:r>
            <a:endParaRPr lang="en-US" b="1" u="sng" dirty="0"/>
          </a:p>
        </p:txBody>
      </p:sp>
      <p:sp>
        <p:nvSpPr>
          <p:cNvPr id="3" name="Content Placeholder 2"/>
          <p:cNvSpPr>
            <a:spLocks noGrp="1"/>
          </p:cNvSpPr>
          <p:nvPr>
            <p:ph idx="1"/>
          </p:nvPr>
        </p:nvSpPr>
        <p:spPr>
          <a:xfrm>
            <a:off x="457200" y="1976782"/>
            <a:ext cx="8229600" cy="4549913"/>
          </a:xfrm>
        </p:spPr>
        <p:txBody>
          <a:bodyPr>
            <a:normAutofit fontScale="85000" lnSpcReduction="10000"/>
          </a:bodyPr>
          <a:lstStyle/>
          <a:p>
            <a:r>
              <a:rPr lang="en-US" dirty="0" smtClean="0"/>
              <a:t>Waiver to one 3</a:t>
            </a:r>
            <a:r>
              <a:rPr lang="en-US" baseline="30000" dirty="0" smtClean="0"/>
              <a:t>rd</a:t>
            </a:r>
            <a:r>
              <a:rPr lang="en-US" dirty="0" smtClean="0"/>
              <a:t> party is generally deemed a waiver as to all</a:t>
            </a:r>
          </a:p>
          <a:p>
            <a:pPr lvl="1"/>
            <a:r>
              <a:rPr lang="en-US" dirty="0"/>
              <a:t>Examples:</a:t>
            </a:r>
          </a:p>
          <a:p>
            <a:pPr lvl="2"/>
            <a:r>
              <a:rPr lang="en-US" dirty="0" smtClean="0"/>
              <a:t>Client cc’s his business partners (not represented by the client’s attorney) on an email to the client’s attorney</a:t>
            </a:r>
          </a:p>
          <a:p>
            <a:pPr lvl="3"/>
            <a:r>
              <a:rPr lang="en-US" dirty="0" smtClean="0"/>
              <a:t>This </a:t>
            </a:r>
            <a:r>
              <a:rPr lang="en-US" dirty="0"/>
              <a:t>is likely not protected because </a:t>
            </a:r>
            <a:r>
              <a:rPr lang="en-US" dirty="0" smtClean="0"/>
              <a:t>the client has disclosed the substance of the email to his business partners</a:t>
            </a:r>
          </a:p>
          <a:p>
            <a:pPr lvl="2"/>
            <a:r>
              <a:rPr lang="en-US" dirty="0" smtClean="0"/>
              <a:t>Client cc’s his secretary on an email to the client’s attorney because the secretary assists with the client’s filing</a:t>
            </a:r>
          </a:p>
          <a:p>
            <a:pPr lvl="3"/>
            <a:r>
              <a:rPr lang="en-US" dirty="0" smtClean="0"/>
              <a:t>Protection debatable, but likely protected. Generally, for a communication to a 3</a:t>
            </a:r>
            <a:r>
              <a:rPr lang="en-US" baseline="30000" dirty="0" smtClean="0"/>
              <a:t>rd</a:t>
            </a:r>
            <a:r>
              <a:rPr lang="en-US" dirty="0" smtClean="0"/>
              <a:t> party to not constitute a waiver of the privilege, the 3</a:t>
            </a:r>
            <a:r>
              <a:rPr lang="en-US" baseline="30000" dirty="0" smtClean="0"/>
              <a:t>rd</a:t>
            </a:r>
            <a:r>
              <a:rPr lang="en-US" dirty="0" smtClean="0"/>
              <a:t> party must be indispensable to the communication. </a:t>
            </a:r>
          </a:p>
          <a:p>
            <a:pPr lvl="4"/>
            <a:r>
              <a:rPr lang="en-US" dirty="0" smtClean="0"/>
              <a:t>Consider this with the “made in confidence” prong. The client certainly intends for it to be confidential but is he in violation of this prong, thereby waiving privilege?</a:t>
            </a:r>
            <a:endParaRPr lang="en-US" dirty="0"/>
          </a:p>
          <a:p>
            <a:pPr lvl="1"/>
            <a:endParaRPr lang="en-US" dirty="0"/>
          </a:p>
        </p:txBody>
      </p:sp>
    </p:spTree>
    <p:extLst>
      <p:ext uri="{BB962C8B-B14F-4D97-AF65-F5344CB8AC3E}">
        <p14:creationId xmlns:p14="http://schemas.microsoft.com/office/powerpoint/2010/main" val="1976580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Attorney-Client Privilege: </a:t>
            </a:r>
            <a:br>
              <a:rPr lang="en-US" dirty="0"/>
            </a:br>
            <a:r>
              <a:rPr lang="en-US" b="1" u="sng" dirty="0"/>
              <a:t>C</a:t>
            </a:r>
            <a:r>
              <a:rPr lang="en-US" b="1" u="sng" dirty="0" smtClean="0"/>
              <a:t>lient Insists </a:t>
            </a:r>
            <a:r>
              <a:rPr lang="en-US" b="1" u="sng" dirty="0"/>
              <a:t>on </a:t>
            </a:r>
            <a:r>
              <a:rPr lang="en-US" b="1" u="sng" dirty="0" smtClean="0"/>
              <a:t>Protecting </a:t>
            </a:r>
            <a:br>
              <a:rPr lang="en-US" b="1" u="sng" dirty="0" smtClean="0"/>
            </a:br>
            <a:r>
              <a:rPr lang="en-US" b="1" u="sng" dirty="0" smtClean="0"/>
              <a:t>from Disclosure </a:t>
            </a:r>
            <a:endParaRPr lang="en-US" b="1" u="sng" dirty="0"/>
          </a:p>
        </p:txBody>
      </p:sp>
      <p:sp>
        <p:nvSpPr>
          <p:cNvPr id="3" name="Content Placeholder 2"/>
          <p:cNvSpPr>
            <a:spLocks noGrp="1"/>
          </p:cNvSpPr>
          <p:nvPr>
            <p:ph idx="1"/>
          </p:nvPr>
        </p:nvSpPr>
        <p:spPr>
          <a:xfrm>
            <a:off x="457200" y="1877391"/>
            <a:ext cx="8229600" cy="4248772"/>
          </a:xfrm>
        </p:spPr>
        <p:txBody>
          <a:bodyPr>
            <a:normAutofit fontScale="85000" lnSpcReduction="20000"/>
          </a:bodyPr>
          <a:lstStyle/>
          <a:p>
            <a:r>
              <a:rPr lang="en-US" dirty="0"/>
              <a:t>The client holds the privilege </a:t>
            </a:r>
            <a:endParaRPr lang="en-US" dirty="0" smtClean="0"/>
          </a:p>
          <a:p>
            <a:pPr lvl="1"/>
            <a:r>
              <a:rPr lang="en-US" dirty="0"/>
              <a:t>An attorney can generally claim the privilege on behalf of the client </a:t>
            </a:r>
            <a:endParaRPr lang="en-US" dirty="0" smtClean="0"/>
          </a:p>
          <a:p>
            <a:pPr lvl="1"/>
            <a:r>
              <a:rPr lang="en-US" dirty="0" smtClean="0"/>
              <a:t>If </a:t>
            </a:r>
            <a:r>
              <a:rPr lang="en-US" dirty="0"/>
              <a:t>the client wants to disclose something and the attorney does not, the client is generally entitled to disclose unless some other exception applies </a:t>
            </a:r>
            <a:endParaRPr lang="en-US" dirty="0" smtClean="0"/>
          </a:p>
          <a:p>
            <a:r>
              <a:rPr lang="en-US" dirty="0"/>
              <a:t>Neither the attorney nor </a:t>
            </a:r>
            <a:r>
              <a:rPr lang="en-US" dirty="0" smtClean="0"/>
              <a:t>the </a:t>
            </a:r>
            <a:r>
              <a:rPr lang="en-US" dirty="0"/>
              <a:t>client can be forced to disclose privileged </a:t>
            </a:r>
            <a:r>
              <a:rPr lang="en-US" dirty="0" smtClean="0"/>
              <a:t>communications</a:t>
            </a:r>
          </a:p>
          <a:p>
            <a:r>
              <a:rPr lang="en-US" b="1" u="sng" dirty="0" smtClean="0"/>
              <a:t>Exception</a:t>
            </a:r>
            <a:r>
              <a:rPr lang="en-US" dirty="0" smtClean="0"/>
              <a:t>: </a:t>
            </a:r>
          </a:p>
          <a:p>
            <a:pPr lvl="1"/>
            <a:r>
              <a:rPr lang="en-US" dirty="0" smtClean="0"/>
              <a:t>There </a:t>
            </a:r>
            <a:r>
              <a:rPr lang="en-US" dirty="0"/>
              <a:t>is clear evidence that the client intended to waive the privilege </a:t>
            </a:r>
            <a:r>
              <a:rPr lang="en-US" dirty="0" smtClean="0"/>
              <a:t> </a:t>
            </a:r>
          </a:p>
          <a:p>
            <a:endParaRPr lang="en-US" dirty="0"/>
          </a:p>
        </p:txBody>
      </p:sp>
    </p:spTree>
    <p:extLst>
      <p:ext uri="{BB962C8B-B14F-4D97-AF65-F5344CB8AC3E}">
        <p14:creationId xmlns:p14="http://schemas.microsoft.com/office/powerpoint/2010/main" val="3361319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Attorney-Client Privilege: </a:t>
            </a:r>
            <a:r>
              <a:rPr lang="en-US" dirty="0" smtClean="0"/>
              <a:t/>
            </a:r>
            <a:br>
              <a:rPr lang="en-US" dirty="0" smtClean="0"/>
            </a:br>
            <a:r>
              <a:rPr lang="en-US" b="1" u="sng" dirty="0" smtClean="0"/>
              <a:t>Who is the Client?</a:t>
            </a:r>
            <a:endParaRPr lang="en-US" b="1" u="sng" dirty="0"/>
          </a:p>
        </p:txBody>
      </p:sp>
      <p:sp>
        <p:nvSpPr>
          <p:cNvPr id="3" name="Content Placeholder 2"/>
          <p:cNvSpPr>
            <a:spLocks noGrp="1"/>
          </p:cNvSpPr>
          <p:nvPr>
            <p:ph idx="1"/>
          </p:nvPr>
        </p:nvSpPr>
        <p:spPr/>
        <p:txBody>
          <a:bodyPr>
            <a:normAutofit fontScale="92500" lnSpcReduction="20000"/>
          </a:bodyPr>
          <a:lstStyle/>
          <a:p>
            <a:r>
              <a:rPr lang="en-US" dirty="0"/>
              <a:t>A client is a person (or entity) who receives or seeks </a:t>
            </a:r>
            <a:r>
              <a:rPr lang="en-US" u="sng" dirty="0"/>
              <a:t>legal</a:t>
            </a:r>
            <a:r>
              <a:rPr lang="en-US" dirty="0"/>
              <a:t> services from an attorney. </a:t>
            </a:r>
            <a:endParaRPr lang="en-US" dirty="0" smtClean="0"/>
          </a:p>
          <a:p>
            <a:r>
              <a:rPr lang="en-US" dirty="0"/>
              <a:t>Privilege in the Corporate Setting </a:t>
            </a:r>
          </a:p>
          <a:p>
            <a:pPr lvl="1"/>
            <a:r>
              <a:rPr lang="en-US" dirty="0" smtClean="0"/>
              <a:t>Entity as the client </a:t>
            </a:r>
            <a:r>
              <a:rPr lang="en-US" dirty="0"/>
              <a:t>rather than employees or shareholders </a:t>
            </a:r>
            <a:endParaRPr lang="en-US" dirty="0" smtClean="0"/>
          </a:p>
          <a:p>
            <a:pPr lvl="1"/>
            <a:r>
              <a:rPr lang="en-US" dirty="0"/>
              <a:t>C</a:t>
            </a:r>
            <a:r>
              <a:rPr lang="en-US" dirty="0" smtClean="0"/>
              <a:t>orporate client cannot </a:t>
            </a:r>
            <a:r>
              <a:rPr lang="en-US" dirty="0"/>
              <a:t>immunize every document by sending a copy to its attorney(s) </a:t>
            </a:r>
            <a:endParaRPr lang="en-US" dirty="0" smtClean="0"/>
          </a:p>
          <a:p>
            <a:pPr lvl="1"/>
            <a:r>
              <a:rPr lang="en-US" i="1" dirty="0" smtClean="0"/>
              <a:t>Consider</a:t>
            </a:r>
            <a:r>
              <a:rPr lang="en-US" dirty="0" smtClean="0"/>
              <a:t>: Mixed communications</a:t>
            </a:r>
          </a:p>
          <a:p>
            <a:pPr lvl="2"/>
            <a:r>
              <a:rPr lang="en-US" dirty="0"/>
              <a:t>Some courts have required corporations claiming privilege to show that communications to in-house counsel were primarily for the purpose of obtaining legal advice as opposed to ordinary business advice </a:t>
            </a:r>
            <a:endParaRPr lang="en-US" dirty="0" smtClean="0"/>
          </a:p>
        </p:txBody>
      </p:sp>
    </p:spTree>
    <p:extLst>
      <p:ext uri="{BB962C8B-B14F-4D97-AF65-F5344CB8AC3E}">
        <p14:creationId xmlns:p14="http://schemas.microsoft.com/office/powerpoint/2010/main" val="2531007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Attorney-Client Privilege: </a:t>
            </a:r>
            <a:br>
              <a:rPr lang="en-US" dirty="0"/>
            </a:br>
            <a:r>
              <a:rPr lang="en-US" b="1" u="sng" dirty="0" smtClean="0"/>
              <a:t>Dual Purpose Correspondence</a:t>
            </a:r>
            <a:endParaRPr lang="en-US" dirty="0"/>
          </a:p>
        </p:txBody>
      </p:sp>
      <p:sp>
        <p:nvSpPr>
          <p:cNvPr id="3" name="Content Placeholder 2"/>
          <p:cNvSpPr>
            <a:spLocks noGrp="1"/>
          </p:cNvSpPr>
          <p:nvPr>
            <p:ph idx="1"/>
          </p:nvPr>
        </p:nvSpPr>
        <p:spPr/>
        <p:txBody>
          <a:bodyPr>
            <a:normAutofit fontScale="77500" lnSpcReduction="20000"/>
          </a:bodyPr>
          <a:lstStyle/>
          <a:p>
            <a:r>
              <a:rPr lang="en-US" dirty="0"/>
              <a:t>Taxpayers have been denied privilege claims when documents were prepared by both accountants and attorneys, or someone who serves both roles </a:t>
            </a:r>
            <a:endParaRPr lang="en-US" dirty="0" smtClean="0"/>
          </a:p>
          <a:p>
            <a:pPr lvl="1"/>
            <a:r>
              <a:rPr lang="en-US" dirty="0"/>
              <a:t>N</a:t>
            </a:r>
            <a:r>
              <a:rPr lang="en-US" dirty="0" smtClean="0"/>
              <a:t>on</a:t>
            </a:r>
            <a:r>
              <a:rPr lang="en-US" dirty="0"/>
              <a:t>-privileged use of dual-purpose documents can </a:t>
            </a:r>
            <a:r>
              <a:rPr lang="en-US" dirty="0" smtClean="0"/>
              <a:t>waive </a:t>
            </a:r>
            <a:r>
              <a:rPr lang="en-US" dirty="0"/>
              <a:t>privileged use </a:t>
            </a:r>
            <a:endParaRPr lang="en-US" dirty="0" smtClean="0"/>
          </a:p>
          <a:p>
            <a:r>
              <a:rPr lang="en-US" dirty="0"/>
              <a:t>Documents prepared for audits to substantiate positions taken on tax returns are not privileged because the preparation of tax returns and substantiating those returns is not considered to be the practice of law </a:t>
            </a:r>
            <a:endParaRPr lang="en-US" dirty="0" smtClean="0"/>
          </a:p>
          <a:p>
            <a:pPr lvl="1"/>
            <a:r>
              <a:rPr lang="en-US" u="sng" dirty="0" smtClean="0"/>
              <a:t>Caveats</a:t>
            </a:r>
            <a:r>
              <a:rPr lang="en-US" dirty="0" smtClean="0"/>
              <a:t>:</a:t>
            </a:r>
          </a:p>
          <a:p>
            <a:pPr lvl="2"/>
            <a:r>
              <a:rPr lang="en-US" dirty="0"/>
              <a:t>Analysis of </a:t>
            </a:r>
            <a:r>
              <a:rPr lang="en-US" dirty="0" smtClean="0"/>
              <a:t>law is </a:t>
            </a:r>
            <a:r>
              <a:rPr lang="en-US" dirty="0"/>
              <a:t>legal work even if done for an audit </a:t>
            </a:r>
            <a:endParaRPr lang="en-US" dirty="0" smtClean="0"/>
          </a:p>
          <a:p>
            <a:pPr lvl="2"/>
            <a:r>
              <a:rPr lang="en-US" dirty="0"/>
              <a:t>Information can become so intertwined with legal advice that it becomes privileged </a:t>
            </a:r>
            <a:endParaRPr lang="en-US" u="sng" dirty="0"/>
          </a:p>
        </p:txBody>
      </p:sp>
    </p:spTree>
    <p:extLst>
      <p:ext uri="{BB962C8B-B14F-4D97-AF65-F5344CB8AC3E}">
        <p14:creationId xmlns:p14="http://schemas.microsoft.com/office/powerpoint/2010/main" val="18228449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Waiver of Attorney-Client Privilege</a:t>
            </a:r>
            <a:endParaRPr lang="en-US" b="1" u="sng" dirty="0"/>
          </a:p>
        </p:txBody>
      </p:sp>
      <p:sp>
        <p:nvSpPr>
          <p:cNvPr id="3" name="Content Placeholder 2"/>
          <p:cNvSpPr>
            <a:spLocks noGrp="1"/>
          </p:cNvSpPr>
          <p:nvPr>
            <p:ph idx="1"/>
          </p:nvPr>
        </p:nvSpPr>
        <p:spPr/>
        <p:txBody>
          <a:bodyPr>
            <a:normAutofit fontScale="92500" lnSpcReduction="10000"/>
          </a:bodyPr>
          <a:lstStyle/>
          <a:p>
            <a:r>
              <a:rPr lang="en-US" dirty="0" smtClean="0"/>
              <a:t>The attorney-client privilege can be waived when there is disclosure to a 3</a:t>
            </a:r>
            <a:r>
              <a:rPr lang="en-US" baseline="30000" dirty="0" smtClean="0"/>
              <a:t>rd</a:t>
            </a:r>
            <a:r>
              <a:rPr lang="en-US" dirty="0" smtClean="0"/>
              <a:t> party, which may be deliberate or inadvertent.</a:t>
            </a:r>
          </a:p>
          <a:p>
            <a:pPr lvl="1"/>
            <a:r>
              <a:rPr lang="en-US" i="1" dirty="0" smtClean="0"/>
              <a:t>Consider</a:t>
            </a:r>
            <a:r>
              <a:rPr lang="en-US" dirty="0" smtClean="0"/>
              <a:t>: “Advice of Counsel” Defense</a:t>
            </a:r>
          </a:p>
          <a:p>
            <a:pPr lvl="2"/>
            <a:r>
              <a:rPr lang="en-US" dirty="0"/>
              <a:t>The attorney-client privilege is waived when the client places an otherwise privileged tax opinion in controversy by asserting a reasonable cause defense to accuracy-related penalties. </a:t>
            </a:r>
            <a:endParaRPr lang="en-US" dirty="0" smtClean="0"/>
          </a:p>
          <a:p>
            <a:pPr lvl="3"/>
            <a:r>
              <a:rPr lang="en-US" dirty="0" smtClean="0"/>
              <a:t>See </a:t>
            </a:r>
            <a:r>
              <a:rPr lang="en-US" i="1" dirty="0"/>
              <a:t>Ad Investments 2000 Fund LLC v. Commissioner</a:t>
            </a:r>
            <a:r>
              <a:rPr lang="en-US" dirty="0"/>
              <a:t> (142 T.C. </a:t>
            </a:r>
            <a:r>
              <a:rPr lang="en-US" dirty="0" smtClean="0"/>
              <a:t>248 </a:t>
            </a:r>
            <a:r>
              <a:rPr lang="en-US" dirty="0"/>
              <a:t>[April </a:t>
            </a:r>
            <a:r>
              <a:rPr lang="en-US" dirty="0" smtClean="0"/>
              <a:t>16, </a:t>
            </a:r>
            <a:r>
              <a:rPr lang="en-US" dirty="0"/>
              <a:t>2014]) </a:t>
            </a:r>
            <a:r>
              <a:rPr lang="en-US" dirty="0" smtClean="0"/>
              <a:t>(granting IRS’ motion to compel production of opinion letters issued by attorneys for the taxpayer where the taxpayer raised a reasonable cause defense to accuracy related penalties imposed on a Son-of-Boss transaction).</a:t>
            </a:r>
          </a:p>
          <a:p>
            <a:pPr lvl="2"/>
            <a:endParaRPr lang="en-US" dirty="0"/>
          </a:p>
        </p:txBody>
      </p:sp>
    </p:spTree>
    <p:extLst>
      <p:ext uri="{BB962C8B-B14F-4D97-AF65-F5344CB8AC3E}">
        <p14:creationId xmlns:p14="http://schemas.microsoft.com/office/powerpoint/2010/main" val="13144878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Exceptions to the Attorney-Client Privilege</a:t>
            </a:r>
            <a:endParaRPr lang="en-US" b="1" u="sng" dirty="0"/>
          </a:p>
        </p:txBody>
      </p:sp>
      <p:sp>
        <p:nvSpPr>
          <p:cNvPr id="3" name="Content Placeholder 2"/>
          <p:cNvSpPr>
            <a:spLocks noGrp="1"/>
          </p:cNvSpPr>
          <p:nvPr>
            <p:ph idx="1"/>
          </p:nvPr>
        </p:nvSpPr>
        <p:spPr/>
        <p:txBody>
          <a:bodyPr>
            <a:normAutofit fontScale="77500" lnSpcReduction="20000"/>
          </a:bodyPr>
          <a:lstStyle/>
          <a:p>
            <a:r>
              <a:rPr lang="en-US" u="sng" dirty="0" smtClean="0"/>
              <a:t>Crime/Fraud</a:t>
            </a:r>
          </a:p>
          <a:p>
            <a:pPr lvl="1"/>
            <a:r>
              <a:rPr lang="en-US" dirty="0" smtClean="0"/>
              <a:t>Communication is not privileged if a client seeks advice from an attorney to assist with </a:t>
            </a:r>
            <a:r>
              <a:rPr lang="en-US" dirty="0"/>
              <a:t>the furtherance of a crime or fraud or the post-commission concealment of the crime or fraud </a:t>
            </a:r>
            <a:endParaRPr lang="en-US" dirty="0" smtClean="0"/>
          </a:p>
          <a:p>
            <a:pPr lvl="2"/>
            <a:r>
              <a:rPr lang="en-US" u="sng" dirty="0" smtClean="0"/>
              <a:t>Query</a:t>
            </a:r>
            <a:r>
              <a:rPr lang="en-US" dirty="0" smtClean="0"/>
              <a:t>: </a:t>
            </a:r>
            <a:r>
              <a:rPr lang="en-US" dirty="0"/>
              <a:t>How might this apply in the (medical) marijuana context</a:t>
            </a:r>
            <a:r>
              <a:rPr lang="en-US" dirty="0" smtClean="0"/>
              <a:t>? Is the communication privileged?</a:t>
            </a:r>
          </a:p>
          <a:p>
            <a:pPr lvl="3"/>
            <a:r>
              <a:rPr lang="en-US" dirty="0" smtClean="0"/>
              <a:t>“The </a:t>
            </a:r>
            <a:r>
              <a:rPr lang="en-US" dirty="0"/>
              <a:t>lawyer should warn the client that, if the client becomes involved in civil or criminal litigation, there is a risk that the communications between them will not be held to be privileged and thus be subject to disclosure in testimony</a:t>
            </a:r>
            <a:r>
              <a:rPr lang="en-US" dirty="0" smtClean="0"/>
              <a:t>.” </a:t>
            </a:r>
          </a:p>
          <a:p>
            <a:pPr lvl="4"/>
            <a:r>
              <a:rPr lang="en-US" dirty="0" smtClean="0"/>
              <a:t>San Francisco Bar Association Ethics Opinions, Opinion 2015-1 (June 2015)</a:t>
            </a:r>
          </a:p>
          <a:p>
            <a:r>
              <a:rPr lang="en-US" u="sng" dirty="0" smtClean="0"/>
              <a:t>Common Interest</a:t>
            </a:r>
          </a:p>
          <a:p>
            <a:pPr lvl="1"/>
            <a:r>
              <a:rPr lang="en-US" dirty="0" smtClean="0"/>
              <a:t>Example: Joint Defense Agreements</a:t>
            </a:r>
          </a:p>
          <a:p>
            <a:r>
              <a:rPr lang="en-US" u="sng" dirty="0" smtClean="0"/>
              <a:t>Breach of Duty</a:t>
            </a:r>
          </a:p>
          <a:p>
            <a:pPr lvl="1"/>
            <a:r>
              <a:rPr lang="en-US" dirty="0" smtClean="0"/>
              <a:t>Example: Malpractice</a:t>
            </a:r>
          </a:p>
        </p:txBody>
      </p:sp>
    </p:spTree>
    <p:extLst>
      <p:ext uri="{BB962C8B-B14F-4D97-AF65-F5344CB8AC3E}">
        <p14:creationId xmlns:p14="http://schemas.microsoft.com/office/powerpoint/2010/main" val="36149369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Exceptions to the Attorney-Client </a:t>
            </a:r>
            <a:r>
              <a:rPr lang="en-US" u="sng" dirty="0" smtClean="0"/>
              <a:t>Privilege (cont.)</a:t>
            </a:r>
            <a:endParaRPr lang="en-US" dirty="0"/>
          </a:p>
        </p:txBody>
      </p:sp>
      <p:sp>
        <p:nvSpPr>
          <p:cNvPr id="3" name="Content Placeholder 2"/>
          <p:cNvSpPr>
            <a:spLocks noGrp="1"/>
          </p:cNvSpPr>
          <p:nvPr>
            <p:ph idx="1"/>
          </p:nvPr>
        </p:nvSpPr>
        <p:spPr/>
        <p:txBody>
          <a:bodyPr>
            <a:normAutofit fontScale="92500" lnSpcReduction="20000"/>
          </a:bodyPr>
          <a:lstStyle/>
          <a:p>
            <a:r>
              <a:rPr lang="en-US" u="sng" dirty="0"/>
              <a:t>Fiduciary Duty</a:t>
            </a:r>
          </a:p>
          <a:p>
            <a:pPr lvl="1"/>
            <a:r>
              <a:rPr lang="en-US" dirty="0" smtClean="0"/>
              <a:t>Exception for when </a:t>
            </a:r>
            <a:r>
              <a:rPr lang="en-US" dirty="0"/>
              <a:t>the corporation's shareholders wish to pierce the corporation's attorney-client privilege </a:t>
            </a:r>
          </a:p>
          <a:p>
            <a:r>
              <a:rPr lang="en-US" u="sng" dirty="0"/>
              <a:t>Deceased </a:t>
            </a:r>
            <a:r>
              <a:rPr lang="en-US" u="sng" dirty="0" smtClean="0"/>
              <a:t>Client</a:t>
            </a:r>
          </a:p>
          <a:p>
            <a:pPr lvl="1"/>
            <a:r>
              <a:rPr lang="en-US" dirty="0" smtClean="0"/>
              <a:t>Privilege may </a:t>
            </a:r>
            <a:r>
              <a:rPr lang="en-US" dirty="0"/>
              <a:t>be waived upon </a:t>
            </a:r>
            <a:r>
              <a:rPr lang="en-US" dirty="0" smtClean="0"/>
              <a:t>death </a:t>
            </a:r>
            <a:r>
              <a:rPr lang="en-US" dirty="0"/>
              <a:t>of a testator-client if litigation ensues </a:t>
            </a:r>
            <a:r>
              <a:rPr lang="en-US" dirty="0" smtClean="0"/>
              <a:t>between decedent's heirs</a:t>
            </a:r>
            <a:r>
              <a:rPr lang="en-US" dirty="0"/>
              <a:t> </a:t>
            </a:r>
            <a:r>
              <a:rPr lang="en-US" dirty="0" smtClean="0"/>
              <a:t>or </a:t>
            </a:r>
            <a:r>
              <a:rPr lang="en-US" dirty="0"/>
              <a:t>other parties claiming under </a:t>
            </a:r>
            <a:r>
              <a:rPr lang="en-US" dirty="0" smtClean="0"/>
              <a:t>deceased </a:t>
            </a:r>
            <a:r>
              <a:rPr lang="en-US" dirty="0"/>
              <a:t>client </a:t>
            </a:r>
          </a:p>
          <a:p>
            <a:r>
              <a:rPr lang="en-US" u="sng" dirty="0"/>
              <a:t>Tax Return </a:t>
            </a:r>
            <a:r>
              <a:rPr lang="en-US" u="sng" dirty="0" smtClean="0"/>
              <a:t>Preparation</a:t>
            </a:r>
          </a:p>
          <a:p>
            <a:pPr lvl="1"/>
            <a:r>
              <a:rPr lang="en-US" dirty="0"/>
              <a:t>Tax return preparation services rendered by an attorney are not protected by the attorney-client </a:t>
            </a:r>
            <a:r>
              <a:rPr lang="en-US" dirty="0" smtClean="0"/>
              <a:t>privilege</a:t>
            </a:r>
            <a:endParaRPr lang="en-US" dirty="0"/>
          </a:p>
          <a:p>
            <a:endParaRPr lang="en-US" dirty="0"/>
          </a:p>
        </p:txBody>
      </p:sp>
    </p:spTree>
    <p:extLst>
      <p:ext uri="{BB962C8B-B14F-4D97-AF65-F5344CB8AC3E}">
        <p14:creationId xmlns:p14="http://schemas.microsoft.com/office/powerpoint/2010/main" val="7725978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Privilege </a:t>
            </a:r>
            <a:r>
              <a:rPr lang="en-US" b="1" u="sng" dirty="0" smtClean="0"/>
              <a:t/>
            </a:r>
            <a:br>
              <a:rPr lang="en-US" b="1" u="sng" dirty="0" smtClean="0"/>
            </a:br>
            <a:r>
              <a:rPr lang="en-US" b="1" u="sng" dirty="0" smtClean="0"/>
              <a:t>vs. </a:t>
            </a:r>
            <a:br>
              <a:rPr lang="en-US" b="1" u="sng" dirty="0" smtClean="0"/>
            </a:br>
            <a:r>
              <a:rPr lang="en-US" b="1" u="sng" dirty="0" smtClean="0"/>
              <a:t>Duty </a:t>
            </a:r>
            <a:r>
              <a:rPr lang="en-US" b="1" u="sng" dirty="0"/>
              <a:t>of Confidentiality</a:t>
            </a:r>
            <a:r>
              <a:rPr lang="en-US" u="sng" dirty="0"/>
              <a:t> </a:t>
            </a:r>
          </a:p>
        </p:txBody>
      </p:sp>
      <p:sp>
        <p:nvSpPr>
          <p:cNvPr id="3" name="Content Placeholder 2"/>
          <p:cNvSpPr>
            <a:spLocks noGrp="1"/>
          </p:cNvSpPr>
          <p:nvPr>
            <p:ph idx="1"/>
          </p:nvPr>
        </p:nvSpPr>
        <p:spPr>
          <a:xfrm>
            <a:off x="457200" y="2043043"/>
            <a:ext cx="8229600" cy="4083120"/>
          </a:xfrm>
        </p:spPr>
        <p:txBody>
          <a:bodyPr>
            <a:normAutofit fontScale="70000" lnSpcReduction="20000"/>
          </a:bodyPr>
          <a:lstStyle/>
          <a:p>
            <a:r>
              <a:rPr lang="en-US" u="sng" dirty="0"/>
              <a:t>Duty of </a:t>
            </a:r>
            <a:r>
              <a:rPr lang="en-US" u="sng" dirty="0" smtClean="0"/>
              <a:t>Confidentiality</a:t>
            </a:r>
            <a:r>
              <a:rPr lang="en-US" dirty="0" smtClean="0"/>
              <a:t>: </a:t>
            </a:r>
          </a:p>
          <a:p>
            <a:pPr lvl="1"/>
            <a:r>
              <a:rPr lang="en-US" dirty="0" smtClean="0"/>
              <a:t>Places </a:t>
            </a:r>
            <a:r>
              <a:rPr lang="en-US" dirty="0"/>
              <a:t>ethical restrictions on a lawyer’s disclosure of information relating to the representation of the client </a:t>
            </a:r>
            <a:endParaRPr lang="en-US" dirty="0" smtClean="0"/>
          </a:p>
          <a:p>
            <a:r>
              <a:rPr lang="en-US" u="sng" dirty="0"/>
              <a:t>Attorney-Client </a:t>
            </a:r>
            <a:r>
              <a:rPr lang="en-US" u="sng" dirty="0" smtClean="0"/>
              <a:t>Privilege</a:t>
            </a:r>
            <a:r>
              <a:rPr lang="en-US" dirty="0" smtClean="0"/>
              <a:t>:  </a:t>
            </a:r>
          </a:p>
          <a:p>
            <a:pPr lvl="1"/>
            <a:r>
              <a:rPr lang="en-US" dirty="0" smtClean="0"/>
              <a:t>An evidentiary principle; if </a:t>
            </a:r>
            <a:r>
              <a:rPr lang="en-US" dirty="0"/>
              <a:t>the privilege applies to a communication, disclosure of that communication cannot be compelled </a:t>
            </a:r>
            <a:endParaRPr lang="en-US" dirty="0" smtClean="0"/>
          </a:p>
          <a:p>
            <a:r>
              <a:rPr lang="en-US" i="1" dirty="0" smtClean="0"/>
              <a:t>Comparison</a:t>
            </a:r>
            <a:r>
              <a:rPr lang="en-US" dirty="0" smtClean="0"/>
              <a:t>:</a:t>
            </a:r>
          </a:p>
          <a:p>
            <a:pPr lvl="1"/>
            <a:r>
              <a:rPr lang="en-US" dirty="0"/>
              <a:t>A lawyer may have a duty of confidentiality with regard to information about his or her representation of a client, but because the information is not a part of a confidential communication, it does not benefit from the protection of the privilege. </a:t>
            </a:r>
            <a:r>
              <a:rPr lang="en-US" dirty="0" smtClean="0"/>
              <a:t>A </a:t>
            </a:r>
            <a:r>
              <a:rPr lang="en-US" dirty="0"/>
              <a:t>court could compel the client or the lawyer to disclose that information </a:t>
            </a:r>
            <a:endParaRPr lang="en-US" dirty="0" smtClean="0"/>
          </a:p>
          <a:p>
            <a:pPr lvl="2"/>
            <a:r>
              <a:rPr lang="en-US" u="sng" dirty="0" smtClean="0"/>
              <a:t>Example</a:t>
            </a:r>
            <a:r>
              <a:rPr lang="en-US" dirty="0" smtClean="0"/>
              <a:t>: Nondisclosure</a:t>
            </a:r>
            <a:r>
              <a:rPr lang="en-US" dirty="0"/>
              <a:t>/confidentiality agreements </a:t>
            </a:r>
          </a:p>
        </p:txBody>
      </p:sp>
    </p:spTree>
    <p:extLst>
      <p:ext uri="{BB962C8B-B14F-4D97-AF65-F5344CB8AC3E}">
        <p14:creationId xmlns:p14="http://schemas.microsoft.com/office/powerpoint/2010/main" val="8283097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41014"/>
          </a:xfrm>
        </p:spPr>
        <p:txBody>
          <a:bodyPr>
            <a:normAutofit/>
          </a:bodyPr>
          <a:lstStyle/>
          <a:p>
            <a:r>
              <a:rPr lang="en-US" sz="6600" b="1" dirty="0" smtClean="0"/>
              <a:t>ATTORNEY-WORK PRODUCT DOCTRINE</a:t>
            </a:r>
            <a:endParaRPr lang="en-US" sz="6600" b="1" dirty="0"/>
          </a:p>
        </p:txBody>
      </p:sp>
    </p:spTree>
    <p:extLst>
      <p:ext uri="{BB962C8B-B14F-4D97-AF65-F5344CB8AC3E}">
        <p14:creationId xmlns:p14="http://schemas.microsoft.com/office/powerpoint/2010/main" val="10549209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Attorney-Work Product Doctrine</a:t>
            </a:r>
            <a:endParaRPr lang="en-US" dirty="0"/>
          </a:p>
        </p:txBody>
      </p:sp>
      <p:sp>
        <p:nvSpPr>
          <p:cNvPr id="3" name="Content Placeholder 2"/>
          <p:cNvSpPr>
            <a:spLocks noGrp="1"/>
          </p:cNvSpPr>
          <p:nvPr>
            <p:ph idx="1"/>
          </p:nvPr>
        </p:nvSpPr>
        <p:spPr/>
        <p:txBody>
          <a:bodyPr>
            <a:normAutofit fontScale="70000" lnSpcReduction="20000"/>
          </a:bodyPr>
          <a:lstStyle/>
          <a:p>
            <a:r>
              <a:rPr lang="en-US" dirty="0"/>
              <a:t>Federal Rules of Evidence (“FRE”), Rule 502(g)(1) </a:t>
            </a:r>
            <a:endParaRPr lang="en-US" dirty="0" smtClean="0"/>
          </a:p>
          <a:p>
            <a:pPr lvl="1"/>
            <a:r>
              <a:rPr lang="en-US" dirty="0"/>
              <a:t>The protection that applicable law provides for tangible material (or its intangible equivalent) </a:t>
            </a:r>
            <a:r>
              <a:rPr lang="en-US" u="sng" dirty="0"/>
              <a:t>prepared in anticipation of litigation or for trial</a:t>
            </a:r>
            <a:r>
              <a:rPr lang="en-US" dirty="0"/>
              <a:t> </a:t>
            </a:r>
          </a:p>
          <a:p>
            <a:pPr lvl="2"/>
            <a:r>
              <a:rPr lang="en-US" dirty="0" smtClean="0"/>
              <a:t>(i.e. document</a:t>
            </a:r>
            <a:r>
              <a:rPr lang="en-US" dirty="0"/>
              <a:t>-based </a:t>
            </a:r>
            <a:r>
              <a:rPr lang="en-US" dirty="0" smtClean="0"/>
              <a:t>protection)</a:t>
            </a:r>
          </a:p>
          <a:p>
            <a:r>
              <a:rPr lang="en-US" dirty="0"/>
              <a:t>Federal Rules of Civil Procedure (“FRCP”) Rule 26(b)(3</a:t>
            </a:r>
            <a:r>
              <a:rPr lang="en-US" dirty="0" smtClean="0"/>
              <a:t>): </a:t>
            </a:r>
          </a:p>
          <a:p>
            <a:pPr lvl="1"/>
            <a:r>
              <a:rPr lang="en-US" dirty="0" smtClean="0"/>
              <a:t>“[</a:t>
            </a:r>
            <a:r>
              <a:rPr lang="en-US" dirty="0"/>
              <a:t>A] party may obtain discovery of documents and tangible things otherwise discoverable under subdivision (b)(1) … and </a:t>
            </a:r>
            <a:r>
              <a:rPr lang="en-US" u="sng" dirty="0"/>
              <a:t>prepared in anticipation of litigation or for trial by or for another party </a:t>
            </a:r>
            <a:r>
              <a:rPr lang="en-US" dirty="0"/>
              <a:t>… only upon a showing that the party seeking discovery has substantial need of the materials in the preparation of the party’s case and that the party is unable without undue hardship to obtain the substantial equivalent of the materials by other means. In ordering discovery of such materials the court shall protect against disclosure of the mental impressions, conclusions, opinions, or legal theories of an attorney or other representative of a party concerning the </a:t>
            </a:r>
            <a:r>
              <a:rPr lang="en-US" dirty="0" smtClean="0"/>
              <a:t>litigation.” </a:t>
            </a:r>
          </a:p>
          <a:p>
            <a:endParaRPr lang="en-US" dirty="0" smtClean="0"/>
          </a:p>
          <a:p>
            <a:pPr lvl="1"/>
            <a:endParaRPr lang="en-US" dirty="0"/>
          </a:p>
        </p:txBody>
      </p:sp>
    </p:spTree>
    <p:extLst>
      <p:ext uri="{BB962C8B-B14F-4D97-AF65-F5344CB8AC3E}">
        <p14:creationId xmlns:p14="http://schemas.microsoft.com/office/powerpoint/2010/main" val="3631167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Overview</a:t>
            </a:r>
            <a:endParaRPr lang="en-US" b="1" u="sng" dirty="0"/>
          </a:p>
        </p:txBody>
      </p:sp>
      <p:sp>
        <p:nvSpPr>
          <p:cNvPr id="3" name="Content Placeholder 2"/>
          <p:cNvSpPr>
            <a:spLocks noGrp="1"/>
          </p:cNvSpPr>
          <p:nvPr>
            <p:ph idx="1"/>
          </p:nvPr>
        </p:nvSpPr>
        <p:spPr/>
        <p:txBody>
          <a:bodyPr/>
          <a:lstStyle/>
          <a:p>
            <a:r>
              <a:rPr lang="en-US" dirty="0" smtClean="0"/>
              <a:t>Types of Privileges/Protections</a:t>
            </a:r>
          </a:p>
          <a:p>
            <a:pPr lvl="1"/>
            <a:r>
              <a:rPr lang="en-US" dirty="0" smtClean="0"/>
              <a:t>Attorney-Client Privilege</a:t>
            </a:r>
          </a:p>
          <a:p>
            <a:pPr lvl="1"/>
            <a:r>
              <a:rPr lang="en-US" dirty="0" smtClean="0"/>
              <a:t>Attorney-Work Product</a:t>
            </a:r>
          </a:p>
          <a:p>
            <a:pPr lvl="1"/>
            <a:r>
              <a:rPr lang="en-US" dirty="0" smtClean="0"/>
              <a:t>Accountant-Client Privilege</a:t>
            </a:r>
          </a:p>
          <a:p>
            <a:r>
              <a:rPr lang="en-US" dirty="0" smtClean="0"/>
              <a:t>Defenses that Avoid Waiver of Privilege</a:t>
            </a:r>
          </a:p>
          <a:p>
            <a:r>
              <a:rPr lang="en-US" dirty="0" smtClean="0"/>
              <a:t>Best Practices for IRS Examinations</a:t>
            </a:r>
          </a:p>
          <a:p>
            <a:r>
              <a:rPr lang="en-US" dirty="0" smtClean="0"/>
              <a:t>Alternative Methods for Document Production</a:t>
            </a:r>
            <a:endParaRPr lang="en-US" dirty="0"/>
          </a:p>
        </p:txBody>
      </p:sp>
    </p:spTree>
    <p:extLst>
      <p:ext uri="{BB962C8B-B14F-4D97-AF65-F5344CB8AC3E}">
        <p14:creationId xmlns:p14="http://schemas.microsoft.com/office/powerpoint/2010/main" val="135288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Attorney-Work </a:t>
            </a:r>
            <a:r>
              <a:rPr lang="en-US" dirty="0" smtClean="0"/>
              <a:t>Product:</a:t>
            </a:r>
            <a:br>
              <a:rPr lang="en-US" dirty="0" smtClean="0"/>
            </a:br>
            <a:r>
              <a:rPr lang="en-US" b="1" u="sng" dirty="0" smtClean="0"/>
              <a:t>Purpose</a:t>
            </a:r>
            <a:endParaRPr lang="en-US" b="1" u="sng" dirty="0"/>
          </a:p>
        </p:txBody>
      </p:sp>
      <p:sp>
        <p:nvSpPr>
          <p:cNvPr id="3" name="Content Placeholder 2"/>
          <p:cNvSpPr>
            <a:spLocks noGrp="1"/>
          </p:cNvSpPr>
          <p:nvPr>
            <p:ph idx="1"/>
          </p:nvPr>
        </p:nvSpPr>
        <p:spPr/>
        <p:txBody>
          <a:bodyPr>
            <a:normAutofit/>
          </a:bodyPr>
          <a:lstStyle/>
          <a:p>
            <a:r>
              <a:rPr lang="en-US" dirty="0" smtClean="0"/>
              <a:t>To </a:t>
            </a:r>
            <a:r>
              <a:rPr lang="en-US" dirty="0"/>
              <a:t>encourage lawyers to prepare thoroughly for litigation without fear of being forced to aid an adversary at the expense of the client </a:t>
            </a:r>
            <a:endParaRPr lang="en-US" dirty="0" smtClean="0"/>
          </a:p>
          <a:p>
            <a:r>
              <a:rPr lang="en-US" i="1" dirty="0" smtClean="0"/>
              <a:t>Compare to Attorney-Client Privilege</a:t>
            </a:r>
            <a:r>
              <a:rPr lang="en-US" dirty="0" smtClean="0"/>
              <a:t>:</a:t>
            </a:r>
          </a:p>
          <a:p>
            <a:pPr lvl="1"/>
            <a:r>
              <a:rPr lang="en-US" dirty="0"/>
              <a:t>The purpose is not to protect attorney-client communications</a:t>
            </a:r>
          </a:p>
          <a:p>
            <a:pPr lvl="1"/>
            <a:r>
              <a:rPr lang="en-US" dirty="0" smtClean="0"/>
              <a:t>Protection </a:t>
            </a:r>
            <a:r>
              <a:rPr lang="en-US" dirty="0"/>
              <a:t>can be pierced through no fault of the lawyer or the client </a:t>
            </a:r>
            <a:r>
              <a:rPr lang="en-US" dirty="0" smtClean="0"/>
              <a:t>because of the “in preparation of litigation” prong</a:t>
            </a:r>
          </a:p>
        </p:txBody>
      </p:sp>
    </p:spTree>
    <p:extLst>
      <p:ext uri="{BB962C8B-B14F-4D97-AF65-F5344CB8AC3E}">
        <p14:creationId xmlns:p14="http://schemas.microsoft.com/office/powerpoint/2010/main" val="13562811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Attorney-Work </a:t>
            </a:r>
            <a:r>
              <a:rPr lang="en-US" dirty="0" smtClean="0"/>
              <a:t>Product:</a:t>
            </a:r>
            <a:r>
              <a:rPr lang="en-US" dirty="0"/>
              <a:t/>
            </a:r>
            <a:br>
              <a:rPr lang="en-US" dirty="0"/>
            </a:br>
            <a:r>
              <a:rPr lang="en-US" b="1" u="sng" dirty="0" smtClean="0"/>
              <a:t>Test under FRCP 26(b)(3)</a:t>
            </a:r>
            <a:endParaRPr lang="en-US" dirty="0"/>
          </a:p>
        </p:txBody>
      </p:sp>
      <p:sp>
        <p:nvSpPr>
          <p:cNvPr id="3" name="Content Placeholder 2"/>
          <p:cNvSpPr>
            <a:spLocks noGrp="1"/>
          </p:cNvSpPr>
          <p:nvPr>
            <p:ph idx="1"/>
          </p:nvPr>
        </p:nvSpPr>
        <p:spPr/>
        <p:txBody>
          <a:bodyPr/>
          <a:lstStyle/>
          <a:p>
            <a:r>
              <a:rPr lang="en-US" dirty="0" smtClean="0"/>
              <a:t>All 3 prongs must be satisfied for the privilege to apply:</a:t>
            </a:r>
          </a:p>
          <a:p>
            <a:pPr lvl="1"/>
            <a:r>
              <a:rPr lang="en-US" dirty="0"/>
              <a:t>Documents and tangible things </a:t>
            </a:r>
            <a:endParaRPr lang="en-US" dirty="0" smtClean="0"/>
          </a:p>
          <a:p>
            <a:pPr lvl="1"/>
            <a:r>
              <a:rPr lang="en-US" dirty="0"/>
              <a:t>Prepared in anticipation of litigation or for trial </a:t>
            </a:r>
            <a:endParaRPr lang="en-US" dirty="0" smtClean="0"/>
          </a:p>
          <a:p>
            <a:pPr marL="457200" lvl="1" indent="0">
              <a:buNone/>
            </a:pPr>
            <a:r>
              <a:rPr lang="en-US" b="1" u="sng" dirty="0" smtClean="0"/>
              <a:t>AND</a:t>
            </a:r>
          </a:p>
          <a:p>
            <a:pPr lvl="1"/>
            <a:r>
              <a:rPr lang="en-US" dirty="0" smtClean="0"/>
              <a:t>By </a:t>
            </a:r>
            <a:r>
              <a:rPr lang="en-US" dirty="0"/>
              <a:t>or for a party (or by or for the party’s representative) </a:t>
            </a:r>
          </a:p>
        </p:txBody>
      </p:sp>
    </p:spTree>
    <p:extLst>
      <p:ext uri="{BB962C8B-B14F-4D97-AF65-F5344CB8AC3E}">
        <p14:creationId xmlns:p14="http://schemas.microsoft.com/office/powerpoint/2010/main" val="20245453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Attorney-Work </a:t>
            </a:r>
            <a:r>
              <a:rPr lang="en-US" dirty="0" smtClean="0"/>
              <a:t>Product:</a:t>
            </a:r>
            <a:br>
              <a:rPr lang="en-US" dirty="0" smtClean="0"/>
            </a:br>
            <a:r>
              <a:rPr lang="en-US" b="1" u="sng" dirty="0" smtClean="0"/>
              <a:t>Opinion &amp; Factual Work Product</a:t>
            </a:r>
            <a:endParaRPr lang="en-US" b="1" u="sng" dirty="0"/>
          </a:p>
        </p:txBody>
      </p:sp>
      <p:sp>
        <p:nvSpPr>
          <p:cNvPr id="3" name="Content Placeholder 2"/>
          <p:cNvSpPr>
            <a:spLocks noGrp="1"/>
          </p:cNvSpPr>
          <p:nvPr>
            <p:ph idx="1"/>
          </p:nvPr>
        </p:nvSpPr>
        <p:spPr/>
        <p:txBody>
          <a:bodyPr>
            <a:normAutofit fontScale="92500" lnSpcReduction="10000"/>
          </a:bodyPr>
          <a:lstStyle/>
          <a:p>
            <a:r>
              <a:rPr lang="en-US" u="sng" dirty="0" smtClean="0"/>
              <a:t>Factual Work Product</a:t>
            </a:r>
            <a:r>
              <a:rPr lang="en-US" dirty="0" smtClean="0"/>
              <a:t>:</a:t>
            </a:r>
          </a:p>
          <a:p>
            <a:pPr lvl="1"/>
            <a:r>
              <a:rPr lang="en-US" dirty="0"/>
              <a:t>Work product that pertains to discoverable documents and tangible things </a:t>
            </a:r>
            <a:endParaRPr lang="en-US" dirty="0" smtClean="0"/>
          </a:p>
          <a:p>
            <a:pPr lvl="2"/>
            <a:r>
              <a:rPr lang="en-US" dirty="0" smtClean="0"/>
              <a:t>Factual work-product may be discoverable in certain circumstances</a:t>
            </a:r>
          </a:p>
          <a:p>
            <a:r>
              <a:rPr lang="en-US" u="sng" dirty="0" smtClean="0"/>
              <a:t>Opinion Work Product</a:t>
            </a:r>
            <a:r>
              <a:rPr lang="en-US" dirty="0" smtClean="0"/>
              <a:t>:</a:t>
            </a:r>
          </a:p>
          <a:p>
            <a:pPr lvl="1"/>
            <a:r>
              <a:rPr lang="en-US" dirty="0" smtClean="0"/>
              <a:t>“[T]he </a:t>
            </a:r>
            <a:r>
              <a:rPr lang="en-US" dirty="0"/>
              <a:t>mental impressions, conclusions, opinions, or legal theories of an attorney or other representative of a party concerning the </a:t>
            </a:r>
            <a:r>
              <a:rPr lang="en-US" dirty="0" smtClean="0"/>
              <a:t>litigation”</a:t>
            </a:r>
          </a:p>
          <a:p>
            <a:pPr lvl="2"/>
            <a:r>
              <a:rPr lang="en-US" dirty="0" smtClean="0"/>
              <a:t>Enjoys almost absolute immunity from discovery and can only be discoverable in rare and extraordinary circumstances</a:t>
            </a:r>
          </a:p>
        </p:txBody>
      </p:sp>
    </p:spTree>
    <p:extLst>
      <p:ext uri="{BB962C8B-B14F-4D97-AF65-F5344CB8AC3E}">
        <p14:creationId xmlns:p14="http://schemas.microsoft.com/office/powerpoint/2010/main" val="15934680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Attorney-Work </a:t>
            </a:r>
            <a:r>
              <a:rPr lang="en-US" dirty="0" smtClean="0"/>
              <a:t>Product:</a:t>
            </a:r>
            <a:br>
              <a:rPr lang="en-US" dirty="0" smtClean="0"/>
            </a:br>
            <a:r>
              <a:rPr lang="en-US" b="1" u="sng" dirty="0" smtClean="0"/>
              <a:t>Anticipation of Litigation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Circuit Court Split:</a:t>
            </a:r>
          </a:p>
          <a:p>
            <a:pPr lvl="1"/>
            <a:r>
              <a:rPr lang="en-US" u="sng" dirty="0"/>
              <a:t>Majority</a:t>
            </a:r>
            <a:r>
              <a:rPr lang="en-US" dirty="0"/>
              <a:t>: A document is privileged if it was prepared “because of potential or anticipated litigation” (</a:t>
            </a:r>
            <a:r>
              <a:rPr lang="en-US" i="1" dirty="0"/>
              <a:t>United States v. </a:t>
            </a:r>
            <a:r>
              <a:rPr lang="en-US" i="1" dirty="0" err="1"/>
              <a:t>Adlman</a:t>
            </a:r>
            <a:r>
              <a:rPr lang="en-US" dirty="0"/>
              <a:t> 134 F.3d 1194 (2d Cir. 1998) </a:t>
            </a:r>
          </a:p>
          <a:p>
            <a:pPr lvl="1"/>
            <a:r>
              <a:rPr lang="en-US" u="sng" dirty="0"/>
              <a:t>Minority</a:t>
            </a:r>
            <a:r>
              <a:rPr lang="en-US" dirty="0"/>
              <a:t>: A document is privileged if the primary motivating purpose for preparing the document is preparation for litigation (</a:t>
            </a:r>
            <a:r>
              <a:rPr lang="en-US" i="1" dirty="0"/>
              <a:t>U.S. v. El Paso Co</a:t>
            </a:r>
            <a:r>
              <a:rPr lang="en-US" dirty="0"/>
              <a:t>., 682 F.2d 530 (5th Cir. 1982) </a:t>
            </a:r>
            <a:endParaRPr lang="en-US" dirty="0" smtClean="0"/>
          </a:p>
          <a:p>
            <a:r>
              <a:rPr lang="en-US" dirty="0" smtClean="0"/>
              <a:t>Not necessary that litigation </a:t>
            </a:r>
            <a:r>
              <a:rPr lang="en-US" dirty="0"/>
              <a:t>have already been filed or be certain </a:t>
            </a:r>
            <a:endParaRPr lang="en-US" dirty="0" smtClean="0"/>
          </a:p>
          <a:p>
            <a:pPr lvl="1"/>
            <a:r>
              <a:rPr lang="en-US" dirty="0" smtClean="0"/>
              <a:t>That </a:t>
            </a:r>
            <a:r>
              <a:rPr lang="en-US" dirty="0"/>
              <a:t>the work product relates to a proposed transaction is just one factor that suggests it was not prepared in anticipation of litigation and is not, in and of itself, dispositive </a:t>
            </a:r>
            <a:endParaRPr lang="en-US" dirty="0" smtClean="0"/>
          </a:p>
        </p:txBody>
      </p:sp>
    </p:spTree>
    <p:extLst>
      <p:ext uri="{BB962C8B-B14F-4D97-AF65-F5344CB8AC3E}">
        <p14:creationId xmlns:p14="http://schemas.microsoft.com/office/powerpoint/2010/main" val="14630529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Attorney-Work </a:t>
            </a:r>
            <a:r>
              <a:rPr lang="en-US" dirty="0" smtClean="0"/>
              <a:t>Product:</a:t>
            </a:r>
            <a:br>
              <a:rPr lang="en-US" dirty="0" smtClean="0"/>
            </a:br>
            <a:r>
              <a:rPr lang="en-US" b="1" u="sng" dirty="0" smtClean="0"/>
              <a:t>Waiver</a:t>
            </a:r>
            <a:endParaRPr lang="en-US" dirty="0"/>
          </a:p>
        </p:txBody>
      </p:sp>
      <p:sp>
        <p:nvSpPr>
          <p:cNvPr id="3" name="Content Placeholder 2"/>
          <p:cNvSpPr>
            <a:spLocks noGrp="1"/>
          </p:cNvSpPr>
          <p:nvPr>
            <p:ph idx="1"/>
          </p:nvPr>
        </p:nvSpPr>
        <p:spPr/>
        <p:txBody>
          <a:bodyPr>
            <a:normAutofit fontScale="92500"/>
          </a:bodyPr>
          <a:lstStyle/>
          <a:p>
            <a:r>
              <a:rPr lang="en-US" b="1" u="sng" dirty="0" smtClean="0"/>
              <a:t>Test</a:t>
            </a:r>
            <a:r>
              <a:rPr lang="en-US" b="1" dirty="0"/>
              <a:t>:  </a:t>
            </a:r>
            <a:r>
              <a:rPr lang="en-US" dirty="0"/>
              <a:t>Was the document disclosed to an adversary or conduit to an adversary? </a:t>
            </a:r>
            <a:endParaRPr lang="en-US" dirty="0" smtClean="0"/>
          </a:p>
          <a:p>
            <a:pPr lvl="1"/>
            <a:r>
              <a:rPr lang="en-US" dirty="0"/>
              <a:t>If yes, there is a waiver of the work-product privilege. </a:t>
            </a:r>
            <a:endParaRPr lang="en-US" dirty="0" smtClean="0"/>
          </a:p>
          <a:p>
            <a:pPr lvl="1"/>
            <a:r>
              <a:rPr lang="en-US" dirty="0" smtClean="0"/>
              <a:t>Disclosure </a:t>
            </a:r>
            <a:r>
              <a:rPr lang="en-US" dirty="0"/>
              <a:t>to a third party which is not inconsistent with maintaining secrecy against opponents is </a:t>
            </a:r>
            <a:r>
              <a:rPr lang="en-US" b="1" u="sng" dirty="0"/>
              <a:t>not</a:t>
            </a:r>
            <a:r>
              <a:rPr lang="en-US" dirty="0"/>
              <a:t> a waiver </a:t>
            </a:r>
            <a:endParaRPr lang="en-US" dirty="0" smtClean="0"/>
          </a:p>
          <a:p>
            <a:pPr lvl="2"/>
            <a:r>
              <a:rPr lang="en-US" i="1" dirty="0" smtClean="0"/>
              <a:t>Consider</a:t>
            </a:r>
            <a:r>
              <a:rPr lang="en-US" dirty="0" smtClean="0"/>
              <a:t>: </a:t>
            </a:r>
            <a:r>
              <a:rPr lang="en-US" dirty="0"/>
              <a:t>Disclosure to a financial auditor</a:t>
            </a:r>
            <a:endParaRPr lang="en-US" dirty="0" smtClean="0"/>
          </a:p>
          <a:p>
            <a:pPr lvl="3"/>
            <a:r>
              <a:rPr lang="en-US" dirty="0" smtClean="0"/>
              <a:t>See </a:t>
            </a:r>
            <a:r>
              <a:rPr lang="en-US" i="1" dirty="0"/>
              <a:t>U.S. v. Textron, Inc</a:t>
            </a:r>
            <a:r>
              <a:rPr lang="en-US" dirty="0"/>
              <a:t>. 577 F.3d 21 (1st Cir. 2009</a:t>
            </a:r>
            <a:r>
              <a:rPr lang="en-US" dirty="0" smtClean="0"/>
              <a:t>) (holding that there was no waiver where the </a:t>
            </a:r>
            <a:r>
              <a:rPr lang="en-US" dirty="0"/>
              <a:t>auditor was actively engaged in evaluating the tax issues for the company with the lawyers </a:t>
            </a:r>
            <a:r>
              <a:rPr lang="en-US" dirty="0" smtClean="0"/>
              <a:t>and the auditor was not an adversary in this situation).   </a:t>
            </a:r>
          </a:p>
          <a:p>
            <a:endParaRPr lang="en-US" dirty="0"/>
          </a:p>
        </p:txBody>
      </p:sp>
    </p:spTree>
    <p:extLst>
      <p:ext uri="{BB962C8B-B14F-4D97-AF65-F5344CB8AC3E}">
        <p14:creationId xmlns:p14="http://schemas.microsoft.com/office/powerpoint/2010/main" val="42193093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52666"/>
          </a:xfrm>
        </p:spPr>
        <p:txBody>
          <a:bodyPr>
            <a:normAutofit/>
          </a:bodyPr>
          <a:lstStyle/>
          <a:p>
            <a:r>
              <a:rPr lang="en-US" sz="6600" b="1" dirty="0" smtClean="0"/>
              <a:t>ACCOUNTANT-CLIENT PRIVILEGE </a:t>
            </a:r>
            <a:endParaRPr lang="en-US" sz="6600" b="1" dirty="0"/>
          </a:p>
        </p:txBody>
      </p:sp>
    </p:spTree>
    <p:extLst>
      <p:ext uri="{BB962C8B-B14F-4D97-AF65-F5344CB8AC3E}">
        <p14:creationId xmlns:p14="http://schemas.microsoft.com/office/powerpoint/2010/main" val="22166459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Accountant-Client Privilege</a:t>
            </a:r>
            <a:endParaRPr lang="en-US" b="1" u="sng" dirty="0"/>
          </a:p>
        </p:txBody>
      </p:sp>
      <p:sp>
        <p:nvSpPr>
          <p:cNvPr id="3" name="Content Placeholder 2"/>
          <p:cNvSpPr>
            <a:spLocks noGrp="1"/>
          </p:cNvSpPr>
          <p:nvPr>
            <p:ph idx="1"/>
          </p:nvPr>
        </p:nvSpPr>
        <p:spPr/>
        <p:txBody>
          <a:bodyPr>
            <a:normAutofit fontScale="85000" lnSpcReduction="20000"/>
          </a:bodyPr>
          <a:lstStyle/>
          <a:p>
            <a:r>
              <a:rPr lang="en-US" dirty="0" smtClean="0"/>
              <a:t>A </a:t>
            </a:r>
            <a:r>
              <a:rPr lang="en-US" dirty="0"/>
              <a:t>statutory privilege enacted by Congress in 1997 </a:t>
            </a:r>
          </a:p>
          <a:p>
            <a:r>
              <a:rPr lang="en-US" dirty="0" smtClean="0"/>
              <a:t>IRC </a:t>
            </a:r>
            <a:r>
              <a:rPr lang="en-US" dirty="0"/>
              <a:t>§ 7525(a)(1</a:t>
            </a:r>
            <a:r>
              <a:rPr lang="en-US" dirty="0" smtClean="0"/>
              <a:t>): </a:t>
            </a:r>
          </a:p>
          <a:p>
            <a:pPr lvl="1"/>
            <a:r>
              <a:rPr lang="en-US" dirty="0" smtClean="0"/>
              <a:t>“With </a:t>
            </a:r>
            <a:r>
              <a:rPr lang="en-US" dirty="0"/>
              <a:t>respect to tax advice, the same common law protections of confidentiality which apply to a communication between a taxpayer and an attorney shall also apply to a communication between a taxpayer and any federally authorized tax practitioner to the extent the communication would be considered a privileged communication if it were between a taxpayer and an attorney</a:t>
            </a:r>
            <a:r>
              <a:rPr lang="en-US" dirty="0" smtClean="0"/>
              <a:t>.”</a:t>
            </a:r>
          </a:p>
          <a:p>
            <a:pPr lvl="2"/>
            <a:r>
              <a:rPr lang="en-US" dirty="0"/>
              <a:t>"Federally authorized tax practitioner" </a:t>
            </a:r>
            <a:r>
              <a:rPr lang="en-US" dirty="0" smtClean="0"/>
              <a:t>= </a:t>
            </a:r>
            <a:r>
              <a:rPr lang="en-US" dirty="0"/>
              <a:t>any individual who is authorized under Federal law to practice before the Internal Revenue Service (“IRS”) </a:t>
            </a:r>
            <a:endParaRPr lang="en-US" dirty="0" smtClean="0"/>
          </a:p>
          <a:p>
            <a:pPr lvl="3"/>
            <a:r>
              <a:rPr lang="en-US" dirty="0" smtClean="0"/>
              <a:t>Examples: Lawyers, CPAs, and enrolled agents</a:t>
            </a:r>
          </a:p>
        </p:txBody>
      </p:sp>
    </p:spTree>
    <p:extLst>
      <p:ext uri="{BB962C8B-B14F-4D97-AF65-F5344CB8AC3E}">
        <p14:creationId xmlns:p14="http://schemas.microsoft.com/office/powerpoint/2010/main" val="8298705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Accountant-Client </a:t>
            </a:r>
            <a:r>
              <a:rPr lang="en-US" dirty="0" smtClean="0"/>
              <a:t>Privilege:</a:t>
            </a:r>
            <a:br>
              <a:rPr lang="en-US" dirty="0" smtClean="0"/>
            </a:br>
            <a:r>
              <a:rPr lang="en-US" b="1" u="sng" dirty="0" smtClean="0"/>
              <a:t>Limitations</a:t>
            </a:r>
            <a:endParaRPr lang="en-US" b="1" u="sng" dirty="0"/>
          </a:p>
        </p:txBody>
      </p:sp>
      <p:sp>
        <p:nvSpPr>
          <p:cNvPr id="3" name="Content Placeholder 2"/>
          <p:cNvSpPr>
            <a:spLocks noGrp="1"/>
          </p:cNvSpPr>
          <p:nvPr>
            <p:ph idx="1"/>
          </p:nvPr>
        </p:nvSpPr>
        <p:spPr/>
        <p:txBody>
          <a:bodyPr>
            <a:normAutofit fontScale="62500" lnSpcReduction="20000"/>
          </a:bodyPr>
          <a:lstStyle/>
          <a:p>
            <a:r>
              <a:rPr lang="en-US" dirty="0" smtClean="0"/>
              <a:t>A very </a:t>
            </a:r>
            <a:r>
              <a:rPr lang="en-US" dirty="0"/>
              <a:t>weak privilege compared to the attorney-client privilege </a:t>
            </a:r>
            <a:endParaRPr lang="en-US" dirty="0" smtClean="0"/>
          </a:p>
          <a:p>
            <a:pPr lvl="1"/>
            <a:r>
              <a:rPr lang="en-US" dirty="0"/>
              <a:t>There can be a waiver of the </a:t>
            </a:r>
            <a:r>
              <a:rPr lang="en-US" dirty="0" smtClean="0"/>
              <a:t>privilege</a:t>
            </a:r>
          </a:p>
          <a:p>
            <a:pPr lvl="1"/>
            <a:r>
              <a:rPr lang="en-US" dirty="0" smtClean="0"/>
              <a:t>No work-product protection </a:t>
            </a:r>
          </a:p>
          <a:p>
            <a:r>
              <a:rPr lang="en-US" dirty="0"/>
              <a:t>IRC § 7525 Privilege does </a:t>
            </a:r>
            <a:r>
              <a:rPr lang="en-US" u="sng" dirty="0"/>
              <a:t>not</a:t>
            </a:r>
            <a:r>
              <a:rPr lang="en-US" dirty="0"/>
              <a:t> apply </a:t>
            </a:r>
            <a:r>
              <a:rPr lang="en-US" dirty="0" smtClean="0"/>
              <a:t>to:</a:t>
            </a:r>
          </a:p>
          <a:p>
            <a:pPr lvl="1"/>
            <a:r>
              <a:rPr lang="en-US" dirty="0" smtClean="0"/>
              <a:t>Criminal proceedings </a:t>
            </a:r>
            <a:endParaRPr lang="en-US" dirty="0"/>
          </a:p>
          <a:p>
            <a:pPr lvl="2"/>
            <a:r>
              <a:rPr lang="en-US" dirty="0"/>
              <a:t>IRC § 7525 applies to any </a:t>
            </a:r>
            <a:r>
              <a:rPr lang="en-US" u="sng" dirty="0"/>
              <a:t>noncriminal</a:t>
            </a:r>
            <a:r>
              <a:rPr lang="en-US" dirty="0"/>
              <a:t> tax matter before the IRS and </a:t>
            </a:r>
            <a:r>
              <a:rPr lang="en-US" u="sng" dirty="0"/>
              <a:t>noncriminal</a:t>
            </a:r>
            <a:r>
              <a:rPr lang="en-US" dirty="0"/>
              <a:t> tax proceeding in Federal court brought by or against the </a:t>
            </a:r>
            <a:r>
              <a:rPr lang="en-US" dirty="0" smtClean="0"/>
              <a:t>United States</a:t>
            </a:r>
            <a:r>
              <a:rPr lang="en-US" dirty="0"/>
              <a:t>. </a:t>
            </a:r>
            <a:endParaRPr lang="en-US" dirty="0" smtClean="0"/>
          </a:p>
          <a:p>
            <a:pPr lvl="1"/>
            <a:r>
              <a:rPr lang="en-US" dirty="0" smtClean="0"/>
              <a:t>Civil Litigation</a:t>
            </a:r>
          </a:p>
          <a:p>
            <a:pPr lvl="1"/>
            <a:r>
              <a:rPr lang="en-US" dirty="0" smtClean="0"/>
              <a:t>State tax matters</a:t>
            </a:r>
          </a:p>
          <a:p>
            <a:pPr lvl="2"/>
            <a:r>
              <a:rPr lang="en-US" dirty="0"/>
              <a:t>Consider consequences of </a:t>
            </a:r>
            <a:r>
              <a:rPr lang="en-US" dirty="0" err="1"/>
              <a:t>FTB</a:t>
            </a:r>
            <a:r>
              <a:rPr lang="en-US" dirty="0"/>
              <a:t> initiating audit and sharing information with IRS</a:t>
            </a:r>
            <a:endParaRPr lang="en-US" dirty="0" smtClean="0"/>
          </a:p>
          <a:p>
            <a:pPr lvl="2"/>
            <a:r>
              <a:rPr lang="en-US" dirty="0" smtClean="0"/>
              <a:t>See </a:t>
            </a:r>
            <a:r>
              <a:rPr lang="en-US" dirty="0"/>
              <a:t>California Revenue and Taxation Code section 7099.1(a)(</a:t>
            </a:r>
            <a:r>
              <a:rPr lang="en-US" dirty="0" smtClean="0"/>
              <a:t>1), extending </a:t>
            </a:r>
            <a:r>
              <a:rPr lang="en-US" dirty="0"/>
              <a:t>attorney-client type privilege to communications </a:t>
            </a:r>
            <a:r>
              <a:rPr lang="en-US" dirty="0" smtClean="0"/>
              <a:t>between </a:t>
            </a:r>
            <a:r>
              <a:rPr lang="en-US" dirty="0"/>
              <a:t>federally authorized tax practitioners and </a:t>
            </a:r>
            <a:r>
              <a:rPr lang="en-US" dirty="0" smtClean="0"/>
              <a:t>clients.</a:t>
            </a:r>
          </a:p>
          <a:p>
            <a:pPr lvl="1"/>
            <a:r>
              <a:rPr lang="en-US" dirty="0" smtClean="0"/>
              <a:t>Non-tax regulatory investigations</a:t>
            </a:r>
          </a:p>
          <a:p>
            <a:pPr lvl="1"/>
            <a:r>
              <a:rPr lang="en-US" dirty="0" smtClean="0"/>
              <a:t>Written communications in connection with the promotion of an IRC  § 6662 “tax shelter”</a:t>
            </a:r>
          </a:p>
          <a:p>
            <a:pPr lvl="1"/>
            <a:endParaRPr lang="en-US" dirty="0"/>
          </a:p>
        </p:txBody>
      </p:sp>
    </p:spTree>
    <p:extLst>
      <p:ext uri="{BB962C8B-B14F-4D97-AF65-F5344CB8AC3E}">
        <p14:creationId xmlns:p14="http://schemas.microsoft.com/office/powerpoint/2010/main" val="11330440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Accountant-Client Privilege</a:t>
            </a:r>
            <a:r>
              <a:rPr lang="en-US" dirty="0" smtClean="0"/>
              <a:t>:</a:t>
            </a:r>
            <a:br>
              <a:rPr lang="en-US" dirty="0" smtClean="0"/>
            </a:br>
            <a:r>
              <a:rPr lang="en-US" b="1" u="sng" dirty="0" smtClean="0"/>
              <a:t>Case Examples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Any </a:t>
            </a:r>
            <a:r>
              <a:rPr lang="en-US" dirty="0"/>
              <a:t>information included in </a:t>
            </a:r>
            <a:r>
              <a:rPr lang="en-US" dirty="0" smtClean="0"/>
              <a:t>documents </a:t>
            </a:r>
            <a:r>
              <a:rPr lang="en-US" dirty="0"/>
              <a:t>involved in </a:t>
            </a:r>
            <a:r>
              <a:rPr lang="en-US" u="sng" dirty="0"/>
              <a:t>preparation</a:t>
            </a:r>
            <a:r>
              <a:rPr lang="en-US" dirty="0"/>
              <a:t> of a tax return or involved in verification of a tax return during audit </a:t>
            </a:r>
            <a:r>
              <a:rPr lang="en-US" dirty="0" smtClean="0"/>
              <a:t>loses both </a:t>
            </a:r>
            <a:r>
              <a:rPr lang="en-US" dirty="0"/>
              <a:t>the attorney-client privilege </a:t>
            </a:r>
            <a:r>
              <a:rPr lang="en-US" dirty="0" smtClean="0"/>
              <a:t>and the IRC § 7525 privilege </a:t>
            </a:r>
          </a:p>
          <a:p>
            <a:pPr lvl="1"/>
            <a:r>
              <a:rPr lang="en-US" i="1" dirty="0" smtClean="0"/>
              <a:t>United </a:t>
            </a:r>
            <a:r>
              <a:rPr lang="en-US" i="1" dirty="0"/>
              <a:t>States v. Frederick</a:t>
            </a:r>
            <a:r>
              <a:rPr lang="en-US" dirty="0"/>
              <a:t>, 182 F.3d 496 (7th Cir.1999) </a:t>
            </a:r>
            <a:endParaRPr lang="en-US" dirty="0" smtClean="0"/>
          </a:p>
          <a:p>
            <a:r>
              <a:rPr lang="en-US" dirty="0"/>
              <a:t>Burden is on the IRS to establish that the tax shelter exception </a:t>
            </a:r>
            <a:r>
              <a:rPr lang="en-US" dirty="0" smtClean="0"/>
              <a:t>applies </a:t>
            </a:r>
          </a:p>
          <a:p>
            <a:pPr lvl="1"/>
            <a:r>
              <a:rPr lang="en-US" i="1" dirty="0"/>
              <a:t>United States v. BDO </a:t>
            </a:r>
            <a:r>
              <a:rPr lang="en-US" i="1" dirty="0" err="1"/>
              <a:t>Seidman</a:t>
            </a:r>
            <a:r>
              <a:rPr lang="en-US" i="1" dirty="0"/>
              <a:t> LLP</a:t>
            </a:r>
            <a:r>
              <a:rPr lang="en-US" dirty="0"/>
              <a:t>, 492 F.3d 806 (2007) </a:t>
            </a:r>
            <a:endParaRPr lang="en-US" i="1" dirty="0" smtClean="0"/>
          </a:p>
          <a:p>
            <a:pPr lvl="2"/>
            <a:r>
              <a:rPr lang="en-US" dirty="0" smtClean="0"/>
              <a:t>See</a:t>
            </a:r>
            <a:r>
              <a:rPr lang="en-US" i="1" dirty="0" smtClean="0"/>
              <a:t> Countryside Limited Partnership v. CIR</a:t>
            </a:r>
            <a:r>
              <a:rPr lang="en-US" dirty="0" smtClean="0"/>
              <a:t>, 132 T.C. 347 (2009) (</a:t>
            </a:r>
            <a:r>
              <a:rPr lang="en-US" dirty="0"/>
              <a:t>IRS could not demonstrate that handwritten notes were “written communications,” or that written minutes were in connection with the promotion of a tax </a:t>
            </a:r>
            <a:r>
              <a:rPr lang="en-US" dirty="0" smtClean="0"/>
              <a:t>shelter</a:t>
            </a:r>
            <a:r>
              <a:rPr lang="en-US" dirty="0"/>
              <a:t>)</a:t>
            </a:r>
            <a:r>
              <a:rPr lang="en-US" dirty="0" smtClean="0"/>
              <a:t> </a:t>
            </a:r>
          </a:p>
          <a:p>
            <a:pPr lvl="2"/>
            <a:r>
              <a:rPr lang="en-US" dirty="0" smtClean="0"/>
              <a:t>See</a:t>
            </a:r>
            <a:r>
              <a:rPr lang="en-US" i="1" dirty="0" smtClean="0"/>
              <a:t> Valero </a:t>
            </a:r>
            <a:r>
              <a:rPr lang="en-US" i="1" dirty="0"/>
              <a:t>Energy Corp. v. United States</a:t>
            </a:r>
            <a:r>
              <a:rPr lang="en-US" dirty="0"/>
              <a:t>, 569 F. 3d 626 (7th Cir. 2009) </a:t>
            </a:r>
            <a:r>
              <a:rPr lang="en-US" dirty="0" smtClean="0"/>
              <a:t>(</a:t>
            </a:r>
            <a:r>
              <a:rPr lang="en-US" dirty="0"/>
              <a:t>Tax shelter exception applied to portion of documents sought in </a:t>
            </a:r>
            <a:r>
              <a:rPr lang="en-US" dirty="0" smtClean="0"/>
              <a:t>summons)</a:t>
            </a:r>
          </a:p>
          <a:p>
            <a:endParaRPr lang="en-US" dirty="0"/>
          </a:p>
        </p:txBody>
      </p:sp>
    </p:spTree>
    <p:extLst>
      <p:ext uri="{BB962C8B-B14F-4D97-AF65-F5344CB8AC3E}">
        <p14:creationId xmlns:p14="http://schemas.microsoft.com/office/powerpoint/2010/main" val="25353623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7884"/>
          </a:xfrm>
        </p:spPr>
        <p:txBody>
          <a:bodyPr>
            <a:normAutofit/>
          </a:bodyPr>
          <a:lstStyle/>
          <a:p>
            <a:r>
              <a:rPr lang="en-US" sz="6600" b="1" dirty="0" smtClean="0"/>
              <a:t>Defenses that Avoid Waiver</a:t>
            </a:r>
            <a:endParaRPr lang="en-US" sz="6600" b="1" dirty="0"/>
          </a:p>
        </p:txBody>
      </p:sp>
    </p:spTree>
    <p:extLst>
      <p:ext uri="{BB962C8B-B14F-4D97-AF65-F5344CB8AC3E}">
        <p14:creationId xmlns:p14="http://schemas.microsoft.com/office/powerpoint/2010/main" val="1519466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6318319"/>
          </a:xfrm>
        </p:spPr>
        <p:txBody>
          <a:bodyPr>
            <a:normAutofit/>
          </a:bodyPr>
          <a:lstStyle/>
          <a:p>
            <a:r>
              <a:rPr lang="en-US" sz="6600" b="1" dirty="0" smtClean="0"/>
              <a:t>ATTORNEY-CLIENT PRIVILEGE</a:t>
            </a:r>
            <a:endParaRPr lang="en-US" sz="6600" b="1" dirty="0"/>
          </a:p>
        </p:txBody>
      </p:sp>
    </p:spTree>
    <p:extLst>
      <p:ext uri="{BB962C8B-B14F-4D97-AF65-F5344CB8AC3E}">
        <p14:creationId xmlns:p14="http://schemas.microsoft.com/office/powerpoint/2010/main" val="41726709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Defenses that Avoid Waiver:</a:t>
            </a:r>
            <a:br>
              <a:rPr lang="en-US" dirty="0" smtClean="0"/>
            </a:br>
            <a:r>
              <a:rPr lang="en-US" b="1" u="sng" dirty="0" smtClean="0"/>
              <a:t>“Selective Waiver”</a:t>
            </a:r>
            <a:endParaRPr lang="en-US" b="1" u="sng" dirty="0"/>
          </a:p>
        </p:txBody>
      </p:sp>
      <p:sp>
        <p:nvSpPr>
          <p:cNvPr id="3" name="Content Placeholder 2"/>
          <p:cNvSpPr>
            <a:spLocks noGrp="1"/>
          </p:cNvSpPr>
          <p:nvPr>
            <p:ph idx="1"/>
          </p:nvPr>
        </p:nvSpPr>
        <p:spPr/>
        <p:txBody>
          <a:bodyPr>
            <a:normAutofit fontScale="85000" lnSpcReduction="20000"/>
          </a:bodyPr>
          <a:lstStyle/>
          <a:p>
            <a:r>
              <a:rPr lang="en-US" dirty="0" smtClean="0"/>
              <a:t>“Selective waiver” theory: The concept that the voluntary disclosure of otherwise privileged material to government agencies does not constitute a waiver for all purposes to all other third parties (</a:t>
            </a:r>
            <a:r>
              <a:rPr lang="en-US" dirty="0"/>
              <a:t>See </a:t>
            </a:r>
            <a:r>
              <a:rPr lang="en-US" i="1" dirty="0"/>
              <a:t>Diversified Industries v. Meredith</a:t>
            </a:r>
            <a:r>
              <a:rPr lang="en-US" dirty="0"/>
              <a:t>, 572 F.2d 596 (8th Cir. 1978 en banc</a:t>
            </a:r>
            <a:r>
              <a:rPr lang="en-US" dirty="0" smtClean="0"/>
              <a:t>))</a:t>
            </a:r>
          </a:p>
          <a:p>
            <a:pPr lvl="1"/>
            <a:r>
              <a:rPr lang="en-US" dirty="0"/>
              <a:t>Few federal appellate courts have upheld the theory of selective waiver </a:t>
            </a:r>
            <a:endParaRPr lang="en-US" dirty="0" smtClean="0"/>
          </a:p>
          <a:p>
            <a:pPr lvl="2"/>
            <a:r>
              <a:rPr lang="en-US" dirty="0" smtClean="0"/>
              <a:t>Exception:</a:t>
            </a:r>
          </a:p>
          <a:p>
            <a:pPr lvl="3"/>
            <a:r>
              <a:rPr lang="en-US" dirty="0" smtClean="0"/>
              <a:t>A </a:t>
            </a:r>
            <a:r>
              <a:rPr lang="en-US" dirty="0"/>
              <a:t>voluntary disclosure could be protected as a selective waiver if the disclosing party and the government enter into an explicit confidentiality </a:t>
            </a:r>
            <a:r>
              <a:rPr lang="en-US" dirty="0" smtClean="0"/>
              <a:t>agreement. </a:t>
            </a:r>
            <a:r>
              <a:rPr lang="en-US" i="1" dirty="0"/>
              <a:t>In re Steinhardt Partners, L.P</a:t>
            </a:r>
            <a:r>
              <a:rPr lang="en-US" dirty="0"/>
              <a:t>., 9 F.3d 230 (1993</a:t>
            </a:r>
            <a:r>
              <a:rPr lang="en-US" dirty="0" smtClean="0"/>
              <a:t>); but see </a:t>
            </a:r>
            <a:r>
              <a:rPr lang="en-US" i="1" dirty="0" smtClean="0"/>
              <a:t>United </a:t>
            </a:r>
            <a:r>
              <a:rPr lang="en-US" i="1" dirty="0"/>
              <a:t>States v. Massachusetts Institute of Technology</a:t>
            </a:r>
            <a:r>
              <a:rPr lang="en-US" dirty="0"/>
              <a:t>, 129 F.3d 681 (1st Cir. 1997</a:t>
            </a:r>
            <a:r>
              <a:rPr lang="en-US" dirty="0" smtClean="0"/>
              <a:t>). </a:t>
            </a:r>
          </a:p>
        </p:txBody>
      </p:sp>
    </p:spTree>
    <p:extLst>
      <p:ext uri="{BB962C8B-B14F-4D97-AF65-F5344CB8AC3E}">
        <p14:creationId xmlns:p14="http://schemas.microsoft.com/office/powerpoint/2010/main" val="12478816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Defenses that Avoid Waiver</a:t>
            </a:r>
            <a:r>
              <a:rPr lang="en-US" dirty="0" smtClean="0"/>
              <a:t>:</a:t>
            </a:r>
            <a:br>
              <a:rPr lang="en-US" dirty="0" smtClean="0"/>
            </a:br>
            <a:r>
              <a:rPr lang="en-US" b="1" i="1" u="sng" dirty="0" err="1" smtClean="0"/>
              <a:t>Kovel</a:t>
            </a:r>
            <a:r>
              <a:rPr lang="en-US" b="1" i="1" u="sng" dirty="0" smtClean="0"/>
              <a:t> </a:t>
            </a:r>
            <a:r>
              <a:rPr lang="en-US" b="1" u="sng" dirty="0" smtClean="0"/>
              <a:t>Agreements</a:t>
            </a:r>
            <a:endParaRPr lang="en-US" b="1" u="sng" dirty="0"/>
          </a:p>
        </p:txBody>
      </p:sp>
      <p:sp>
        <p:nvSpPr>
          <p:cNvPr id="3" name="Content Placeholder 2"/>
          <p:cNvSpPr>
            <a:spLocks noGrp="1"/>
          </p:cNvSpPr>
          <p:nvPr>
            <p:ph idx="1"/>
          </p:nvPr>
        </p:nvSpPr>
        <p:spPr/>
        <p:txBody>
          <a:bodyPr>
            <a:normAutofit fontScale="92500"/>
          </a:bodyPr>
          <a:lstStyle/>
          <a:p>
            <a:r>
              <a:rPr lang="en-US" dirty="0"/>
              <a:t>N</a:t>
            </a:r>
            <a:r>
              <a:rPr lang="en-US" dirty="0" smtClean="0"/>
              <a:t>amed </a:t>
            </a:r>
            <a:r>
              <a:rPr lang="en-US" dirty="0"/>
              <a:t>after the case </a:t>
            </a:r>
            <a:r>
              <a:rPr lang="en-US" i="1" dirty="0"/>
              <a:t>United States v. </a:t>
            </a:r>
            <a:r>
              <a:rPr lang="en-US" i="1" dirty="0" err="1"/>
              <a:t>Kovel</a:t>
            </a:r>
            <a:r>
              <a:rPr lang="en-US" dirty="0"/>
              <a:t>, 296 F.2d </a:t>
            </a:r>
            <a:r>
              <a:rPr lang="en-US" dirty="0" smtClean="0"/>
              <a:t>918 </a:t>
            </a:r>
            <a:r>
              <a:rPr lang="en-US" dirty="0"/>
              <a:t>(2d Cir. 1961) </a:t>
            </a:r>
            <a:endParaRPr lang="en-US" dirty="0" smtClean="0"/>
          </a:p>
          <a:p>
            <a:pPr lvl="1"/>
            <a:r>
              <a:rPr lang="en-US" i="1" dirty="0" err="1"/>
              <a:t>Kovel</a:t>
            </a:r>
            <a:r>
              <a:rPr lang="en-US" dirty="0"/>
              <a:t> recognizes that the inclusion of a third party in attorney-client communications does not destroy the privilege if the purpose of the third party’s participation is to improve the understanding of the communication between the attorney and client. </a:t>
            </a:r>
            <a:endParaRPr lang="en-US" dirty="0" smtClean="0"/>
          </a:p>
          <a:p>
            <a:pPr lvl="1"/>
            <a:r>
              <a:rPr lang="en-US" dirty="0"/>
              <a:t>Thus, experts engaged by an attorney to assist in rendering tax advice and representation to a taxpayer fall under the attorney-client privilege </a:t>
            </a:r>
            <a:endParaRPr lang="en-US" dirty="0" smtClean="0"/>
          </a:p>
          <a:p>
            <a:pPr marL="0" indent="0">
              <a:buNone/>
            </a:pPr>
            <a:endParaRPr lang="en-US" dirty="0"/>
          </a:p>
        </p:txBody>
      </p:sp>
    </p:spTree>
    <p:extLst>
      <p:ext uri="{BB962C8B-B14F-4D97-AF65-F5344CB8AC3E}">
        <p14:creationId xmlns:p14="http://schemas.microsoft.com/office/powerpoint/2010/main" val="20895955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Defenses that Avoid Waiver:</a:t>
            </a:r>
            <a:br>
              <a:rPr lang="en-US" dirty="0"/>
            </a:br>
            <a:r>
              <a:rPr lang="en-US" b="1" i="1" u="sng" dirty="0" err="1"/>
              <a:t>Kovel</a:t>
            </a:r>
            <a:r>
              <a:rPr lang="en-US" b="1" i="1" u="sng" dirty="0"/>
              <a:t> </a:t>
            </a:r>
            <a:r>
              <a:rPr lang="en-US" b="1" u="sng" dirty="0" smtClean="0"/>
              <a:t>Agreement Factors</a:t>
            </a:r>
            <a:endParaRPr lang="en-US" b="1" u="sng" dirty="0"/>
          </a:p>
        </p:txBody>
      </p:sp>
      <p:sp>
        <p:nvSpPr>
          <p:cNvPr id="3" name="Content Placeholder 2"/>
          <p:cNvSpPr>
            <a:spLocks noGrp="1"/>
          </p:cNvSpPr>
          <p:nvPr>
            <p:ph idx="1"/>
          </p:nvPr>
        </p:nvSpPr>
        <p:spPr/>
        <p:txBody>
          <a:bodyPr>
            <a:normAutofit fontScale="92500"/>
          </a:bodyPr>
          <a:lstStyle/>
          <a:p>
            <a:r>
              <a:rPr lang="en-US" dirty="0" smtClean="0"/>
              <a:t>Factors for </a:t>
            </a:r>
            <a:r>
              <a:rPr lang="en-US" i="1" dirty="0" err="1" smtClean="0"/>
              <a:t>Kovel</a:t>
            </a:r>
            <a:r>
              <a:rPr lang="en-US" dirty="0" smtClean="0"/>
              <a:t> protection:</a:t>
            </a:r>
          </a:p>
          <a:p>
            <a:pPr lvl="1"/>
            <a:r>
              <a:rPr lang="en-US" dirty="0" smtClean="0"/>
              <a:t>Written </a:t>
            </a:r>
            <a:r>
              <a:rPr lang="en-US" dirty="0"/>
              <a:t>engagement letter in place between the expert and the attorney setting forth the terms of this engagement </a:t>
            </a:r>
            <a:endParaRPr lang="en-US" dirty="0" smtClean="0"/>
          </a:p>
          <a:p>
            <a:pPr lvl="2"/>
            <a:r>
              <a:rPr lang="en-US" dirty="0" smtClean="0"/>
              <a:t>Expert </a:t>
            </a:r>
            <a:r>
              <a:rPr lang="en-US" dirty="0"/>
              <a:t>works under the attorney’s direction and control </a:t>
            </a:r>
            <a:endParaRPr lang="en-US" dirty="0" smtClean="0"/>
          </a:p>
          <a:p>
            <a:pPr lvl="2"/>
            <a:r>
              <a:rPr lang="en-US" dirty="0"/>
              <a:t>Work papers and documents are the attorney’s property </a:t>
            </a:r>
            <a:endParaRPr lang="en-US" dirty="0" smtClean="0"/>
          </a:p>
          <a:p>
            <a:pPr lvl="2"/>
            <a:r>
              <a:rPr lang="en-US" dirty="0"/>
              <a:t>Attorney pays the </a:t>
            </a:r>
            <a:r>
              <a:rPr lang="en-US" dirty="0" smtClean="0"/>
              <a:t>expert’s bill </a:t>
            </a:r>
          </a:p>
          <a:p>
            <a:pPr lvl="1"/>
            <a:r>
              <a:rPr lang="en-US" dirty="0"/>
              <a:t>The work must be for the purpose of rendering legal advice, not simply for the preparation of tax </a:t>
            </a:r>
            <a:r>
              <a:rPr lang="en-US" dirty="0" smtClean="0"/>
              <a:t>returns</a:t>
            </a:r>
          </a:p>
        </p:txBody>
      </p:sp>
    </p:spTree>
    <p:extLst>
      <p:ext uri="{BB962C8B-B14F-4D97-AF65-F5344CB8AC3E}">
        <p14:creationId xmlns:p14="http://schemas.microsoft.com/office/powerpoint/2010/main" val="19509282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Defenses that Avoid Waiver:</a:t>
            </a:r>
            <a:br>
              <a:rPr lang="en-US" dirty="0"/>
            </a:br>
            <a:r>
              <a:rPr lang="en-US" b="1" u="sng" dirty="0" smtClean="0"/>
              <a:t>What Experts Get </a:t>
            </a:r>
            <a:r>
              <a:rPr lang="en-US" b="1" i="1" u="sng" dirty="0" err="1" smtClean="0"/>
              <a:t>Kovel</a:t>
            </a:r>
            <a:r>
              <a:rPr lang="en-US" b="1" i="1" u="sng" dirty="0" smtClean="0"/>
              <a:t> </a:t>
            </a:r>
            <a:r>
              <a:rPr lang="en-US" b="1" u="sng" dirty="0" smtClean="0"/>
              <a:t>Protection?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Generally, any experts who act as the attorney’s agent retained for the purpose of </a:t>
            </a:r>
            <a:r>
              <a:rPr lang="en-US" dirty="0"/>
              <a:t>the purpose of </a:t>
            </a:r>
            <a:r>
              <a:rPr lang="en-US" dirty="0" smtClean="0"/>
              <a:t>improving the </a:t>
            </a:r>
            <a:r>
              <a:rPr lang="en-US" dirty="0"/>
              <a:t>understanding of the communication between the attorney and </a:t>
            </a:r>
            <a:r>
              <a:rPr lang="en-US" dirty="0" smtClean="0"/>
              <a:t>client, including:</a:t>
            </a:r>
          </a:p>
          <a:p>
            <a:pPr lvl="1"/>
            <a:r>
              <a:rPr lang="en-US" dirty="0"/>
              <a:t>CPA’s</a:t>
            </a:r>
          </a:p>
          <a:p>
            <a:pPr lvl="1"/>
            <a:r>
              <a:rPr lang="en-US" dirty="0"/>
              <a:t>Public </a:t>
            </a:r>
            <a:r>
              <a:rPr lang="en-US" dirty="0" smtClean="0"/>
              <a:t>relations </a:t>
            </a:r>
            <a:r>
              <a:rPr lang="en-US" dirty="0"/>
              <a:t>firms</a:t>
            </a:r>
          </a:p>
          <a:p>
            <a:pPr lvl="1"/>
            <a:r>
              <a:rPr lang="en-US" dirty="0" smtClean="0"/>
              <a:t>Appraisers</a:t>
            </a:r>
          </a:p>
          <a:p>
            <a:r>
              <a:rPr lang="en-US" dirty="0" smtClean="0"/>
              <a:t>But </a:t>
            </a:r>
            <a:r>
              <a:rPr lang="en-US" dirty="0"/>
              <a:t>see </a:t>
            </a:r>
            <a:r>
              <a:rPr lang="en-US" i="1" dirty="0"/>
              <a:t>United States v. </a:t>
            </a:r>
            <a:r>
              <a:rPr lang="en-US" i="1" dirty="0" err="1"/>
              <a:t>Ackert</a:t>
            </a:r>
            <a:r>
              <a:rPr lang="en-US" dirty="0"/>
              <a:t>, 169 F.3d 136 (2d Cir. 1999). Circuit Court held that conversations between an investment banker and an in-house attorney were </a:t>
            </a:r>
            <a:r>
              <a:rPr lang="en-US" u="sng" dirty="0"/>
              <a:t>not</a:t>
            </a:r>
            <a:r>
              <a:rPr lang="en-US" dirty="0"/>
              <a:t> privileged. Court would not extend </a:t>
            </a:r>
            <a:r>
              <a:rPr lang="en-US" i="1" dirty="0" err="1"/>
              <a:t>Kovel</a:t>
            </a:r>
            <a:r>
              <a:rPr lang="en-US" dirty="0"/>
              <a:t> because, rather than translating or interpreting communication between the attorney and the client, the banker was simply providing factual information about a transaction to the attorney </a:t>
            </a:r>
            <a:endParaRPr lang="en-US" dirty="0" smtClean="0"/>
          </a:p>
        </p:txBody>
      </p:sp>
    </p:spTree>
    <p:extLst>
      <p:ext uri="{BB962C8B-B14F-4D97-AF65-F5344CB8AC3E}">
        <p14:creationId xmlns:p14="http://schemas.microsoft.com/office/powerpoint/2010/main" val="4098175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Defenses that Avoid Waiver:</a:t>
            </a:r>
            <a:br>
              <a:rPr lang="en-US" dirty="0"/>
            </a:br>
            <a:r>
              <a:rPr lang="en-US" b="1" u="sng" dirty="0" smtClean="0"/>
              <a:t>Joint Defense Doctrine</a:t>
            </a:r>
            <a:endParaRPr lang="en-US" dirty="0"/>
          </a:p>
        </p:txBody>
      </p:sp>
      <p:sp>
        <p:nvSpPr>
          <p:cNvPr id="3" name="Content Placeholder 2"/>
          <p:cNvSpPr>
            <a:spLocks noGrp="1"/>
          </p:cNvSpPr>
          <p:nvPr>
            <p:ph idx="1"/>
          </p:nvPr>
        </p:nvSpPr>
        <p:spPr/>
        <p:txBody>
          <a:bodyPr>
            <a:normAutofit fontScale="92500"/>
          </a:bodyPr>
          <a:lstStyle/>
          <a:p>
            <a:r>
              <a:rPr lang="en-US" dirty="0" smtClean="0"/>
              <a:t>Preserves </a:t>
            </a:r>
            <a:r>
              <a:rPr lang="en-US" dirty="0"/>
              <a:t>the attorney-client privilege, despite disclosure of the privileged information to third parties, when a client shares privileged communication among parties with common </a:t>
            </a:r>
            <a:r>
              <a:rPr lang="en-US" dirty="0" smtClean="0"/>
              <a:t>interests pursuant to a joint defense agreement. </a:t>
            </a:r>
          </a:p>
          <a:p>
            <a:pPr lvl="1"/>
            <a:r>
              <a:rPr lang="en-US" dirty="0"/>
              <a:t>Aka “common interest doctrine” or “common interest privilege</a:t>
            </a:r>
            <a:r>
              <a:rPr lang="en-US" dirty="0" smtClean="0"/>
              <a:t>” </a:t>
            </a:r>
          </a:p>
          <a:p>
            <a:r>
              <a:rPr lang="en-US" dirty="0" smtClean="0"/>
              <a:t>The Doctrine does </a:t>
            </a:r>
            <a:r>
              <a:rPr lang="en-US" u="sng" dirty="0" smtClean="0"/>
              <a:t>not</a:t>
            </a:r>
            <a:r>
              <a:rPr lang="en-US" dirty="0" smtClean="0"/>
              <a:t> apply when parties share only a common business or commercial interest.</a:t>
            </a:r>
          </a:p>
        </p:txBody>
      </p:sp>
    </p:spTree>
    <p:extLst>
      <p:ext uri="{BB962C8B-B14F-4D97-AF65-F5344CB8AC3E}">
        <p14:creationId xmlns:p14="http://schemas.microsoft.com/office/powerpoint/2010/main" val="33822088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Defenses that Avoid Waiver:</a:t>
            </a:r>
            <a:br>
              <a:rPr lang="en-US" dirty="0"/>
            </a:br>
            <a:r>
              <a:rPr lang="en-US" b="1" u="sng" dirty="0"/>
              <a:t>Joint Defense </a:t>
            </a:r>
            <a:r>
              <a:rPr lang="en-US" b="1" u="sng" dirty="0" smtClean="0"/>
              <a:t>Doctrine Factors</a:t>
            </a:r>
            <a:endParaRPr lang="en-US" dirty="0"/>
          </a:p>
        </p:txBody>
      </p:sp>
      <p:sp>
        <p:nvSpPr>
          <p:cNvPr id="3" name="Content Placeholder 2"/>
          <p:cNvSpPr>
            <a:spLocks noGrp="1"/>
          </p:cNvSpPr>
          <p:nvPr>
            <p:ph idx="1"/>
          </p:nvPr>
        </p:nvSpPr>
        <p:spPr/>
        <p:txBody>
          <a:bodyPr/>
          <a:lstStyle/>
          <a:p>
            <a:r>
              <a:rPr lang="en-US" dirty="0" smtClean="0"/>
              <a:t>Requirements for Joint Defense Doctrine application:</a:t>
            </a:r>
          </a:p>
          <a:p>
            <a:pPr lvl="1"/>
            <a:r>
              <a:rPr lang="en-US" dirty="0" smtClean="0"/>
              <a:t>Underlying </a:t>
            </a:r>
            <a:r>
              <a:rPr lang="en-US" dirty="0"/>
              <a:t>communication is privileged </a:t>
            </a:r>
            <a:endParaRPr lang="en-US" dirty="0" smtClean="0"/>
          </a:p>
          <a:p>
            <a:pPr lvl="1"/>
            <a:r>
              <a:rPr lang="en-US" dirty="0" smtClean="0"/>
              <a:t>Communication disclosed in course of joint defense effort</a:t>
            </a:r>
          </a:p>
          <a:p>
            <a:pPr lvl="1"/>
            <a:r>
              <a:rPr lang="en-US" dirty="0" smtClean="0"/>
              <a:t>Parties share a common legal interest</a:t>
            </a:r>
          </a:p>
          <a:p>
            <a:pPr lvl="1"/>
            <a:r>
              <a:rPr lang="en-US" dirty="0" smtClean="0"/>
              <a:t>Parties have not waived the underlying privilege</a:t>
            </a:r>
          </a:p>
          <a:p>
            <a:pPr lvl="1"/>
            <a:endParaRPr lang="en-US" dirty="0"/>
          </a:p>
        </p:txBody>
      </p:sp>
    </p:spTree>
    <p:extLst>
      <p:ext uri="{BB962C8B-B14F-4D97-AF65-F5344CB8AC3E}">
        <p14:creationId xmlns:p14="http://schemas.microsoft.com/office/powerpoint/2010/main" val="15280960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Defenses that Avoid Waiver:</a:t>
            </a:r>
            <a:br>
              <a:rPr lang="en-US" dirty="0"/>
            </a:br>
            <a:r>
              <a:rPr lang="en-US" dirty="0" smtClean="0"/>
              <a:t>“</a:t>
            </a:r>
            <a:r>
              <a:rPr lang="en-US" b="1" u="sng" dirty="0" smtClean="0"/>
              <a:t>Common Interest” Under the Joint Defense Doctrine</a:t>
            </a:r>
            <a:endParaRPr lang="en-US" dirty="0"/>
          </a:p>
        </p:txBody>
      </p:sp>
      <p:sp>
        <p:nvSpPr>
          <p:cNvPr id="3" name="Content Placeholder 2"/>
          <p:cNvSpPr>
            <a:spLocks noGrp="1"/>
          </p:cNvSpPr>
          <p:nvPr>
            <p:ph idx="1"/>
          </p:nvPr>
        </p:nvSpPr>
        <p:spPr>
          <a:xfrm>
            <a:off x="457200" y="2032000"/>
            <a:ext cx="8229600" cy="4094163"/>
          </a:xfrm>
        </p:spPr>
        <p:txBody>
          <a:bodyPr>
            <a:normAutofit fontScale="92500" lnSpcReduction="20000"/>
          </a:bodyPr>
          <a:lstStyle/>
          <a:p>
            <a:r>
              <a:rPr lang="en-US" dirty="0" smtClean="0"/>
              <a:t>No uniform definition of “common interest”</a:t>
            </a:r>
          </a:p>
          <a:p>
            <a:pPr lvl="1"/>
            <a:r>
              <a:rPr lang="en-US" dirty="0"/>
              <a:t>Some courts require “identical” legal interest </a:t>
            </a:r>
          </a:p>
          <a:p>
            <a:pPr lvl="1"/>
            <a:r>
              <a:rPr lang="en-US" dirty="0"/>
              <a:t>Other courts do not require a complete unity of interests among the participants. </a:t>
            </a:r>
            <a:endParaRPr lang="en-US" dirty="0" smtClean="0"/>
          </a:p>
          <a:p>
            <a:r>
              <a:rPr lang="en-US" dirty="0" smtClean="0"/>
              <a:t>Court </a:t>
            </a:r>
            <a:r>
              <a:rPr lang="en-US" dirty="0"/>
              <a:t>s</a:t>
            </a:r>
            <a:r>
              <a:rPr lang="en-US" dirty="0" smtClean="0"/>
              <a:t>plit with regard to </a:t>
            </a:r>
            <a:r>
              <a:rPr lang="en-US" dirty="0"/>
              <a:t>whether the common interest doctrine can apply absent anticipated or pending </a:t>
            </a:r>
            <a:r>
              <a:rPr lang="en-US" dirty="0" smtClean="0"/>
              <a:t>litigation</a:t>
            </a:r>
          </a:p>
          <a:p>
            <a:pPr lvl="1"/>
            <a:r>
              <a:rPr lang="en-US" dirty="0" smtClean="0"/>
              <a:t>See </a:t>
            </a:r>
            <a:r>
              <a:rPr lang="en-US" i="1" dirty="0"/>
              <a:t>United States v. BDO </a:t>
            </a:r>
            <a:r>
              <a:rPr lang="en-US" i="1" dirty="0" err="1"/>
              <a:t>Seidman</a:t>
            </a:r>
            <a:r>
              <a:rPr lang="en-US" i="1" dirty="0"/>
              <a:t> LLP</a:t>
            </a:r>
            <a:r>
              <a:rPr lang="en-US" dirty="0"/>
              <a:t>, 492 F.3d 806 (7th Cir. 2007</a:t>
            </a:r>
            <a:r>
              <a:rPr lang="en-US" dirty="0" smtClean="0"/>
              <a:t>)</a:t>
            </a:r>
            <a:r>
              <a:rPr lang="en-US" dirty="0"/>
              <a:t> </a:t>
            </a:r>
            <a:r>
              <a:rPr lang="en-US" dirty="0" smtClean="0"/>
              <a:t>(holding communication did not need to be made in anticipation of litigation</a:t>
            </a:r>
          </a:p>
        </p:txBody>
      </p:sp>
    </p:spTree>
    <p:extLst>
      <p:ext uri="{BB962C8B-B14F-4D97-AF65-F5344CB8AC3E}">
        <p14:creationId xmlns:p14="http://schemas.microsoft.com/office/powerpoint/2010/main" val="27110964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Defenses that Avoid Waiver:</a:t>
            </a:r>
            <a:br>
              <a:rPr lang="en-US" dirty="0"/>
            </a:br>
            <a:r>
              <a:rPr lang="en-US" b="1" u="sng" dirty="0" smtClean="0"/>
              <a:t>Non-Disclosure/Confidentiality Agreements with the IRS</a:t>
            </a:r>
            <a:endParaRPr lang="en-US" dirty="0"/>
          </a:p>
        </p:txBody>
      </p:sp>
      <p:sp>
        <p:nvSpPr>
          <p:cNvPr id="3" name="Content Placeholder 2"/>
          <p:cNvSpPr>
            <a:spLocks noGrp="1"/>
          </p:cNvSpPr>
          <p:nvPr>
            <p:ph idx="1"/>
          </p:nvPr>
        </p:nvSpPr>
        <p:spPr>
          <a:xfrm>
            <a:off x="457200" y="2065130"/>
            <a:ext cx="8229600" cy="4061033"/>
          </a:xfrm>
        </p:spPr>
        <p:txBody>
          <a:bodyPr/>
          <a:lstStyle/>
          <a:p>
            <a:r>
              <a:rPr lang="en-US" dirty="0"/>
              <a:t>A potential scenario is when the taxpayer and the IRS enter into a settlement agreement which limits disclosure by the taxpayer and the IRS of the settlement terms. </a:t>
            </a:r>
            <a:endParaRPr lang="en-US" dirty="0" smtClean="0"/>
          </a:p>
          <a:p>
            <a:pPr lvl="1"/>
            <a:r>
              <a:rPr lang="en-US" dirty="0" smtClean="0"/>
              <a:t>Can </a:t>
            </a:r>
            <a:r>
              <a:rPr lang="en-US" dirty="0"/>
              <a:t>these settlement terms later be used against the taxpayer under the guise of waiver in other proceedings?</a:t>
            </a:r>
          </a:p>
        </p:txBody>
      </p:sp>
    </p:spTree>
    <p:extLst>
      <p:ext uri="{BB962C8B-B14F-4D97-AF65-F5344CB8AC3E}">
        <p14:creationId xmlns:p14="http://schemas.microsoft.com/office/powerpoint/2010/main" val="39678923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6174753"/>
          </a:xfrm>
        </p:spPr>
        <p:txBody>
          <a:bodyPr>
            <a:normAutofit/>
          </a:bodyPr>
          <a:lstStyle/>
          <a:p>
            <a:r>
              <a:rPr lang="en-US" sz="6600" b="1" cap="all" dirty="0"/>
              <a:t>Best Practices for IRS Examinations </a:t>
            </a:r>
          </a:p>
        </p:txBody>
      </p:sp>
    </p:spTree>
    <p:extLst>
      <p:ext uri="{BB962C8B-B14F-4D97-AF65-F5344CB8AC3E}">
        <p14:creationId xmlns:p14="http://schemas.microsoft.com/office/powerpoint/2010/main" val="12250945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Pre-Examination</a:t>
            </a:r>
            <a:endParaRPr lang="en-US" b="1" u="sng" dirty="0"/>
          </a:p>
        </p:txBody>
      </p:sp>
      <p:sp>
        <p:nvSpPr>
          <p:cNvPr id="3" name="Content Placeholder 2"/>
          <p:cNvSpPr>
            <a:spLocks noGrp="1"/>
          </p:cNvSpPr>
          <p:nvPr>
            <p:ph idx="1"/>
          </p:nvPr>
        </p:nvSpPr>
        <p:spPr/>
        <p:txBody>
          <a:bodyPr/>
          <a:lstStyle/>
          <a:p>
            <a:pPr marL="342900" lvl="1" indent="-342900">
              <a:buFont typeface="Arial"/>
              <a:buChar char="•"/>
            </a:pPr>
            <a:r>
              <a:rPr lang="en-US" dirty="0"/>
              <a:t>Avoid </a:t>
            </a:r>
            <a:r>
              <a:rPr lang="en-US" dirty="0" smtClean="0"/>
              <a:t>actions inconsistent </a:t>
            </a:r>
            <a:r>
              <a:rPr lang="en-US" dirty="0"/>
              <a:t>with the confidential nature of the </a:t>
            </a:r>
            <a:r>
              <a:rPr lang="en-US" dirty="0" smtClean="0"/>
              <a:t>communication </a:t>
            </a:r>
          </a:p>
          <a:p>
            <a:r>
              <a:rPr lang="en-US" dirty="0" smtClean="0"/>
              <a:t>Preserving </a:t>
            </a:r>
            <a:r>
              <a:rPr lang="en-US" dirty="0"/>
              <a:t>the </a:t>
            </a:r>
            <a:r>
              <a:rPr lang="en-US" dirty="0" smtClean="0"/>
              <a:t>privilege </a:t>
            </a:r>
            <a:r>
              <a:rPr lang="en-US" dirty="0"/>
              <a:t>in the </a:t>
            </a:r>
            <a:r>
              <a:rPr lang="en-US" dirty="0" smtClean="0"/>
              <a:t>corporate setting </a:t>
            </a:r>
            <a:endParaRPr lang="en-US" dirty="0"/>
          </a:p>
          <a:p>
            <a:pPr lvl="1"/>
            <a:r>
              <a:rPr lang="en-US" dirty="0" smtClean="0"/>
              <a:t>Keep distribution of confidential materials to designated group within the corporation (“need to know” standard)</a:t>
            </a:r>
          </a:p>
          <a:p>
            <a:pPr lvl="1"/>
            <a:endParaRPr lang="en-US" dirty="0"/>
          </a:p>
        </p:txBody>
      </p:sp>
    </p:spTree>
    <p:extLst>
      <p:ext uri="{BB962C8B-B14F-4D97-AF65-F5344CB8AC3E}">
        <p14:creationId xmlns:p14="http://schemas.microsoft.com/office/powerpoint/2010/main" val="3375176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Attorney-Client Privilege</a:t>
            </a:r>
            <a:endParaRPr lang="en-US" b="1" u="sng" dirty="0"/>
          </a:p>
        </p:txBody>
      </p:sp>
      <p:sp>
        <p:nvSpPr>
          <p:cNvPr id="3" name="Content Placeholder 2"/>
          <p:cNvSpPr>
            <a:spLocks noGrp="1"/>
          </p:cNvSpPr>
          <p:nvPr>
            <p:ph idx="1"/>
          </p:nvPr>
        </p:nvSpPr>
        <p:spPr/>
        <p:txBody>
          <a:bodyPr>
            <a:normAutofit fontScale="92500" lnSpcReduction="10000"/>
          </a:bodyPr>
          <a:lstStyle/>
          <a:p>
            <a:r>
              <a:rPr lang="en-US" dirty="0" smtClean="0"/>
              <a:t>What is the attorney-client privilege?</a:t>
            </a:r>
          </a:p>
          <a:p>
            <a:pPr lvl="1"/>
            <a:r>
              <a:rPr lang="en-US" dirty="0"/>
              <a:t>When legal advice is sought from a legal advisor, the communications relating to that advice made in confidence are protected from disclosure unless the privilege is waived. </a:t>
            </a:r>
            <a:endParaRPr lang="en-US" dirty="0" smtClean="0"/>
          </a:p>
          <a:p>
            <a:r>
              <a:rPr lang="en-US" u="sng" dirty="0" smtClean="0"/>
              <a:t>Purpose</a:t>
            </a:r>
            <a:r>
              <a:rPr lang="en-US" dirty="0" smtClean="0"/>
              <a:t>:</a:t>
            </a:r>
          </a:p>
          <a:p>
            <a:pPr lvl="1"/>
            <a:r>
              <a:rPr lang="en-US" dirty="0" smtClean="0"/>
              <a:t>Intended </a:t>
            </a:r>
            <a:r>
              <a:rPr lang="en-US" dirty="0"/>
              <a:t>to facilitate sound and comprehensive legal advice by eliminating the incentive the client would otherwise have to not fully inform his attorney of the facts </a:t>
            </a:r>
            <a:endParaRPr lang="en-US" dirty="0" smtClean="0"/>
          </a:p>
          <a:p>
            <a:pPr lvl="2"/>
            <a:r>
              <a:rPr lang="en-US" dirty="0"/>
              <a:t>See </a:t>
            </a:r>
            <a:r>
              <a:rPr lang="en-US" i="1" dirty="0"/>
              <a:t>Upjohn Co. v. United States</a:t>
            </a:r>
            <a:r>
              <a:rPr lang="en-US" dirty="0"/>
              <a:t>, 449 U.S. 383 (1981) </a:t>
            </a:r>
          </a:p>
        </p:txBody>
      </p:sp>
    </p:spTree>
    <p:extLst>
      <p:ext uri="{BB962C8B-B14F-4D97-AF65-F5344CB8AC3E}">
        <p14:creationId xmlns:p14="http://schemas.microsoft.com/office/powerpoint/2010/main" val="683475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Pre-Examination (cont.)</a:t>
            </a:r>
            <a:endParaRPr lang="en-US" dirty="0"/>
          </a:p>
        </p:txBody>
      </p:sp>
      <p:sp>
        <p:nvSpPr>
          <p:cNvPr id="3" name="Content Placeholder 2"/>
          <p:cNvSpPr>
            <a:spLocks noGrp="1"/>
          </p:cNvSpPr>
          <p:nvPr>
            <p:ph idx="1"/>
          </p:nvPr>
        </p:nvSpPr>
        <p:spPr/>
        <p:txBody>
          <a:bodyPr>
            <a:normAutofit fontScale="85000" lnSpcReduction="20000"/>
          </a:bodyPr>
          <a:lstStyle/>
          <a:p>
            <a:r>
              <a:rPr lang="en-US" dirty="0"/>
              <a:t>Establishing Work Product </a:t>
            </a:r>
            <a:endParaRPr lang="en-US" dirty="0" smtClean="0"/>
          </a:p>
          <a:p>
            <a:pPr lvl="1"/>
            <a:r>
              <a:rPr lang="en-US" dirty="0"/>
              <a:t>Key element: creation in anticipation of litigation </a:t>
            </a:r>
          </a:p>
          <a:p>
            <a:pPr lvl="2"/>
            <a:r>
              <a:rPr lang="en-US" dirty="0"/>
              <a:t>Memorialize litigation-oriented aspects of document</a:t>
            </a:r>
          </a:p>
          <a:p>
            <a:pPr lvl="2"/>
            <a:r>
              <a:rPr lang="en-US" dirty="0"/>
              <a:t>Counsel involvement/oversight in creation of document  </a:t>
            </a:r>
            <a:endParaRPr lang="en-US" dirty="0" smtClean="0"/>
          </a:p>
          <a:p>
            <a:r>
              <a:rPr lang="en-US" dirty="0" smtClean="0"/>
              <a:t>Duty to Preserve</a:t>
            </a:r>
          </a:p>
          <a:p>
            <a:pPr lvl="1"/>
            <a:r>
              <a:rPr lang="en-US" dirty="0" smtClean="0"/>
              <a:t>Duty </a:t>
            </a:r>
            <a:r>
              <a:rPr lang="en-US" dirty="0"/>
              <a:t>to preserve arises when litigation is reasonably anticipated </a:t>
            </a:r>
            <a:endParaRPr lang="en-US" dirty="0" smtClean="0"/>
          </a:p>
          <a:p>
            <a:pPr lvl="1"/>
            <a:r>
              <a:rPr lang="en-US" dirty="0"/>
              <a:t>Special considerations in tax </a:t>
            </a:r>
            <a:r>
              <a:rPr lang="en-US" dirty="0" smtClean="0"/>
              <a:t>cases: </a:t>
            </a:r>
          </a:p>
          <a:p>
            <a:pPr lvl="2"/>
            <a:r>
              <a:rPr lang="en-US" dirty="0" smtClean="0"/>
              <a:t>Burden of proof always on taxpayer</a:t>
            </a:r>
          </a:p>
          <a:p>
            <a:pPr lvl="2"/>
            <a:r>
              <a:rPr lang="en-US" dirty="0" smtClean="0"/>
              <a:t>IRS can ask for finding that missing documents are adverse to taxpayer</a:t>
            </a:r>
          </a:p>
          <a:p>
            <a:pPr lvl="2"/>
            <a:r>
              <a:rPr lang="en-US" dirty="0" smtClean="0"/>
              <a:t>Intentional destruction of documents outside normal record retention policy brings about issues of fraud, concealment, and obstruction of justice.</a:t>
            </a:r>
          </a:p>
        </p:txBody>
      </p:sp>
    </p:spTree>
    <p:extLst>
      <p:ext uri="{BB962C8B-B14F-4D97-AF65-F5344CB8AC3E}">
        <p14:creationId xmlns:p14="http://schemas.microsoft.com/office/powerpoint/2010/main" val="10438485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During Examination</a:t>
            </a:r>
            <a:endParaRPr lang="en-US" b="1" u="sng" dirty="0"/>
          </a:p>
        </p:txBody>
      </p:sp>
      <p:sp>
        <p:nvSpPr>
          <p:cNvPr id="3" name="Content Placeholder 2"/>
          <p:cNvSpPr>
            <a:spLocks noGrp="1"/>
          </p:cNvSpPr>
          <p:nvPr>
            <p:ph idx="1"/>
          </p:nvPr>
        </p:nvSpPr>
        <p:spPr/>
        <p:txBody>
          <a:bodyPr>
            <a:normAutofit fontScale="92500" lnSpcReduction="10000"/>
          </a:bodyPr>
          <a:lstStyle/>
          <a:p>
            <a:r>
              <a:rPr lang="en-US" dirty="0"/>
              <a:t>R</a:t>
            </a:r>
            <a:r>
              <a:rPr lang="en-US" dirty="0" smtClean="0"/>
              <a:t>igorous </a:t>
            </a:r>
            <a:r>
              <a:rPr lang="en-US" dirty="0"/>
              <a:t>document review and scrutiny </a:t>
            </a:r>
            <a:r>
              <a:rPr lang="en-US" dirty="0" smtClean="0"/>
              <a:t>to avoid accidental waiver</a:t>
            </a:r>
          </a:p>
          <a:p>
            <a:r>
              <a:rPr lang="en-US" dirty="0" smtClean="0"/>
              <a:t>Evaluate grounds for good faith argument for privilege</a:t>
            </a:r>
          </a:p>
          <a:p>
            <a:r>
              <a:rPr lang="en-US" dirty="0" smtClean="0"/>
              <a:t>Involvement of counsel does not guarantee privilege</a:t>
            </a:r>
          </a:p>
          <a:p>
            <a:r>
              <a:rPr lang="en-US" dirty="0" smtClean="0"/>
              <a:t>Maintain adequate privilege log</a:t>
            </a:r>
          </a:p>
          <a:p>
            <a:r>
              <a:rPr lang="en-US" dirty="0"/>
              <a:t>Documents created during </a:t>
            </a:r>
            <a:r>
              <a:rPr lang="en-US" dirty="0" smtClean="0"/>
              <a:t>audit </a:t>
            </a:r>
            <a:r>
              <a:rPr lang="en-US" dirty="0"/>
              <a:t>to assist in defense of </a:t>
            </a:r>
            <a:r>
              <a:rPr lang="en-US" dirty="0" smtClean="0"/>
              <a:t>audit </a:t>
            </a:r>
            <a:r>
              <a:rPr lang="en-US" dirty="0"/>
              <a:t>can be work product/</a:t>
            </a:r>
            <a:r>
              <a:rPr lang="en-US" dirty="0" smtClean="0"/>
              <a:t>privileged</a:t>
            </a:r>
            <a:endParaRPr lang="en-US" dirty="0"/>
          </a:p>
        </p:txBody>
      </p:sp>
    </p:spTree>
    <p:extLst>
      <p:ext uri="{BB962C8B-B14F-4D97-AF65-F5344CB8AC3E}">
        <p14:creationId xmlns:p14="http://schemas.microsoft.com/office/powerpoint/2010/main" val="34224592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Alternative Methods for Document Production</a:t>
            </a:r>
            <a:r>
              <a:rPr lang="en-US" u="sng" dirty="0"/>
              <a:t> </a:t>
            </a:r>
          </a:p>
        </p:txBody>
      </p:sp>
      <p:sp>
        <p:nvSpPr>
          <p:cNvPr id="3" name="Content Placeholder 2"/>
          <p:cNvSpPr>
            <a:spLocks noGrp="1"/>
          </p:cNvSpPr>
          <p:nvPr>
            <p:ph idx="1"/>
          </p:nvPr>
        </p:nvSpPr>
        <p:spPr/>
        <p:txBody>
          <a:bodyPr>
            <a:normAutofit lnSpcReduction="10000"/>
          </a:bodyPr>
          <a:lstStyle/>
          <a:p>
            <a:r>
              <a:rPr lang="en-US" dirty="0" smtClean="0"/>
              <a:t>Goal in examination:</a:t>
            </a:r>
          </a:p>
          <a:p>
            <a:pPr lvl="1"/>
            <a:r>
              <a:rPr lang="en-US" dirty="0" smtClean="0"/>
              <a:t>Preserve </a:t>
            </a:r>
            <a:r>
              <a:rPr lang="en-US" dirty="0"/>
              <a:t>privilege and protections while at the same time satisfying the IRS with its request for information </a:t>
            </a:r>
            <a:endParaRPr lang="en-US" dirty="0" smtClean="0"/>
          </a:p>
          <a:p>
            <a:pPr lvl="2"/>
            <a:r>
              <a:rPr lang="en-US" dirty="0" smtClean="0"/>
              <a:t>If privileged documents are implicated by an IDR, assert all privileges </a:t>
            </a:r>
            <a:r>
              <a:rPr lang="en-US" dirty="0"/>
              <a:t>and protections </a:t>
            </a:r>
            <a:r>
              <a:rPr lang="en-US" dirty="0" smtClean="0"/>
              <a:t>and prepare </a:t>
            </a:r>
            <a:r>
              <a:rPr lang="en-US" dirty="0"/>
              <a:t>a privilege log </a:t>
            </a:r>
            <a:endParaRPr lang="en-US" dirty="0" smtClean="0"/>
          </a:p>
          <a:p>
            <a:pPr lvl="3"/>
            <a:r>
              <a:rPr lang="en-US" dirty="0" smtClean="0"/>
              <a:t>IRS input: at audit stage, revenue agents with no legal training do not request a privilege log but it may be insisted upon by IRS counsel if they assisting in audit</a:t>
            </a:r>
          </a:p>
          <a:p>
            <a:pPr lvl="4"/>
            <a:r>
              <a:rPr lang="en-US" i="1" dirty="0" smtClean="0"/>
              <a:t>Consider</a:t>
            </a:r>
            <a:r>
              <a:rPr lang="en-US" dirty="0" smtClean="0"/>
              <a:t>: </a:t>
            </a:r>
            <a:r>
              <a:rPr lang="en-US" dirty="0"/>
              <a:t>IRS counsel </a:t>
            </a:r>
            <a:r>
              <a:rPr lang="en-US" dirty="0" smtClean="0"/>
              <a:t>involvement in audits arising out of Panama Papers fiasco</a:t>
            </a:r>
          </a:p>
        </p:txBody>
      </p:sp>
    </p:spTree>
    <p:extLst>
      <p:ext uri="{BB962C8B-B14F-4D97-AF65-F5344CB8AC3E}">
        <p14:creationId xmlns:p14="http://schemas.microsoft.com/office/powerpoint/2010/main" val="22211342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Alternative Methods for Document Production </a:t>
            </a:r>
            <a:r>
              <a:rPr lang="en-US" dirty="0" smtClean="0"/>
              <a:t>(cont.)</a:t>
            </a:r>
            <a:endParaRPr lang="en-US" dirty="0"/>
          </a:p>
        </p:txBody>
      </p:sp>
      <p:sp>
        <p:nvSpPr>
          <p:cNvPr id="3" name="Content Placeholder 2"/>
          <p:cNvSpPr>
            <a:spLocks noGrp="1"/>
          </p:cNvSpPr>
          <p:nvPr>
            <p:ph idx="1"/>
          </p:nvPr>
        </p:nvSpPr>
        <p:spPr/>
        <p:txBody>
          <a:bodyPr/>
          <a:lstStyle/>
          <a:p>
            <a:r>
              <a:rPr lang="en-US" dirty="0"/>
              <a:t>Alternatives to Producing Documents</a:t>
            </a:r>
          </a:p>
          <a:p>
            <a:pPr lvl="1"/>
            <a:r>
              <a:rPr lang="en-US" dirty="0"/>
              <a:t>Persuade IRS that it is not necessary for them to evaluate the issue </a:t>
            </a:r>
          </a:p>
          <a:p>
            <a:pPr lvl="1"/>
            <a:r>
              <a:rPr lang="en-US" dirty="0"/>
              <a:t>Provide fresh analysis </a:t>
            </a:r>
          </a:p>
          <a:p>
            <a:pPr lvl="1"/>
            <a:r>
              <a:rPr lang="en-US" dirty="0"/>
              <a:t>Provide redacted documents </a:t>
            </a:r>
          </a:p>
          <a:p>
            <a:endParaRPr lang="en-US" dirty="0"/>
          </a:p>
        </p:txBody>
      </p:sp>
    </p:spTree>
    <p:extLst>
      <p:ext uri="{BB962C8B-B14F-4D97-AF65-F5344CB8AC3E}">
        <p14:creationId xmlns:p14="http://schemas.microsoft.com/office/powerpoint/2010/main" val="2150335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Test for Attorney-Client Privilege</a:t>
            </a:r>
            <a:endParaRPr lang="en-US" b="1" u="sng" dirty="0"/>
          </a:p>
        </p:txBody>
      </p:sp>
      <p:sp>
        <p:nvSpPr>
          <p:cNvPr id="3" name="Content Placeholder 2"/>
          <p:cNvSpPr>
            <a:spLocks noGrp="1"/>
          </p:cNvSpPr>
          <p:nvPr>
            <p:ph idx="1"/>
          </p:nvPr>
        </p:nvSpPr>
        <p:spPr/>
        <p:txBody>
          <a:bodyPr>
            <a:normAutofit fontScale="77500" lnSpcReduction="20000"/>
          </a:bodyPr>
          <a:lstStyle/>
          <a:p>
            <a:r>
              <a:rPr lang="en-US" dirty="0" smtClean="0"/>
              <a:t>Each prong must be analyzed and satisfied for the privilege to apply:</a:t>
            </a:r>
          </a:p>
          <a:p>
            <a:pPr lvl="1"/>
            <a:r>
              <a:rPr lang="en-US" dirty="0"/>
              <a:t>Communications</a:t>
            </a:r>
          </a:p>
          <a:p>
            <a:pPr lvl="1"/>
            <a:r>
              <a:rPr lang="en-US" dirty="0"/>
              <a:t>Made for the purpose of receiving legal advice</a:t>
            </a:r>
          </a:p>
          <a:p>
            <a:pPr lvl="1"/>
            <a:r>
              <a:rPr lang="en-US" dirty="0"/>
              <a:t>From a legal advisor</a:t>
            </a:r>
          </a:p>
          <a:p>
            <a:pPr lvl="1"/>
            <a:r>
              <a:rPr lang="en-US" dirty="0"/>
              <a:t>Made in confidence</a:t>
            </a:r>
          </a:p>
          <a:p>
            <a:pPr lvl="1"/>
            <a:r>
              <a:rPr lang="en-US" dirty="0"/>
              <a:t>The substance of which has not been disclosed to 3</a:t>
            </a:r>
            <a:r>
              <a:rPr lang="en-US" baseline="30000" dirty="0"/>
              <a:t>rd</a:t>
            </a:r>
            <a:r>
              <a:rPr lang="en-US" dirty="0"/>
              <a:t> parties</a:t>
            </a:r>
          </a:p>
          <a:p>
            <a:pPr marL="457200" lvl="1" indent="0">
              <a:buNone/>
            </a:pPr>
            <a:r>
              <a:rPr lang="en-US" b="1" u="sng" dirty="0"/>
              <a:t>AND</a:t>
            </a:r>
          </a:p>
          <a:p>
            <a:pPr lvl="1"/>
            <a:r>
              <a:rPr lang="en-US" dirty="0"/>
              <a:t>Which the client insists on protecting from </a:t>
            </a:r>
            <a:r>
              <a:rPr lang="en-US" dirty="0" smtClean="0"/>
              <a:t>disclosure</a:t>
            </a:r>
          </a:p>
          <a:p>
            <a:r>
              <a:rPr lang="en-US" dirty="0" smtClean="0"/>
              <a:t>Once the test is satisfied, the </a:t>
            </a:r>
            <a:r>
              <a:rPr lang="en-US" dirty="0"/>
              <a:t>privilege applies at all stages of all proceedings, regardless of whether the client is a party to the </a:t>
            </a:r>
            <a:r>
              <a:rPr lang="en-US" dirty="0" smtClean="0"/>
              <a:t>proceeding</a:t>
            </a:r>
            <a:endParaRPr lang="en-US" dirty="0"/>
          </a:p>
          <a:p>
            <a:pPr lvl="1"/>
            <a:endParaRPr lang="en-US" dirty="0"/>
          </a:p>
        </p:txBody>
      </p:sp>
    </p:spTree>
    <p:extLst>
      <p:ext uri="{BB962C8B-B14F-4D97-AF65-F5344CB8AC3E}">
        <p14:creationId xmlns:p14="http://schemas.microsoft.com/office/powerpoint/2010/main" val="4089111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Attorney-Client Privilege: </a:t>
            </a:r>
            <a:r>
              <a:rPr lang="en-US" b="1" u="sng" dirty="0" smtClean="0"/>
              <a:t>Communications</a:t>
            </a:r>
            <a:endParaRPr lang="en-US" b="1" u="sng" dirty="0"/>
          </a:p>
        </p:txBody>
      </p:sp>
      <p:sp>
        <p:nvSpPr>
          <p:cNvPr id="3" name="Content Placeholder 2"/>
          <p:cNvSpPr>
            <a:spLocks noGrp="1"/>
          </p:cNvSpPr>
          <p:nvPr>
            <p:ph idx="1"/>
          </p:nvPr>
        </p:nvSpPr>
        <p:spPr/>
        <p:txBody>
          <a:bodyPr>
            <a:normAutofit fontScale="85000" lnSpcReduction="20000"/>
          </a:bodyPr>
          <a:lstStyle/>
          <a:p>
            <a:r>
              <a:rPr lang="en-US" dirty="0" smtClean="0"/>
              <a:t>What types of communications can be covered by the privilege?</a:t>
            </a:r>
          </a:p>
          <a:p>
            <a:pPr lvl="1"/>
            <a:r>
              <a:rPr lang="en-US" dirty="0" smtClean="0"/>
              <a:t>Written</a:t>
            </a:r>
          </a:p>
          <a:p>
            <a:pPr lvl="2"/>
            <a:r>
              <a:rPr lang="en-US" i="1" dirty="0" smtClean="0"/>
              <a:t>Consider</a:t>
            </a:r>
            <a:r>
              <a:rPr lang="en-US" dirty="0" smtClean="0"/>
              <a:t>: electronic communications</a:t>
            </a:r>
          </a:p>
          <a:p>
            <a:pPr lvl="1"/>
            <a:r>
              <a:rPr lang="en-US" dirty="0" smtClean="0"/>
              <a:t>Oral</a:t>
            </a:r>
          </a:p>
          <a:p>
            <a:r>
              <a:rPr lang="en-US" dirty="0" smtClean="0"/>
              <a:t>Is there blanket protection for all communications between the attorney and client?</a:t>
            </a:r>
          </a:p>
          <a:p>
            <a:pPr lvl="1"/>
            <a:r>
              <a:rPr lang="en-US" dirty="0" smtClean="0"/>
              <a:t>No, generally </a:t>
            </a:r>
            <a:r>
              <a:rPr lang="en-US" dirty="0"/>
              <a:t>privilege must be established by the party claiming its protection on a specific, document-by-document (or communication) </a:t>
            </a:r>
            <a:r>
              <a:rPr lang="en-US" dirty="0" smtClean="0"/>
              <a:t>basis</a:t>
            </a:r>
          </a:p>
          <a:p>
            <a:pPr lvl="1"/>
            <a:r>
              <a:rPr lang="en-US" dirty="0" smtClean="0"/>
              <a:t>Privilege </a:t>
            </a:r>
            <a:r>
              <a:rPr lang="en-US" dirty="0"/>
              <a:t>log must be kept to identify which documents are privileged and why </a:t>
            </a:r>
          </a:p>
        </p:txBody>
      </p:sp>
    </p:spTree>
    <p:extLst>
      <p:ext uri="{BB962C8B-B14F-4D97-AF65-F5344CB8AC3E}">
        <p14:creationId xmlns:p14="http://schemas.microsoft.com/office/powerpoint/2010/main" val="1211332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80666"/>
          </a:xfrm>
        </p:spPr>
        <p:txBody>
          <a:bodyPr>
            <a:normAutofit fontScale="90000"/>
          </a:bodyPr>
          <a:lstStyle/>
          <a:p>
            <a:r>
              <a:rPr lang="en-US" dirty="0"/>
              <a:t>Attorney-Client Privilege: </a:t>
            </a:r>
            <a:r>
              <a:rPr lang="en-US" dirty="0" smtClean="0"/>
              <a:t/>
            </a:r>
            <a:br>
              <a:rPr lang="en-US" dirty="0" smtClean="0"/>
            </a:br>
            <a:r>
              <a:rPr lang="en-US" b="1" u="sng" dirty="0" smtClean="0"/>
              <a:t>Made for the Purpose of Receiving Legal Advice</a:t>
            </a:r>
            <a:endParaRPr lang="en-US" b="1" u="sng" dirty="0"/>
          </a:p>
        </p:txBody>
      </p:sp>
      <p:sp>
        <p:nvSpPr>
          <p:cNvPr id="3" name="Content Placeholder 2"/>
          <p:cNvSpPr>
            <a:spLocks noGrp="1"/>
          </p:cNvSpPr>
          <p:nvPr>
            <p:ph idx="1"/>
          </p:nvPr>
        </p:nvSpPr>
        <p:spPr>
          <a:xfrm>
            <a:off x="457200" y="2241826"/>
            <a:ext cx="8229600" cy="3884337"/>
          </a:xfrm>
        </p:spPr>
        <p:txBody>
          <a:bodyPr>
            <a:normAutofit fontScale="92500" lnSpcReduction="10000"/>
          </a:bodyPr>
          <a:lstStyle/>
          <a:p>
            <a:r>
              <a:rPr lang="en-US" dirty="0" smtClean="0"/>
              <a:t>What content is protected?</a:t>
            </a:r>
          </a:p>
          <a:p>
            <a:pPr lvl="1"/>
            <a:r>
              <a:rPr lang="en-US" dirty="0" smtClean="0"/>
              <a:t>The </a:t>
            </a:r>
            <a:r>
              <a:rPr lang="en-US" dirty="0"/>
              <a:t>privilege protects only </a:t>
            </a:r>
            <a:r>
              <a:rPr lang="en-US" dirty="0" smtClean="0"/>
              <a:t>communications </a:t>
            </a:r>
            <a:r>
              <a:rPr lang="en-US" dirty="0"/>
              <a:t>that are necessary to seek professional legal advice </a:t>
            </a:r>
            <a:endParaRPr lang="en-US" dirty="0" smtClean="0"/>
          </a:p>
          <a:p>
            <a:pPr lvl="1"/>
            <a:r>
              <a:rPr lang="en-US" dirty="0" smtClean="0"/>
              <a:t>Examples:</a:t>
            </a:r>
          </a:p>
          <a:p>
            <a:pPr lvl="2"/>
            <a:r>
              <a:rPr lang="en-US" dirty="0" smtClean="0"/>
              <a:t>Recommending to the client which CPA to use.</a:t>
            </a:r>
          </a:p>
          <a:p>
            <a:pPr lvl="3"/>
            <a:r>
              <a:rPr lang="en-US" dirty="0" smtClean="0"/>
              <a:t>This is likely not protected because this is not legal advice and is merely a recommendation.</a:t>
            </a:r>
          </a:p>
          <a:p>
            <a:pPr lvl="2"/>
            <a:r>
              <a:rPr lang="en-US" dirty="0" smtClean="0"/>
              <a:t>Advising the client of the tax consequences of a transaction. </a:t>
            </a:r>
          </a:p>
          <a:p>
            <a:pPr lvl="3"/>
            <a:r>
              <a:rPr lang="en-US" dirty="0" smtClean="0"/>
              <a:t>This is likely protected because it involves counseling the client on the law and possible outcomes given the laws in place</a:t>
            </a:r>
            <a:endParaRPr lang="en-US" dirty="0"/>
          </a:p>
        </p:txBody>
      </p:sp>
    </p:spTree>
    <p:extLst>
      <p:ext uri="{BB962C8B-B14F-4D97-AF65-F5344CB8AC3E}">
        <p14:creationId xmlns:p14="http://schemas.microsoft.com/office/powerpoint/2010/main" val="216437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Attorney-Client Privilege: </a:t>
            </a:r>
            <a:br>
              <a:rPr lang="en-US" dirty="0"/>
            </a:br>
            <a:r>
              <a:rPr lang="en-US" b="1" u="sng" dirty="0" smtClean="0"/>
              <a:t>From a Legal Advisor</a:t>
            </a:r>
            <a:endParaRPr lang="en-US" dirty="0"/>
          </a:p>
        </p:txBody>
      </p:sp>
      <p:sp>
        <p:nvSpPr>
          <p:cNvPr id="3" name="Content Placeholder 2"/>
          <p:cNvSpPr>
            <a:spLocks noGrp="1"/>
          </p:cNvSpPr>
          <p:nvPr>
            <p:ph idx="1"/>
          </p:nvPr>
        </p:nvSpPr>
        <p:spPr/>
        <p:txBody>
          <a:bodyPr/>
          <a:lstStyle/>
          <a:p>
            <a:r>
              <a:rPr lang="en-US" dirty="0"/>
              <a:t>The advisor must be acting in his or her “lawyer” capacity </a:t>
            </a:r>
          </a:p>
          <a:p>
            <a:pPr lvl="1"/>
            <a:r>
              <a:rPr lang="en-US" i="1" dirty="0" smtClean="0"/>
              <a:t>Consider</a:t>
            </a:r>
            <a:r>
              <a:rPr lang="en-US" dirty="0" smtClean="0"/>
              <a:t>: in-house counsel</a:t>
            </a:r>
          </a:p>
          <a:p>
            <a:r>
              <a:rPr lang="en-US" dirty="0" smtClean="0"/>
              <a:t>Mixed Communications:</a:t>
            </a:r>
          </a:p>
          <a:p>
            <a:pPr lvl="1"/>
            <a:r>
              <a:rPr lang="en-US" dirty="0" smtClean="0"/>
              <a:t>Some communications between a client and attorney </a:t>
            </a:r>
            <a:r>
              <a:rPr lang="en-US" dirty="0"/>
              <a:t>contain both legal and business advice </a:t>
            </a:r>
            <a:endParaRPr lang="en-US" dirty="0" smtClean="0"/>
          </a:p>
          <a:p>
            <a:pPr lvl="2"/>
            <a:r>
              <a:rPr lang="en-US" dirty="0" smtClean="0"/>
              <a:t>Is the communication privileged? </a:t>
            </a:r>
          </a:p>
          <a:p>
            <a:pPr lvl="3"/>
            <a:r>
              <a:rPr lang="en-US" dirty="0" smtClean="0"/>
              <a:t>Communications may not be privileged if they contain both legal and business advice</a:t>
            </a:r>
          </a:p>
          <a:p>
            <a:endParaRPr lang="en-US" dirty="0"/>
          </a:p>
        </p:txBody>
      </p:sp>
    </p:spTree>
    <p:extLst>
      <p:ext uri="{BB962C8B-B14F-4D97-AF65-F5344CB8AC3E}">
        <p14:creationId xmlns:p14="http://schemas.microsoft.com/office/powerpoint/2010/main" val="3430025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Attorney-Client Privilege: </a:t>
            </a:r>
            <a:r>
              <a:rPr lang="en-US" dirty="0" smtClean="0"/>
              <a:t/>
            </a:r>
            <a:br>
              <a:rPr lang="en-US" dirty="0" smtClean="0"/>
            </a:br>
            <a:r>
              <a:rPr lang="en-US" b="1" u="sng" dirty="0" smtClean="0"/>
              <a:t>Made in Confidence</a:t>
            </a:r>
            <a:endParaRPr lang="en-US" dirty="0"/>
          </a:p>
        </p:txBody>
      </p:sp>
      <p:sp>
        <p:nvSpPr>
          <p:cNvPr id="3" name="Content Placeholder 2"/>
          <p:cNvSpPr>
            <a:spLocks noGrp="1"/>
          </p:cNvSpPr>
          <p:nvPr>
            <p:ph idx="1"/>
          </p:nvPr>
        </p:nvSpPr>
        <p:spPr/>
        <p:txBody>
          <a:bodyPr/>
          <a:lstStyle/>
          <a:p>
            <a:r>
              <a:rPr lang="en-US" dirty="0" smtClean="0"/>
              <a:t>The client </a:t>
            </a:r>
            <a:r>
              <a:rPr lang="en-US" dirty="0"/>
              <a:t>must have an expectation that the communication remain private </a:t>
            </a:r>
            <a:endParaRPr lang="en-US" dirty="0" smtClean="0"/>
          </a:p>
          <a:p>
            <a:pPr lvl="1"/>
            <a:r>
              <a:rPr lang="en-US" dirty="0" smtClean="0"/>
              <a:t>Examples:</a:t>
            </a:r>
          </a:p>
          <a:p>
            <a:pPr lvl="2"/>
            <a:r>
              <a:rPr lang="en-US" dirty="0" smtClean="0"/>
              <a:t>Attorney is to make a disclosure to the employees on behalf of the company</a:t>
            </a:r>
          </a:p>
          <a:p>
            <a:pPr lvl="3"/>
            <a:r>
              <a:rPr lang="en-US" dirty="0" smtClean="0"/>
              <a:t>This is likely not protected because the client, the company, does not intend for this communication to be private.</a:t>
            </a:r>
            <a:endParaRPr lang="en-US" dirty="0"/>
          </a:p>
        </p:txBody>
      </p:sp>
    </p:spTree>
    <p:extLst>
      <p:ext uri="{BB962C8B-B14F-4D97-AF65-F5344CB8AC3E}">
        <p14:creationId xmlns:p14="http://schemas.microsoft.com/office/powerpoint/2010/main" val="22476097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4788</TotalTime>
  <Words>3180</Words>
  <Application>Microsoft Office PowerPoint</Application>
  <PresentationFormat>On-screen Show (4:3)</PresentationFormat>
  <Paragraphs>263</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INCOME AND OTHER TAXES COMMITTEE TAXATION SECTION OF THE STATE BAR OF CALIFORNIA   2016 ANNUAL INCOME TAX SEMINAR    ATTORNEY/CPA PRIVILEGE ISSUES   June 24, 2016 </vt:lpstr>
      <vt:lpstr>Overview</vt:lpstr>
      <vt:lpstr>ATTORNEY-CLIENT PRIVILEGE</vt:lpstr>
      <vt:lpstr>Attorney-Client Privilege</vt:lpstr>
      <vt:lpstr>Test for Attorney-Client Privilege</vt:lpstr>
      <vt:lpstr>Attorney-Client Privilege: Communications</vt:lpstr>
      <vt:lpstr>Attorney-Client Privilege:  Made for the Purpose of Receiving Legal Advice</vt:lpstr>
      <vt:lpstr>Attorney-Client Privilege:  From a Legal Advisor</vt:lpstr>
      <vt:lpstr>Attorney-Client Privilege:  Made in Confidence</vt:lpstr>
      <vt:lpstr>Attorney-Client Privilege:  The Substance of Which Has Not Been Disclosed to 3rd Parties</vt:lpstr>
      <vt:lpstr>Attorney-Client Privilege:  Client Insists on Protecting  from Disclosure </vt:lpstr>
      <vt:lpstr>Attorney-Client Privilege:  Who is the Client?</vt:lpstr>
      <vt:lpstr>Attorney-Client Privilege:  Dual Purpose Correspondence</vt:lpstr>
      <vt:lpstr>Waiver of Attorney-Client Privilege</vt:lpstr>
      <vt:lpstr>Exceptions to the Attorney-Client Privilege</vt:lpstr>
      <vt:lpstr>Exceptions to the Attorney-Client Privilege (cont.)</vt:lpstr>
      <vt:lpstr>Privilege  vs.  Duty of Confidentiality </vt:lpstr>
      <vt:lpstr>ATTORNEY-WORK PRODUCT DOCTRINE</vt:lpstr>
      <vt:lpstr>Attorney-Work Product Doctrine</vt:lpstr>
      <vt:lpstr>Attorney-Work Product: Purpose</vt:lpstr>
      <vt:lpstr>Attorney-Work Product: Test under FRCP 26(b)(3)</vt:lpstr>
      <vt:lpstr>Attorney-Work Product: Opinion &amp; Factual Work Product</vt:lpstr>
      <vt:lpstr>Attorney-Work Product: Anticipation of Litigation</vt:lpstr>
      <vt:lpstr>Attorney-Work Product: Waiver</vt:lpstr>
      <vt:lpstr>ACCOUNTANT-CLIENT PRIVILEGE </vt:lpstr>
      <vt:lpstr>Accountant-Client Privilege</vt:lpstr>
      <vt:lpstr>Accountant-Client Privilege: Limitations</vt:lpstr>
      <vt:lpstr>Accountant-Client Privilege: Case Examples</vt:lpstr>
      <vt:lpstr>Defenses that Avoid Waiver</vt:lpstr>
      <vt:lpstr>Defenses that Avoid Waiver: “Selective Waiver”</vt:lpstr>
      <vt:lpstr>Defenses that Avoid Waiver: Kovel Agreements</vt:lpstr>
      <vt:lpstr>Defenses that Avoid Waiver: Kovel Agreement Factors</vt:lpstr>
      <vt:lpstr>Defenses that Avoid Waiver: What Experts Get Kovel Protection?</vt:lpstr>
      <vt:lpstr>Defenses that Avoid Waiver: Joint Defense Doctrine</vt:lpstr>
      <vt:lpstr>Defenses that Avoid Waiver: Joint Defense Doctrine Factors</vt:lpstr>
      <vt:lpstr>Defenses that Avoid Waiver: “Common Interest” Under the Joint Defense Doctrine</vt:lpstr>
      <vt:lpstr>Defenses that Avoid Waiver: Non-Disclosure/Confidentiality Agreements with the IRS</vt:lpstr>
      <vt:lpstr>Best Practices for IRS Examinations </vt:lpstr>
      <vt:lpstr>Pre-Examination</vt:lpstr>
      <vt:lpstr>Pre-Examination (cont.)</vt:lpstr>
      <vt:lpstr>During Examination</vt:lpstr>
      <vt:lpstr>Alternative Methods for Document Production </vt:lpstr>
      <vt:lpstr>Alternative Methods for Document Production (cont.)</vt:lpstr>
    </vt:vector>
  </TitlesOfParts>
  <Company>Wagner Kirkman Blaine, et 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INCOME AND OTHER TAXES COMMITTEE THE STATE BAR OF CALIFORNIA   2016 ANNUAL INCOME TAX SEMINAR    ATTORNEY/CPA PRIVILEGE ISSUES   June 24, 2016</dc:title>
  <dc:creator>Irina Rospotnyuk</dc:creator>
  <cp:lastModifiedBy>Douglas L. Youmans</cp:lastModifiedBy>
  <cp:revision>45</cp:revision>
  <cp:lastPrinted>2016-06-22T01:46:37Z</cp:lastPrinted>
  <dcterms:created xsi:type="dcterms:W3CDTF">2016-05-19T22:24:46Z</dcterms:created>
  <dcterms:modified xsi:type="dcterms:W3CDTF">2016-06-22T01:47:07Z</dcterms:modified>
</cp:coreProperties>
</file>