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4.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5.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57" r:id="rId1"/>
    <p:sldMasterId id="2147484242" r:id="rId2"/>
    <p:sldMasterId id="2147485065" r:id="rId3"/>
    <p:sldMasterId id="2147485547" r:id="rId4"/>
    <p:sldMasterId id="2147485559" r:id="rId5"/>
    <p:sldMasterId id="2147485763" r:id="rId6"/>
  </p:sldMasterIdLst>
  <p:notesMasterIdLst>
    <p:notesMasterId r:id="rId101"/>
  </p:notesMasterIdLst>
  <p:handoutMasterIdLst>
    <p:handoutMasterId r:id="rId102"/>
  </p:handoutMasterIdLst>
  <p:sldIdLst>
    <p:sldId id="547" r:id="rId7"/>
    <p:sldId id="563" r:id="rId8"/>
    <p:sldId id="564" r:id="rId9"/>
    <p:sldId id="565" r:id="rId10"/>
    <p:sldId id="569" r:id="rId11"/>
    <p:sldId id="570" r:id="rId12"/>
    <p:sldId id="571" r:id="rId13"/>
    <p:sldId id="548" r:id="rId14"/>
    <p:sldId id="549" r:id="rId15"/>
    <p:sldId id="550" r:id="rId16"/>
    <p:sldId id="551" r:id="rId17"/>
    <p:sldId id="552" r:id="rId18"/>
    <p:sldId id="562" r:id="rId19"/>
    <p:sldId id="567" r:id="rId20"/>
    <p:sldId id="553" r:id="rId21"/>
    <p:sldId id="577" r:id="rId22"/>
    <p:sldId id="578" r:id="rId23"/>
    <p:sldId id="575" r:id="rId24"/>
    <p:sldId id="579" r:id="rId25"/>
    <p:sldId id="546" r:id="rId26"/>
    <p:sldId id="580" r:id="rId27"/>
    <p:sldId id="581" r:id="rId28"/>
    <p:sldId id="464" r:id="rId29"/>
    <p:sldId id="465" r:id="rId30"/>
    <p:sldId id="582" r:id="rId31"/>
    <p:sldId id="467" r:id="rId32"/>
    <p:sldId id="583" r:id="rId33"/>
    <p:sldId id="471" r:id="rId34"/>
    <p:sldId id="472" r:id="rId35"/>
    <p:sldId id="473" r:id="rId36"/>
    <p:sldId id="474" r:id="rId37"/>
    <p:sldId id="475" r:id="rId38"/>
    <p:sldId id="476" r:id="rId39"/>
    <p:sldId id="486" r:id="rId40"/>
    <p:sldId id="487" r:id="rId41"/>
    <p:sldId id="489" r:id="rId42"/>
    <p:sldId id="490" r:id="rId43"/>
    <p:sldId id="610" r:id="rId44"/>
    <p:sldId id="351" r:id="rId45"/>
    <p:sldId id="354" r:id="rId46"/>
    <p:sldId id="355" r:id="rId47"/>
    <p:sldId id="356" r:id="rId48"/>
    <p:sldId id="357" r:id="rId49"/>
    <p:sldId id="364" r:id="rId50"/>
    <p:sldId id="365" r:id="rId51"/>
    <p:sldId id="366" r:id="rId52"/>
    <p:sldId id="573" r:id="rId53"/>
    <p:sldId id="370" r:id="rId54"/>
    <p:sldId id="371" r:id="rId55"/>
    <p:sldId id="372" r:id="rId56"/>
    <p:sldId id="378" r:id="rId57"/>
    <p:sldId id="379" r:id="rId58"/>
    <p:sldId id="380" r:id="rId59"/>
    <p:sldId id="381" r:id="rId60"/>
    <p:sldId id="382" r:id="rId61"/>
    <p:sldId id="383" r:id="rId62"/>
    <p:sldId id="391" r:id="rId63"/>
    <p:sldId id="392" r:id="rId64"/>
    <p:sldId id="394" r:id="rId65"/>
    <p:sldId id="396" r:id="rId66"/>
    <p:sldId id="399" r:id="rId67"/>
    <p:sldId id="400" r:id="rId68"/>
    <p:sldId id="401" r:id="rId69"/>
    <p:sldId id="402" r:id="rId70"/>
    <p:sldId id="403" r:id="rId71"/>
    <p:sldId id="405" r:id="rId72"/>
    <p:sldId id="576" r:id="rId73"/>
    <p:sldId id="554" r:id="rId74"/>
    <p:sldId id="584" r:id="rId75"/>
    <p:sldId id="588" r:id="rId76"/>
    <p:sldId id="589" r:id="rId77"/>
    <p:sldId id="590" r:id="rId78"/>
    <p:sldId id="585" r:id="rId79"/>
    <p:sldId id="586" r:id="rId80"/>
    <p:sldId id="555" r:id="rId81"/>
    <p:sldId id="561" r:id="rId82"/>
    <p:sldId id="592" r:id="rId83"/>
    <p:sldId id="593" r:id="rId84"/>
    <p:sldId id="594" r:id="rId85"/>
    <p:sldId id="595" r:id="rId86"/>
    <p:sldId id="596" r:id="rId87"/>
    <p:sldId id="597" r:id="rId88"/>
    <p:sldId id="598" r:id="rId89"/>
    <p:sldId id="599" r:id="rId90"/>
    <p:sldId id="609" r:id="rId91"/>
    <p:sldId id="600" r:id="rId92"/>
    <p:sldId id="601" r:id="rId93"/>
    <p:sldId id="602" r:id="rId94"/>
    <p:sldId id="603" r:id="rId95"/>
    <p:sldId id="604" r:id="rId96"/>
    <p:sldId id="605" r:id="rId97"/>
    <p:sldId id="606" r:id="rId98"/>
    <p:sldId id="607" r:id="rId99"/>
    <p:sldId id="608" r:id="rId10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4042"/>
    <a:srgbClr val="004B8D"/>
    <a:srgbClr val="9392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007" autoAdjust="0"/>
    <p:restoredTop sz="71210" autoAdjust="0"/>
  </p:normalViewPr>
  <p:slideViewPr>
    <p:cSldViewPr>
      <p:cViewPr>
        <p:scale>
          <a:sx n="80" d="100"/>
          <a:sy n="80" d="100"/>
        </p:scale>
        <p:origin x="-533"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0.xml"/><Relationship Id="rId21" Type="http://schemas.openxmlformats.org/officeDocument/2006/relationships/slide" Target="slides/slide15.xml"/><Relationship Id="rId42" Type="http://schemas.openxmlformats.org/officeDocument/2006/relationships/slide" Target="slides/slide36.xml"/><Relationship Id="rId47" Type="http://schemas.openxmlformats.org/officeDocument/2006/relationships/slide" Target="slides/slide41.xml"/><Relationship Id="rId63" Type="http://schemas.openxmlformats.org/officeDocument/2006/relationships/slide" Target="slides/slide57.xml"/><Relationship Id="rId68" Type="http://schemas.openxmlformats.org/officeDocument/2006/relationships/slide" Target="slides/slide62.xml"/><Relationship Id="rId84" Type="http://schemas.openxmlformats.org/officeDocument/2006/relationships/slide" Target="slides/slide78.xml"/><Relationship Id="rId89" Type="http://schemas.openxmlformats.org/officeDocument/2006/relationships/slide" Target="slides/slide83.xml"/><Relationship Id="rId7" Type="http://schemas.openxmlformats.org/officeDocument/2006/relationships/slide" Target="slides/slide1.xml"/><Relationship Id="rId71" Type="http://schemas.openxmlformats.org/officeDocument/2006/relationships/slide" Target="slides/slide65.xml"/><Relationship Id="rId92" Type="http://schemas.openxmlformats.org/officeDocument/2006/relationships/slide" Target="slides/slide86.xml"/><Relationship Id="rId2" Type="http://schemas.openxmlformats.org/officeDocument/2006/relationships/slideMaster" Target="slideMasters/slideMaster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slide" Target="slides/slide52.xml"/><Relationship Id="rId66" Type="http://schemas.openxmlformats.org/officeDocument/2006/relationships/slide" Target="slides/slide60.xml"/><Relationship Id="rId74" Type="http://schemas.openxmlformats.org/officeDocument/2006/relationships/slide" Target="slides/slide68.xml"/><Relationship Id="rId79" Type="http://schemas.openxmlformats.org/officeDocument/2006/relationships/slide" Target="slides/slide73.xml"/><Relationship Id="rId87" Type="http://schemas.openxmlformats.org/officeDocument/2006/relationships/slide" Target="slides/slide81.xml"/><Relationship Id="rId102" Type="http://schemas.openxmlformats.org/officeDocument/2006/relationships/handoutMaster" Target="handoutMasters/handoutMaster1.xml"/><Relationship Id="rId5" Type="http://schemas.openxmlformats.org/officeDocument/2006/relationships/slideMaster" Target="slideMasters/slideMaster5.xml"/><Relationship Id="rId61" Type="http://schemas.openxmlformats.org/officeDocument/2006/relationships/slide" Target="slides/slide55.xml"/><Relationship Id="rId82" Type="http://schemas.openxmlformats.org/officeDocument/2006/relationships/slide" Target="slides/slide76.xml"/><Relationship Id="rId90" Type="http://schemas.openxmlformats.org/officeDocument/2006/relationships/slide" Target="slides/slide84.xml"/><Relationship Id="rId95" Type="http://schemas.openxmlformats.org/officeDocument/2006/relationships/slide" Target="slides/slide89.xml"/><Relationship Id="rId19" Type="http://schemas.openxmlformats.org/officeDocument/2006/relationships/slide" Target="slides/slide1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slide" Target="slides/slide58.xml"/><Relationship Id="rId69" Type="http://schemas.openxmlformats.org/officeDocument/2006/relationships/slide" Target="slides/slide63.xml"/><Relationship Id="rId77" Type="http://schemas.openxmlformats.org/officeDocument/2006/relationships/slide" Target="slides/slide71.xml"/><Relationship Id="rId100" Type="http://schemas.openxmlformats.org/officeDocument/2006/relationships/slide" Target="slides/slide94.xml"/><Relationship Id="rId105" Type="http://schemas.openxmlformats.org/officeDocument/2006/relationships/theme" Target="theme/theme1.xml"/><Relationship Id="rId8" Type="http://schemas.openxmlformats.org/officeDocument/2006/relationships/slide" Target="slides/slide2.xml"/><Relationship Id="rId51" Type="http://schemas.openxmlformats.org/officeDocument/2006/relationships/slide" Target="slides/slide45.xml"/><Relationship Id="rId72" Type="http://schemas.openxmlformats.org/officeDocument/2006/relationships/slide" Target="slides/slide66.xml"/><Relationship Id="rId80" Type="http://schemas.openxmlformats.org/officeDocument/2006/relationships/slide" Target="slides/slide74.xml"/><Relationship Id="rId85" Type="http://schemas.openxmlformats.org/officeDocument/2006/relationships/slide" Target="slides/slide79.xml"/><Relationship Id="rId93" Type="http://schemas.openxmlformats.org/officeDocument/2006/relationships/slide" Target="slides/slide87.xml"/><Relationship Id="rId98" Type="http://schemas.openxmlformats.org/officeDocument/2006/relationships/slide" Target="slides/slide92.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slide" Target="slides/slide61.xml"/><Relationship Id="rId103" Type="http://schemas.openxmlformats.org/officeDocument/2006/relationships/presProps" Target="presProps.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slide" Target="slides/slide56.xml"/><Relationship Id="rId70" Type="http://schemas.openxmlformats.org/officeDocument/2006/relationships/slide" Target="slides/slide64.xml"/><Relationship Id="rId75" Type="http://schemas.openxmlformats.org/officeDocument/2006/relationships/slide" Target="slides/slide69.xml"/><Relationship Id="rId83" Type="http://schemas.openxmlformats.org/officeDocument/2006/relationships/slide" Target="slides/slide77.xml"/><Relationship Id="rId88" Type="http://schemas.openxmlformats.org/officeDocument/2006/relationships/slide" Target="slides/slide82.xml"/><Relationship Id="rId91" Type="http://schemas.openxmlformats.org/officeDocument/2006/relationships/slide" Target="slides/slide85.xml"/><Relationship Id="rId96" Type="http://schemas.openxmlformats.org/officeDocument/2006/relationships/slide" Target="slides/slide90.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106" Type="http://schemas.openxmlformats.org/officeDocument/2006/relationships/tableStyles" Target="tableStyles.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slide" Target="slides/slide59.xml"/><Relationship Id="rId73" Type="http://schemas.openxmlformats.org/officeDocument/2006/relationships/slide" Target="slides/slide67.xml"/><Relationship Id="rId78" Type="http://schemas.openxmlformats.org/officeDocument/2006/relationships/slide" Target="slides/slide72.xml"/><Relationship Id="rId81" Type="http://schemas.openxmlformats.org/officeDocument/2006/relationships/slide" Target="slides/slide75.xml"/><Relationship Id="rId86" Type="http://schemas.openxmlformats.org/officeDocument/2006/relationships/slide" Target="slides/slide80.xml"/><Relationship Id="rId94" Type="http://schemas.openxmlformats.org/officeDocument/2006/relationships/slide" Target="slides/slide88.xml"/><Relationship Id="rId99" Type="http://schemas.openxmlformats.org/officeDocument/2006/relationships/slide" Target="slides/slide93.xml"/><Relationship Id="rId10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3.xml"/><Relationship Id="rId13" Type="http://schemas.openxmlformats.org/officeDocument/2006/relationships/slide" Target="slides/slide7.xml"/><Relationship Id="rId18" Type="http://schemas.openxmlformats.org/officeDocument/2006/relationships/slide" Target="slides/slide12.xml"/><Relationship Id="rId39" Type="http://schemas.openxmlformats.org/officeDocument/2006/relationships/slide" Target="slides/slide33.xml"/><Relationship Id="rId34" Type="http://schemas.openxmlformats.org/officeDocument/2006/relationships/slide" Target="slides/slide28.xml"/><Relationship Id="rId50" Type="http://schemas.openxmlformats.org/officeDocument/2006/relationships/slide" Target="slides/slide44.xml"/><Relationship Id="rId55" Type="http://schemas.openxmlformats.org/officeDocument/2006/relationships/slide" Target="slides/slide49.xml"/><Relationship Id="rId76" Type="http://schemas.openxmlformats.org/officeDocument/2006/relationships/slide" Target="slides/slide70.xml"/><Relationship Id="rId97" Type="http://schemas.openxmlformats.org/officeDocument/2006/relationships/slide" Target="slides/slide91.xml"/><Relationship Id="rId10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37456D5B-B1E0-42EC-B9AA-562DE5D12037}" type="datetimeFigureOut">
              <a:rPr lang="en-US" smtClean="0"/>
              <a:t>1/25/2016</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9690FFB4-6243-4237-8F48-39D9718C8D3A}" type="slidenum">
              <a:rPr lang="en-US" smtClean="0"/>
              <a:t>‹#›</a:t>
            </a:fld>
            <a:endParaRPr lang="en-US"/>
          </a:p>
        </p:txBody>
      </p:sp>
    </p:spTree>
    <p:extLst>
      <p:ext uri="{BB962C8B-B14F-4D97-AF65-F5344CB8AC3E}">
        <p14:creationId xmlns:p14="http://schemas.microsoft.com/office/powerpoint/2010/main" val="40279213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atin typeface="Arial" charset="0"/>
              </a:defRPr>
            </a:lvl1pPr>
          </a:lstStyle>
          <a:p>
            <a:pPr>
              <a:defRPr/>
            </a:pPr>
            <a:fld id="{1B36B0A7-F94C-488E-892A-C37F7E3ECD3E}" type="datetimeFigureOut">
              <a:rPr lang="en-US"/>
              <a:pPr>
                <a:defRPr/>
              </a:pPr>
              <a:t>1/25/2016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smtClean="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atin typeface="Arial" charset="0"/>
              </a:defRPr>
            </a:lvl1pPr>
          </a:lstStyle>
          <a:p>
            <a:pPr>
              <a:defRPr/>
            </a:pPr>
            <a:fld id="{8CD18E22-FEE4-4282-AC88-8BBA0606EEE6}" type="slidenum">
              <a:rPr lang="en-US"/>
              <a:pPr>
                <a:defRPr/>
              </a:pPr>
              <a:t>‹#›</a:t>
            </a:fld>
            <a:endParaRPr lang="en-US"/>
          </a:p>
        </p:txBody>
      </p:sp>
    </p:spTree>
    <p:extLst>
      <p:ext uri="{BB962C8B-B14F-4D97-AF65-F5344CB8AC3E}">
        <p14:creationId xmlns:p14="http://schemas.microsoft.com/office/powerpoint/2010/main" val="177138127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solidFill>
                <a:prstClr val="black"/>
              </a:solidFill>
            </a:endParaRPr>
          </a:p>
        </p:txBody>
      </p:sp>
    </p:spTree>
    <p:extLst>
      <p:ext uri="{BB962C8B-B14F-4D97-AF65-F5344CB8AC3E}">
        <p14:creationId xmlns:p14="http://schemas.microsoft.com/office/powerpoint/2010/main" val="10064539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2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2027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9F7C6B30-C6DB-43CE-B58B-CA045964ED15}" type="slidenum">
              <a:rPr lang="en-US" altLang="en-US" smtClean="0">
                <a:solidFill>
                  <a:srgbClr val="000000"/>
                </a:solidFill>
              </a:rPr>
              <a:pPr eaLnBrk="1" hangingPunct="1"/>
              <a:t>30</a:t>
            </a:fld>
            <a:endParaRPr lang="en-US" altLang="en-US" smtClean="0">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3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2037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AA391DFD-773A-494D-B35B-E3208DD6484B}" type="slidenum">
              <a:rPr lang="en-US" altLang="en-US" smtClean="0">
                <a:solidFill>
                  <a:srgbClr val="000000"/>
                </a:solidFill>
              </a:rPr>
              <a:pPr eaLnBrk="1" hangingPunct="1"/>
              <a:t>31</a:t>
            </a:fld>
            <a:endParaRPr lang="en-US" altLang="en-US" smtClean="0">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2048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A5E26C49-565F-4E77-99BB-F81D2417F651}" type="slidenum">
              <a:rPr lang="en-US" altLang="en-US" smtClean="0">
                <a:solidFill>
                  <a:srgbClr val="000000"/>
                </a:solidFill>
              </a:rPr>
              <a:pPr eaLnBrk="1" hangingPunct="1"/>
              <a:t>32</a:t>
            </a:fld>
            <a:endParaRPr lang="en-US" altLang="en-US" smtClean="0">
              <a:solidFill>
                <a:srgbClr val="0000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2058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7FFC2B1E-820D-4BD6-9C37-5FFF2059EF36}" type="slidenum">
              <a:rPr lang="en-US" altLang="en-US" smtClean="0">
                <a:solidFill>
                  <a:srgbClr val="000000"/>
                </a:solidFill>
              </a:rPr>
              <a:pPr eaLnBrk="1" hangingPunct="1"/>
              <a:t>33</a:t>
            </a:fld>
            <a:endParaRPr lang="en-US" altLang="en-US" smtClean="0">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60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2160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ED10B609-8685-40A0-9C4B-40564B7908E6}" type="slidenum">
              <a:rPr lang="en-US" altLang="en-US" smtClean="0">
                <a:solidFill>
                  <a:srgbClr val="000000"/>
                </a:solidFill>
              </a:rPr>
              <a:pPr eaLnBrk="1" hangingPunct="1"/>
              <a:t>34</a:t>
            </a:fld>
            <a:endParaRPr lang="en-US" altLang="en-US" smtClean="0">
              <a:solidFill>
                <a:srgbClr val="000000"/>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70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2170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7F0EEE67-17A7-4064-ACE5-F0A77DBFD106}" type="slidenum">
              <a:rPr lang="en-US" altLang="en-US" smtClean="0">
                <a:solidFill>
                  <a:srgbClr val="000000"/>
                </a:solidFill>
              </a:rPr>
              <a:pPr eaLnBrk="1" hangingPunct="1"/>
              <a:t>35</a:t>
            </a:fld>
            <a:endParaRPr lang="en-US" altLang="en-US" smtClean="0">
              <a:solidFill>
                <a:srgbClr val="000000"/>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91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2191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1C71E7A2-AD63-411A-B262-E44A981FD323}" type="slidenum">
              <a:rPr lang="en-US" altLang="en-US" smtClean="0">
                <a:solidFill>
                  <a:srgbClr val="000000"/>
                </a:solidFill>
              </a:rPr>
              <a:pPr eaLnBrk="1" hangingPunct="1"/>
              <a:t>36</a:t>
            </a:fld>
            <a:endParaRPr lang="en-US" altLang="en-US" smtClean="0">
              <a:solidFill>
                <a:srgbClr val="000000"/>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0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220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8444AF1A-D8AB-495A-8FEC-0D43DBFA5DEC}" type="slidenum">
              <a:rPr lang="en-US" altLang="en-US" smtClean="0">
                <a:solidFill>
                  <a:srgbClr val="000000"/>
                </a:solidFill>
              </a:rPr>
              <a:pPr eaLnBrk="1" hangingPunct="1"/>
              <a:t>37</a:t>
            </a:fld>
            <a:endParaRPr lang="en-US" altLang="en-US" smtClean="0">
              <a:solidFill>
                <a:srgbClr val="000000"/>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0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220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8444AF1A-D8AB-495A-8FEC-0D43DBFA5DEC}" type="slidenum">
              <a:rPr lang="en-US" altLang="en-US" smtClean="0">
                <a:solidFill>
                  <a:srgbClr val="000000"/>
                </a:solidFill>
              </a:rPr>
              <a:pPr eaLnBrk="1" hangingPunct="1"/>
              <a:t>38</a:t>
            </a:fld>
            <a:endParaRPr lang="en-US" altLang="en-US" smtClean="0">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pPr>
              <a:defRPr/>
            </a:pPr>
            <a:fld id="{8CD18E22-FEE4-4282-AC88-8BBA0606EEE6}" type="slidenum">
              <a:rPr lang="en-US" smtClean="0"/>
              <a:pPr>
                <a:defRPr/>
              </a:pPr>
              <a:t>47</a:t>
            </a:fld>
            <a:endParaRPr lang="en-US"/>
          </a:p>
        </p:txBody>
      </p:sp>
    </p:spTree>
    <p:extLst>
      <p:ext uri="{BB962C8B-B14F-4D97-AF65-F5344CB8AC3E}">
        <p14:creationId xmlns:p14="http://schemas.microsoft.com/office/powerpoint/2010/main" val="1488090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pPr>
              <a:defRPr/>
            </a:pPr>
            <a:fld id="{8CD18E22-FEE4-4282-AC88-8BBA0606EEE6}" type="slidenum">
              <a:rPr lang="en-US" smtClean="0"/>
              <a:pPr>
                <a:defRPr/>
              </a:pPr>
              <a:t>14</a:t>
            </a:fld>
            <a:endParaRPr lang="en-US"/>
          </a:p>
        </p:txBody>
      </p:sp>
    </p:spTree>
    <p:extLst>
      <p:ext uri="{BB962C8B-B14F-4D97-AF65-F5344CB8AC3E}">
        <p14:creationId xmlns:p14="http://schemas.microsoft.com/office/powerpoint/2010/main" val="36441974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14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314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B6136960-E9C2-4D5C-90C8-7A464B4EA22E}" type="slidenum">
              <a:rPr lang="en-US" altLang="en-US" smtClean="0">
                <a:solidFill>
                  <a:srgbClr val="000000"/>
                </a:solidFill>
                <a:latin typeface="Calibri" pitchFamily="34" charset="0"/>
              </a:rPr>
              <a:pPr eaLnBrk="1" hangingPunct="1"/>
              <a:t>59</a:t>
            </a:fld>
            <a:endParaRPr lang="en-US" altLang="en-US" smtClean="0">
              <a:solidFill>
                <a:srgbClr val="000000"/>
              </a:solidFill>
              <a:latin typeface="Calibri"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34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334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EDAC9B26-CD7A-4E83-A94F-6333957D275E}" type="slidenum">
              <a:rPr lang="en-US" altLang="en-US" smtClean="0">
                <a:solidFill>
                  <a:srgbClr val="000000"/>
                </a:solidFill>
                <a:latin typeface="Calibri" pitchFamily="34" charset="0"/>
              </a:rPr>
              <a:pPr eaLnBrk="1" hangingPunct="1"/>
              <a:t>60</a:t>
            </a:fld>
            <a:endParaRPr lang="en-US" altLang="en-US" smtClean="0">
              <a:solidFill>
                <a:srgbClr val="000000"/>
              </a:solidFill>
              <a:latin typeface="Calibri"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65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365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3BB9620B-5DFE-4140-87A1-FA86B17A0841}" type="slidenum">
              <a:rPr lang="en-US" altLang="en-US" smtClean="0">
                <a:solidFill>
                  <a:srgbClr val="000000"/>
                </a:solidFill>
                <a:latin typeface="Calibri" pitchFamily="34" charset="0"/>
              </a:rPr>
              <a:pPr eaLnBrk="1" hangingPunct="1"/>
              <a:t>61</a:t>
            </a:fld>
            <a:endParaRPr lang="en-US" altLang="en-US" smtClean="0">
              <a:solidFill>
                <a:srgbClr val="000000"/>
              </a:solidFill>
              <a:latin typeface="Calibri"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75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375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E6444517-D732-4B66-99F0-B6B72AEF7157}" type="slidenum">
              <a:rPr lang="en-US" altLang="en-US" smtClean="0">
                <a:solidFill>
                  <a:srgbClr val="000000"/>
                </a:solidFill>
                <a:latin typeface="Calibri" pitchFamily="34" charset="0"/>
              </a:rPr>
              <a:pPr eaLnBrk="1" hangingPunct="1"/>
              <a:t>62</a:t>
            </a:fld>
            <a:endParaRPr lang="en-US" altLang="en-US" smtClean="0">
              <a:solidFill>
                <a:srgbClr val="000000"/>
              </a:solidFill>
              <a:latin typeface="Calibri"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85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385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4B39C64D-0D80-4788-B4F6-D317D53C5CDA}" type="slidenum">
              <a:rPr lang="en-US" altLang="en-US" smtClean="0">
                <a:solidFill>
                  <a:srgbClr val="000000"/>
                </a:solidFill>
                <a:latin typeface="Calibri" pitchFamily="34" charset="0"/>
              </a:rPr>
              <a:pPr eaLnBrk="1" hangingPunct="1"/>
              <a:t>63</a:t>
            </a:fld>
            <a:endParaRPr lang="en-US" altLang="en-US" smtClean="0">
              <a:solidFill>
                <a:srgbClr val="000000"/>
              </a:solidFill>
              <a:latin typeface="Calibri"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96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396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3962D530-EE47-4100-9546-D9DF2E974E5E}" type="slidenum">
              <a:rPr lang="en-US" altLang="en-US" smtClean="0">
                <a:solidFill>
                  <a:srgbClr val="000000"/>
                </a:solidFill>
                <a:latin typeface="Calibri" pitchFamily="34" charset="0"/>
              </a:rPr>
              <a:pPr eaLnBrk="1" hangingPunct="1"/>
              <a:t>64</a:t>
            </a:fld>
            <a:endParaRPr lang="en-US" altLang="en-US" smtClean="0">
              <a:solidFill>
                <a:srgbClr val="000000"/>
              </a:solidFill>
              <a:latin typeface="Calibri"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06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406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F724E24C-DC37-4A9E-8D29-6AC95C2542A7}" type="slidenum">
              <a:rPr lang="en-US" altLang="en-US" smtClean="0">
                <a:solidFill>
                  <a:srgbClr val="000000"/>
                </a:solidFill>
                <a:latin typeface="Calibri" pitchFamily="34" charset="0"/>
              </a:rPr>
              <a:pPr eaLnBrk="1" hangingPunct="1"/>
              <a:t>65</a:t>
            </a:fld>
            <a:endParaRPr lang="en-US" altLang="en-US" smtClean="0">
              <a:solidFill>
                <a:srgbClr val="000000"/>
              </a:solidFill>
              <a:latin typeface="Calibri"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2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42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0BCEE6A7-22BE-4A6D-9164-CB4F297EB14E}" type="slidenum">
              <a:rPr lang="en-US" altLang="en-US" smtClean="0">
                <a:solidFill>
                  <a:srgbClr val="000000"/>
                </a:solidFill>
                <a:latin typeface="Calibri" pitchFamily="34" charset="0"/>
              </a:rPr>
              <a:pPr eaLnBrk="1" hangingPunct="1"/>
              <a:t>66</a:t>
            </a:fld>
            <a:endParaRPr lang="en-US" altLang="en-US" smtClean="0">
              <a:solidFill>
                <a:srgbClr val="000000"/>
              </a:solidFill>
              <a:latin typeface="Calibri"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457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7ECF1993-C436-4C7C-9389-A034116B195C}" type="slidenum">
              <a:rPr lang="en-US" altLang="en-US" smtClean="0">
                <a:solidFill>
                  <a:srgbClr val="000000"/>
                </a:solidFill>
                <a:latin typeface="Calibri" pitchFamily="34" charset="0"/>
              </a:rPr>
              <a:pPr eaLnBrk="1" hangingPunct="1"/>
              <a:t>77</a:t>
            </a:fld>
            <a:endParaRPr lang="en-US" altLang="en-US" smtClean="0">
              <a:solidFill>
                <a:srgbClr val="000000"/>
              </a:solidFill>
              <a:latin typeface="Calibri"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67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467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FDA245A9-3D48-4486-BE7D-540EF7BB5AD1}" type="slidenum">
              <a:rPr lang="en-US" altLang="en-US" smtClean="0">
                <a:solidFill>
                  <a:srgbClr val="000000"/>
                </a:solidFill>
                <a:latin typeface="Calibri" pitchFamily="34" charset="0"/>
              </a:rPr>
              <a:pPr eaLnBrk="1" hangingPunct="1"/>
              <a:t>78</a:t>
            </a:fld>
            <a:endParaRPr lang="en-US" altLang="en-US" smtClean="0">
              <a:solidFill>
                <a:srgbClr val="000000"/>
              </a:solidFill>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pPr>
              <a:defRPr/>
            </a:pPr>
            <a:fld id="{8CD18E22-FEE4-4282-AC88-8BBA0606EEE6}" type="slidenum">
              <a:rPr lang="en-US" smtClean="0"/>
              <a:pPr>
                <a:defRPr/>
              </a:pPr>
              <a:t>19</a:t>
            </a:fld>
            <a:endParaRPr lang="en-US"/>
          </a:p>
        </p:txBody>
      </p:sp>
    </p:spTree>
    <p:extLst>
      <p:ext uri="{BB962C8B-B14F-4D97-AF65-F5344CB8AC3E}">
        <p14:creationId xmlns:p14="http://schemas.microsoft.com/office/powerpoint/2010/main" val="7724900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88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488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84B70AC4-5ED1-4102-A259-4F2A465AD35A}" type="slidenum">
              <a:rPr lang="en-US" altLang="en-US" smtClean="0">
                <a:solidFill>
                  <a:srgbClr val="000000"/>
                </a:solidFill>
                <a:latin typeface="Calibri" pitchFamily="34" charset="0"/>
              </a:rPr>
              <a:pPr eaLnBrk="1" hangingPunct="1"/>
              <a:t>79</a:t>
            </a:fld>
            <a:endParaRPr lang="en-US" altLang="en-US" smtClean="0">
              <a:solidFill>
                <a:srgbClr val="000000"/>
              </a:solidFill>
              <a:latin typeface="Calibri"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08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508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C1392707-49EF-4D10-AD8D-96F0DE6FB923}" type="slidenum">
              <a:rPr lang="en-US" altLang="en-US" smtClean="0">
                <a:solidFill>
                  <a:srgbClr val="000000"/>
                </a:solidFill>
                <a:latin typeface="Calibri" pitchFamily="34" charset="0"/>
              </a:rPr>
              <a:pPr eaLnBrk="1" hangingPunct="1"/>
              <a:t>80</a:t>
            </a:fld>
            <a:endParaRPr lang="en-US" altLang="en-US" smtClean="0">
              <a:solidFill>
                <a:srgbClr val="000000"/>
              </a:solidFill>
              <a:latin typeface="Calibri"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29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529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98E8A5D4-D9DD-48C6-99D3-63DE9BD61791}" type="slidenum">
              <a:rPr lang="en-US" altLang="en-US" smtClean="0">
                <a:solidFill>
                  <a:srgbClr val="000000"/>
                </a:solidFill>
                <a:latin typeface="Calibri" pitchFamily="34" charset="0"/>
              </a:rPr>
              <a:pPr eaLnBrk="1" hangingPunct="1"/>
              <a:t>81</a:t>
            </a:fld>
            <a:endParaRPr lang="en-US" altLang="en-US" smtClean="0">
              <a:solidFill>
                <a:srgbClr val="000000"/>
              </a:solidFill>
              <a:latin typeface="Calibri"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39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539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DB5DB80A-AE60-480D-A23A-287F07DC05A0}" type="slidenum">
              <a:rPr lang="en-US" altLang="en-US" smtClean="0">
                <a:solidFill>
                  <a:srgbClr val="000000"/>
                </a:solidFill>
                <a:latin typeface="Calibri" pitchFamily="34" charset="0"/>
              </a:rPr>
              <a:pPr eaLnBrk="1" hangingPunct="1"/>
              <a:t>82</a:t>
            </a:fld>
            <a:endParaRPr lang="en-US" altLang="en-US" smtClean="0">
              <a:solidFill>
                <a:srgbClr val="000000"/>
              </a:solidFill>
              <a:latin typeface="Calibri"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49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549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7EA5B464-20E2-401E-8E74-A9A041DFEF37}" type="slidenum">
              <a:rPr lang="en-US" altLang="en-US" smtClean="0">
                <a:solidFill>
                  <a:srgbClr val="000000"/>
                </a:solidFill>
                <a:latin typeface="Calibri" pitchFamily="34" charset="0"/>
              </a:rPr>
              <a:pPr eaLnBrk="1" hangingPunct="1"/>
              <a:t>83</a:t>
            </a:fld>
            <a:endParaRPr lang="en-US" altLang="en-US" smtClean="0">
              <a:solidFill>
                <a:srgbClr val="000000"/>
              </a:solidFill>
              <a:latin typeface="Calibri"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80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580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2B1F5AD9-B7E3-41E9-A30C-9CDC34FC2F4A}" type="slidenum">
              <a:rPr lang="en-US" altLang="en-US" smtClean="0">
                <a:solidFill>
                  <a:srgbClr val="000000"/>
                </a:solidFill>
                <a:latin typeface="Calibri" pitchFamily="34" charset="0"/>
              </a:rPr>
              <a:pPr eaLnBrk="1" hangingPunct="1"/>
              <a:t>84</a:t>
            </a:fld>
            <a:endParaRPr lang="en-US" altLang="en-US" smtClean="0">
              <a:solidFill>
                <a:srgbClr val="000000"/>
              </a:solidFill>
              <a:latin typeface="Calibri"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80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580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2B1F5AD9-B7E3-41E9-A30C-9CDC34FC2F4A}" type="slidenum">
              <a:rPr lang="en-US" altLang="en-US" smtClean="0">
                <a:solidFill>
                  <a:srgbClr val="000000"/>
                </a:solidFill>
                <a:latin typeface="Calibri" pitchFamily="34" charset="0"/>
              </a:rPr>
              <a:pPr eaLnBrk="1" hangingPunct="1"/>
              <a:t>85</a:t>
            </a:fld>
            <a:endParaRPr lang="en-US" altLang="en-US" smtClean="0">
              <a:solidFill>
                <a:srgbClr val="000000"/>
              </a:solidFill>
              <a:latin typeface="Calibri"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1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61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26A90E7B-562B-4CBC-9EA4-84EAFD62A0AD}" type="slidenum">
              <a:rPr lang="en-US" altLang="en-US" smtClean="0">
                <a:solidFill>
                  <a:srgbClr val="000000"/>
                </a:solidFill>
                <a:latin typeface="Calibri" pitchFamily="34" charset="0"/>
              </a:rPr>
              <a:pPr eaLnBrk="1" hangingPunct="1"/>
              <a:t>86</a:t>
            </a:fld>
            <a:endParaRPr lang="en-US" altLang="en-US" smtClean="0">
              <a:solidFill>
                <a:srgbClr val="000000"/>
              </a:solidFill>
              <a:latin typeface="Calibri"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2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62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6A3314CD-CC17-48AC-827E-4572A40D0FBF}" type="slidenum">
              <a:rPr lang="en-US" altLang="en-US" smtClean="0">
                <a:solidFill>
                  <a:srgbClr val="000000"/>
                </a:solidFill>
                <a:latin typeface="Calibri" pitchFamily="34" charset="0"/>
              </a:rPr>
              <a:pPr eaLnBrk="1" hangingPunct="1"/>
              <a:t>87</a:t>
            </a:fld>
            <a:endParaRPr lang="en-US" altLang="en-US" smtClean="0">
              <a:solidFill>
                <a:srgbClr val="000000"/>
              </a:solidFill>
              <a:latin typeface="Calibri"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5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65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61EB12A6-5AB7-4BB0-9861-919CDB98DFD6}" type="slidenum">
              <a:rPr lang="en-US" altLang="en-US" smtClean="0">
                <a:solidFill>
                  <a:srgbClr val="000000"/>
                </a:solidFill>
                <a:latin typeface="Calibri" pitchFamily="34" charset="0"/>
              </a:rPr>
              <a:pPr eaLnBrk="1" hangingPunct="1"/>
              <a:t>88</a:t>
            </a:fld>
            <a:endParaRPr lang="en-US" altLang="en-US" smtClean="0">
              <a:solidFill>
                <a:srgbClr val="000000"/>
              </a:solidFill>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6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186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1B2BC06E-8DD9-4349-B60C-7148AFB5B7E6}" type="slidenum">
              <a:rPr lang="en-US" altLang="en-US" smtClean="0">
                <a:solidFill>
                  <a:srgbClr val="000000"/>
                </a:solidFill>
              </a:rPr>
              <a:pPr eaLnBrk="1" hangingPunct="1"/>
              <a:t>20</a:t>
            </a:fld>
            <a:endParaRPr lang="en-US" altLang="en-US" smtClean="0">
              <a:solidFill>
                <a:srgbClr val="000000"/>
              </a:solidFill>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66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18E8AA8F-DEFA-4A66-A993-613A9B286944}" type="slidenum">
              <a:rPr lang="en-US" altLang="en-US" smtClean="0">
                <a:solidFill>
                  <a:srgbClr val="000000"/>
                </a:solidFill>
                <a:latin typeface="Calibri" pitchFamily="34" charset="0"/>
              </a:rPr>
              <a:pPr eaLnBrk="1" hangingPunct="1"/>
              <a:t>89</a:t>
            </a:fld>
            <a:endParaRPr lang="en-US" altLang="en-US" smtClean="0">
              <a:solidFill>
                <a:srgbClr val="000000"/>
              </a:solidFill>
              <a:latin typeface="Calibri"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7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67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AA544DBC-6908-42FE-AD7D-138767AB17C6}" type="slidenum">
              <a:rPr lang="en-US" altLang="en-US" smtClean="0">
                <a:solidFill>
                  <a:srgbClr val="000000"/>
                </a:solidFill>
                <a:latin typeface="Calibri" pitchFamily="34" charset="0"/>
              </a:rPr>
              <a:pPr eaLnBrk="1" hangingPunct="1"/>
              <a:t>90</a:t>
            </a:fld>
            <a:endParaRPr lang="en-US" altLang="en-US" smtClean="0">
              <a:solidFill>
                <a:srgbClr val="000000"/>
              </a:solidFill>
              <a:latin typeface="Calibri"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9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69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CE7854C8-0051-47F9-B22D-B8F015C9BBCB}" type="slidenum">
              <a:rPr lang="en-US" altLang="en-US" smtClean="0">
                <a:solidFill>
                  <a:srgbClr val="000000"/>
                </a:solidFill>
                <a:latin typeface="Calibri" pitchFamily="34" charset="0"/>
              </a:rPr>
              <a:pPr eaLnBrk="1" hangingPunct="1"/>
              <a:t>91</a:t>
            </a:fld>
            <a:endParaRPr lang="en-US" altLang="en-US" smtClean="0">
              <a:solidFill>
                <a:srgbClr val="000000"/>
              </a:solidFill>
              <a:latin typeface="Calibri"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0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70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08A05C9E-DAE3-4C9E-93B6-7FE9442B3DB7}" type="slidenum">
              <a:rPr lang="en-US" altLang="en-US" smtClean="0">
                <a:solidFill>
                  <a:srgbClr val="000000"/>
                </a:solidFill>
                <a:latin typeface="Calibri" pitchFamily="34" charset="0"/>
              </a:rPr>
              <a:pPr eaLnBrk="1" hangingPunct="1"/>
              <a:t>92</a:t>
            </a:fld>
            <a:endParaRPr lang="en-US" altLang="en-US" smtClean="0">
              <a:solidFill>
                <a:srgbClr val="000000"/>
              </a:solidFill>
              <a:latin typeface="Calibri"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1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81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894EF1AE-1C6A-4AE6-A12D-42E83AA32D00}" type="slidenum">
              <a:rPr lang="en-US" altLang="en-US" smtClean="0">
                <a:solidFill>
                  <a:srgbClr val="000000"/>
                </a:solidFill>
                <a:latin typeface="Calibri" pitchFamily="34" charset="0"/>
              </a:rPr>
              <a:pPr eaLnBrk="1" hangingPunct="1"/>
              <a:t>93</a:t>
            </a:fld>
            <a:endParaRPr lang="en-US" altLang="en-US" smtClean="0">
              <a:solidFill>
                <a:srgbClr val="000000"/>
              </a:solidFill>
              <a:latin typeface="Calibri"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3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83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58B67CED-0106-405E-89B7-8BF70684C79D}" type="slidenum">
              <a:rPr lang="en-US" altLang="en-US" smtClean="0">
                <a:solidFill>
                  <a:srgbClr val="000000"/>
                </a:solidFill>
                <a:latin typeface="Calibri" pitchFamily="34" charset="0"/>
              </a:rPr>
              <a:pPr eaLnBrk="1" hangingPunct="1"/>
              <a:t>94</a:t>
            </a:fld>
            <a:endParaRPr lang="en-US" altLang="en-US" smtClean="0">
              <a:solidFill>
                <a:srgbClr val="000000"/>
              </a:solidFill>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3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193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4AEEB166-94DD-48DB-ABF0-049B3F5DE8B0}" type="slidenum">
              <a:rPr lang="en-US" altLang="en-US" smtClean="0">
                <a:solidFill>
                  <a:srgbClr val="000000"/>
                </a:solidFill>
              </a:rPr>
              <a:pPr eaLnBrk="1" hangingPunct="1"/>
              <a:t>23</a:t>
            </a:fld>
            <a:endParaRPr lang="en-US" altLang="en-US" smtClean="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194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17651717-6CBD-48A7-BCD5-670BFAE2BD9D}" type="slidenum">
              <a:rPr lang="en-US" altLang="en-US" smtClean="0">
                <a:solidFill>
                  <a:srgbClr val="000000"/>
                </a:solidFill>
              </a:rPr>
              <a:pPr eaLnBrk="1" hangingPunct="1"/>
              <a:t>24</a:t>
            </a:fld>
            <a:endParaRPr lang="en-US" altLang="en-US" smtClean="0">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6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196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1902EE69-CC2B-4DBD-A717-32A2072A4728}" type="slidenum">
              <a:rPr lang="en-US" altLang="en-US" smtClean="0">
                <a:solidFill>
                  <a:srgbClr val="000000"/>
                </a:solidFill>
              </a:rPr>
              <a:pPr eaLnBrk="1" hangingPunct="1"/>
              <a:t>26</a:t>
            </a:fld>
            <a:endParaRPr lang="en-US" altLang="en-US" smtClean="0">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0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2007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0A31B5DC-134C-497C-A006-E353DF684A22}" type="slidenum">
              <a:rPr lang="en-US" altLang="en-US" smtClean="0">
                <a:solidFill>
                  <a:srgbClr val="000000"/>
                </a:solidFill>
              </a:rPr>
              <a:pPr eaLnBrk="1" hangingPunct="1"/>
              <a:t>28</a:t>
            </a:fld>
            <a:endParaRPr lang="en-US" altLang="en-US" smtClean="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1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2017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6757931D-DFE5-415F-A4B8-896632881CE0}" type="slidenum">
              <a:rPr lang="en-US" altLang="en-US" smtClean="0">
                <a:solidFill>
                  <a:srgbClr val="000000"/>
                </a:solidFill>
              </a:rPr>
              <a:pPr eaLnBrk="1" hangingPunct="1"/>
              <a:t>29</a:t>
            </a:fld>
            <a:endParaRPr lang="en-US" altLang="en-US"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hyperlink" Target="http://www.straffordpub.com/" TargetMode="External"/><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www.straffordpub.com/"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Q&amp;A">
    <p:spTree>
      <p:nvGrpSpPr>
        <p:cNvPr id="1" name=""/>
        <p:cNvGrpSpPr/>
        <p:nvPr/>
      </p:nvGrpSpPr>
      <p:grpSpPr>
        <a:xfrm>
          <a:off x="0" y="0"/>
          <a:ext cx="0" cy="0"/>
          <a:chOff x="0" y="0"/>
          <a:chExt cx="0" cy="0"/>
        </a:xfrm>
      </p:grpSpPr>
      <p:sp>
        <p:nvSpPr>
          <p:cNvPr id="3" name="TextBox 2"/>
          <p:cNvSpPr txBox="1">
            <a:spLocks noChangeArrowheads="1"/>
          </p:cNvSpPr>
          <p:nvPr userDrawn="1"/>
        </p:nvSpPr>
        <p:spPr bwMode="auto">
          <a:xfrm>
            <a:off x="685800" y="2260600"/>
            <a:ext cx="7696200" cy="109220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6500" i="1" smtClean="0">
                <a:solidFill>
                  <a:srgbClr val="004B8D"/>
                </a:solidFill>
                <a:latin typeface="Adobe Garamond Pro" pitchFamily="18" charset="0"/>
              </a:rPr>
              <a:t>Q&amp;A</a:t>
            </a:r>
          </a:p>
        </p:txBody>
      </p:sp>
      <p:sp>
        <p:nvSpPr>
          <p:cNvPr id="4" name="TextBox 3"/>
          <p:cNvSpPr txBox="1">
            <a:spLocks noChangeArrowheads="1"/>
          </p:cNvSpPr>
          <p:nvPr userDrawn="1"/>
        </p:nvSpPr>
        <p:spPr bwMode="auto">
          <a:xfrm>
            <a:off x="685800" y="3505200"/>
            <a:ext cx="7772400" cy="62230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112000"/>
              </a:lnSpc>
              <a:buFont typeface="Arial" charset="0"/>
              <a:buNone/>
              <a:defRPr/>
            </a:pPr>
            <a:r>
              <a:rPr lang="en-US" sz="1600" smtClean="0">
                <a:latin typeface="Trebuchet MS" pitchFamily="34" charset="0"/>
                <a:cs typeface="Arial" charset="0"/>
              </a:rPr>
              <a:t>To ask a question from your touchtone phone, press *1. </a:t>
            </a:r>
          </a:p>
          <a:p>
            <a:pPr eaLnBrk="1" hangingPunct="1">
              <a:lnSpc>
                <a:spcPct val="112000"/>
              </a:lnSpc>
              <a:buFont typeface="Arial" charset="0"/>
              <a:buNone/>
              <a:defRPr/>
            </a:pPr>
            <a:r>
              <a:rPr lang="en-US" sz="1600" smtClean="0">
                <a:latin typeface="Trebuchet MS" pitchFamily="34" charset="0"/>
                <a:cs typeface="Arial" charset="0"/>
              </a:rPr>
              <a:t>To exit the queue, press *1 again. </a:t>
            </a:r>
            <a:endParaRPr lang="en-US" sz="1600" smtClean="0">
              <a:latin typeface="Trebuchet MS" pitchFamily="34" charset="0"/>
            </a:endParaRPr>
          </a:p>
        </p:txBody>
      </p:sp>
      <p:sp>
        <p:nvSpPr>
          <p:cNvPr id="12" name="Text Placeholder 11"/>
          <p:cNvSpPr>
            <a:spLocks noGrp="1"/>
          </p:cNvSpPr>
          <p:nvPr>
            <p:ph type="body" sz="quarter" idx="11"/>
          </p:nvPr>
        </p:nvSpPr>
        <p:spPr>
          <a:xfrm>
            <a:off x="685800" y="4224528"/>
            <a:ext cx="7772400" cy="1719072"/>
          </a:xfrm>
        </p:spPr>
        <p:txBody>
          <a:bodyPr tIns="91440" bIns="91440"/>
          <a:lstStyle>
            <a:lvl1pPr marL="0" marR="0" indent="0" algn="l" defTabSz="914400" rtl="0" eaLnBrk="0" fontAlgn="base" latinLnBrk="0" hangingPunct="0">
              <a:lnSpc>
                <a:spcPct val="112000"/>
              </a:lnSpc>
              <a:spcBef>
                <a:spcPts val="0"/>
              </a:spcBef>
              <a:spcAft>
                <a:spcPct val="0"/>
              </a:spcAft>
              <a:buClr>
                <a:srgbClr val="004B8D"/>
              </a:buClr>
              <a:buSzTx/>
              <a:buFont typeface="Arial" charset="0"/>
              <a:buNone/>
              <a:tabLst/>
              <a:defRPr sz="1600" baseline="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403D4834-0A3C-4754-BC77-CE1E8CE14C12}" type="slidenum">
              <a:rPr lang="en-US"/>
              <a:pPr>
                <a:defRPr/>
              </a:pPr>
              <a:t>‹#›</a:t>
            </a:fld>
            <a:endParaRPr lang="en-US"/>
          </a:p>
        </p:txBody>
      </p:sp>
    </p:spTree>
    <p:extLst>
      <p:ext uri="{BB962C8B-B14F-4D97-AF65-F5344CB8AC3E}">
        <p14:creationId xmlns:p14="http://schemas.microsoft.com/office/powerpoint/2010/main" val="1440241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reserve="1">
  <p:cSld name="Content (Bullets)">
    <p:spTree>
      <p:nvGrpSpPr>
        <p:cNvPr id="1" name=""/>
        <p:cNvGrpSpPr/>
        <p:nvPr/>
      </p:nvGrpSpPr>
      <p:grpSpPr>
        <a:xfrm>
          <a:off x="0" y="0"/>
          <a:ext cx="0" cy="0"/>
          <a:chOff x="0" y="0"/>
          <a:chExt cx="0" cy="0"/>
        </a:xfrm>
      </p:grpSpPr>
      <p:cxnSp>
        <p:nvCxnSpPr>
          <p:cNvPr id="4" name="Straight Connector 3"/>
          <p:cNvCxnSpPr/>
          <p:nvPr userDrawn="1"/>
        </p:nvCxnSpPr>
        <p:spPr>
          <a:xfrm>
            <a:off x="685800" y="1600200"/>
            <a:ext cx="7772400" cy="1588"/>
          </a:xfrm>
          <a:prstGeom prst="line">
            <a:avLst/>
          </a:prstGeom>
          <a:ln>
            <a:solidFill>
              <a:schemeClr val="bg1">
                <a:lumMod val="85000"/>
              </a:schemeClr>
            </a:solidFill>
          </a:ln>
        </p:spPr>
        <p:style>
          <a:lnRef idx="1">
            <a:schemeClr val="accent2"/>
          </a:lnRef>
          <a:fillRef idx="0">
            <a:schemeClr val="accent2"/>
          </a:fillRef>
          <a:effectRef idx="0">
            <a:schemeClr val="accent2"/>
          </a:effectRef>
          <a:fontRef idx="minor">
            <a:schemeClr val="tx1"/>
          </a:fontRef>
        </p:style>
      </p:cxnSp>
      <p:sp>
        <p:nvSpPr>
          <p:cNvPr id="2" name="Title 1"/>
          <p:cNvSpPr>
            <a:spLocks noGrp="1"/>
          </p:cNvSpPr>
          <p:nvPr>
            <p:ph type="title"/>
          </p:nvPr>
        </p:nvSpPr>
        <p:spPr>
          <a:xfrm>
            <a:off x="685800" y="762000"/>
            <a:ext cx="7772400" cy="685800"/>
          </a:xfrm>
        </p:spPr>
        <p:txBody>
          <a:bodyPr>
            <a:normAutofit/>
          </a:bodyPr>
          <a:lstStyle>
            <a:lvl1pPr>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marL="400050" indent="-400050">
              <a:spcAft>
                <a:spcPts val="400"/>
              </a:spcAft>
              <a:buFont typeface="Arial" pitchFamily="34" charset="0"/>
              <a:buChar char="•"/>
              <a:defRPr sz="1500"/>
            </a:lvl1pPr>
            <a:lvl2pPr marL="857250" indent="-400050">
              <a:spcAft>
                <a:spcPts val="400"/>
              </a:spcAft>
              <a:buFont typeface="Trebuchet MS" pitchFamily="34" charset="0"/>
              <a:buChar char="―"/>
              <a:defRPr sz="1500"/>
            </a:lvl2pPr>
            <a:lvl3pPr marL="1314450" indent="-400050">
              <a:spcAft>
                <a:spcPts val="400"/>
              </a:spcAft>
              <a:buFont typeface="Trebuchet MS" pitchFamily="34" charset="0"/>
              <a:buChar char="―"/>
              <a:defRPr/>
            </a:lvl3pPr>
            <a:lvl4pPr marL="1771650" indent="-400050">
              <a:spcAft>
                <a:spcPts val="400"/>
              </a:spcAft>
              <a:buFont typeface="Trebuchet MS" pitchFamily="34" charset="0"/>
              <a:buChar char="―"/>
              <a:defRPr/>
            </a:lvl4pPr>
            <a:lvl5pPr marL="2228850" indent="-400050">
              <a:spcAft>
                <a:spcPts val="400"/>
              </a:spcAft>
              <a:buFont typeface="Trebuchet MS"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23F464B1-9D3A-4CF5-8569-B450761B9976}" type="slidenum">
              <a:rPr lang="en-US"/>
              <a:pPr>
                <a:defRPr/>
              </a:pPr>
              <a:t>‹#›</a:t>
            </a:fld>
            <a:endParaRPr lang="en-US"/>
          </a:p>
        </p:txBody>
      </p:sp>
    </p:spTree>
    <p:extLst>
      <p:ext uri="{BB962C8B-B14F-4D97-AF65-F5344CB8AC3E}">
        <p14:creationId xmlns:p14="http://schemas.microsoft.com/office/powerpoint/2010/main" val="3635354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 preserve="1">
  <p:cSld name="Content (Paragraphs)">
    <p:spTree>
      <p:nvGrpSpPr>
        <p:cNvPr id="1" name=""/>
        <p:cNvGrpSpPr/>
        <p:nvPr/>
      </p:nvGrpSpPr>
      <p:grpSpPr>
        <a:xfrm>
          <a:off x="0" y="0"/>
          <a:ext cx="0" cy="0"/>
          <a:chOff x="0" y="0"/>
          <a:chExt cx="0" cy="0"/>
        </a:xfrm>
      </p:grpSpPr>
      <p:cxnSp>
        <p:nvCxnSpPr>
          <p:cNvPr id="4" name="Straight Connector 3"/>
          <p:cNvCxnSpPr/>
          <p:nvPr userDrawn="1"/>
        </p:nvCxnSpPr>
        <p:spPr>
          <a:xfrm>
            <a:off x="685800" y="1600200"/>
            <a:ext cx="7772400" cy="1588"/>
          </a:xfrm>
          <a:prstGeom prst="line">
            <a:avLst/>
          </a:prstGeom>
          <a:ln>
            <a:solidFill>
              <a:schemeClr val="bg1">
                <a:lumMod val="85000"/>
              </a:schemeClr>
            </a:solidFill>
          </a:ln>
        </p:spPr>
        <p:style>
          <a:lnRef idx="1">
            <a:schemeClr val="accent2"/>
          </a:lnRef>
          <a:fillRef idx="0">
            <a:schemeClr val="accent2"/>
          </a:fillRef>
          <a:effectRef idx="0">
            <a:schemeClr val="accent2"/>
          </a:effectRef>
          <a:fontRef idx="minor">
            <a:schemeClr val="tx1"/>
          </a:fontRef>
        </p:style>
      </p:cxnSp>
      <p:sp>
        <p:nvSpPr>
          <p:cNvPr id="2" name="Title 1"/>
          <p:cNvSpPr>
            <a:spLocks noGrp="1"/>
          </p:cNvSpPr>
          <p:nvPr>
            <p:ph type="title"/>
          </p:nvPr>
        </p:nvSpPr>
        <p:spPr>
          <a:xfrm>
            <a:off x="685800" y="762000"/>
            <a:ext cx="7772400" cy="685800"/>
          </a:xfrm>
        </p:spPr>
        <p:txBody>
          <a:bodyPr>
            <a:normAutofit/>
          </a:bodyPr>
          <a:lstStyle>
            <a:lvl1pPr>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marL="0" indent="0">
              <a:spcAft>
                <a:spcPts val="0"/>
              </a:spcAft>
              <a:buFont typeface="Arial" pitchFamily="34" charset="0"/>
              <a:buNone/>
              <a:defRPr sz="1500"/>
            </a:lvl1pPr>
            <a:lvl2pPr marL="857250" indent="-400050">
              <a:spcAft>
                <a:spcPts val="400"/>
              </a:spcAft>
              <a:buFont typeface="Arial" pitchFamily="34" charset="0"/>
              <a:buChar char="•"/>
              <a:defRPr sz="1500"/>
            </a:lvl2pPr>
            <a:lvl3pPr marL="1314450" indent="-400050">
              <a:spcAft>
                <a:spcPts val="400"/>
              </a:spcAft>
              <a:buFont typeface="Trebuchet MS" pitchFamily="34" charset="0"/>
              <a:buChar char="―"/>
              <a:defRPr/>
            </a:lvl3pPr>
            <a:lvl4pPr marL="1771650" indent="-400050">
              <a:spcAft>
                <a:spcPts val="400"/>
              </a:spcAft>
              <a:buFont typeface="Trebuchet MS" pitchFamily="34" charset="0"/>
              <a:buChar char="―"/>
              <a:defRPr/>
            </a:lvl4pPr>
            <a:lvl5pPr marL="2228850" indent="-400050">
              <a:spcAft>
                <a:spcPts val="400"/>
              </a:spcAft>
              <a:buFont typeface="Trebuchet MS"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E6DD8969-7050-411D-B0BE-6D37C573611E}" type="slidenum">
              <a:rPr lang="en-US"/>
              <a:pPr>
                <a:defRPr/>
              </a:pPr>
              <a:t>‹#›</a:t>
            </a:fld>
            <a:endParaRPr lang="en-US"/>
          </a:p>
        </p:txBody>
      </p:sp>
    </p:spTree>
    <p:extLst>
      <p:ext uri="{BB962C8B-B14F-4D97-AF65-F5344CB8AC3E}">
        <p14:creationId xmlns:p14="http://schemas.microsoft.com/office/powerpoint/2010/main" val="41480576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Only" preserve="1">
  <p:cSld name="Content (Blank, Unline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685800"/>
          </a:xfrm>
        </p:spPr>
        <p:txBody>
          <a:bodyPr/>
          <a:lstStyle>
            <a:lvl1pPr>
              <a:defRPr/>
            </a:lvl1pPr>
          </a:lstStyle>
          <a:p>
            <a:r>
              <a:rPr lang="en-US" smtClean="0"/>
              <a:t>Click to edit Master title style</a:t>
            </a:r>
            <a:endParaRPr lang="en-US" dirty="0"/>
          </a:p>
        </p:txBody>
      </p:sp>
      <p:sp>
        <p:nvSpPr>
          <p:cNvPr id="3" name="Slide Number Placeholder 5"/>
          <p:cNvSpPr>
            <a:spLocks noGrp="1"/>
          </p:cNvSpPr>
          <p:nvPr>
            <p:ph type="sldNum" sz="quarter" idx="10"/>
          </p:nvPr>
        </p:nvSpPr>
        <p:spPr/>
        <p:txBody>
          <a:bodyPr/>
          <a:lstStyle>
            <a:lvl1pPr>
              <a:defRPr/>
            </a:lvl1pPr>
          </a:lstStyle>
          <a:p>
            <a:pPr>
              <a:defRPr/>
            </a:pPr>
            <a:fld id="{AB4DDD2E-B9A1-402D-9CF5-0E1A830E5A07}" type="slidenum">
              <a:rPr lang="en-US"/>
              <a:pPr>
                <a:defRPr/>
              </a:pPr>
              <a:t>‹#›</a:t>
            </a:fld>
            <a:endParaRPr lang="en-US"/>
          </a:p>
        </p:txBody>
      </p:sp>
    </p:spTree>
    <p:extLst>
      <p:ext uri="{BB962C8B-B14F-4D97-AF65-F5344CB8AC3E}">
        <p14:creationId xmlns:p14="http://schemas.microsoft.com/office/powerpoint/2010/main" val="24479148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ontent (2 Column)">
    <p:spTree>
      <p:nvGrpSpPr>
        <p:cNvPr id="1" name=""/>
        <p:cNvGrpSpPr/>
        <p:nvPr/>
      </p:nvGrpSpPr>
      <p:grpSpPr>
        <a:xfrm>
          <a:off x="0" y="0"/>
          <a:ext cx="0" cy="0"/>
          <a:chOff x="0" y="0"/>
          <a:chExt cx="0" cy="0"/>
        </a:xfrm>
      </p:grpSpPr>
      <p:cxnSp>
        <p:nvCxnSpPr>
          <p:cNvPr id="5" name="Straight Connector 4"/>
          <p:cNvCxnSpPr/>
          <p:nvPr userDrawn="1"/>
        </p:nvCxnSpPr>
        <p:spPr>
          <a:xfrm>
            <a:off x="685800" y="1600200"/>
            <a:ext cx="7772400" cy="1588"/>
          </a:xfrm>
          <a:prstGeom prst="line">
            <a:avLst/>
          </a:prstGeom>
          <a:ln>
            <a:solidFill>
              <a:schemeClr val="bg1">
                <a:lumMod val="85000"/>
              </a:schemeClr>
            </a:solidFill>
          </a:ln>
        </p:spPr>
        <p:style>
          <a:lnRef idx="1">
            <a:schemeClr val="accent2"/>
          </a:lnRef>
          <a:fillRef idx="0">
            <a:schemeClr val="accent2"/>
          </a:fillRef>
          <a:effectRef idx="0">
            <a:schemeClr val="accent2"/>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Content Placeholder 2"/>
          <p:cNvSpPr>
            <a:spLocks noGrp="1"/>
          </p:cNvSpPr>
          <p:nvPr>
            <p:ph sz="half" idx="1"/>
          </p:nvPr>
        </p:nvSpPr>
        <p:spPr>
          <a:xfrm>
            <a:off x="685800" y="1755648"/>
            <a:ext cx="3749040" cy="3959352"/>
          </a:xfrm>
        </p:spPr>
        <p:txBody>
          <a:bodyPr>
            <a:normAutofit/>
          </a:bodyPr>
          <a:lstStyle>
            <a:lvl1pPr>
              <a:defRPr sz="1500"/>
            </a:lvl1pPr>
            <a:lvl2pPr>
              <a:buFont typeface="Arial" pitchFamily="34" charset="0"/>
              <a:buChar char="•"/>
              <a:defRPr sz="1500"/>
            </a:lvl2pPr>
            <a:lvl3pPr>
              <a:buFont typeface="Trebuchet MS" pitchFamily="34" charset="0"/>
              <a:buChar char="―"/>
              <a:defRPr sz="1400"/>
            </a:lvl3pPr>
            <a:lvl4pPr>
              <a:buFont typeface="Trebuchet MS" pitchFamily="34" charset="0"/>
              <a:buChar char="―"/>
              <a:defRPr sz="1400"/>
            </a:lvl4pPr>
            <a:lvl5pPr>
              <a:buFont typeface="Trebuchet MS" pitchFamily="34" charset="0"/>
              <a:buChar cha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sz="half" idx="11"/>
          </p:nvPr>
        </p:nvSpPr>
        <p:spPr>
          <a:xfrm>
            <a:off x="4709160" y="1752600"/>
            <a:ext cx="3749040" cy="3959352"/>
          </a:xfrm>
        </p:spPr>
        <p:txBody>
          <a:bodyPr>
            <a:normAutofit/>
          </a:bodyPr>
          <a:lstStyle>
            <a:lvl1pPr>
              <a:defRPr sz="1500"/>
            </a:lvl1pPr>
            <a:lvl2pPr>
              <a:buFont typeface="Arial" pitchFamily="34" charset="0"/>
              <a:buChar char="•"/>
              <a:defRPr sz="1500"/>
            </a:lvl2pPr>
            <a:lvl3pPr>
              <a:buFont typeface="Trebuchet MS" pitchFamily="34" charset="0"/>
              <a:buChar char="―"/>
              <a:defRPr sz="1400"/>
            </a:lvl3pPr>
            <a:lvl4pPr>
              <a:buFont typeface="Trebuchet MS" pitchFamily="34" charset="0"/>
              <a:buChar char="―"/>
              <a:defRPr sz="1400"/>
            </a:lvl4pPr>
            <a:lvl5pPr>
              <a:buFont typeface="Trebuchet MS" pitchFamily="34" charset="0"/>
              <a:buChar cha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6"/>
          <p:cNvSpPr>
            <a:spLocks noGrp="1"/>
          </p:cNvSpPr>
          <p:nvPr>
            <p:ph type="sldNum" sz="quarter" idx="12"/>
          </p:nvPr>
        </p:nvSpPr>
        <p:spPr/>
        <p:txBody>
          <a:bodyPr/>
          <a:lstStyle>
            <a:lvl1pPr>
              <a:defRPr/>
            </a:lvl1pPr>
          </a:lstStyle>
          <a:p>
            <a:pPr>
              <a:defRPr/>
            </a:pPr>
            <a:fld id="{F89B6DBD-5673-4ED7-9342-608BE6A19539}" type="slidenum">
              <a:rPr lang="en-US"/>
              <a:pPr>
                <a:defRPr/>
              </a:pPr>
              <a:t>‹#›</a:t>
            </a:fld>
            <a:endParaRPr lang="en-US"/>
          </a:p>
        </p:txBody>
      </p:sp>
    </p:spTree>
    <p:extLst>
      <p:ext uri="{BB962C8B-B14F-4D97-AF65-F5344CB8AC3E}">
        <p14:creationId xmlns:p14="http://schemas.microsoft.com/office/powerpoint/2010/main" val="16038794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woTxTwoObj" preserve="1">
  <p:cSld name="Content (2 Column + Headers)">
    <p:spTree>
      <p:nvGrpSpPr>
        <p:cNvPr id="1" name=""/>
        <p:cNvGrpSpPr/>
        <p:nvPr/>
      </p:nvGrpSpPr>
      <p:grpSpPr>
        <a:xfrm>
          <a:off x="0" y="0"/>
          <a:ext cx="0" cy="0"/>
          <a:chOff x="0" y="0"/>
          <a:chExt cx="0" cy="0"/>
        </a:xfrm>
      </p:grpSpPr>
      <p:cxnSp>
        <p:nvCxnSpPr>
          <p:cNvPr id="7" name="Straight Connector 6"/>
          <p:cNvCxnSpPr/>
          <p:nvPr userDrawn="1"/>
        </p:nvCxnSpPr>
        <p:spPr>
          <a:xfrm>
            <a:off x="685800" y="1600200"/>
            <a:ext cx="7772400" cy="1588"/>
          </a:xfrm>
          <a:prstGeom prst="line">
            <a:avLst/>
          </a:prstGeom>
          <a:ln>
            <a:solidFill>
              <a:schemeClr val="bg1">
                <a:lumMod val="85000"/>
              </a:schemeClr>
            </a:solidFill>
          </a:ln>
        </p:spPr>
        <p:style>
          <a:lnRef idx="1">
            <a:schemeClr val="accent2"/>
          </a:lnRef>
          <a:fillRef idx="0">
            <a:schemeClr val="accent2"/>
          </a:fillRef>
          <a:effectRef idx="0">
            <a:schemeClr val="accent2"/>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85800" y="1600200"/>
            <a:ext cx="3811588" cy="655320"/>
          </a:xfrm>
        </p:spPr>
        <p:txBody>
          <a:bodyPr tIns="45720" anchor="ctr">
            <a:noAutofit/>
          </a:bodyPr>
          <a:lstStyle>
            <a:lvl1pPr marL="0" indent="0" algn="ctr">
              <a:buNone/>
              <a:defRPr sz="15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255520"/>
            <a:ext cx="3811588" cy="3840480"/>
          </a:xfrm>
        </p:spPr>
        <p:txBody>
          <a:bodyPr tIns="91440">
            <a:normAutofit/>
          </a:bodyPr>
          <a:lstStyle>
            <a:lvl1pPr>
              <a:defRPr sz="1500"/>
            </a:lvl1pPr>
            <a:lvl2pPr>
              <a:buFont typeface="Arial" pitchFamily="34" charset="0"/>
              <a:buChar char="•"/>
              <a:defRPr sz="1500"/>
            </a:lvl2pPr>
            <a:lvl3pPr>
              <a:buFont typeface="Trebuchet MS" pitchFamily="34" charset="0"/>
              <a:buChar char="―"/>
              <a:defRPr sz="1400"/>
            </a:lvl3pPr>
            <a:lvl4pPr>
              <a:buFont typeface="Trebuchet MS" pitchFamily="34" charset="0"/>
              <a:buChar char="―"/>
              <a:defRPr sz="1400"/>
            </a:lvl4pPr>
            <a:lvl5pPr>
              <a:buFont typeface="Trebuchet MS" pitchFamily="34" charset="0"/>
              <a:buChar cha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600200"/>
            <a:ext cx="3813175" cy="655320"/>
          </a:xfrm>
        </p:spPr>
        <p:txBody>
          <a:bodyPr tIns="45720" anchor="ctr">
            <a:noAutofit/>
          </a:bodyPr>
          <a:lstStyle>
            <a:lvl1pPr marL="0" indent="0" algn="ctr">
              <a:buNone/>
              <a:defRPr sz="15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55520"/>
            <a:ext cx="3813175" cy="3840480"/>
          </a:xfrm>
        </p:spPr>
        <p:txBody>
          <a:bodyPr tIns="91440">
            <a:normAutofit/>
          </a:bodyPr>
          <a:lstStyle>
            <a:lvl1pPr>
              <a:defRPr sz="1500"/>
            </a:lvl1pPr>
            <a:lvl2pPr>
              <a:buFont typeface="Arial" pitchFamily="34" charset="0"/>
              <a:buChar char="•"/>
              <a:defRPr sz="1500"/>
            </a:lvl2pPr>
            <a:lvl3pPr>
              <a:buFont typeface="Trebuchet MS" pitchFamily="34" charset="0"/>
              <a:buChar char="―"/>
              <a:defRPr sz="1400"/>
            </a:lvl3pPr>
            <a:lvl4pPr>
              <a:buFont typeface="Trebuchet MS" pitchFamily="34" charset="0"/>
              <a:buChar char="―"/>
              <a:defRPr sz="1400"/>
            </a:lvl4pPr>
            <a:lvl5pPr>
              <a:buFont typeface="Trebuchet MS" pitchFamily="34" charset="0"/>
              <a:buChar cha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Slide Number Placeholder 8"/>
          <p:cNvSpPr>
            <a:spLocks noGrp="1"/>
          </p:cNvSpPr>
          <p:nvPr>
            <p:ph type="sldNum" sz="quarter" idx="10"/>
          </p:nvPr>
        </p:nvSpPr>
        <p:spPr/>
        <p:txBody>
          <a:bodyPr/>
          <a:lstStyle>
            <a:lvl1pPr>
              <a:defRPr/>
            </a:lvl1pPr>
          </a:lstStyle>
          <a:p>
            <a:pPr>
              <a:defRPr/>
            </a:pPr>
            <a:fld id="{CEA1C822-77BA-4A96-84C0-9E10D89812E1}" type="slidenum">
              <a:rPr lang="en-US"/>
              <a:pPr>
                <a:defRPr/>
              </a:pPr>
              <a:t>‹#›</a:t>
            </a:fld>
            <a:endParaRPr lang="en-US"/>
          </a:p>
        </p:txBody>
      </p:sp>
    </p:spTree>
    <p:extLst>
      <p:ext uri="{BB962C8B-B14F-4D97-AF65-F5344CB8AC3E}">
        <p14:creationId xmlns:p14="http://schemas.microsoft.com/office/powerpoint/2010/main" val="42486754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ctr"/>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30DEEAD6-C73E-485C-9AB5-5F7148FF8535}" type="slidenum">
              <a:rPr lang="en-US"/>
              <a:pPr>
                <a:defRPr/>
              </a:pPr>
              <a:t>‹#›</a:t>
            </a:fld>
            <a:endParaRPr lang="en-US"/>
          </a:p>
        </p:txBody>
      </p:sp>
    </p:spTree>
    <p:extLst>
      <p:ext uri="{BB962C8B-B14F-4D97-AF65-F5344CB8AC3E}">
        <p14:creationId xmlns:p14="http://schemas.microsoft.com/office/powerpoint/2010/main" val="19019370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A950FDEA-1367-4214-A388-84A7E37C8804}" type="slidenum">
              <a:rPr lang="en-US"/>
              <a:pPr>
                <a:defRPr/>
              </a:pPr>
              <a:t>‹#›</a:t>
            </a:fld>
            <a:endParaRPr lang="en-US"/>
          </a:p>
        </p:txBody>
      </p:sp>
    </p:spTree>
    <p:extLst>
      <p:ext uri="{BB962C8B-B14F-4D97-AF65-F5344CB8AC3E}">
        <p14:creationId xmlns:p14="http://schemas.microsoft.com/office/powerpoint/2010/main" val="3659178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Q&amp;A">
    <p:spTree>
      <p:nvGrpSpPr>
        <p:cNvPr id="1" name=""/>
        <p:cNvGrpSpPr/>
        <p:nvPr/>
      </p:nvGrpSpPr>
      <p:grpSpPr>
        <a:xfrm>
          <a:off x="0" y="0"/>
          <a:ext cx="0" cy="0"/>
          <a:chOff x="0" y="0"/>
          <a:chExt cx="0" cy="0"/>
        </a:xfrm>
      </p:grpSpPr>
      <p:sp>
        <p:nvSpPr>
          <p:cNvPr id="3" name="TextBox 2"/>
          <p:cNvSpPr txBox="1">
            <a:spLocks noChangeArrowheads="1"/>
          </p:cNvSpPr>
          <p:nvPr userDrawn="1"/>
        </p:nvSpPr>
        <p:spPr bwMode="auto">
          <a:xfrm>
            <a:off x="685800" y="2260600"/>
            <a:ext cx="7696200" cy="109220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6500" i="1" smtClean="0">
                <a:solidFill>
                  <a:srgbClr val="004B8D"/>
                </a:solidFill>
                <a:latin typeface="Adobe Garamond Pro" pitchFamily="18" charset="0"/>
              </a:rPr>
              <a:t>Q&amp;A</a:t>
            </a:r>
          </a:p>
        </p:txBody>
      </p:sp>
      <p:sp>
        <p:nvSpPr>
          <p:cNvPr id="4" name="TextBox 3"/>
          <p:cNvSpPr txBox="1">
            <a:spLocks noChangeArrowheads="1"/>
          </p:cNvSpPr>
          <p:nvPr userDrawn="1"/>
        </p:nvSpPr>
        <p:spPr bwMode="auto">
          <a:xfrm>
            <a:off x="685800" y="3505200"/>
            <a:ext cx="7772400" cy="62230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112000"/>
              </a:lnSpc>
              <a:buFont typeface="Arial" charset="0"/>
              <a:buNone/>
              <a:defRPr/>
            </a:pPr>
            <a:r>
              <a:rPr lang="en-US" sz="1600" smtClean="0">
                <a:solidFill>
                  <a:srgbClr val="414042"/>
                </a:solidFill>
                <a:latin typeface="Trebuchet MS" pitchFamily="34" charset="0"/>
                <a:cs typeface="Arial" charset="0"/>
              </a:rPr>
              <a:t>To ask a question from your touchtone phone, press *1. </a:t>
            </a:r>
          </a:p>
          <a:p>
            <a:pPr eaLnBrk="1" hangingPunct="1">
              <a:lnSpc>
                <a:spcPct val="112000"/>
              </a:lnSpc>
              <a:buFont typeface="Arial" charset="0"/>
              <a:buNone/>
              <a:defRPr/>
            </a:pPr>
            <a:r>
              <a:rPr lang="en-US" sz="1600" smtClean="0">
                <a:solidFill>
                  <a:srgbClr val="414042"/>
                </a:solidFill>
                <a:latin typeface="Trebuchet MS" pitchFamily="34" charset="0"/>
                <a:cs typeface="Arial" charset="0"/>
              </a:rPr>
              <a:t>To exit the queue, press *1 again. </a:t>
            </a:r>
            <a:endParaRPr lang="en-US" sz="1600" smtClean="0">
              <a:solidFill>
                <a:srgbClr val="414042"/>
              </a:solidFill>
              <a:latin typeface="Trebuchet MS" pitchFamily="34" charset="0"/>
            </a:endParaRPr>
          </a:p>
        </p:txBody>
      </p:sp>
      <p:sp>
        <p:nvSpPr>
          <p:cNvPr id="12" name="Text Placeholder 11"/>
          <p:cNvSpPr>
            <a:spLocks noGrp="1"/>
          </p:cNvSpPr>
          <p:nvPr>
            <p:ph type="body" sz="quarter" idx="11"/>
          </p:nvPr>
        </p:nvSpPr>
        <p:spPr>
          <a:xfrm>
            <a:off x="685800" y="4224528"/>
            <a:ext cx="7772400" cy="1719072"/>
          </a:xfrm>
        </p:spPr>
        <p:txBody>
          <a:bodyPr tIns="91440" bIns="91440"/>
          <a:lstStyle>
            <a:lvl1pPr marL="0" marR="0" indent="0" algn="l" defTabSz="914400" rtl="0" eaLnBrk="0" fontAlgn="base" latinLnBrk="0" hangingPunct="0">
              <a:lnSpc>
                <a:spcPct val="112000"/>
              </a:lnSpc>
              <a:spcBef>
                <a:spcPts val="0"/>
              </a:spcBef>
              <a:spcAft>
                <a:spcPct val="0"/>
              </a:spcAft>
              <a:buClr>
                <a:srgbClr val="004B8D"/>
              </a:buClr>
              <a:buSzTx/>
              <a:buFont typeface="Arial" charset="0"/>
              <a:buNone/>
              <a:tabLst/>
              <a:defRPr sz="1600" baseline="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C8C7631D-A6F0-4C71-8893-AB31ED93642A}" type="slidenum">
              <a:rPr lang="en-US"/>
              <a:pPr>
                <a:defRPr/>
              </a:pPr>
              <a:t>‹#›</a:t>
            </a:fld>
            <a:endParaRPr lang="en-US"/>
          </a:p>
        </p:txBody>
      </p:sp>
    </p:spTree>
    <p:extLst>
      <p:ext uri="{BB962C8B-B14F-4D97-AF65-F5344CB8AC3E}">
        <p14:creationId xmlns:p14="http://schemas.microsoft.com/office/powerpoint/2010/main" val="14932599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hanks">
    <p:spTree>
      <p:nvGrpSpPr>
        <p:cNvPr id="1" name=""/>
        <p:cNvGrpSpPr/>
        <p:nvPr/>
      </p:nvGrpSpPr>
      <p:grpSpPr>
        <a:xfrm>
          <a:off x="0" y="0"/>
          <a:ext cx="0" cy="0"/>
          <a:chOff x="0" y="0"/>
          <a:chExt cx="0" cy="0"/>
        </a:xfrm>
      </p:grpSpPr>
      <p:sp>
        <p:nvSpPr>
          <p:cNvPr id="3" name="TextBox 2"/>
          <p:cNvSpPr txBox="1">
            <a:spLocks noChangeArrowheads="1"/>
          </p:cNvSpPr>
          <p:nvPr userDrawn="1"/>
        </p:nvSpPr>
        <p:spPr bwMode="auto">
          <a:xfrm>
            <a:off x="685800" y="2260600"/>
            <a:ext cx="7696200" cy="109220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6500" i="1" smtClean="0">
                <a:solidFill>
                  <a:srgbClr val="004B8D"/>
                </a:solidFill>
                <a:latin typeface="Adobe Garamond Pro" pitchFamily="18" charset="0"/>
              </a:rPr>
              <a:t>Thanks.</a:t>
            </a:r>
          </a:p>
        </p:txBody>
      </p:sp>
      <p:sp>
        <p:nvSpPr>
          <p:cNvPr id="4" name="TextBox 3"/>
          <p:cNvSpPr txBox="1">
            <a:spLocks noChangeArrowheads="1"/>
          </p:cNvSpPr>
          <p:nvPr userDrawn="1"/>
        </p:nvSpPr>
        <p:spPr bwMode="auto">
          <a:xfrm>
            <a:off x="685800" y="4876800"/>
            <a:ext cx="7772400" cy="738188"/>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 typeface="Arial" charset="0"/>
              <a:buNone/>
              <a:defRPr/>
            </a:pPr>
            <a:r>
              <a:rPr lang="en-US" sz="1400" smtClean="0">
                <a:solidFill>
                  <a:srgbClr val="414042"/>
                </a:solidFill>
                <a:latin typeface="Trebuchet MS" pitchFamily="34" charset="0"/>
                <a:cs typeface="Arial" charset="0"/>
              </a:rPr>
              <a:t>Strafford Publications, Inc.</a:t>
            </a:r>
          </a:p>
          <a:p>
            <a:pPr eaLnBrk="1" hangingPunct="1">
              <a:buFont typeface="Arial" charset="0"/>
              <a:buNone/>
              <a:defRPr/>
            </a:pPr>
            <a:r>
              <a:rPr lang="en-US" sz="1400" smtClean="0">
                <a:solidFill>
                  <a:srgbClr val="414042"/>
                </a:solidFill>
                <a:latin typeface="Trebuchet MS" pitchFamily="34" charset="0"/>
                <a:cs typeface="Arial" charset="0"/>
              </a:rPr>
              <a:t>1-800-926-7926</a:t>
            </a:r>
          </a:p>
          <a:p>
            <a:pPr eaLnBrk="1" hangingPunct="1">
              <a:buFont typeface="Arial" charset="0"/>
              <a:buNone/>
              <a:defRPr/>
            </a:pPr>
            <a:r>
              <a:rPr lang="en-US" sz="1400" smtClean="0">
                <a:solidFill>
                  <a:srgbClr val="414042"/>
                </a:solidFill>
                <a:latin typeface="Trebuchet MS" pitchFamily="34" charset="0"/>
                <a:cs typeface="Arial" charset="0"/>
                <a:hlinkClick r:id="rId2"/>
              </a:rPr>
              <a:t>www.straffordpub.com</a:t>
            </a:r>
            <a:endParaRPr lang="en-US" sz="1400" smtClean="0">
              <a:solidFill>
                <a:srgbClr val="414042"/>
              </a:solidFill>
              <a:latin typeface="Trebuchet MS" pitchFamily="34" charset="0"/>
              <a:cs typeface="Arial" charset="0"/>
            </a:endParaRPr>
          </a:p>
        </p:txBody>
      </p:sp>
      <p:sp>
        <p:nvSpPr>
          <p:cNvPr id="7" name="Content Placeholder 2"/>
          <p:cNvSpPr>
            <a:spLocks noGrp="1"/>
          </p:cNvSpPr>
          <p:nvPr>
            <p:ph idx="1"/>
          </p:nvPr>
        </p:nvSpPr>
        <p:spPr>
          <a:xfrm>
            <a:off x="685800" y="3502152"/>
            <a:ext cx="7772400" cy="1146048"/>
          </a:xfrm>
        </p:spPr>
        <p:txBody>
          <a:bodyPr tIns="45720"/>
          <a:lstStyle>
            <a:lvl1pPr marL="0" indent="0" algn="l" rtl="0" eaLnBrk="1" fontAlgn="base" hangingPunct="1">
              <a:lnSpc>
                <a:spcPct val="113000"/>
              </a:lnSpc>
              <a:spcBef>
                <a:spcPct val="0"/>
              </a:spcBef>
              <a:spcAft>
                <a:spcPct val="0"/>
              </a:spcAft>
              <a:buFont typeface="Arial" charset="0"/>
              <a:buNone/>
              <a:defRPr lang="en-US" sz="1300" b="0" i="0" kern="1200" baseline="0" dirty="0" smtClean="0">
                <a:solidFill>
                  <a:srgbClr val="414042"/>
                </a:solidFill>
                <a:latin typeface="Trebuchet MS" pitchFamily="34" charset="0"/>
                <a:ea typeface="+mn-ea"/>
                <a:cs typeface="Arial" pitchFamily="34" charset="0"/>
              </a:defRPr>
            </a:lvl1pPr>
            <a:lvl2pPr marL="0" indent="0">
              <a:buNone/>
              <a:defRPr sz="1300" b="0" i="0"/>
            </a:lvl2pPr>
            <a:lvl3pPr marL="0" indent="0">
              <a:buNone/>
              <a:defRPr sz="1600" b="0" i="0" baseline="0"/>
            </a:lvl3pPr>
            <a:lvl4pPr>
              <a:buNone/>
              <a:defRPr/>
            </a:lvl4pPr>
            <a:lvl5pPr>
              <a:buNone/>
              <a:defRPr/>
            </a:lvl5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BAD76FBD-9F2D-4482-9983-214CB396C190}" type="slidenum">
              <a:rPr lang="en-US"/>
              <a:pPr>
                <a:defRPr/>
              </a:pPr>
              <a:t>‹#›</a:t>
            </a:fld>
            <a:endParaRPr lang="en-US"/>
          </a:p>
        </p:txBody>
      </p:sp>
    </p:spTree>
    <p:extLst>
      <p:ext uri="{BB962C8B-B14F-4D97-AF65-F5344CB8AC3E}">
        <p14:creationId xmlns:p14="http://schemas.microsoft.com/office/powerpoint/2010/main" val="26238435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Promo ">
    <p:spTree>
      <p:nvGrpSpPr>
        <p:cNvPr id="1" name=""/>
        <p:cNvGrpSpPr/>
        <p:nvPr/>
      </p:nvGrpSpPr>
      <p:grpSpPr>
        <a:xfrm>
          <a:off x="0" y="0"/>
          <a:ext cx="0" cy="0"/>
          <a:chOff x="0" y="0"/>
          <a:chExt cx="0" cy="0"/>
        </a:xfrm>
      </p:grpSpPr>
      <p:sp>
        <p:nvSpPr>
          <p:cNvPr id="2" name="Title 1"/>
          <p:cNvSpPr txBox="1">
            <a:spLocks/>
          </p:cNvSpPr>
          <p:nvPr userDrawn="1"/>
        </p:nvSpPr>
        <p:spPr bwMode="auto">
          <a:xfrm>
            <a:off x="304800" y="2438400"/>
            <a:ext cx="4343400" cy="990600"/>
          </a:xfrm>
          <a:prstGeom prst="rect">
            <a:avLst/>
          </a:prstGeom>
          <a:noFill/>
          <a:ln>
            <a:noFill/>
          </a:ln>
          <a:extLst/>
        </p:spPr>
        <p:txBody>
          <a:bodyPr lIns="0" rIns="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defRPr/>
            </a:pPr>
            <a:r>
              <a:rPr lang="en-US" sz="3500" i="1" smtClean="0">
                <a:solidFill>
                  <a:srgbClr val="004B8D"/>
                </a:solidFill>
                <a:latin typeface="Adobe Garamond Pro" pitchFamily="18" charset="0"/>
              </a:rPr>
              <a:t>Tell us how we did!</a:t>
            </a:r>
          </a:p>
        </p:txBody>
      </p:sp>
      <p:grpSp>
        <p:nvGrpSpPr>
          <p:cNvPr id="3" name="Group 11"/>
          <p:cNvGrpSpPr>
            <a:grpSpLocks/>
          </p:cNvGrpSpPr>
          <p:nvPr userDrawn="1"/>
        </p:nvGrpSpPr>
        <p:grpSpPr bwMode="auto">
          <a:xfrm>
            <a:off x="5029200" y="1227138"/>
            <a:ext cx="3352800" cy="3500437"/>
            <a:chOff x="4572000" y="1227693"/>
            <a:chExt cx="3352800" cy="3499758"/>
          </a:xfrm>
        </p:grpSpPr>
        <p:sp>
          <p:nvSpPr>
            <p:cNvPr id="4" name="Left Brace 3"/>
            <p:cNvSpPr/>
            <p:nvPr userDrawn="1"/>
          </p:nvSpPr>
          <p:spPr>
            <a:xfrm>
              <a:off x="4572000" y="1248326"/>
              <a:ext cx="381000" cy="3475951"/>
            </a:xfrm>
            <a:prstGeom prst="leftBrace">
              <a:avLst>
                <a:gd name="adj1" fmla="val 49271"/>
                <a:gd name="adj2" fmla="val 50000"/>
              </a:avLst>
            </a:prstGeom>
          </p:spPr>
          <p:style>
            <a:lnRef idx="1">
              <a:schemeClr val="accent1"/>
            </a:lnRef>
            <a:fillRef idx="0">
              <a:schemeClr val="accent1"/>
            </a:fillRef>
            <a:effectRef idx="0">
              <a:schemeClr val="accent1"/>
            </a:effectRef>
            <a:fontRef idx="minor">
              <a:schemeClr val="tx1"/>
            </a:fontRef>
          </p:style>
          <p:txBody>
            <a:bodyPr anchor="ctr"/>
            <a:lstStyle/>
            <a:p>
              <a:pPr>
                <a:defRPr/>
              </a:pPr>
              <a:endParaRPr lang="en-US">
                <a:solidFill>
                  <a:srgbClr val="004B8D"/>
                </a:solidFill>
              </a:endParaRPr>
            </a:p>
          </p:txBody>
        </p:sp>
        <p:sp>
          <p:nvSpPr>
            <p:cNvPr id="5" name="TextBox 4"/>
            <p:cNvSpPr txBox="1">
              <a:spLocks noChangeArrowheads="1"/>
            </p:cNvSpPr>
            <p:nvPr userDrawn="1"/>
          </p:nvSpPr>
          <p:spPr bwMode="auto">
            <a:xfrm>
              <a:off x="5257800" y="1227693"/>
              <a:ext cx="2667000" cy="3499758"/>
            </a:xfrm>
            <a:prstGeom prst="rect">
              <a:avLst/>
            </a:prstGeom>
            <a:noFill/>
            <a:ln>
              <a:noFill/>
            </a:ln>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112000"/>
                </a:lnSpc>
                <a:spcBef>
                  <a:spcPct val="20000"/>
                </a:spcBef>
                <a:buClr>
                  <a:srgbClr val="004B8D"/>
                </a:buClr>
                <a:buFont typeface="Arial" charset="0"/>
                <a:buNone/>
                <a:defRPr/>
              </a:pPr>
              <a:r>
                <a:rPr lang="en-US" sz="1600" dirty="0" smtClean="0">
                  <a:solidFill>
                    <a:srgbClr val="414042"/>
                  </a:solidFill>
                  <a:latin typeface="Trebuchet MS" pitchFamily="34" charset="0"/>
                  <a:cs typeface="Arial" charset="0"/>
                </a:rPr>
                <a:t>After you complete a brief survey of this program, we'll send you a </a:t>
              </a:r>
              <a:r>
                <a:rPr lang="en-US" sz="1600" dirty="0" smtClean="0">
                  <a:solidFill>
                    <a:srgbClr val="004B8D"/>
                  </a:solidFill>
                  <a:latin typeface="Trebuchet MS" pitchFamily="34" charset="0"/>
                  <a:cs typeface="Arial" charset="0"/>
                </a:rPr>
                <a:t>free $5 Starbucks Gift Card</a:t>
              </a:r>
              <a:r>
                <a:rPr lang="en-US" sz="1600" dirty="0" smtClean="0">
                  <a:solidFill>
                    <a:srgbClr val="414042"/>
                  </a:solidFill>
                  <a:latin typeface="Trebuchet MS" pitchFamily="34" charset="0"/>
                  <a:cs typeface="Arial" charset="0"/>
                </a:rPr>
                <a:t> and you'll get a </a:t>
              </a:r>
              <a:r>
                <a:rPr lang="en-US" sz="1600" dirty="0" smtClean="0">
                  <a:solidFill>
                    <a:srgbClr val="004B8D"/>
                  </a:solidFill>
                  <a:latin typeface="Trebuchet MS" pitchFamily="34" charset="0"/>
                  <a:cs typeface="Arial" charset="0"/>
                </a:rPr>
                <a:t>25% discount on an upcoming live teleconference</a:t>
              </a:r>
              <a:r>
                <a:rPr lang="en-US" sz="1600" dirty="0" smtClean="0">
                  <a:solidFill>
                    <a:srgbClr val="414042"/>
                  </a:solidFill>
                  <a:latin typeface="Trebuchet MS" pitchFamily="34" charset="0"/>
                  <a:cs typeface="Arial" charset="0"/>
                </a:rPr>
                <a:t>.</a:t>
              </a:r>
            </a:p>
            <a:p>
              <a:pPr>
                <a:lnSpc>
                  <a:spcPct val="112000"/>
                </a:lnSpc>
                <a:spcBef>
                  <a:spcPct val="20000"/>
                </a:spcBef>
                <a:buClr>
                  <a:srgbClr val="004B8D"/>
                </a:buClr>
                <a:buFont typeface="Arial" charset="0"/>
                <a:buNone/>
                <a:defRPr/>
              </a:pPr>
              <a:endParaRPr lang="en-US" sz="1600" dirty="0" smtClean="0">
                <a:solidFill>
                  <a:srgbClr val="414042"/>
                </a:solidFill>
                <a:latin typeface="Trebuchet MS" pitchFamily="34" charset="0"/>
                <a:cs typeface="Arial" charset="0"/>
              </a:endParaRPr>
            </a:p>
            <a:p>
              <a:pPr>
                <a:lnSpc>
                  <a:spcPct val="112000"/>
                </a:lnSpc>
                <a:spcBef>
                  <a:spcPct val="20000"/>
                </a:spcBef>
                <a:buClr>
                  <a:srgbClr val="004B8D"/>
                </a:buClr>
                <a:buFont typeface="Arial" charset="0"/>
                <a:buNone/>
                <a:defRPr/>
              </a:pPr>
              <a:r>
                <a:rPr lang="en-US" sz="1600" dirty="0" smtClean="0">
                  <a:solidFill>
                    <a:srgbClr val="414042"/>
                  </a:solidFill>
                  <a:latin typeface="Trebuchet MS" pitchFamily="34" charset="0"/>
                  <a:cs typeface="Arial" charset="0"/>
                </a:rPr>
                <a:t>Look for our 'Thank You' email (which you should receive shortly) for details and the survey link!</a:t>
              </a:r>
              <a:endParaRPr lang="en-US" sz="2000" dirty="0" smtClean="0">
                <a:solidFill>
                  <a:srgbClr val="414042"/>
                </a:solidFill>
              </a:endParaRPr>
            </a:p>
          </p:txBody>
        </p:sp>
      </p:grpSp>
      <p:sp>
        <p:nvSpPr>
          <p:cNvPr id="6" name="Slide Number Placeholder 2"/>
          <p:cNvSpPr>
            <a:spLocks noGrp="1"/>
          </p:cNvSpPr>
          <p:nvPr>
            <p:ph type="sldNum" sz="quarter" idx="10"/>
          </p:nvPr>
        </p:nvSpPr>
        <p:spPr/>
        <p:txBody>
          <a:bodyPr/>
          <a:lstStyle>
            <a:lvl1pPr>
              <a:defRPr/>
            </a:lvl1pPr>
          </a:lstStyle>
          <a:p>
            <a:pPr>
              <a:defRPr/>
            </a:pPr>
            <a:fld id="{BF9AA974-DA28-4F98-825B-A34D80DC72FD}" type="slidenum">
              <a:rPr lang="en-US"/>
              <a:pPr>
                <a:defRPr/>
              </a:pPr>
              <a:t>‹#›</a:t>
            </a:fld>
            <a:endParaRPr lang="en-US"/>
          </a:p>
        </p:txBody>
      </p:sp>
    </p:spTree>
    <p:extLst>
      <p:ext uri="{BB962C8B-B14F-4D97-AF65-F5344CB8AC3E}">
        <p14:creationId xmlns:p14="http://schemas.microsoft.com/office/powerpoint/2010/main" val="44827292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hanks">
    <p:spTree>
      <p:nvGrpSpPr>
        <p:cNvPr id="1" name=""/>
        <p:cNvGrpSpPr/>
        <p:nvPr/>
      </p:nvGrpSpPr>
      <p:grpSpPr>
        <a:xfrm>
          <a:off x="0" y="0"/>
          <a:ext cx="0" cy="0"/>
          <a:chOff x="0" y="0"/>
          <a:chExt cx="0" cy="0"/>
        </a:xfrm>
      </p:grpSpPr>
      <p:sp>
        <p:nvSpPr>
          <p:cNvPr id="3" name="TextBox 2"/>
          <p:cNvSpPr txBox="1">
            <a:spLocks noChangeArrowheads="1"/>
          </p:cNvSpPr>
          <p:nvPr userDrawn="1"/>
        </p:nvSpPr>
        <p:spPr bwMode="auto">
          <a:xfrm>
            <a:off x="685800" y="2260600"/>
            <a:ext cx="7696200" cy="109220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6500" i="1" smtClean="0">
                <a:solidFill>
                  <a:srgbClr val="004B8D"/>
                </a:solidFill>
                <a:latin typeface="Adobe Garamond Pro" pitchFamily="18" charset="0"/>
              </a:rPr>
              <a:t>Thanks.</a:t>
            </a:r>
          </a:p>
        </p:txBody>
      </p:sp>
      <p:sp>
        <p:nvSpPr>
          <p:cNvPr id="4" name="TextBox 3"/>
          <p:cNvSpPr txBox="1">
            <a:spLocks noChangeArrowheads="1"/>
          </p:cNvSpPr>
          <p:nvPr userDrawn="1"/>
        </p:nvSpPr>
        <p:spPr bwMode="auto">
          <a:xfrm>
            <a:off x="685800" y="4876800"/>
            <a:ext cx="7772400" cy="738188"/>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 typeface="Arial" charset="0"/>
              <a:buNone/>
              <a:defRPr/>
            </a:pPr>
            <a:r>
              <a:rPr lang="en-US" sz="1400" smtClean="0">
                <a:latin typeface="Trebuchet MS" pitchFamily="34" charset="0"/>
                <a:cs typeface="Arial" charset="0"/>
              </a:rPr>
              <a:t>Strafford Publications, Inc.</a:t>
            </a:r>
          </a:p>
          <a:p>
            <a:pPr eaLnBrk="1" hangingPunct="1">
              <a:buFont typeface="Arial" charset="0"/>
              <a:buNone/>
              <a:defRPr/>
            </a:pPr>
            <a:r>
              <a:rPr lang="en-US" sz="1400" smtClean="0">
                <a:latin typeface="Trebuchet MS" pitchFamily="34" charset="0"/>
                <a:cs typeface="Arial" charset="0"/>
              </a:rPr>
              <a:t>1-800-926-7926 ext. 10</a:t>
            </a:r>
          </a:p>
          <a:p>
            <a:pPr eaLnBrk="1" hangingPunct="1">
              <a:buFont typeface="Arial" charset="0"/>
              <a:buNone/>
              <a:defRPr/>
            </a:pPr>
            <a:r>
              <a:rPr lang="en-US" sz="1400" smtClean="0">
                <a:latin typeface="Trebuchet MS" pitchFamily="34" charset="0"/>
                <a:cs typeface="Arial" charset="0"/>
                <a:hlinkClick r:id="rId2"/>
              </a:rPr>
              <a:t>www.straffordpub.com</a:t>
            </a:r>
            <a:endParaRPr lang="en-US" sz="1400" smtClean="0">
              <a:latin typeface="Trebuchet MS" pitchFamily="34" charset="0"/>
              <a:cs typeface="Arial" charset="0"/>
            </a:endParaRPr>
          </a:p>
        </p:txBody>
      </p:sp>
      <p:sp>
        <p:nvSpPr>
          <p:cNvPr id="7" name="Content Placeholder 2"/>
          <p:cNvSpPr>
            <a:spLocks noGrp="1"/>
          </p:cNvSpPr>
          <p:nvPr>
            <p:ph idx="1"/>
          </p:nvPr>
        </p:nvSpPr>
        <p:spPr>
          <a:xfrm>
            <a:off x="685800" y="3502152"/>
            <a:ext cx="7772400" cy="1146048"/>
          </a:xfrm>
        </p:spPr>
        <p:txBody>
          <a:bodyPr tIns="45720"/>
          <a:lstStyle>
            <a:lvl1pPr marL="0" indent="0" algn="l" rtl="0" eaLnBrk="1" fontAlgn="base" hangingPunct="1">
              <a:lnSpc>
                <a:spcPct val="113000"/>
              </a:lnSpc>
              <a:spcBef>
                <a:spcPct val="0"/>
              </a:spcBef>
              <a:spcAft>
                <a:spcPct val="0"/>
              </a:spcAft>
              <a:buFont typeface="Arial" charset="0"/>
              <a:buNone/>
              <a:defRPr lang="en-US" sz="1300" b="0" i="0" kern="1200" baseline="0" dirty="0" smtClean="0">
                <a:solidFill>
                  <a:srgbClr val="414042"/>
                </a:solidFill>
                <a:latin typeface="Trebuchet MS" pitchFamily="34" charset="0"/>
                <a:ea typeface="+mn-ea"/>
                <a:cs typeface="Arial" pitchFamily="34" charset="0"/>
              </a:defRPr>
            </a:lvl1pPr>
            <a:lvl2pPr marL="0" indent="0">
              <a:buNone/>
              <a:defRPr sz="1300" b="0" i="0"/>
            </a:lvl2pPr>
            <a:lvl3pPr marL="0" indent="0">
              <a:buNone/>
              <a:defRPr sz="1600" b="0" i="0" baseline="0"/>
            </a:lvl3pPr>
            <a:lvl4pPr>
              <a:buNone/>
              <a:defRPr/>
            </a:lvl4pPr>
            <a:lvl5pPr>
              <a:buNone/>
              <a:defRPr/>
            </a:lvl5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F97CADA4-D3AA-401B-9E3A-5604BCF6CFFF}" type="slidenum">
              <a:rPr lang="en-US"/>
              <a:pPr>
                <a:defRPr/>
              </a:pPr>
              <a:t>‹#›</a:t>
            </a:fld>
            <a:endParaRPr lang="en-US"/>
          </a:p>
        </p:txBody>
      </p:sp>
    </p:spTree>
    <p:extLst>
      <p:ext uri="{BB962C8B-B14F-4D97-AF65-F5344CB8AC3E}">
        <p14:creationId xmlns:p14="http://schemas.microsoft.com/office/powerpoint/2010/main" val="3900862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Housekeeping (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755648"/>
            <a:ext cx="7772400" cy="1600200"/>
          </a:xfrm>
        </p:spPr>
        <p:txBody>
          <a:bodyPr>
            <a:noAutofit/>
          </a:bodyPr>
          <a:lstStyle>
            <a:lvl1pPr>
              <a:defRPr sz="6500" i="1" baseline="0">
                <a:latin typeface="Adobe Garamond Pro" pitchFamily="18" charset="0"/>
              </a:defRPr>
            </a:lvl1pPr>
          </a:lstStyle>
          <a:p>
            <a:r>
              <a:rPr lang="en-US" smtClean="0"/>
              <a:t>Click to edit Master title style</a:t>
            </a:r>
            <a:endParaRPr lang="en-US" dirty="0"/>
          </a:p>
        </p:txBody>
      </p:sp>
      <p:sp>
        <p:nvSpPr>
          <p:cNvPr id="8" name="Content Placeholder 2"/>
          <p:cNvSpPr>
            <a:spLocks noGrp="1"/>
          </p:cNvSpPr>
          <p:nvPr>
            <p:ph idx="1"/>
          </p:nvPr>
        </p:nvSpPr>
        <p:spPr>
          <a:xfrm>
            <a:off x="685800" y="3502152"/>
            <a:ext cx="7772400" cy="2441448"/>
          </a:xfrm>
        </p:spPr>
        <p:txBody>
          <a:bodyPr tIns="45720"/>
          <a:lstStyle>
            <a:lvl1pPr marL="0" indent="0" algn="l" rtl="0" eaLnBrk="1" fontAlgn="base" hangingPunct="1">
              <a:lnSpc>
                <a:spcPct val="112000"/>
              </a:lnSpc>
              <a:spcBef>
                <a:spcPct val="0"/>
              </a:spcBef>
              <a:spcAft>
                <a:spcPct val="0"/>
              </a:spcAft>
              <a:buFont typeface="Arial" pitchFamily="34" charset="0"/>
              <a:buNone/>
              <a:defRPr lang="en-US" sz="1600" b="0" i="0" kern="1200" baseline="0" dirty="0" smtClean="0">
                <a:solidFill>
                  <a:srgbClr val="414042"/>
                </a:solidFill>
                <a:latin typeface="Trebuchet MS" pitchFamily="34" charset="0"/>
                <a:ea typeface="+mn-ea"/>
                <a:cs typeface="Arial" pitchFamily="34" charset="0"/>
              </a:defRPr>
            </a:lvl1pPr>
            <a:lvl2pPr marL="0" indent="0">
              <a:lnSpc>
                <a:spcPct val="112000"/>
              </a:lnSpc>
              <a:buNone/>
              <a:defRPr sz="1600" b="0" i="0"/>
            </a:lvl2pPr>
            <a:lvl3pPr marL="0" indent="0">
              <a:buNone/>
              <a:defRPr sz="1200" b="0" i="0"/>
            </a:lvl3pPr>
            <a:lvl4pPr>
              <a:buNone/>
              <a:defRPr/>
            </a:lvl4pPr>
            <a:lvl5pPr>
              <a:buNone/>
              <a:defRPr/>
            </a:lvl5pPr>
          </a:lstStyle>
          <a:p>
            <a:pPr lvl="0"/>
            <a:r>
              <a:rPr lang="en-US" dirty="0" smtClean="0"/>
              <a:t>Click to edit Master text styles</a:t>
            </a:r>
          </a:p>
          <a:p>
            <a:pPr lvl="1"/>
            <a:r>
              <a:rPr lang="en-US" dirty="0" smtClean="0"/>
              <a:t>Second level</a:t>
            </a:r>
          </a:p>
        </p:txBody>
      </p:sp>
      <p:sp>
        <p:nvSpPr>
          <p:cNvPr id="4" name="Slide Number Placeholder 5"/>
          <p:cNvSpPr>
            <a:spLocks noGrp="1"/>
          </p:cNvSpPr>
          <p:nvPr>
            <p:ph type="sldNum" sz="quarter" idx="10"/>
          </p:nvPr>
        </p:nvSpPr>
        <p:spPr/>
        <p:txBody>
          <a:bodyPr/>
          <a:lstStyle>
            <a:lvl1pPr>
              <a:defRPr>
                <a:solidFill>
                  <a:srgbClr val="414042"/>
                </a:solidFill>
              </a:defRPr>
            </a:lvl1pPr>
          </a:lstStyle>
          <a:p>
            <a:pPr>
              <a:defRPr/>
            </a:pPr>
            <a:fld id="{5C9E50BA-62C0-4F2F-81F2-065C923CD650}" type="slidenum">
              <a:rPr lang="en-US"/>
              <a:pPr>
                <a:defRPr/>
              </a:pPr>
              <a:t>‹#›</a:t>
            </a:fld>
            <a:endParaRPr lang="en-US"/>
          </a:p>
        </p:txBody>
      </p:sp>
    </p:spTree>
    <p:extLst>
      <p:ext uri="{BB962C8B-B14F-4D97-AF65-F5344CB8AC3E}">
        <p14:creationId xmlns:p14="http://schemas.microsoft.com/office/powerpoint/2010/main" val="18717142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 preserve="1">
  <p:cSld name="Housekeeping (Bullets)">
    <p:spTree>
      <p:nvGrpSpPr>
        <p:cNvPr id="1" name=""/>
        <p:cNvGrpSpPr/>
        <p:nvPr/>
      </p:nvGrpSpPr>
      <p:grpSpPr>
        <a:xfrm>
          <a:off x="0" y="0"/>
          <a:ext cx="0" cy="0"/>
          <a:chOff x="0" y="0"/>
          <a:chExt cx="0" cy="0"/>
        </a:xfrm>
      </p:grpSpPr>
      <p:cxnSp>
        <p:nvCxnSpPr>
          <p:cNvPr id="4" name="Straight Connector 3"/>
          <p:cNvCxnSpPr/>
          <p:nvPr userDrawn="1"/>
        </p:nvCxnSpPr>
        <p:spPr>
          <a:xfrm>
            <a:off x="685800" y="1600200"/>
            <a:ext cx="7772400" cy="1588"/>
          </a:xfrm>
          <a:prstGeom prst="line">
            <a:avLst/>
          </a:prstGeom>
          <a:ln>
            <a:solidFill>
              <a:schemeClr val="bg1">
                <a:lumMod val="85000"/>
              </a:schemeClr>
            </a:solidFill>
          </a:ln>
        </p:spPr>
        <p:style>
          <a:lnRef idx="1">
            <a:schemeClr val="accent2"/>
          </a:lnRef>
          <a:fillRef idx="0">
            <a:schemeClr val="accent2"/>
          </a:fillRef>
          <a:effectRef idx="0">
            <a:schemeClr val="accent2"/>
          </a:effectRef>
          <a:fontRef idx="minor">
            <a:schemeClr val="tx1"/>
          </a:fontRef>
        </p:style>
      </p:cxnSp>
      <p:sp>
        <p:nvSpPr>
          <p:cNvPr id="2" name="Title 1"/>
          <p:cNvSpPr>
            <a:spLocks noGrp="1"/>
          </p:cNvSpPr>
          <p:nvPr>
            <p:ph type="title"/>
          </p:nvPr>
        </p:nvSpPr>
        <p:spPr>
          <a:xfrm>
            <a:off x="685800" y="987552"/>
            <a:ext cx="7772400" cy="457200"/>
          </a:xfrm>
        </p:spPr>
        <p:txBody>
          <a:bodyPr>
            <a:normAutofit/>
          </a:bodyPr>
          <a:lstStyle>
            <a:lvl1pPr>
              <a:defRPr sz="2200" i="1">
                <a:solidFill>
                  <a:schemeClr val="bg1">
                    <a:lumMod val="50000"/>
                  </a:schemeClr>
                </a:solidFill>
                <a:latin typeface="Adobe Garamond Pro" pitchFamily="18"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marL="0" indent="0">
              <a:buNone/>
              <a:defRPr sz="1500"/>
            </a:lvl1pPr>
            <a:lvl2pPr marL="347472" indent="-347472">
              <a:buFont typeface="Arial" pitchFamily="34" charset="0"/>
              <a:buChar char="•"/>
              <a:defRPr lang="en-US" dirty="0" smtClean="0"/>
            </a:lvl2pPr>
            <a:lvl3pPr>
              <a:buFont typeface="Trebuchet MS" pitchFamily="34" charset="0"/>
              <a:buChar char="―"/>
              <a:defRPr/>
            </a:lvl3pPr>
            <a:lvl4pPr>
              <a:buFont typeface="Trebuchet MS" pitchFamily="34" charset="0"/>
              <a:buChar char="―"/>
              <a:defRPr/>
            </a:lvl4pPr>
            <a:lvl5pPr>
              <a:buFont typeface="Trebuchet MS" pitchFamily="34" charset="0"/>
              <a:buChar char="―"/>
              <a:defRPr/>
            </a:lvl5pPr>
          </a:lstStyle>
          <a:p>
            <a:pPr lvl="0"/>
            <a:r>
              <a:rPr lang="en-US" dirty="0" smtClean="0"/>
              <a:t>Click to edit Master text styles</a:t>
            </a:r>
          </a:p>
          <a:p>
            <a:pPr lvl="1"/>
            <a:r>
              <a:rPr lang="en-US" dirty="0" smtClean="0"/>
              <a:t>Second level</a:t>
            </a:r>
          </a:p>
          <a:p>
            <a:pPr lvl="1"/>
            <a:r>
              <a:rPr lang="en-US" dirty="0" smtClean="0"/>
              <a:t>Third level</a:t>
            </a:r>
          </a:p>
          <a:p>
            <a:pPr lvl="2"/>
            <a:r>
              <a:rPr lang="en-US" dirty="0" smtClean="0"/>
              <a:t>Fourth level</a:t>
            </a:r>
          </a:p>
          <a:p>
            <a:pPr lvl="3"/>
            <a:r>
              <a:rPr lang="en-US" dirty="0"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C632BC46-DB4D-44E1-B531-CEA41BF3F7E8}" type="slidenum">
              <a:rPr lang="en-US"/>
              <a:pPr>
                <a:defRPr/>
              </a:pPr>
              <a:t>‹#›</a:t>
            </a:fld>
            <a:endParaRPr lang="en-US"/>
          </a:p>
        </p:txBody>
      </p:sp>
    </p:spTree>
    <p:extLst>
      <p:ext uri="{BB962C8B-B14F-4D97-AF65-F5344CB8AC3E}">
        <p14:creationId xmlns:p14="http://schemas.microsoft.com/office/powerpoint/2010/main" val="16432772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921226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Secondary Cover Page">
    <p:spTree>
      <p:nvGrpSpPr>
        <p:cNvPr id="1" name=""/>
        <p:cNvGrpSpPr/>
        <p:nvPr/>
      </p:nvGrpSpPr>
      <p:grpSpPr>
        <a:xfrm>
          <a:off x="0" y="0"/>
          <a:ext cx="0" cy="0"/>
          <a:chOff x="0" y="0"/>
          <a:chExt cx="0" cy="0"/>
        </a:xfrm>
      </p:grpSpPr>
      <p:cxnSp>
        <p:nvCxnSpPr>
          <p:cNvPr id="6" name="Straight Connector 5"/>
          <p:cNvCxnSpPr/>
          <p:nvPr/>
        </p:nvCxnSpPr>
        <p:spPr>
          <a:xfrm>
            <a:off x="685800" y="3581400"/>
            <a:ext cx="7772400" cy="0"/>
          </a:xfrm>
          <a:prstGeom prst="line">
            <a:avLst/>
          </a:prstGeom>
          <a:ln>
            <a:solidFill>
              <a:schemeClr val="bg1">
                <a:lumMod val="85000"/>
              </a:schemeClr>
            </a:solidFill>
          </a:ln>
        </p:spPr>
        <p:style>
          <a:lnRef idx="1">
            <a:schemeClr val="accent2"/>
          </a:lnRef>
          <a:fillRef idx="0">
            <a:schemeClr val="accent2"/>
          </a:fillRef>
          <a:effectRef idx="0">
            <a:schemeClr val="accent2"/>
          </a:effectRef>
          <a:fontRef idx="minor">
            <a:schemeClr val="tx1"/>
          </a:fontRef>
        </p:style>
      </p:cxnSp>
      <p:cxnSp>
        <p:nvCxnSpPr>
          <p:cNvPr id="7" name="Straight Connector 6"/>
          <p:cNvCxnSpPr/>
          <p:nvPr/>
        </p:nvCxnSpPr>
        <p:spPr>
          <a:xfrm>
            <a:off x="685800" y="2971800"/>
            <a:ext cx="7772400" cy="0"/>
          </a:xfrm>
          <a:prstGeom prst="line">
            <a:avLst/>
          </a:prstGeom>
          <a:ln>
            <a:solidFill>
              <a:schemeClr val="bg1">
                <a:lumMod val="85000"/>
              </a:schemeClr>
            </a:solidFill>
          </a:ln>
        </p:spPr>
        <p:style>
          <a:lnRef idx="1">
            <a:schemeClr val="accent2"/>
          </a:lnRef>
          <a:fillRef idx="0">
            <a:schemeClr val="accent2"/>
          </a:fillRef>
          <a:effectRef idx="0">
            <a:schemeClr val="accent2"/>
          </a:effectRef>
          <a:fontRef idx="minor">
            <a:schemeClr val="tx1"/>
          </a:fontRef>
        </p:style>
      </p:cxnSp>
      <p:sp>
        <p:nvSpPr>
          <p:cNvPr id="2" name="Title 1"/>
          <p:cNvSpPr>
            <a:spLocks noGrp="1"/>
          </p:cNvSpPr>
          <p:nvPr>
            <p:ph type="title"/>
          </p:nvPr>
        </p:nvSpPr>
        <p:spPr>
          <a:xfrm>
            <a:off x="685800" y="838200"/>
            <a:ext cx="7772400" cy="1981200"/>
          </a:xfrm>
        </p:spPr>
        <p:txBody>
          <a:bodyPr>
            <a:noAutofit/>
          </a:bodyPr>
          <a:lstStyle>
            <a:lvl1pPr>
              <a:defRPr sz="3200" b="1" i="0" baseline="0">
                <a:latin typeface="Constantia" pitchFamily="18" charset="0"/>
              </a:defRPr>
            </a:lvl1pPr>
          </a:lstStyle>
          <a:p>
            <a:r>
              <a:rPr lang="en-US" smtClean="0"/>
              <a:t>Click to edit Master title style</a:t>
            </a:r>
            <a:endParaRPr lang="en-US" dirty="0"/>
          </a:p>
        </p:txBody>
      </p:sp>
      <p:sp>
        <p:nvSpPr>
          <p:cNvPr id="8" name="Content Placeholder 2"/>
          <p:cNvSpPr>
            <a:spLocks noGrp="1"/>
          </p:cNvSpPr>
          <p:nvPr>
            <p:ph idx="1"/>
          </p:nvPr>
        </p:nvSpPr>
        <p:spPr>
          <a:xfrm>
            <a:off x="4572000" y="3657600"/>
            <a:ext cx="3657600" cy="2286000"/>
          </a:xfrm>
        </p:spPr>
        <p:txBody>
          <a:bodyPr tIns="45720"/>
          <a:lstStyle>
            <a:lvl1pPr marL="0" marR="0" indent="0" algn="l" defTabSz="914400" rtl="0" eaLnBrk="1" fontAlgn="base" latinLnBrk="0" hangingPunct="1">
              <a:lnSpc>
                <a:spcPct val="150000"/>
              </a:lnSpc>
              <a:spcBef>
                <a:spcPts val="1200"/>
              </a:spcBef>
              <a:spcAft>
                <a:spcPts val="0"/>
              </a:spcAft>
              <a:buClr>
                <a:srgbClr val="004B8D"/>
              </a:buClr>
              <a:buSzTx/>
              <a:buFont typeface="Arial" pitchFamily="34" charset="0"/>
              <a:buNone/>
              <a:tabLst/>
              <a:defRPr lang="en-US" sz="1400" b="0" i="0" kern="1200" baseline="0" dirty="0" smtClean="0">
                <a:solidFill>
                  <a:srgbClr val="414042"/>
                </a:solidFill>
                <a:latin typeface="Trebuchet MS" pitchFamily="34" charset="0"/>
                <a:ea typeface="+mn-ea"/>
                <a:cs typeface="Arial" pitchFamily="34" charset="0"/>
              </a:defRPr>
            </a:lvl1pPr>
            <a:lvl2pPr marL="0" indent="0">
              <a:spcBef>
                <a:spcPts val="0"/>
              </a:spcBef>
              <a:spcAft>
                <a:spcPts val="1200"/>
              </a:spcAft>
              <a:buNone/>
              <a:defRPr sz="1400" b="0" i="0"/>
            </a:lvl2pPr>
            <a:lvl3pPr marL="0" indent="0">
              <a:buNone/>
              <a:defRPr sz="1200" b="0" i="0"/>
            </a:lvl3pPr>
            <a:lvl4pPr>
              <a:buNone/>
              <a:defRPr/>
            </a:lvl4pPr>
            <a:lvl5pPr>
              <a:buNone/>
              <a:defRPr/>
            </a:lvl5pPr>
          </a:lstStyle>
          <a:p>
            <a:pPr lvl="0"/>
            <a:r>
              <a:rPr lang="en-US" smtClean="0"/>
              <a:t>Click to edit Master text styles</a:t>
            </a:r>
          </a:p>
          <a:p>
            <a:pPr lvl="1"/>
            <a:r>
              <a:rPr lang="en-US" smtClean="0"/>
              <a:t>Second level</a:t>
            </a:r>
          </a:p>
        </p:txBody>
      </p:sp>
      <p:sp>
        <p:nvSpPr>
          <p:cNvPr id="14" name="Text Placeholder 13"/>
          <p:cNvSpPr>
            <a:spLocks noGrp="1"/>
          </p:cNvSpPr>
          <p:nvPr>
            <p:ph type="body" sz="quarter" idx="11"/>
          </p:nvPr>
        </p:nvSpPr>
        <p:spPr>
          <a:xfrm>
            <a:off x="685800" y="2971800"/>
            <a:ext cx="7772400" cy="609600"/>
          </a:xfrm>
        </p:spPr>
        <p:txBody>
          <a:bodyPr tIns="45720" anchor="ctr"/>
          <a:lstStyle>
            <a:lvl1pPr marL="0" indent="0">
              <a:spcBef>
                <a:spcPts val="0"/>
              </a:spcBef>
              <a:buNone/>
              <a:defRPr sz="1400" baseline="0"/>
            </a:lvl1pPr>
            <a:lvl2pPr>
              <a:buNone/>
              <a:defRPr/>
            </a:lvl2pPr>
            <a:lvl3pPr>
              <a:buNone/>
              <a:defRPr/>
            </a:lvl3pPr>
            <a:lvl4pPr>
              <a:buNone/>
              <a:defRPr/>
            </a:lvl4pPr>
            <a:lvl5pPr>
              <a:buNone/>
              <a:defRPr/>
            </a:lvl5pPr>
          </a:lstStyle>
          <a:p>
            <a:pPr lvl="0"/>
            <a:r>
              <a:rPr lang="en-US" smtClean="0"/>
              <a:t>Click to edit Master text styles</a:t>
            </a:r>
          </a:p>
        </p:txBody>
      </p:sp>
      <p:sp>
        <p:nvSpPr>
          <p:cNvPr id="9" name="Content Placeholder 2"/>
          <p:cNvSpPr>
            <a:spLocks noGrp="1"/>
          </p:cNvSpPr>
          <p:nvPr>
            <p:ph idx="13"/>
          </p:nvPr>
        </p:nvSpPr>
        <p:spPr>
          <a:xfrm>
            <a:off x="685800" y="3657600"/>
            <a:ext cx="3657600" cy="2286000"/>
          </a:xfrm>
        </p:spPr>
        <p:txBody>
          <a:bodyPr tIns="45720"/>
          <a:lstStyle>
            <a:lvl1pPr marL="0" marR="0" indent="0" algn="l" defTabSz="914400" rtl="0" eaLnBrk="1" fontAlgn="base" latinLnBrk="0" hangingPunct="1">
              <a:lnSpc>
                <a:spcPct val="150000"/>
              </a:lnSpc>
              <a:spcBef>
                <a:spcPts val="1200"/>
              </a:spcBef>
              <a:spcAft>
                <a:spcPts val="0"/>
              </a:spcAft>
              <a:buClr>
                <a:srgbClr val="004B8D"/>
              </a:buClr>
              <a:buSzTx/>
              <a:buFont typeface="Arial" pitchFamily="34" charset="0"/>
              <a:buNone/>
              <a:tabLst/>
              <a:defRPr lang="en-US" sz="1400" b="0" i="0" kern="1200" baseline="0" dirty="0" smtClean="0">
                <a:solidFill>
                  <a:srgbClr val="414042"/>
                </a:solidFill>
                <a:latin typeface="Trebuchet MS" pitchFamily="34" charset="0"/>
                <a:ea typeface="+mn-ea"/>
                <a:cs typeface="Arial" pitchFamily="34" charset="0"/>
              </a:defRPr>
            </a:lvl1pPr>
            <a:lvl2pPr marL="0" indent="0">
              <a:spcBef>
                <a:spcPts val="0"/>
              </a:spcBef>
              <a:spcAft>
                <a:spcPts val="1200"/>
              </a:spcAft>
              <a:buNone/>
              <a:defRPr sz="1400" b="0" i="0"/>
            </a:lvl2pPr>
            <a:lvl3pPr marL="0" indent="0">
              <a:buNone/>
              <a:defRPr sz="1200" b="0" i="0"/>
            </a:lvl3pPr>
            <a:lvl4pPr>
              <a:buNone/>
              <a:defRPr/>
            </a:lvl4pPr>
            <a:lvl5pPr>
              <a:buNone/>
              <a:defRPr/>
            </a:lvl5pPr>
          </a:lstStyle>
          <a:p>
            <a:pPr lvl="0"/>
            <a:r>
              <a:rPr lang="en-US" smtClean="0"/>
              <a:t>Click to edit Master text styles</a:t>
            </a:r>
          </a:p>
          <a:p>
            <a:pPr lvl="1"/>
            <a:r>
              <a:rPr lang="en-US" smtClean="0"/>
              <a:t>Second level</a:t>
            </a:r>
          </a:p>
        </p:txBody>
      </p:sp>
      <p:sp>
        <p:nvSpPr>
          <p:cNvPr id="10" name="Slide Number Placeholder 5"/>
          <p:cNvSpPr>
            <a:spLocks noGrp="1"/>
          </p:cNvSpPr>
          <p:nvPr>
            <p:ph type="sldNum" sz="quarter" idx="14"/>
          </p:nvPr>
        </p:nvSpPr>
        <p:spPr/>
        <p:txBody>
          <a:bodyPr/>
          <a:lstStyle>
            <a:lvl1pPr>
              <a:defRPr/>
            </a:lvl1pPr>
          </a:lstStyle>
          <a:p>
            <a:pPr>
              <a:defRPr/>
            </a:pPr>
            <a:fld id="{7D9C2A43-3FDF-4622-9868-78DB859E3AD1}" type="slidenum">
              <a:rPr lang="en-US"/>
              <a:pPr>
                <a:defRPr/>
              </a:pPr>
              <a:t>‹#›</a:t>
            </a:fld>
            <a:endParaRPr lang="en-US"/>
          </a:p>
        </p:txBody>
      </p:sp>
    </p:spTree>
    <p:extLst>
      <p:ext uri="{BB962C8B-B14F-4D97-AF65-F5344CB8AC3E}">
        <p14:creationId xmlns:p14="http://schemas.microsoft.com/office/powerpoint/2010/main" val="5995986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able of Contents">
    <p:spTree>
      <p:nvGrpSpPr>
        <p:cNvPr id="1" name=""/>
        <p:cNvGrpSpPr/>
        <p:nvPr/>
      </p:nvGrpSpPr>
      <p:grpSpPr>
        <a:xfrm>
          <a:off x="0" y="0"/>
          <a:ext cx="0" cy="0"/>
          <a:chOff x="0" y="0"/>
          <a:chExt cx="0" cy="0"/>
        </a:xfrm>
      </p:grpSpPr>
      <p:cxnSp>
        <p:nvCxnSpPr>
          <p:cNvPr id="13" name="Straight Connector 12"/>
          <p:cNvCxnSpPr/>
          <p:nvPr/>
        </p:nvCxnSpPr>
        <p:spPr>
          <a:xfrm>
            <a:off x="685800" y="1600200"/>
            <a:ext cx="7772400" cy="1588"/>
          </a:xfrm>
          <a:prstGeom prst="line">
            <a:avLst/>
          </a:prstGeom>
          <a:ln>
            <a:solidFill>
              <a:schemeClr val="bg1">
                <a:lumMod val="85000"/>
              </a:schemeClr>
            </a:solidFill>
          </a:ln>
        </p:spPr>
        <p:style>
          <a:lnRef idx="1">
            <a:schemeClr val="accent2"/>
          </a:lnRef>
          <a:fillRef idx="0">
            <a:schemeClr val="accent2"/>
          </a:fillRef>
          <a:effectRef idx="0">
            <a:schemeClr val="accent2"/>
          </a:effectRef>
          <a:fontRef idx="minor">
            <a:schemeClr val="tx1"/>
          </a:fontRef>
        </p:style>
      </p:cxnSp>
      <p:sp>
        <p:nvSpPr>
          <p:cNvPr id="15" name="TextBox 14"/>
          <p:cNvSpPr txBox="1">
            <a:spLocks noChangeArrowheads="1"/>
          </p:cNvSpPr>
          <p:nvPr/>
        </p:nvSpPr>
        <p:spPr bwMode="auto">
          <a:xfrm>
            <a:off x="692150" y="863600"/>
            <a:ext cx="3651250" cy="584200"/>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sz="3200" smtClean="0">
                <a:solidFill>
                  <a:srgbClr val="004B8D"/>
                </a:solidFill>
                <a:latin typeface="Constantia" pitchFamily="18" charset="0"/>
              </a:rPr>
              <a:t>Today’s Program</a:t>
            </a:r>
          </a:p>
        </p:txBody>
      </p:sp>
      <p:sp>
        <p:nvSpPr>
          <p:cNvPr id="14" name="Text Placeholder 13"/>
          <p:cNvSpPr>
            <a:spLocks noGrp="1"/>
          </p:cNvSpPr>
          <p:nvPr>
            <p:ph type="body" sz="quarter" idx="11"/>
          </p:nvPr>
        </p:nvSpPr>
        <p:spPr>
          <a:xfrm>
            <a:off x="762000" y="1828800"/>
            <a:ext cx="5212080" cy="609600"/>
          </a:xfrm>
        </p:spPr>
        <p:txBody>
          <a:bodyPr tIns="45720"/>
          <a:lstStyle>
            <a:lvl1pPr>
              <a:buNone/>
              <a:defRPr lang="en-US" sz="1400" baseline="0" dirty="0"/>
            </a:lvl1pPr>
            <a:lvl2pPr marL="0" indent="0">
              <a:buNone/>
              <a:defRPr sz="1400" i="1"/>
            </a:lvl2pPr>
            <a:lvl3pPr>
              <a:buNone/>
              <a:defRPr/>
            </a:lvl3pPr>
            <a:lvl4pPr>
              <a:buNone/>
              <a:defRPr/>
            </a:lvl4pPr>
            <a:lvl5pPr>
              <a:buNone/>
              <a:defRPr/>
            </a:lvl5pPr>
          </a:lstStyle>
          <a:p>
            <a:pPr lvl="0"/>
            <a:r>
              <a:rPr lang="en-US" smtClean="0"/>
              <a:t>Click to edit Master text styles</a:t>
            </a:r>
          </a:p>
          <a:p>
            <a:pPr lvl="1"/>
            <a:r>
              <a:rPr lang="en-US" smtClean="0"/>
              <a:t>Second level</a:t>
            </a:r>
          </a:p>
        </p:txBody>
      </p:sp>
      <p:sp>
        <p:nvSpPr>
          <p:cNvPr id="18" name="Text Placeholder 13"/>
          <p:cNvSpPr>
            <a:spLocks noGrp="1"/>
          </p:cNvSpPr>
          <p:nvPr>
            <p:ph type="body" sz="quarter" idx="12"/>
          </p:nvPr>
        </p:nvSpPr>
        <p:spPr>
          <a:xfrm>
            <a:off x="762000" y="2571750"/>
            <a:ext cx="5212080" cy="609600"/>
          </a:xfrm>
        </p:spPr>
        <p:txBody>
          <a:bodyPr tIns="45720"/>
          <a:lstStyle>
            <a:lvl1pPr>
              <a:buNone/>
              <a:defRPr lang="en-US" sz="1400" dirty="0"/>
            </a:lvl1pPr>
            <a:lvl2pPr marL="0" indent="0">
              <a:buNone/>
              <a:defRPr lang="en-US" sz="1400" i="1" kern="1200" dirty="0">
                <a:solidFill>
                  <a:srgbClr val="414042"/>
                </a:solidFill>
                <a:latin typeface="Trebuchet MS" pitchFamily="34" charset="0"/>
                <a:ea typeface="+mn-ea"/>
                <a:cs typeface="Arial" pitchFamily="34" charset="0"/>
              </a:defRPr>
            </a:lvl2pPr>
            <a:lvl3pPr>
              <a:buNone/>
              <a:defRPr/>
            </a:lvl3pPr>
            <a:lvl4pPr>
              <a:buNone/>
              <a:defRPr/>
            </a:lvl4pPr>
            <a:lvl5pPr>
              <a:buNone/>
              <a:defRPr/>
            </a:lvl5pPr>
          </a:lstStyle>
          <a:p>
            <a:pPr lvl="0"/>
            <a:r>
              <a:rPr lang="en-US" smtClean="0"/>
              <a:t>Click to edit Master text styles</a:t>
            </a:r>
          </a:p>
          <a:p>
            <a:pPr lvl="1"/>
            <a:r>
              <a:rPr lang="en-US" smtClean="0"/>
              <a:t>Second level</a:t>
            </a:r>
          </a:p>
        </p:txBody>
      </p:sp>
      <p:sp>
        <p:nvSpPr>
          <p:cNvPr id="19" name="Text Placeholder 13"/>
          <p:cNvSpPr>
            <a:spLocks noGrp="1"/>
          </p:cNvSpPr>
          <p:nvPr>
            <p:ph type="body" sz="quarter" idx="13"/>
          </p:nvPr>
        </p:nvSpPr>
        <p:spPr>
          <a:xfrm>
            <a:off x="762000" y="3314700"/>
            <a:ext cx="5212080" cy="609600"/>
          </a:xfrm>
        </p:spPr>
        <p:txBody>
          <a:bodyPr tIns="45720"/>
          <a:lstStyle>
            <a:lvl1pPr>
              <a:buNone/>
              <a:defRPr lang="en-US" sz="1400" dirty="0"/>
            </a:lvl1pPr>
            <a:lvl2pPr marL="0" indent="0">
              <a:buNone/>
              <a:defRPr sz="1400" i="1"/>
            </a:lvl2pPr>
            <a:lvl3pPr>
              <a:buNone/>
              <a:defRPr/>
            </a:lvl3pPr>
            <a:lvl4pPr>
              <a:buNone/>
              <a:defRPr/>
            </a:lvl4pPr>
            <a:lvl5pPr>
              <a:buNone/>
              <a:defRPr/>
            </a:lvl5pPr>
          </a:lstStyle>
          <a:p>
            <a:pPr lvl="0"/>
            <a:r>
              <a:rPr lang="en-US" smtClean="0"/>
              <a:t>Click to edit Master text styles</a:t>
            </a:r>
          </a:p>
          <a:p>
            <a:pPr lvl="1"/>
            <a:r>
              <a:rPr lang="en-US" smtClean="0"/>
              <a:t>Second level</a:t>
            </a:r>
          </a:p>
        </p:txBody>
      </p:sp>
      <p:sp>
        <p:nvSpPr>
          <p:cNvPr id="20" name="Text Placeholder 13"/>
          <p:cNvSpPr>
            <a:spLocks noGrp="1"/>
          </p:cNvSpPr>
          <p:nvPr>
            <p:ph type="body" sz="quarter" idx="14"/>
          </p:nvPr>
        </p:nvSpPr>
        <p:spPr>
          <a:xfrm>
            <a:off x="762000" y="4057650"/>
            <a:ext cx="5212080" cy="609600"/>
          </a:xfrm>
        </p:spPr>
        <p:txBody>
          <a:bodyPr tIns="45720"/>
          <a:lstStyle>
            <a:lvl1pPr>
              <a:buNone/>
              <a:defRPr lang="en-US" sz="1400" dirty="0"/>
            </a:lvl1pPr>
            <a:lvl2pPr marL="0" indent="0">
              <a:buNone/>
              <a:defRPr sz="1400" i="1"/>
            </a:lvl2pPr>
            <a:lvl3pPr>
              <a:buNone/>
              <a:defRPr/>
            </a:lvl3pPr>
            <a:lvl4pPr>
              <a:buNone/>
              <a:defRPr/>
            </a:lvl4pPr>
            <a:lvl5pPr>
              <a:buNone/>
              <a:defRPr/>
            </a:lvl5pPr>
          </a:lstStyle>
          <a:p>
            <a:pPr lvl="0"/>
            <a:r>
              <a:rPr lang="en-US" smtClean="0"/>
              <a:t>Click to edit Master text styles</a:t>
            </a:r>
          </a:p>
          <a:p>
            <a:pPr lvl="1"/>
            <a:r>
              <a:rPr lang="en-US" smtClean="0"/>
              <a:t>Second level</a:t>
            </a:r>
          </a:p>
        </p:txBody>
      </p:sp>
      <p:sp>
        <p:nvSpPr>
          <p:cNvPr id="21" name="Text Placeholder 13"/>
          <p:cNvSpPr>
            <a:spLocks noGrp="1"/>
          </p:cNvSpPr>
          <p:nvPr>
            <p:ph type="body" sz="quarter" idx="15"/>
          </p:nvPr>
        </p:nvSpPr>
        <p:spPr>
          <a:xfrm>
            <a:off x="762000" y="4800600"/>
            <a:ext cx="5212080" cy="609600"/>
          </a:xfrm>
        </p:spPr>
        <p:txBody>
          <a:bodyPr tIns="45720"/>
          <a:lstStyle>
            <a:lvl1pPr>
              <a:buNone/>
              <a:defRPr lang="en-US" sz="1400" dirty="0"/>
            </a:lvl1pPr>
            <a:lvl2pPr marL="0" indent="0">
              <a:buNone/>
              <a:defRPr sz="1400" i="1"/>
            </a:lvl2pPr>
            <a:lvl3pPr>
              <a:buNone/>
              <a:defRPr/>
            </a:lvl3pPr>
            <a:lvl4pPr>
              <a:buNone/>
              <a:defRPr/>
            </a:lvl4pPr>
            <a:lvl5pPr>
              <a:buNone/>
              <a:defRPr/>
            </a:lvl5pPr>
          </a:lstStyle>
          <a:p>
            <a:pPr lvl="0"/>
            <a:r>
              <a:rPr lang="en-US" smtClean="0"/>
              <a:t>Click to edit Master text styles</a:t>
            </a:r>
          </a:p>
          <a:p>
            <a:pPr lvl="1"/>
            <a:r>
              <a:rPr lang="en-US" smtClean="0"/>
              <a:t>Second level</a:t>
            </a:r>
          </a:p>
        </p:txBody>
      </p:sp>
      <p:sp>
        <p:nvSpPr>
          <p:cNvPr id="24" name="Text Placeholder 13"/>
          <p:cNvSpPr>
            <a:spLocks noGrp="1"/>
          </p:cNvSpPr>
          <p:nvPr>
            <p:ph type="body" sz="quarter" idx="16"/>
          </p:nvPr>
        </p:nvSpPr>
        <p:spPr>
          <a:xfrm>
            <a:off x="6096000" y="1828800"/>
            <a:ext cx="2286000" cy="609600"/>
          </a:xfrm>
        </p:spPr>
        <p:txBody>
          <a:bodyPr tIns="45720"/>
          <a:lstStyle>
            <a:lvl1pPr algn="l">
              <a:buNone/>
              <a:defRPr lang="en-US" sz="1400" baseline="0" dirty="0"/>
            </a:lvl1pPr>
            <a:lvl2pPr>
              <a:buNone/>
              <a:defRPr/>
            </a:lvl2pPr>
            <a:lvl3pPr>
              <a:buNone/>
              <a:defRPr/>
            </a:lvl3pPr>
            <a:lvl4pPr>
              <a:buNone/>
              <a:defRPr/>
            </a:lvl4pPr>
            <a:lvl5pPr>
              <a:buNone/>
              <a:defRPr/>
            </a:lvl5pPr>
          </a:lstStyle>
          <a:p>
            <a:pPr lvl="0"/>
            <a:r>
              <a:rPr lang="en-US" smtClean="0"/>
              <a:t>Click to edit Master text styles</a:t>
            </a:r>
          </a:p>
        </p:txBody>
      </p:sp>
      <p:sp>
        <p:nvSpPr>
          <p:cNvPr id="25" name="Text Placeholder 13"/>
          <p:cNvSpPr>
            <a:spLocks noGrp="1"/>
          </p:cNvSpPr>
          <p:nvPr>
            <p:ph type="body" sz="quarter" idx="17"/>
          </p:nvPr>
        </p:nvSpPr>
        <p:spPr>
          <a:xfrm>
            <a:off x="6096000" y="4800600"/>
            <a:ext cx="2286000" cy="609600"/>
          </a:xfrm>
        </p:spPr>
        <p:txBody>
          <a:bodyPr tIns="45720"/>
          <a:lstStyle>
            <a:lvl1pPr algn="l">
              <a:buNone/>
              <a:defRPr lang="en-US" sz="1400" baseline="0" dirty="0"/>
            </a:lvl1pPr>
            <a:lvl2pPr>
              <a:buNone/>
              <a:defRPr/>
            </a:lvl2pPr>
            <a:lvl3pPr>
              <a:buNone/>
              <a:defRPr/>
            </a:lvl3pPr>
            <a:lvl4pPr>
              <a:buNone/>
              <a:defRPr/>
            </a:lvl4pPr>
            <a:lvl5pPr>
              <a:buNone/>
              <a:defRPr/>
            </a:lvl5pPr>
          </a:lstStyle>
          <a:p>
            <a:pPr lvl="0"/>
            <a:r>
              <a:rPr lang="en-US" smtClean="0"/>
              <a:t>Click to edit Master text styles</a:t>
            </a:r>
          </a:p>
        </p:txBody>
      </p:sp>
      <p:sp>
        <p:nvSpPr>
          <p:cNvPr id="26" name="Text Placeholder 13"/>
          <p:cNvSpPr>
            <a:spLocks noGrp="1"/>
          </p:cNvSpPr>
          <p:nvPr>
            <p:ph type="body" sz="quarter" idx="18"/>
          </p:nvPr>
        </p:nvSpPr>
        <p:spPr>
          <a:xfrm>
            <a:off x="6096000" y="4059936"/>
            <a:ext cx="2286000" cy="609600"/>
          </a:xfrm>
        </p:spPr>
        <p:txBody>
          <a:bodyPr tIns="45720"/>
          <a:lstStyle>
            <a:lvl1pPr algn="l">
              <a:buNone/>
              <a:defRPr lang="en-US" sz="1400" baseline="0" dirty="0"/>
            </a:lvl1pPr>
            <a:lvl2pPr>
              <a:buNone/>
              <a:defRPr/>
            </a:lvl2pPr>
            <a:lvl3pPr>
              <a:buNone/>
              <a:defRPr/>
            </a:lvl3pPr>
            <a:lvl4pPr>
              <a:buNone/>
              <a:defRPr/>
            </a:lvl4pPr>
            <a:lvl5pPr>
              <a:buNone/>
              <a:defRPr/>
            </a:lvl5pPr>
          </a:lstStyle>
          <a:p>
            <a:pPr lvl="0"/>
            <a:r>
              <a:rPr lang="en-US" smtClean="0"/>
              <a:t>Click to edit Master text styles</a:t>
            </a:r>
          </a:p>
        </p:txBody>
      </p:sp>
      <p:sp>
        <p:nvSpPr>
          <p:cNvPr id="28" name="Text Placeholder 13"/>
          <p:cNvSpPr>
            <a:spLocks noGrp="1"/>
          </p:cNvSpPr>
          <p:nvPr>
            <p:ph type="body" sz="quarter" idx="19"/>
          </p:nvPr>
        </p:nvSpPr>
        <p:spPr>
          <a:xfrm>
            <a:off x="6096000" y="3319272"/>
            <a:ext cx="2286000" cy="609600"/>
          </a:xfrm>
        </p:spPr>
        <p:txBody>
          <a:bodyPr tIns="45720"/>
          <a:lstStyle>
            <a:lvl1pPr algn="l">
              <a:buNone/>
              <a:defRPr lang="en-US" sz="1400" baseline="0" dirty="0"/>
            </a:lvl1pPr>
            <a:lvl2pPr>
              <a:buNone/>
              <a:defRPr/>
            </a:lvl2pPr>
            <a:lvl3pPr>
              <a:buNone/>
              <a:defRPr/>
            </a:lvl3pPr>
            <a:lvl4pPr>
              <a:buNone/>
              <a:defRPr/>
            </a:lvl4pPr>
            <a:lvl5pPr>
              <a:buNone/>
              <a:defRPr/>
            </a:lvl5pPr>
          </a:lstStyle>
          <a:p>
            <a:pPr lvl="0"/>
            <a:r>
              <a:rPr lang="en-US" smtClean="0"/>
              <a:t>Click to edit Master text styles</a:t>
            </a:r>
          </a:p>
        </p:txBody>
      </p:sp>
      <p:sp>
        <p:nvSpPr>
          <p:cNvPr id="29" name="Text Placeholder 13"/>
          <p:cNvSpPr>
            <a:spLocks noGrp="1"/>
          </p:cNvSpPr>
          <p:nvPr>
            <p:ph type="body" sz="quarter" idx="20"/>
          </p:nvPr>
        </p:nvSpPr>
        <p:spPr>
          <a:xfrm>
            <a:off x="6096000" y="2569464"/>
            <a:ext cx="2286000" cy="609600"/>
          </a:xfrm>
        </p:spPr>
        <p:txBody>
          <a:bodyPr tIns="45720"/>
          <a:lstStyle>
            <a:lvl1pPr algn="l">
              <a:buNone/>
              <a:defRPr lang="en-US" sz="1400" baseline="0" dirty="0"/>
            </a:lvl1pPr>
            <a:lvl2pPr>
              <a:buNone/>
              <a:defRPr/>
            </a:lvl2pPr>
            <a:lvl3pPr>
              <a:buNone/>
              <a:defRPr/>
            </a:lvl3pPr>
            <a:lvl4pPr>
              <a:buNone/>
              <a:defRPr/>
            </a:lvl4pPr>
            <a:lvl5pPr>
              <a:buNone/>
              <a:defRPr/>
            </a:lvl5pPr>
          </a:lstStyle>
          <a:p>
            <a:pPr lvl="0"/>
            <a:r>
              <a:rPr lang="en-US" smtClean="0"/>
              <a:t>Click to edit Master text styles</a:t>
            </a:r>
          </a:p>
        </p:txBody>
      </p:sp>
      <p:sp>
        <p:nvSpPr>
          <p:cNvPr id="30" name="Title 29"/>
          <p:cNvSpPr>
            <a:spLocks noGrp="1"/>
          </p:cNvSpPr>
          <p:nvPr>
            <p:ph type="title"/>
          </p:nvPr>
        </p:nvSpPr>
        <p:spPr>
          <a:xfrm>
            <a:off x="7162800" y="228600"/>
            <a:ext cx="1295400" cy="685800"/>
          </a:xfrm>
        </p:spPr>
        <p:txBody>
          <a:bodyPr anchor="ctr"/>
          <a:lstStyle>
            <a:lvl1pPr algn="ctr">
              <a:defRPr sz="1000" baseline="0">
                <a:solidFill>
                  <a:schemeClr val="bg1"/>
                </a:solidFill>
                <a:latin typeface="Trebuchet MS" pitchFamily="34" charset="0"/>
              </a:defRPr>
            </a:lvl1pPr>
          </a:lstStyle>
          <a:p>
            <a:r>
              <a:rPr lang="en-US" smtClean="0"/>
              <a:t>Click to edit Master title style</a:t>
            </a:r>
            <a:endParaRPr lang="en-US" dirty="0"/>
          </a:p>
        </p:txBody>
      </p:sp>
      <p:sp>
        <p:nvSpPr>
          <p:cNvPr id="16" name="Slide Number Placeholder 5"/>
          <p:cNvSpPr>
            <a:spLocks noGrp="1"/>
          </p:cNvSpPr>
          <p:nvPr>
            <p:ph type="sldNum" sz="quarter" idx="21"/>
          </p:nvPr>
        </p:nvSpPr>
        <p:spPr/>
        <p:txBody>
          <a:bodyPr/>
          <a:lstStyle>
            <a:lvl1pPr>
              <a:defRPr/>
            </a:lvl1pPr>
          </a:lstStyle>
          <a:p>
            <a:pPr>
              <a:defRPr/>
            </a:pPr>
            <a:fld id="{E2715B52-8853-46EB-9A94-D2B985DA8FB6}" type="slidenum">
              <a:rPr lang="en-US"/>
              <a:pPr>
                <a:defRPr/>
              </a:pPr>
              <a:t>‹#›</a:t>
            </a:fld>
            <a:endParaRPr lang="en-US"/>
          </a:p>
        </p:txBody>
      </p:sp>
    </p:spTree>
    <p:extLst>
      <p:ext uri="{BB962C8B-B14F-4D97-AF65-F5344CB8AC3E}">
        <p14:creationId xmlns:p14="http://schemas.microsoft.com/office/powerpoint/2010/main" val="261131410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peaker Cover Page (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3557587"/>
            <a:ext cx="7772400" cy="1362075"/>
          </a:xfrm>
        </p:spPr>
        <p:txBody>
          <a:bodyPr anchor="t"/>
          <a:lstStyle>
            <a:lvl1pPr algn="l">
              <a:defRPr sz="4000" b="1"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85800" y="2057400"/>
            <a:ext cx="7772400" cy="1500187"/>
          </a:xfrm>
        </p:spPr>
        <p:txBody>
          <a:bodyPr tIns="45720" anchor="b"/>
          <a:lstStyle>
            <a:lvl1pPr marL="0" indent="0">
              <a:buNone/>
              <a:defRPr sz="2000" baseline="0">
                <a:solidFill>
                  <a:schemeClr val="tx1">
                    <a:tint val="75000"/>
                  </a:schemeClr>
                </a:solidFill>
                <a:latin typeface="Constantia"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p:txBody>
          <a:bodyPr/>
          <a:lstStyle>
            <a:lvl1pPr>
              <a:defRPr/>
            </a:lvl1pPr>
          </a:lstStyle>
          <a:p>
            <a:pPr>
              <a:defRPr/>
            </a:pPr>
            <a:fld id="{A6DFD440-E3AE-4148-A145-3057B4640504}" type="slidenum">
              <a:rPr lang="en-US"/>
              <a:pPr>
                <a:defRPr/>
              </a:pPr>
              <a:t>‹#›</a:t>
            </a:fld>
            <a:endParaRPr lang="en-US"/>
          </a:p>
        </p:txBody>
      </p:sp>
    </p:spTree>
    <p:extLst>
      <p:ext uri="{BB962C8B-B14F-4D97-AF65-F5344CB8AC3E}">
        <p14:creationId xmlns:p14="http://schemas.microsoft.com/office/powerpoint/2010/main" val="20302845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obj" preserve="1">
  <p:cSld name="Content (Outline)">
    <p:spTree>
      <p:nvGrpSpPr>
        <p:cNvPr id="1" name=""/>
        <p:cNvGrpSpPr/>
        <p:nvPr/>
      </p:nvGrpSpPr>
      <p:grpSpPr>
        <a:xfrm>
          <a:off x="0" y="0"/>
          <a:ext cx="0" cy="0"/>
          <a:chOff x="0" y="0"/>
          <a:chExt cx="0" cy="0"/>
        </a:xfrm>
      </p:grpSpPr>
      <p:cxnSp>
        <p:nvCxnSpPr>
          <p:cNvPr id="4" name="Straight Connector 3"/>
          <p:cNvCxnSpPr/>
          <p:nvPr/>
        </p:nvCxnSpPr>
        <p:spPr>
          <a:xfrm>
            <a:off x="685800" y="1600200"/>
            <a:ext cx="7772400" cy="1588"/>
          </a:xfrm>
          <a:prstGeom prst="line">
            <a:avLst/>
          </a:prstGeom>
          <a:ln>
            <a:solidFill>
              <a:schemeClr val="bg1">
                <a:lumMod val="85000"/>
              </a:schemeClr>
            </a:solidFill>
          </a:ln>
        </p:spPr>
        <p:style>
          <a:lnRef idx="1">
            <a:schemeClr val="accent2"/>
          </a:lnRef>
          <a:fillRef idx="0">
            <a:schemeClr val="accent2"/>
          </a:fillRef>
          <a:effectRef idx="0">
            <a:schemeClr val="accent2"/>
          </a:effectRef>
          <a:fontRef idx="minor">
            <a:schemeClr val="tx1"/>
          </a:fontRef>
        </p:style>
      </p:cxnSp>
      <p:sp>
        <p:nvSpPr>
          <p:cNvPr id="2" name="Title 1"/>
          <p:cNvSpPr>
            <a:spLocks noGrp="1"/>
          </p:cNvSpPr>
          <p:nvPr>
            <p:ph type="title"/>
          </p:nvPr>
        </p:nvSpPr>
        <p:spPr>
          <a:xfrm>
            <a:off x="685800" y="762000"/>
            <a:ext cx="7772400" cy="685800"/>
          </a:xfrm>
        </p:spPr>
        <p:txBody>
          <a:bodyPr>
            <a:normAutofit/>
          </a:bodyPr>
          <a:lstStyle>
            <a:lvl1pPr>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marL="400050" indent="-400050">
              <a:spcAft>
                <a:spcPts val="400"/>
              </a:spcAft>
              <a:buFont typeface="+mj-lt"/>
              <a:buAutoNum type="romanUcPeriod"/>
              <a:defRPr sz="1500"/>
            </a:lvl1pPr>
            <a:lvl2pPr marL="857250" indent="-400050">
              <a:spcAft>
                <a:spcPts val="400"/>
              </a:spcAft>
              <a:buFont typeface="+mj-lt"/>
              <a:buAutoNum type="alphaUcPeriod"/>
              <a:defRPr sz="1500"/>
            </a:lvl2pPr>
            <a:lvl3pPr marL="1314450" indent="-400050">
              <a:spcAft>
                <a:spcPts val="400"/>
              </a:spcAft>
              <a:buFont typeface="+mj-lt"/>
              <a:buAutoNum type="arabicPeriod"/>
              <a:defRPr/>
            </a:lvl3pPr>
            <a:lvl4pPr marL="1771650" indent="-400050">
              <a:spcAft>
                <a:spcPts val="400"/>
              </a:spcAft>
              <a:buFont typeface="+mj-lt"/>
              <a:buAutoNum type="alphaLcPeriod"/>
              <a:defRPr/>
            </a:lvl4pPr>
            <a:lvl5pPr marL="2228850" indent="-400050">
              <a:spcAft>
                <a:spcPts val="400"/>
              </a:spcAft>
              <a:buFont typeface="+mj-lt"/>
              <a:buAutoNum type="romanLcPeriod"/>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DA5811CA-CDE1-468E-8F12-1BDA4D5CDB6C}" type="slidenum">
              <a:rPr lang="en-US"/>
              <a:pPr>
                <a:defRPr/>
              </a:pPr>
              <a:t>‹#›</a:t>
            </a:fld>
            <a:endParaRPr lang="en-US"/>
          </a:p>
        </p:txBody>
      </p:sp>
    </p:spTree>
    <p:extLst>
      <p:ext uri="{BB962C8B-B14F-4D97-AF65-F5344CB8AC3E}">
        <p14:creationId xmlns:p14="http://schemas.microsoft.com/office/powerpoint/2010/main" val="326084323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obj" preserve="1">
  <p:cSld name="Content (Bullets)">
    <p:spTree>
      <p:nvGrpSpPr>
        <p:cNvPr id="1" name=""/>
        <p:cNvGrpSpPr/>
        <p:nvPr/>
      </p:nvGrpSpPr>
      <p:grpSpPr>
        <a:xfrm>
          <a:off x="0" y="0"/>
          <a:ext cx="0" cy="0"/>
          <a:chOff x="0" y="0"/>
          <a:chExt cx="0" cy="0"/>
        </a:xfrm>
      </p:grpSpPr>
      <p:cxnSp>
        <p:nvCxnSpPr>
          <p:cNvPr id="4" name="Straight Connector 3"/>
          <p:cNvCxnSpPr/>
          <p:nvPr/>
        </p:nvCxnSpPr>
        <p:spPr>
          <a:xfrm>
            <a:off x="685800" y="1600200"/>
            <a:ext cx="7772400" cy="1588"/>
          </a:xfrm>
          <a:prstGeom prst="line">
            <a:avLst/>
          </a:prstGeom>
          <a:ln>
            <a:solidFill>
              <a:schemeClr val="bg1">
                <a:lumMod val="85000"/>
              </a:schemeClr>
            </a:solidFill>
          </a:ln>
        </p:spPr>
        <p:style>
          <a:lnRef idx="1">
            <a:schemeClr val="accent2"/>
          </a:lnRef>
          <a:fillRef idx="0">
            <a:schemeClr val="accent2"/>
          </a:fillRef>
          <a:effectRef idx="0">
            <a:schemeClr val="accent2"/>
          </a:effectRef>
          <a:fontRef idx="minor">
            <a:schemeClr val="tx1"/>
          </a:fontRef>
        </p:style>
      </p:cxnSp>
      <p:sp>
        <p:nvSpPr>
          <p:cNvPr id="2" name="Title 1"/>
          <p:cNvSpPr>
            <a:spLocks noGrp="1"/>
          </p:cNvSpPr>
          <p:nvPr>
            <p:ph type="title"/>
          </p:nvPr>
        </p:nvSpPr>
        <p:spPr>
          <a:xfrm>
            <a:off x="685800" y="762000"/>
            <a:ext cx="7772400" cy="685800"/>
          </a:xfrm>
        </p:spPr>
        <p:txBody>
          <a:bodyPr>
            <a:normAutofit/>
          </a:bodyPr>
          <a:lstStyle>
            <a:lvl1pPr>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marL="400050" indent="-400050">
              <a:spcAft>
                <a:spcPts val="400"/>
              </a:spcAft>
              <a:buFont typeface="Arial" pitchFamily="34" charset="0"/>
              <a:buChar char="•"/>
              <a:defRPr sz="1500"/>
            </a:lvl1pPr>
            <a:lvl2pPr marL="857250" indent="-400050">
              <a:spcAft>
                <a:spcPts val="400"/>
              </a:spcAft>
              <a:buFont typeface="Trebuchet MS" pitchFamily="34" charset="0"/>
              <a:buChar char="―"/>
              <a:defRPr sz="1500"/>
            </a:lvl2pPr>
            <a:lvl3pPr marL="1314450" indent="-400050">
              <a:spcAft>
                <a:spcPts val="400"/>
              </a:spcAft>
              <a:buFont typeface="Trebuchet MS" pitchFamily="34" charset="0"/>
              <a:buChar char="―"/>
              <a:defRPr/>
            </a:lvl3pPr>
            <a:lvl4pPr marL="1771650" indent="-400050">
              <a:spcAft>
                <a:spcPts val="400"/>
              </a:spcAft>
              <a:buFont typeface="Trebuchet MS" pitchFamily="34" charset="0"/>
              <a:buChar char="―"/>
              <a:defRPr/>
            </a:lvl4pPr>
            <a:lvl5pPr marL="2228850" indent="-400050">
              <a:spcAft>
                <a:spcPts val="400"/>
              </a:spcAft>
              <a:buFont typeface="Trebuchet MS" pitchFamily="34" charset="0"/>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53DDDEA7-42C5-425B-B850-625035955D07}" type="slidenum">
              <a:rPr lang="en-US"/>
              <a:pPr>
                <a:defRPr/>
              </a:pPr>
              <a:t>‹#›</a:t>
            </a:fld>
            <a:endParaRPr lang="en-US"/>
          </a:p>
        </p:txBody>
      </p:sp>
    </p:spTree>
    <p:extLst>
      <p:ext uri="{BB962C8B-B14F-4D97-AF65-F5344CB8AC3E}">
        <p14:creationId xmlns:p14="http://schemas.microsoft.com/office/powerpoint/2010/main" val="23610620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obj" preserve="1">
  <p:cSld name="Content (Paragraphs)">
    <p:spTree>
      <p:nvGrpSpPr>
        <p:cNvPr id="1" name=""/>
        <p:cNvGrpSpPr/>
        <p:nvPr/>
      </p:nvGrpSpPr>
      <p:grpSpPr>
        <a:xfrm>
          <a:off x="0" y="0"/>
          <a:ext cx="0" cy="0"/>
          <a:chOff x="0" y="0"/>
          <a:chExt cx="0" cy="0"/>
        </a:xfrm>
      </p:grpSpPr>
      <p:cxnSp>
        <p:nvCxnSpPr>
          <p:cNvPr id="4" name="Straight Connector 3"/>
          <p:cNvCxnSpPr/>
          <p:nvPr/>
        </p:nvCxnSpPr>
        <p:spPr>
          <a:xfrm>
            <a:off x="685800" y="1600200"/>
            <a:ext cx="7772400" cy="1588"/>
          </a:xfrm>
          <a:prstGeom prst="line">
            <a:avLst/>
          </a:prstGeom>
          <a:ln>
            <a:solidFill>
              <a:schemeClr val="bg1">
                <a:lumMod val="85000"/>
              </a:schemeClr>
            </a:solidFill>
          </a:ln>
        </p:spPr>
        <p:style>
          <a:lnRef idx="1">
            <a:schemeClr val="accent2"/>
          </a:lnRef>
          <a:fillRef idx="0">
            <a:schemeClr val="accent2"/>
          </a:fillRef>
          <a:effectRef idx="0">
            <a:schemeClr val="accent2"/>
          </a:effectRef>
          <a:fontRef idx="minor">
            <a:schemeClr val="tx1"/>
          </a:fontRef>
        </p:style>
      </p:cxnSp>
      <p:sp>
        <p:nvSpPr>
          <p:cNvPr id="2" name="Title 1"/>
          <p:cNvSpPr>
            <a:spLocks noGrp="1"/>
          </p:cNvSpPr>
          <p:nvPr>
            <p:ph type="title"/>
          </p:nvPr>
        </p:nvSpPr>
        <p:spPr>
          <a:xfrm>
            <a:off x="685800" y="762000"/>
            <a:ext cx="7772400" cy="685800"/>
          </a:xfrm>
        </p:spPr>
        <p:txBody>
          <a:bodyPr>
            <a:normAutofit/>
          </a:bodyPr>
          <a:lstStyle>
            <a:lvl1pPr>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marL="0" indent="0">
              <a:spcAft>
                <a:spcPts val="0"/>
              </a:spcAft>
              <a:buFont typeface="Arial" pitchFamily="34" charset="0"/>
              <a:buNone/>
              <a:defRPr sz="1500"/>
            </a:lvl1pPr>
            <a:lvl2pPr marL="857250" indent="-400050">
              <a:spcAft>
                <a:spcPts val="400"/>
              </a:spcAft>
              <a:buFont typeface="Arial" pitchFamily="34" charset="0"/>
              <a:buChar char="•"/>
              <a:defRPr sz="1500"/>
            </a:lvl2pPr>
            <a:lvl3pPr marL="1314450" indent="-400050">
              <a:spcAft>
                <a:spcPts val="400"/>
              </a:spcAft>
              <a:buFont typeface="Trebuchet MS" pitchFamily="34" charset="0"/>
              <a:buChar char="―"/>
              <a:defRPr/>
            </a:lvl3pPr>
            <a:lvl4pPr marL="1771650" indent="-400050">
              <a:spcAft>
                <a:spcPts val="400"/>
              </a:spcAft>
              <a:buFont typeface="Trebuchet MS" pitchFamily="34" charset="0"/>
              <a:buChar char="―"/>
              <a:defRPr/>
            </a:lvl4pPr>
            <a:lvl5pPr marL="2228850" indent="-400050">
              <a:spcAft>
                <a:spcPts val="400"/>
              </a:spcAft>
              <a:buFont typeface="Trebuchet MS" pitchFamily="34" charset="0"/>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45CD15C1-3C50-4553-B566-D9825CC26837}" type="slidenum">
              <a:rPr lang="en-US"/>
              <a:pPr>
                <a:defRPr/>
              </a:pPr>
              <a:t>‹#›</a:t>
            </a:fld>
            <a:endParaRPr lang="en-US"/>
          </a:p>
        </p:txBody>
      </p:sp>
    </p:spTree>
    <p:extLst>
      <p:ext uri="{BB962C8B-B14F-4D97-AF65-F5344CB8AC3E}">
        <p14:creationId xmlns:p14="http://schemas.microsoft.com/office/powerpoint/2010/main" val="29742969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Only" preserve="1">
  <p:cSld name="Content (Blank, Unline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685800"/>
          </a:xfrm>
        </p:spPr>
        <p:txBody>
          <a:bodyPr/>
          <a:lstStyle>
            <a:lvl1pPr>
              <a:defRPr/>
            </a:lvl1pPr>
          </a:lstStyle>
          <a:p>
            <a:r>
              <a:rPr lang="en-US" smtClean="0"/>
              <a:t>Click to edit Master title style</a:t>
            </a:r>
            <a:endParaRPr lang="en-US" dirty="0"/>
          </a:p>
        </p:txBody>
      </p:sp>
      <p:sp>
        <p:nvSpPr>
          <p:cNvPr id="3" name="Slide Number Placeholder 5"/>
          <p:cNvSpPr>
            <a:spLocks noGrp="1"/>
          </p:cNvSpPr>
          <p:nvPr>
            <p:ph type="sldNum" sz="quarter" idx="10"/>
          </p:nvPr>
        </p:nvSpPr>
        <p:spPr/>
        <p:txBody>
          <a:bodyPr/>
          <a:lstStyle>
            <a:lvl1pPr>
              <a:defRPr/>
            </a:lvl1pPr>
          </a:lstStyle>
          <a:p>
            <a:pPr>
              <a:defRPr/>
            </a:pPr>
            <a:fld id="{28443C9C-C7B4-44CB-83A5-A2FAD52973A4}" type="slidenum">
              <a:rPr lang="en-US"/>
              <a:pPr>
                <a:defRPr/>
              </a:pPr>
              <a:t>‹#›</a:t>
            </a:fld>
            <a:endParaRPr lang="en-US"/>
          </a:p>
        </p:txBody>
      </p:sp>
    </p:spTree>
    <p:extLst>
      <p:ext uri="{BB962C8B-B14F-4D97-AF65-F5344CB8AC3E}">
        <p14:creationId xmlns:p14="http://schemas.microsoft.com/office/powerpoint/2010/main" val="4274967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Promo ">
    <p:spTree>
      <p:nvGrpSpPr>
        <p:cNvPr id="1" name=""/>
        <p:cNvGrpSpPr/>
        <p:nvPr/>
      </p:nvGrpSpPr>
      <p:grpSpPr>
        <a:xfrm>
          <a:off x="0" y="0"/>
          <a:ext cx="0" cy="0"/>
          <a:chOff x="0" y="0"/>
          <a:chExt cx="0" cy="0"/>
        </a:xfrm>
      </p:grpSpPr>
      <p:sp>
        <p:nvSpPr>
          <p:cNvPr id="2" name="Title 1"/>
          <p:cNvSpPr txBox="1">
            <a:spLocks/>
          </p:cNvSpPr>
          <p:nvPr userDrawn="1"/>
        </p:nvSpPr>
        <p:spPr bwMode="auto">
          <a:xfrm>
            <a:off x="304800" y="2438400"/>
            <a:ext cx="4343400" cy="990600"/>
          </a:xfrm>
          <a:prstGeom prst="rect">
            <a:avLst/>
          </a:prstGeom>
          <a:noFill/>
          <a:ln>
            <a:noFill/>
          </a:ln>
          <a:extLst/>
        </p:spPr>
        <p:txBody>
          <a:bodyPr lIns="0" rIns="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defRPr/>
            </a:pPr>
            <a:r>
              <a:rPr lang="en-US" sz="3500" i="1" smtClean="0">
                <a:solidFill>
                  <a:srgbClr val="004B8D"/>
                </a:solidFill>
                <a:latin typeface="Adobe Garamond Pro" pitchFamily="18" charset="0"/>
              </a:rPr>
              <a:t>Tell us how we did!</a:t>
            </a:r>
          </a:p>
        </p:txBody>
      </p:sp>
      <p:grpSp>
        <p:nvGrpSpPr>
          <p:cNvPr id="3" name="Group 11"/>
          <p:cNvGrpSpPr>
            <a:grpSpLocks/>
          </p:cNvGrpSpPr>
          <p:nvPr userDrawn="1"/>
        </p:nvGrpSpPr>
        <p:grpSpPr bwMode="auto">
          <a:xfrm>
            <a:off x="5029200" y="1247775"/>
            <a:ext cx="3505200" cy="3476625"/>
            <a:chOff x="4572000" y="1248326"/>
            <a:chExt cx="3276600" cy="3475951"/>
          </a:xfrm>
        </p:grpSpPr>
        <p:sp>
          <p:nvSpPr>
            <p:cNvPr id="4" name="Left Brace 3"/>
            <p:cNvSpPr/>
            <p:nvPr userDrawn="1"/>
          </p:nvSpPr>
          <p:spPr>
            <a:xfrm>
              <a:off x="4572000" y="1248326"/>
              <a:ext cx="381380" cy="3475951"/>
            </a:xfrm>
            <a:prstGeom prst="leftBrace">
              <a:avLst>
                <a:gd name="adj1" fmla="val 49271"/>
                <a:gd name="adj2" fmla="val 50000"/>
              </a:avLst>
            </a:prstGeom>
          </p:spPr>
          <p:style>
            <a:lnRef idx="1">
              <a:schemeClr val="accent1"/>
            </a:lnRef>
            <a:fillRef idx="0">
              <a:schemeClr val="accent1"/>
            </a:fillRef>
            <a:effectRef idx="0">
              <a:schemeClr val="accent1"/>
            </a:effectRef>
            <a:fontRef idx="minor">
              <a:schemeClr val="tx1"/>
            </a:fontRef>
          </p:style>
          <p:txBody>
            <a:bodyPr anchor="ctr"/>
            <a:lstStyle/>
            <a:p>
              <a:pPr>
                <a:defRPr/>
              </a:pPr>
              <a:endParaRPr lang="en-US">
                <a:solidFill>
                  <a:srgbClr val="004B8D"/>
                </a:solidFill>
              </a:endParaRPr>
            </a:p>
          </p:txBody>
        </p:sp>
        <p:sp>
          <p:nvSpPr>
            <p:cNvPr id="5" name="TextBox 4"/>
            <p:cNvSpPr txBox="1">
              <a:spLocks noChangeArrowheads="1"/>
            </p:cNvSpPr>
            <p:nvPr userDrawn="1"/>
          </p:nvSpPr>
          <p:spPr bwMode="auto">
            <a:xfrm>
              <a:off x="5104745" y="1965737"/>
              <a:ext cx="2743855" cy="2023671"/>
            </a:xfrm>
            <a:prstGeom prst="rect">
              <a:avLst/>
            </a:prstGeom>
            <a:noFill/>
            <a:ln>
              <a:noFill/>
            </a:ln>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112000"/>
                </a:lnSpc>
                <a:spcBef>
                  <a:spcPct val="20000"/>
                </a:spcBef>
                <a:buClr>
                  <a:srgbClr val="004B8D"/>
                </a:buClr>
                <a:buFont typeface="Arial" charset="0"/>
                <a:buNone/>
                <a:defRPr/>
              </a:pPr>
              <a:r>
                <a:rPr lang="en-US" sz="1600" smtClean="0">
                  <a:solidFill>
                    <a:srgbClr val="414042"/>
                  </a:solidFill>
                  <a:latin typeface="Trebuchet MS" pitchFamily="34" charset="0"/>
                  <a:cs typeface="Arial" charset="0"/>
                </a:rPr>
                <a:t>Look for our 'Thank You' email (which you should receive shortly) with a link to a survey about the program.  Please take a few minutes to complete it.</a:t>
              </a:r>
              <a:endParaRPr lang="en-US" sz="2000" smtClean="0"/>
            </a:p>
          </p:txBody>
        </p:sp>
      </p:grpSp>
      <p:sp>
        <p:nvSpPr>
          <p:cNvPr id="6" name="Slide Number Placeholder 2"/>
          <p:cNvSpPr>
            <a:spLocks noGrp="1"/>
          </p:cNvSpPr>
          <p:nvPr>
            <p:ph type="sldNum" sz="quarter" idx="10"/>
          </p:nvPr>
        </p:nvSpPr>
        <p:spPr/>
        <p:txBody>
          <a:bodyPr/>
          <a:lstStyle>
            <a:lvl1pPr>
              <a:defRPr/>
            </a:lvl1pPr>
          </a:lstStyle>
          <a:p>
            <a:pPr>
              <a:defRPr/>
            </a:pPr>
            <a:fld id="{3B18A3DE-91EF-4A9C-AFAE-5748AEAAF142}" type="slidenum">
              <a:rPr lang="en-US"/>
              <a:pPr>
                <a:defRPr/>
              </a:pPr>
              <a:t>‹#›</a:t>
            </a:fld>
            <a:endParaRPr lang="en-US"/>
          </a:p>
        </p:txBody>
      </p:sp>
    </p:spTree>
    <p:extLst>
      <p:ext uri="{BB962C8B-B14F-4D97-AF65-F5344CB8AC3E}">
        <p14:creationId xmlns:p14="http://schemas.microsoft.com/office/powerpoint/2010/main" val="54364032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Content (2 Column)">
    <p:spTree>
      <p:nvGrpSpPr>
        <p:cNvPr id="1" name=""/>
        <p:cNvGrpSpPr/>
        <p:nvPr/>
      </p:nvGrpSpPr>
      <p:grpSpPr>
        <a:xfrm>
          <a:off x="0" y="0"/>
          <a:ext cx="0" cy="0"/>
          <a:chOff x="0" y="0"/>
          <a:chExt cx="0" cy="0"/>
        </a:xfrm>
      </p:grpSpPr>
      <p:cxnSp>
        <p:nvCxnSpPr>
          <p:cNvPr id="5" name="Straight Connector 4"/>
          <p:cNvCxnSpPr/>
          <p:nvPr/>
        </p:nvCxnSpPr>
        <p:spPr>
          <a:xfrm>
            <a:off x="685800" y="1600200"/>
            <a:ext cx="7772400" cy="1588"/>
          </a:xfrm>
          <a:prstGeom prst="line">
            <a:avLst/>
          </a:prstGeom>
          <a:ln>
            <a:solidFill>
              <a:schemeClr val="bg1">
                <a:lumMod val="85000"/>
              </a:schemeClr>
            </a:solidFill>
          </a:ln>
        </p:spPr>
        <p:style>
          <a:lnRef idx="1">
            <a:schemeClr val="accent2"/>
          </a:lnRef>
          <a:fillRef idx="0">
            <a:schemeClr val="accent2"/>
          </a:fillRef>
          <a:effectRef idx="0">
            <a:schemeClr val="accent2"/>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Content Placeholder 2"/>
          <p:cNvSpPr>
            <a:spLocks noGrp="1"/>
          </p:cNvSpPr>
          <p:nvPr>
            <p:ph sz="half" idx="1"/>
          </p:nvPr>
        </p:nvSpPr>
        <p:spPr>
          <a:xfrm>
            <a:off x="685800" y="1755648"/>
            <a:ext cx="3749040" cy="3959352"/>
          </a:xfrm>
        </p:spPr>
        <p:txBody>
          <a:bodyPr>
            <a:normAutofit/>
          </a:bodyPr>
          <a:lstStyle>
            <a:lvl1pPr>
              <a:defRPr sz="1500"/>
            </a:lvl1pPr>
            <a:lvl2pPr>
              <a:buFont typeface="Arial" pitchFamily="34" charset="0"/>
              <a:buChar char="•"/>
              <a:defRPr sz="1500"/>
            </a:lvl2pPr>
            <a:lvl3pPr>
              <a:buFont typeface="Trebuchet MS" pitchFamily="34" charset="0"/>
              <a:buChar char="―"/>
              <a:defRPr sz="1400"/>
            </a:lvl3pPr>
            <a:lvl4pPr>
              <a:buFont typeface="Trebuchet MS" pitchFamily="34" charset="0"/>
              <a:buChar char="―"/>
              <a:defRPr sz="1400"/>
            </a:lvl4pPr>
            <a:lvl5pPr>
              <a:buFont typeface="Trebuchet MS" pitchFamily="34" charset="0"/>
              <a:buChar cha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2"/>
          <p:cNvSpPr>
            <a:spLocks noGrp="1"/>
          </p:cNvSpPr>
          <p:nvPr>
            <p:ph sz="half" idx="11"/>
          </p:nvPr>
        </p:nvSpPr>
        <p:spPr>
          <a:xfrm>
            <a:off x="4709160" y="1752600"/>
            <a:ext cx="3749040" cy="3959352"/>
          </a:xfrm>
        </p:spPr>
        <p:txBody>
          <a:bodyPr>
            <a:normAutofit/>
          </a:bodyPr>
          <a:lstStyle>
            <a:lvl1pPr>
              <a:defRPr sz="1500"/>
            </a:lvl1pPr>
            <a:lvl2pPr>
              <a:buFont typeface="Arial" pitchFamily="34" charset="0"/>
              <a:buChar char="•"/>
              <a:defRPr sz="1500"/>
            </a:lvl2pPr>
            <a:lvl3pPr>
              <a:buFont typeface="Trebuchet MS" pitchFamily="34" charset="0"/>
              <a:buChar char="―"/>
              <a:defRPr sz="1400"/>
            </a:lvl3pPr>
            <a:lvl4pPr>
              <a:buFont typeface="Trebuchet MS" pitchFamily="34" charset="0"/>
              <a:buChar char="―"/>
              <a:defRPr sz="1400"/>
            </a:lvl4pPr>
            <a:lvl5pPr>
              <a:buFont typeface="Trebuchet MS" pitchFamily="34" charset="0"/>
              <a:buChar cha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6"/>
          <p:cNvSpPr>
            <a:spLocks noGrp="1"/>
          </p:cNvSpPr>
          <p:nvPr>
            <p:ph type="sldNum" sz="quarter" idx="12"/>
          </p:nvPr>
        </p:nvSpPr>
        <p:spPr/>
        <p:txBody>
          <a:bodyPr/>
          <a:lstStyle>
            <a:lvl1pPr>
              <a:defRPr/>
            </a:lvl1pPr>
          </a:lstStyle>
          <a:p>
            <a:pPr>
              <a:defRPr/>
            </a:pPr>
            <a:fld id="{89022106-0B3A-4BC2-880D-8715710E738C}" type="slidenum">
              <a:rPr lang="en-US"/>
              <a:pPr>
                <a:defRPr/>
              </a:pPr>
              <a:t>‹#›</a:t>
            </a:fld>
            <a:endParaRPr lang="en-US"/>
          </a:p>
        </p:txBody>
      </p:sp>
    </p:spTree>
    <p:extLst>
      <p:ext uri="{BB962C8B-B14F-4D97-AF65-F5344CB8AC3E}">
        <p14:creationId xmlns:p14="http://schemas.microsoft.com/office/powerpoint/2010/main" val="15100117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woTxTwoObj" preserve="1">
  <p:cSld name="Content (2 Column + Headers)">
    <p:spTree>
      <p:nvGrpSpPr>
        <p:cNvPr id="1" name=""/>
        <p:cNvGrpSpPr/>
        <p:nvPr/>
      </p:nvGrpSpPr>
      <p:grpSpPr>
        <a:xfrm>
          <a:off x="0" y="0"/>
          <a:ext cx="0" cy="0"/>
          <a:chOff x="0" y="0"/>
          <a:chExt cx="0" cy="0"/>
        </a:xfrm>
      </p:grpSpPr>
      <p:cxnSp>
        <p:nvCxnSpPr>
          <p:cNvPr id="7" name="Straight Connector 6"/>
          <p:cNvCxnSpPr/>
          <p:nvPr/>
        </p:nvCxnSpPr>
        <p:spPr>
          <a:xfrm>
            <a:off x="685800" y="1600200"/>
            <a:ext cx="7772400" cy="1588"/>
          </a:xfrm>
          <a:prstGeom prst="line">
            <a:avLst/>
          </a:prstGeom>
          <a:ln>
            <a:solidFill>
              <a:schemeClr val="bg1">
                <a:lumMod val="85000"/>
              </a:schemeClr>
            </a:solidFill>
          </a:ln>
        </p:spPr>
        <p:style>
          <a:lnRef idx="1">
            <a:schemeClr val="accent2"/>
          </a:lnRef>
          <a:fillRef idx="0">
            <a:schemeClr val="accent2"/>
          </a:fillRef>
          <a:effectRef idx="0">
            <a:schemeClr val="accent2"/>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85800" y="1600200"/>
            <a:ext cx="3811588" cy="655320"/>
          </a:xfrm>
        </p:spPr>
        <p:txBody>
          <a:bodyPr tIns="45720" anchor="ctr">
            <a:noAutofit/>
          </a:bodyPr>
          <a:lstStyle>
            <a:lvl1pPr marL="0" indent="0" algn="ctr">
              <a:buNone/>
              <a:defRPr sz="15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255520"/>
            <a:ext cx="3811588" cy="3840480"/>
          </a:xfrm>
        </p:spPr>
        <p:txBody>
          <a:bodyPr tIns="91440">
            <a:normAutofit/>
          </a:bodyPr>
          <a:lstStyle>
            <a:lvl1pPr>
              <a:defRPr sz="1500"/>
            </a:lvl1pPr>
            <a:lvl2pPr>
              <a:buFont typeface="Arial" pitchFamily="34" charset="0"/>
              <a:buChar char="•"/>
              <a:defRPr sz="1500"/>
            </a:lvl2pPr>
            <a:lvl3pPr>
              <a:buFont typeface="Trebuchet MS" pitchFamily="34" charset="0"/>
              <a:buChar char="―"/>
              <a:defRPr sz="1400"/>
            </a:lvl3pPr>
            <a:lvl4pPr>
              <a:buFont typeface="Trebuchet MS" pitchFamily="34" charset="0"/>
              <a:buChar char="―"/>
              <a:defRPr sz="1400"/>
            </a:lvl4pPr>
            <a:lvl5pPr>
              <a:buFont typeface="Trebuchet MS" pitchFamily="34" charset="0"/>
              <a:buChar cha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600200"/>
            <a:ext cx="3813175" cy="655320"/>
          </a:xfrm>
        </p:spPr>
        <p:txBody>
          <a:bodyPr tIns="45720" anchor="ctr">
            <a:noAutofit/>
          </a:bodyPr>
          <a:lstStyle>
            <a:lvl1pPr marL="0" indent="0" algn="ctr">
              <a:buNone/>
              <a:defRPr sz="15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55520"/>
            <a:ext cx="3813175" cy="3840480"/>
          </a:xfrm>
        </p:spPr>
        <p:txBody>
          <a:bodyPr tIns="91440">
            <a:normAutofit/>
          </a:bodyPr>
          <a:lstStyle>
            <a:lvl1pPr>
              <a:defRPr sz="1500"/>
            </a:lvl1pPr>
            <a:lvl2pPr>
              <a:buFont typeface="Arial" pitchFamily="34" charset="0"/>
              <a:buChar char="•"/>
              <a:defRPr sz="1500"/>
            </a:lvl2pPr>
            <a:lvl3pPr>
              <a:buFont typeface="Trebuchet MS" pitchFamily="34" charset="0"/>
              <a:buChar char="―"/>
              <a:defRPr sz="1400"/>
            </a:lvl3pPr>
            <a:lvl4pPr>
              <a:buFont typeface="Trebuchet MS" pitchFamily="34" charset="0"/>
              <a:buChar char="―"/>
              <a:defRPr sz="1400"/>
            </a:lvl4pPr>
            <a:lvl5pPr>
              <a:buFont typeface="Trebuchet MS" pitchFamily="34" charset="0"/>
              <a:buChar cha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8"/>
          <p:cNvSpPr>
            <a:spLocks noGrp="1"/>
          </p:cNvSpPr>
          <p:nvPr>
            <p:ph type="sldNum" sz="quarter" idx="10"/>
          </p:nvPr>
        </p:nvSpPr>
        <p:spPr/>
        <p:txBody>
          <a:bodyPr/>
          <a:lstStyle>
            <a:lvl1pPr>
              <a:defRPr/>
            </a:lvl1pPr>
          </a:lstStyle>
          <a:p>
            <a:pPr>
              <a:defRPr/>
            </a:pPr>
            <a:fld id="{3D88E3AB-34C1-40BE-9C18-D8DD807BA41D}" type="slidenum">
              <a:rPr lang="en-US"/>
              <a:pPr>
                <a:defRPr/>
              </a:pPr>
              <a:t>‹#›</a:t>
            </a:fld>
            <a:endParaRPr lang="en-US"/>
          </a:p>
        </p:txBody>
      </p:sp>
    </p:spTree>
    <p:extLst>
      <p:ext uri="{BB962C8B-B14F-4D97-AF65-F5344CB8AC3E}">
        <p14:creationId xmlns:p14="http://schemas.microsoft.com/office/powerpoint/2010/main" val="288959996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ctr"/>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FD8FFE94-1EC3-4EC1-BFA6-7CFC4D2B9519}" type="slidenum">
              <a:rPr lang="en-US"/>
              <a:pPr>
                <a:defRPr/>
              </a:pPr>
              <a:t>‹#›</a:t>
            </a:fld>
            <a:endParaRPr lang="en-US"/>
          </a:p>
        </p:txBody>
      </p:sp>
    </p:spTree>
    <p:extLst>
      <p:ext uri="{BB962C8B-B14F-4D97-AF65-F5344CB8AC3E}">
        <p14:creationId xmlns:p14="http://schemas.microsoft.com/office/powerpoint/2010/main" val="20666278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F2949EBB-2176-4C61-AD7A-825B5142EE80}" type="slidenum">
              <a:rPr lang="en-US"/>
              <a:pPr>
                <a:defRPr/>
              </a:pPr>
              <a:t>‹#›</a:t>
            </a:fld>
            <a:endParaRPr lang="en-US"/>
          </a:p>
        </p:txBody>
      </p:sp>
    </p:spTree>
    <p:extLst>
      <p:ext uri="{BB962C8B-B14F-4D97-AF65-F5344CB8AC3E}">
        <p14:creationId xmlns:p14="http://schemas.microsoft.com/office/powerpoint/2010/main" val="88113936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22C6349-1F4C-410A-AC54-9DD2B37A907A}" type="slidenum">
              <a:rPr lang="en-US"/>
              <a:pPr>
                <a:defRPr/>
              </a:pPr>
              <a:t>‹#›</a:t>
            </a:fld>
            <a:endParaRPr lang="en-US"/>
          </a:p>
        </p:txBody>
      </p:sp>
    </p:spTree>
    <p:extLst>
      <p:ext uri="{BB962C8B-B14F-4D97-AF65-F5344CB8AC3E}">
        <p14:creationId xmlns:p14="http://schemas.microsoft.com/office/powerpoint/2010/main" val="358194196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C31997C-7171-4761-AC47-CC99A16D5FDB}" type="slidenum">
              <a:rPr lang="en-US"/>
              <a:pPr>
                <a:defRPr/>
              </a:pPr>
              <a:t>‹#›</a:t>
            </a:fld>
            <a:endParaRPr lang="en-US"/>
          </a:p>
        </p:txBody>
      </p:sp>
    </p:spTree>
    <p:extLst>
      <p:ext uri="{BB962C8B-B14F-4D97-AF65-F5344CB8AC3E}">
        <p14:creationId xmlns:p14="http://schemas.microsoft.com/office/powerpoint/2010/main" val="330011885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Oval 3"/>
          <p:cNvSpPr/>
          <p:nvPr/>
        </p:nvSpPr>
        <p:spPr>
          <a:xfrm>
            <a:off x="4495800"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5" name="Oval 4"/>
          <p:cNvSpPr/>
          <p:nvPr/>
        </p:nvSpPr>
        <p:spPr>
          <a:xfrm>
            <a:off x="4695825"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6" name="Oval 5"/>
          <p:cNvSpPr/>
          <p:nvPr/>
        </p:nvSpPr>
        <p:spPr>
          <a:xfrm>
            <a:off x="4297363" y="3924300"/>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 name="Title 1"/>
          <p:cNvSpPr>
            <a:spLocks noGrp="1"/>
          </p:cNvSpPr>
          <p:nvPr>
            <p:ph type="title"/>
          </p:nvPr>
        </p:nvSpPr>
        <p:spPr>
          <a:xfrm>
            <a:off x="722313" y="1371600"/>
            <a:ext cx="7772400" cy="2505075"/>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2CDC2D6-72D8-428D-97FC-46EE0E6FFA07}" type="slidenum">
              <a:rPr lang="en-US"/>
              <a:pPr>
                <a:defRPr/>
              </a:pPr>
              <a:t>‹#›</a:t>
            </a:fld>
            <a:endParaRPr lang="en-US"/>
          </a:p>
        </p:txBody>
      </p:sp>
    </p:spTree>
    <p:extLst>
      <p:ext uri="{BB962C8B-B14F-4D97-AF65-F5344CB8AC3E}">
        <p14:creationId xmlns:p14="http://schemas.microsoft.com/office/powerpoint/2010/main" val="271210522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4"/>
          </p:nvPr>
        </p:nvSpPr>
        <p:spPr/>
        <p:txBody>
          <a:bodyPr/>
          <a:lstStyle>
            <a:lvl1pPr>
              <a:defRPr/>
            </a:lvl1pPr>
          </a:lstStyle>
          <a:p>
            <a:pPr>
              <a:defRPr/>
            </a:pPr>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49345F9F-4BBA-48C6-9ABA-04062390E5CA}" type="slidenum">
              <a:rPr lang="en-US"/>
              <a:pPr>
                <a:defRPr/>
              </a:pPr>
              <a:t>‹#›</a:t>
            </a:fld>
            <a:endParaRPr lang="en-US"/>
          </a:p>
        </p:txBody>
      </p:sp>
    </p:spTree>
    <p:extLst>
      <p:ext uri="{BB962C8B-B14F-4D97-AF65-F5344CB8AC3E}">
        <p14:creationId xmlns:p14="http://schemas.microsoft.com/office/powerpoint/2010/main" val="116216027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5"/>
          </p:nvPr>
        </p:nvSpPr>
        <p:spPr/>
        <p:txBody>
          <a:bodyPr/>
          <a:lstStyle>
            <a:lvl1pPr>
              <a:defRPr/>
            </a:lvl1pPr>
          </a:lstStyle>
          <a:p>
            <a:pPr>
              <a:defRPr/>
            </a:pPr>
            <a:endParaRPr lang="en-US"/>
          </a:p>
        </p:txBody>
      </p:sp>
      <p:sp>
        <p:nvSpPr>
          <p:cNvPr id="8" name="Footer Placeholder 4"/>
          <p:cNvSpPr>
            <a:spLocks noGrp="1"/>
          </p:cNvSpPr>
          <p:nvPr>
            <p:ph type="ftr" sz="quarter" idx="16"/>
          </p:nvPr>
        </p:nvSpPr>
        <p:spPr/>
        <p:txBody>
          <a:bodyPr/>
          <a:lstStyle>
            <a:lvl1pPr>
              <a:defRPr/>
            </a:lvl1pPr>
          </a:lstStyle>
          <a:p>
            <a:pPr>
              <a:defRPr/>
            </a:pPr>
            <a:endParaRPr lang="en-US"/>
          </a:p>
        </p:txBody>
      </p:sp>
      <p:sp>
        <p:nvSpPr>
          <p:cNvPr id="9" name="Slide Number Placeholder 5"/>
          <p:cNvSpPr>
            <a:spLocks noGrp="1"/>
          </p:cNvSpPr>
          <p:nvPr>
            <p:ph type="sldNum" sz="quarter" idx="17"/>
          </p:nvPr>
        </p:nvSpPr>
        <p:spPr/>
        <p:txBody>
          <a:bodyPr/>
          <a:lstStyle>
            <a:lvl1pPr>
              <a:defRPr/>
            </a:lvl1pPr>
          </a:lstStyle>
          <a:p>
            <a:pPr>
              <a:defRPr/>
            </a:pPr>
            <a:fld id="{B907A458-2187-46D3-8FD0-29E0AB867144}" type="slidenum">
              <a:rPr lang="en-US"/>
              <a:pPr>
                <a:defRPr/>
              </a:pPr>
              <a:t>‹#›</a:t>
            </a:fld>
            <a:endParaRPr lang="en-US"/>
          </a:p>
        </p:txBody>
      </p:sp>
    </p:spTree>
    <p:extLst>
      <p:ext uri="{BB962C8B-B14F-4D97-AF65-F5344CB8AC3E}">
        <p14:creationId xmlns:p14="http://schemas.microsoft.com/office/powerpoint/2010/main" val="116147612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BFDA201-2C3F-460F-841A-7F1A51E8E57F}" type="slidenum">
              <a:rPr lang="en-US"/>
              <a:pPr>
                <a:defRPr/>
              </a:pPr>
              <a:t>‹#›</a:t>
            </a:fld>
            <a:endParaRPr lang="en-US"/>
          </a:p>
        </p:txBody>
      </p:sp>
    </p:spTree>
    <p:extLst>
      <p:ext uri="{BB962C8B-B14F-4D97-AF65-F5344CB8AC3E}">
        <p14:creationId xmlns:p14="http://schemas.microsoft.com/office/powerpoint/2010/main" val="2342285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Housekeeping (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755648"/>
            <a:ext cx="7772400" cy="1600200"/>
          </a:xfrm>
        </p:spPr>
        <p:txBody>
          <a:bodyPr>
            <a:noAutofit/>
          </a:bodyPr>
          <a:lstStyle>
            <a:lvl1pPr>
              <a:defRPr sz="6500" i="1" baseline="0">
                <a:latin typeface="Adobe Garamond Pro" pitchFamily="18" charset="0"/>
              </a:defRPr>
            </a:lvl1pPr>
          </a:lstStyle>
          <a:p>
            <a:r>
              <a:rPr lang="en-US" smtClean="0"/>
              <a:t>Click to edit Master title style</a:t>
            </a:r>
            <a:endParaRPr lang="en-US" dirty="0"/>
          </a:p>
        </p:txBody>
      </p:sp>
      <p:sp>
        <p:nvSpPr>
          <p:cNvPr id="8" name="Content Placeholder 2"/>
          <p:cNvSpPr>
            <a:spLocks noGrp="1"/>
          </p:cNvSpPr>
          <p:nvPr>
            <p:ph idx="1"/>
          </p:nvPr>
        </p:nvSpPr>
        <p:spPr>
          <a:xfrm>
            <a:off x="685800" y="3502152"/>
            <a:ext cx="7772400" cy="2441448"/>
          </a:xfrm>
        </p:spPr>
        <p:txBody>
          <a:bodyPr tIns="45720"/>
          <a:lstStyle>
            <a:lvl1pPr marL="0" indent="0" algn="l" rtl="0" eaLnBrk="1" fontAlgn="base" hangingPunct="1">
              <a:lnSpc>
                <a:spcPct val="112000"/>
              </a:lnSpc>
              <a:spcBef>
                <a:spcPct val="0"/>
              </a:spcBef>
              <a:spcAft>
                <a:spcPct val="0"/>
              </a:spcAft>
              <a:buFont typeface="Arial" pitchFamily="34" charset="0"/>
              <a:buNone/>
              <a:defRPr lang="en-US" sz="1600" b="0" i="0" kern="1200" baseline="0" dirty="0" smtClean="0">
                <a:solidFill>
                  <a:srgbClr val="414042"/>
                </a:solidFill>
                <a:latin typeface="Trebuchet MS" pitchFamily="34" charset="0"/>
                <a:ea typeface="+mn-ea"/>
                <a:cs typeface="Arial" pitchFamily="34" charset="0"/>
              </a:defRPr>
            </a:lvl1pPr>
            <a:lvl2pPr marL="0" indent="0">
              <a:lnSpc>
                <a:spcPct val="112000"/>
              </a:lnSpc>
              <a:buNone/>
              <a:defRPr sz="1600" b="0" i="0"/>
            </a:lvl2pPr>
            <a:lvl3pPr marL="0" indent="0">
              <a:buNone/>
              <a:defRPr sz="1200" b="0" i="0"/>
            </a:lvl3pPr>
            <a:lvl4pPr>
              <a:buNone/>
              <a:defRPr/>
            </a:lvl4pPr>
            <a:lvl5pPr>
              <a:buNone/>
              <a:defRPr/>
            </a:lvl5pPr>
          </a:lstStyle>
          <a:p>
            <a:pPr lvl="0"/>
            <a:r>
              <a:rPr lang="en-US" dirty="0" smtClean="0"/>
              <a:t>Click to edit Master text styles</a:t>
            </a:r>
          </a:p>
          <a:p>
            <a:pPr lvl="1"/>
            <a:r>
              <a:rPr lang="en-US" dirty="0" smtClean="0"/>
              <a:t>Second level</a:t>
            </a:r>
          </a:p>
        </p:txBody>
      </p:sp>
      <p:sp>
        <p:nvSpPr>
          <p:cNvPr id="4" name="Slide Number Placeholder 5"/>
          <p:cNvSpPr>
            <a:spLocks noGrp="1"/>
          </p:cNvSpPr>
          <p:nvPr>
            <p:ph type="sldNum" sz="quarter" idx="10"/>
          </p:nvPr>
        </p:nvSpPr>
        <p:spPr/>
        <p:txBody>
          <a:bodyPr/>
          <a:lstStyle>
            <a:lvl1pPr>
              <a:defRPr>
                <a:solidFill>
                  <a:srgbClr val="414042"/>
                </a:solidFill>
              </a:defRPr>
            </a:lvl1pPr>
          </a:lstStyle>
          <a:p>
            <a:pPr>
              <a:defRPr/>
            </a:pPr>
            <a:fld id="{8B5437A8-4F6E-41CB-BE46-6C08470B55CD}" type="slidenum">
              <a:rPr lang="en-US"/>
              <a:pPr>
                <a:defRPr/>
              </a:pPr>
              <a:t>‹#›</a:t>
            </a:fld>
            <a:endParaRPr lang="en-US"/>
          </a:p>
        </p:txBody>
      </p:sp>
    </p:spTree>
    <p:extLst>
      <p:ext uri="{BB962C8B-B14F-4D97-AF65-F5344CB8AC3E}">
        <p14:creationId xmlns:p14="http://schemas.microsoft.com/office/powerpoint/2010/main" val="187459201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529CA65-B3D5-405D-968C-F553B8004DF9}" type="slidenum">
              <a:rPr lang="en-US"/>
              <a:pPr>
                <a:defRPr/>
              </a:pPr>
              <a:t>‹#›</a:t>
            </a:fld>
            <a:endParaRPr lang="en-US"/>
          </a:p>
        </p:txBody>
      </p:sp>
    </p:spTree>
    <p:extLst>
      <p:ext uri="{BB962C8B-B14F-4D97-AF65-F5344CB8AC3E}">
        <p14:creationId xmlns:p14="http://schemas.microsoft.com/office/powerpoint/2010/main" val="140237138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BAF5C89-99B5-4AB1-9532-FEE3405CE4FF}" type="slidenum">
              <a:rPr lang="en-US"/>
              <a:pPr>
                <a:defRPr/>
              </a:pPr>
              <a:t>‹#›</a:t>
            </a:fld>
            <a:endParaRPr lang="en-US"/>
          </a:p>
        </p:txBody>
      </p:sp>
    </p:spTree>
    <p:extLst>
      <p:ext uri="{BB962C8B-B14F-4D97-AF65-F5344CB8AC3E}">
        <p14:creationId xmlns:p14="http://schemas.microsoft.com/office/powerpoint/2010/main" val="383450249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1D38BE4-48A0-4B89-808F-77F8B2594E4A}" type="slidenum">
              <a:rPr lang="en-US"/>
              <a:pPr>
                <a:defRPr/>
              </a:pPr>
              <a:t>‹#›</a:t>
            </a:fld>
            <a:endParaRPr lang="en-US"/>
          </a:p>
        </p:txBody>
      </p:sp>
    </p:spTree>
    <p:extLst>
      <p:ext uri="{BB962C8B-B14F-4D97-AF65-F5344CB8AC3E}">
        <p14:creationId xmlns:p14="http://schemas.microsoft.com/office/powerpoint/2010/main" val="199666324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53B1353-3043-47DF-A646-E611255A12DE}" type="slidenum">
              <a:rPr lang="en-US"/>
              <a:pPr>
                <a:defRPr/>
              </a:pPr>
              <a:t>‹#›</a:t>
            </a:fld>
            <a:endParaRPr lang="en-US"/>
          </a:p>
        </p:txBody>
      </p:sp>
    </p:spTree>
    <p:extLst>
      <p:ext uri="{BB962C8B-B14F-4D97-AF65-F5344CB8AC3E}">
        <p14:creationId xmlns:p14="http://schemas.microsoft.com/office/powerpoint/2010/main" val="328543168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32B103C-BF50-4F49-9B24-935F22F5FCB7}" type="slidenum">
              <a:rPr lang="en-US"/>
              <a:pPr>
                <a:defRPr/>
              </a:pPr>
              <a:t>‹#›</a:t>
            </a:fld>
            <a:endParaRPr lang="en-US"/>
          </a:p>
        </p:txBody>
      </p:sp>
    </p:spTree>
    <p:extLst>
      <p:ext uri="{BB962C8B-B14F-4D97-AF65-F5344CB8AC3E}">
        <p14:creationId xmlns:p14="http://schemas.microsoft.com/office/powerpoint/2010/main" val="399280536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07859703"/>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Secondary Cover Page">
    <p:spTree>
      <p:nvGrpSpPr>
        <p:cNvPr id="1" name=""/>
        <p:cNvGrpSpPr/>
        <p:nvPr/>
      </p:nvGrpSpPr>
      <p:grpSpPr>
        <a:xfrm>
          <a:off x="0" y="0"/>
          <a:ext cx="0" cy="0"/>
          <a:chOff x="0" y="0"/>
          <a:chExt cx="0" cy="0"/>
        </a:xfrm>
      </p:grpSpPr>
      <p:cxnSp>
        <p:nvCxnSpPr>
          <p:cNvPr id="5" name="Straight Connector 4"/>
          <p:cNvCxnSpPr/>
          <p:nvPr/>
        </p:nvCxnSpPr>
        <p:spPr>
          <a:xfrm>
            <a:off x="685800" y="3581400"/>
            <a:ext cx="7772400" cy="0"/>
          </a:xfrm>
          <a:prstGeom prst="line">
            <a:avLst/>
          </a:prstGeom>
          <a:ln>
            <a:solidFill>
              <a:schemeClr val="bg1">
                <a:lumMod val="85000"/>
              </a:schemeClr>
            </a:solidFill>
          </a:ln>
        </p:spPr>
        <p:style>
          <a:lnRef idx="1">
            <a:schemeClr val="accent2"/>
          </a:lnRef>
          <a:fillRef idx="0">
            <a:schemeClr val="accent2"/>
          </a:fillRef>
          <a:effectRef idx="0">
            <a:schemeClr val="accent2"/>
          </a:effectRef>
          <a:fontRef idx="minor">
            <a:schemeClr val="tx1"/>
          </a:fontRef>
        </p:style>
      </p:cxnSp>
      <p:cxnSp>
        <p:nvCxnSpPr>
          <p:cNvPr id="6" name="Straight Connector 5"/>
          <p:cNvCxnSpPr/>
          <p:nvPr/>
        </p:nvCxnSpPr>
        <p:spPr>
          <a:xfrm>
            <a:off x="685800" y="2971800"/>
            <a:ext cx="7772400" cy="0"/>
          </a:xfrm>
          <a:prstGeom prst="line">
            <a:avLst/>
          </a:prstGeom>
          <a:ln>
            <a:solidFill>
              <a:schemeClr val="bg1">
                <a:lumMod val="85000"/>
              </a:schemeClr>
            </a:solidFill>
          </a:ln>
        </p:spPr>
        <p:style>
          <a:lnRef idx="1">
            <a:schemeClr val="accent2"/>
          </a:lnRef>
          <a:fillRef idx="0">
            <a:schemeClr val="accent2"/>
          </a:fillRef>
          <a:effectRef idx="0">
            <a:schemeClr val="accent2"/>
          </a:effectRef>
          <a:fontRef idx="minor">
            <a:schemeClr val="tx1"/>
          </a:fontRef>
        </p:style>
      </p:cxnSp>
      <p:sp>
        <p:nvSpPr>
          <p:cNvPr id="2" name="Title 1"/>
          <p:cNvSpPr>
            <a:spLocks noGrp="1"/>
          </p:cNvSpPr>
          <p:nvPr>
            <p:ph type="title"/>
          </p:nvPr>
        </p:nvSpPr>
        <p:spPr>
          <a:xfrm>
            <a:off x="685800" y="838200"/>
            <a:ext cx="7772400" cy="1981200"/>
          </a:xfrm>
        </p:spPr>
        <p:txBody>
          <a:bodyPr>
            <a:noAutofit/>
          </a:bodyPr>
          <a:lstStyle>
            <a:lvl1pPr>
              <a:defRPr sz="3200" b="1" i="0" baseline="0">
                <a:latin typeface="Constantia" pitchFamily="18" charset="0"/>
              </a:defRPr>
            </a:lvl1pPr>
          </a:lstStyle>
          <a:p>
            <a:r>
              <a:rPr lang="en-US" smtClean="0"/>
              <a:t>Click to edit Master title style</a:t>
            </a:r>
            <a:endParaRPr lang="en-US" dirty="0"/>
          </a:p>
        </p:txBody>
      </p:sp>
      <p:sp>
        <p:nvSpPr>
          <p:cNvPr id="8" name="Content Placeholder 2"/>
          <p:cNvSpPr>
            <a:spLocks noGrp="1"/>
          </p:cNvSpPr>
          <p:nvPr>
            <p:ph idx="1"/>
          </p:nvPr>
        </p:nvSpPr>
        <p:spPr>
          <a:xfrm>
            <a:off x="685800" y="3657600"/>
            <a:ext cx="7772400" cy="2286000"/>
          </a:xfrm>
        </p:spPr>
        <p:txBody>
          <a:bodyPr tIns="91440"/>
          <a:lstStyle>
            <a:lvl1pPr marL="0" marR="0" indent="0" algn="l" defTabSz="914400" rtl="0" eaLnBrk="1" fontAlgn="base" latinLnBrk="0" hangingPunct="1">
              <a:lnSpc>
                <a:spcPct val="150000"/>
              </a:lnSpc>
              <a:spcBef>
                <a:spcPts val="0"/>
              </a:spcBef>
              <a:spcAft>
                <a:spcPts val="0"/>
              </a:spcAft>
              <a:buClr>
                <a:srgbClr val="004B8D"/>
              </a:buClr>
              <a:buSzTx/>
              <a:buFont typeface="Arial" pitchFamily="34" charset="0"/>
              <a:buNone/>
              <a:tabLst/>
              <a:defRPr lang="en-US" sz="1400" b="0" i="0" kern="1200" baseline="0" dirty="0" smtClean="0">
                <a:solidFill>
                  <a:srgbClr val="414042"/>
                </a:solidFill>
                <a:latin typeface="Trebuchet MS" pitchFamily="34" charset="0"/>
                <a:ea typeface="+mn-ea"/>
                <a:cs typeface="Arial" pitchFamily="34" charset="0"/>
              </a:defRPr>
            </a:lvl1pPr>
            <a:lvl2pPr marL="0" indent="0">
              <a:buNone/>
              <a:defRPr sz="1400" b="0" i="0"/>
            </a:lvl2pPr>
            <a:lvl3pPr marL="0" indent="0">
              <a:buNone/>
              <a:defRPr sz="1200" b="0" i="0"/>
            </a:lvl3pPr>
            <a:lvl4pPr>
              <a:buNone/>
              <a:defRPr/>
            </a:lvl4pPr>
            <a:lvl5pPr>
              <a:buNone/>
              <a:defRPr/>
            </a:lvl5pPr>
          </a:lstStyle>
          <a:p>
            <a:pPr lvl="0"/>
            <a:r>
              <a:rPr lang="en-US" smtClean="0"/>
              <a:t>Click to edit Master text styles</a:t>
            </a:r>
          </a:p>
          <a:p>
            <a:pPr lvl="1"/>
            <a:r>
              <a:rPr lang="en-US" smtClean="0"/>
              <a:t>Second level</a:t>
            </a:r>
          </a:p>
        </p:txBody>
      </p:sp>
      <p:sp>
        <p:nvSpPr>
          <p:cNvPr id="14" name="Text Placeholder 13"/>
          <p:cNvSpPr>
            <a:spLocks noGrp="1"/>
          </p:cNvSpPr>
          <p:nvPr>
            <p:ph type="body" sz="quarter" idx="11"/>
          </p:nvPr>
        </p:nvSpPr>
        <p:spPr>
          <a:xfrm>
            <a:off x="685800" y="2971800"/>
            <a:ext cx="7772400" cy="609600"/>
          </a:xfrm>
        </p:spPr>
        <p:txBody>
          <a:bodyPr tIns="45720" anchor="ctr"/>
          <a:lstStyle>
            <a:lvl1pPr marL="0" indent="0">
              <a:spcBef>
                <a:spcPts val="0"/>
              </a:spcBef>
              <a:buNone/>
              <a:defRPr sz="1100" baseline="0"/>
            </a:lvl1pPr>
            <a:lvl2pPr>
              <a:buNone/>
              <a:defRPr/>
            </a:lvl2pPr>
            <a:lvl3pPr>
              <a:buNone/>
              <a:defRPr/>
            </a:lvl3pPr>
            <a:lvl4pPr>
              <a:buNone/>
              <a:defRPr/>
            </a:lvl4pPr>
            <a:lvl5pPr>
              <a:buNone/>
              <a:defRPr/>
            </a:lvl5pPr>
          </a:lstStyle>
          <a:p>
            <a:pPr lvl="0"/>
            <a:r>
              <a:rPr lang="en-US" smtClean="0"/>
              <a:t>Click to edit Master text styles</a:t>
            </a:r>
          </a:p>
        </p:txBody>
      </p:sp>
      <p:sp>
        <p:nvSpPr>
          <p:cNvPr id="7" name="Slide Number Placeholder 5"/>
          <p:cNvSpPr>
            <a:spLocks noGrp="1"/>
          </p:cNvSpPr>
          <p:nvPr>
            <p:ph type="sldNum" sz="quarter" idx="12"/>
          </p:nvPr>
        </p:nvSpPr>
        <p:spPr/>
        <p:txBody>
          <a:bodyPr/>
          <a:lstStyle>
            <a:lvl1pPr>
              <a:defRPr/>
            </a:lvl1pPr>
          </a:lstStyle>
          <a:p>
            <a:pPr>
              <a:defRPr/>
            </a:pPr>
            <a:fld id="{2310AA18-5709-4838-9132-C1FAA3446670}" type="slidenum">
              <a:rPr lang="en-US"/>
              <a:pPr>
                <a:defRPr/>
              </a:pPr>
              <a:t>‹#›</a:t>
            </a:fld>
            <a:endParaRPr lang="en-US"/>
          </a:p>
        </p:txBody>
      </p:sp>
    </p:spTree>
    <p:extLst>
      <p:ext uri="{BB962C8B-B14F-4D97-AF65-F5344CB8AC3E}">
        <p14:creationId xmlns:p14="http://schemas.microsoft.com/office/powerpoint/2010/main" val="227130904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Table of Contents">
    <p:spTree>
      <p:nvGrpSpPr>
        <p:cNvPr id="1" name=""/>
        <p:cNvGrpSpPr/>
        <p:nvPr/>
      </p:nvGrpSpPr>
      <p:grpSpPr>
        <a:xfrm>
          <a:off x="0" y="0"/>
          <a:ext cx="0" cy="0"/>
          <a:chOff x="0" y="0"/>
          <a:chExt cx="0" cy="0"/>
        </a:xfrm>
      </p:grpSpPr>
      <p:cxnSp>
        <p:nvCxnSpPr>
          <p:cNvPr id="13" name="Straight Connector 12"/>
          <p:cNvCxnSpPr/>
          <p:nvPr/>
        </p:nvCxnSpPr>
        <p:spPr>
          <a:xfrm>
            <a:off x="685800" y="1600200"/>
            <a:ext cx="7772400" cy="1588"/>
          </a:xfrm>
          <a:prstGeom prst="line">
            <a:avLst/>
          </a:prstGeom>
          <a:ln>
            <a:solidFill>
              <a:schemeClr val="bg1">
                <a:lumMod val="85000"/>
              </a:schemeClr>
            </a:solidFill>
          </a:ln>
        </p:spPr>
        <p:style>
          <a:lnRef idx="1">
            <a:schemeClr val="accent2"/>
          </a:lnRef>
          <a:fillRef idx="0">
            <a:schemeClr val="accent2"/>
          </a:fillRef>
          <a:effectRef idx="0">
            <a:schemeClr val="accent2"/>
          </a:effectRef>
          <a:fontRef idx="minor">
            <a:schemeClr val="tx1"/>
          </a:fontRef>
        </p:style>
      </p:cxnSp>
      <p:sp>
        <p:nvSpPr>
          <p:cNvPr id="15" name="TextBox 14"/>
          <p:cNvSpPr txBox="1">
            <a:spLocks noChangeArrowheads="1"/>
          </p:cNvSpPr>
          <p:nvPr/>
        </p:nvSpPr>
        <p:spPr bwMode="auto">
          <a:xfrm>
            <a:off x="692150" y="863600"/>
            <a:ext cx="36512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sz="3200" smtClean="0">
                <a:solidFill>
                  <a:srgbClr val="004B8D"/>
                </a:solidFill>
                <a:latin typeface="Constantia" pitchFamily="18" charset="0"/>
              </a:rPr>
              <a:t>Today’s Program</a:t>
            </a:r>
          </a:p>
        </p:txBody>
      </p:sp>
      <p:sp>
        <p:nvSpPr>
          <p:cNvPr id="14" name="Text Placeholder 13"/>
          <p:cNvSpPr>
            <a:spLocks noGrp="1"/>
          </p:cNvSpPr>
          <p:nvPr>
            <p:ph type="body" sz="quarter" idx="11"/>
          </p:nvPr>
        </p:nvSpPr>
        <p:spPr>
          <a:xfrm>
            <a:off x="762000" y="1828800"/>
            <a:ext cx="5212080" cy="609600"/>
          </a:xfrm>
        </p:spPr>
        <p:txBody>
          <a:bodyPr tIns="45720"/>
          <a:lstStyle>
            <a:lvl1pPr>
              <a:buNone/>
              <a:defRPr lang="en-US" sz="1400" baseline="0" dirty="0"/>
            </a:lvl1pPr>
            <a:lvl2pPr marL="0" indent="0">
              <a:buNone/>
              <a:defRPr sz="1400" i="1"/>
            </a:lvl2pPr>
            <a:lvl3pPr>
              <a:buNone/>
              <a:defRPr/>
            </a:lvl3pPr>
            <a:lvl4pPr>
              <a:buNone/>
              <a:defRPr/>
            </a:lvl4pPr>
            <a:lvl5pPr>
              <a:buNone/>
              <a:defRPr/>
            </a:lvl5pPr>
          </a:lstStyle>
          <a:p>
            <a:pPr lvl="0"/>
            <a:r>
              <a:rPr lang="en-US" smtClean="0"/>
              <a:t>Click to edit Master text styles</a:t>
            </a:r>
          </a:p>
          <a:p>
            <a:pPr lvl="1"/>
            <a:r>
              <a:rPr lang="en-US" smtClean="0"/>
              <a:t>Second level</a:t>
            </a:r>
          </a:p>
        </p:txBody>
      </p:sp>
      <p:sp>
        <p:nvSpPr>
          <p:cNvPr id="18" name="Text Placeholder 13"/>
          <p:cNvSpPr>
            <a:spLocks noGrp="1"/>
          </p:cNvSpPr>
          <p:nvPr>
            <p:ph type="body" sz="quarter" idx="12"/>
          </p:nvPr>
        </p:nvSpPr>
        <p:spPr>
          <a:xfrm>
            <a:off x="762000" y="2571750"/>
            <a:ext cx="5212080" cy="609600"/>
          </a:xfrm>
        </p:spPr>
        <p:txBody>
          <a:bodyPr tIns="45720"/>
          <a:lstStyle>
            <a:lvl1pPr>
              <a:buNone/>
              <a:defRPr lang="en-US" sz="1400" dirty="0"/>
            </a:lvl1pPr>
            <a:lvl2pPr marL="0" indent="0">
              <a:buNone/>
              <a:defRPr lang="en-US" sz="1400" i="1" kern="1200" dirty="0">
                <a:solidFill>
                  <a:srgbClr val="414042"/>
                </a:solidFill>
                <a:latin typeface="Trebuchet MS" pitchFamily="34" charset="0"/>
                <a:ea typeface="+mn-ea"/>
                <a:cs typeface="Arial" pitchFamily="34" charset="0"/>
              </a:defRPr>
            </a:lvl2pPr>
            <a:lvl3pPr>
              <a:buNone/>
              <a:defRPr/>
            </a:lvl3pPr>
            <a:lvl4pPr>
              <a:buNone/>
              <a:defRPr/>
            </a:lvl4pPr>
            <a:lvl5pPr>
              <a:buNone/>
              <a:defRPr/>
            </a:lvl5pPr>
          </a:lstStyle>
          <a:p>
            <a:pPr lvl="0"/>
            <a:r>
              <a:rPr lang="en-US" smtClean="0"/>
              <a:t>Click to edit Master text styles</a:t>
            </a:r>
          </a:p>
          <a:p>
            <a:pPr lvl="1"/>
            <a:r>
              <a:rPr lang="en-US" smtClean="0"/>
              <a:t>Second level</a:t>
            </a:r>
          </a:p>
        </p:txBody>
      </p:sp>
      <p:sp>
        <p:nvSpPr>
          <p:cNvPr id="19" name="Text Placeholder 13"/>
          <p:cNvSpPr>
            <a:spLocks noGrp="1"/>
          </p:cNvSpPr>
          <p:nvPr>
            <p:ph type="body" sz="quarter" idx="13"/>
          </p:nvPr>
        </p:nvSpPr>
        <p:spPr>
          <a:xfrm>
            <a:off x="762000" y="3314700"/>
            <a:ext cx="5212080" cy="609600"/>
          </a:xfrm>
        </p:spPr>
        <p:txBody>
          <a:bodyPr tIns="45720"/>
          <a:lstStyle>
            <a:lvl1pPr>
              <a:buNone/>
              <a:defRPr lang="en-US" sz="1400" dirty="0"/>
            </a:lvl1pPr>
            <a:lvl2pPr marL="0" indent="0">
              <a:buNone/>
              <a:defRPr sz="1400" i="1"/>
            </a:lvl2pPr>
            <a:lvl3pPr>
              <a:buNone/>
              <a:defRPr/>
            </a:lvl3pPr>
            <a:lvl4pPr>
              <a:buNone/>
              <a:defRPr/>
            </a:lvl4pPr>
            <a:lvl5pPr>
              <a:buNone/>
              <a:defRPr/>
            </a:lvl5pPr>
          </a:lstStyle>
          <a:p>
            <a:pPr lvl="0"/>
            <a:r>
              <a:rPr lang="en-US" smtClean="0"/>
              <a:t>Click to edit Master text styles</a:t>
            </a:r>
          </a:p>
          <a:p>
            <a:pPr lvl="1"/>
            <a:r>
              <a:rPr lang="en-US" smtClean="0"/>
              <a:t>Second level</a:t>
            </a:r>
          </a:p>
        </p:txBody>
      </p:sp>
      <p:sp>
        <p:nvSpPr>
          <p:cNvPr id="20" name="Text Placeholder 13"/>
          <p:cNvSpPr>
            <a:spLocks noGrp="1"/>
          </p:cNvSpPr>
          <p:nvPr>
            <p:ph type="body" sz="quarter" idx="14"/>
          </p:nvPr>
        </p:nvSpPr>
        <p:spPr>
          <a:xfrm>
            <a:off x="762000" y="4057650"/>
            <a:ext cx="5212080" cy="609600"/>
          </a:xfrm>
        </p:spPr>
        <p:txBody>
          <a:bodyPr tIns="45720"/>
          <a:lstStyle>
            <a:lvl1pPr>
              <a:buNone/>
              <a:defRPr lang="en-US" sz="1400" dirty="0"/>
            </a:lvl1pPr>
            <a:lvl2pPr marL="0" indent="0">
              <a:buNone/>
              <a:defRPr sz="1400" i="1"/>
            </a:lvl2pPr>
            <a:lvl3pPr>
              <a:buNone/>
              <a:defRPr/>
            </a:lvl3pPr>
            <a:lvl4pPr>
              <a:buNone/>
              <a:defRPr/>
            </a:lvl4pPr>
            <a:lvl5pPr>
              <a:buNone/>
              <a:defRPr/>
            </a:lvl5pPr>
          </a:lstStyle>
          <a:p>
            <a:pPr lvl="0"/>
            <a:r>
              <a:rPr lang="en-US" smtClean="0"/>
              <a:t>Click to edit Master text styles</a:t>
            </a:r>
          </a:p>
          <a:p>
            <a:pPr lvl="1"/>
            <a:r>
              <a:rPr lang="en-US" smtClean="0"/>
              <a:t>Second level</a:t>
            </a:r>
          </a:p>
        </p:txBody>
      </p:sp>
      <p:sp>
        <p:nvSpPr>
          <p:cNvPr id="21" name="Text Placeholder 13"/>
          <p:cNvSpPr>
            <a:spLocks noGrp="1"/>
          </p:cNvSpPr>
          <p:nvPr>
            <p:ph type="body" sz="quarter" idx="15"/>
          </p:nvPr>
        </p:nvSpPr>
        <p:spPr>
          <a:xfrm>
            <a:off x="762000" y="4800600"/>
            <a:ext cx="5212080" cy="609600"/>
          </a:xfrm>
        </p:spPr>
        <p:txBody>
          <a:bodyPr tIns="45720"/>
          <a:lstStyle>
            <a:lvl1pPr>
              <a:buNone/>
              <a:defRPr lang="en-US" sz="1400" dirty="0"/>
            </a:lvl1pPr>
            <a:lvl2pPr marL="0" indent="0">
              <a:buNone/>
              <a:defRPr sz="1400" i="1"/>
            </a:lvl2pPr>
            <a:lvl3pPr>
              <a:buNone/>
              <a:defRPr/>
            </a:lvl3pPr>
            <a:lvl4pPr>
              <a:buNone/>
              <a:defRPr/>
            </a:lvl4pPr>
            <a:lvl5pPr>
              <a:buNone/>
              <a:defRPr/>
            </a:lvl5pPr>
          </a:lstStyle>
          <a:p>
            <a:pPr lvl="0"/>
            <a:r>
              <a:rPr lang="en-US" smtClean="0"/>
              <a:t>Click to edit Master text styles</a:t>
            </a:r>
          </a:p>
          <a:p>
            <a:pPr lvl="1"/>
            <a:r>
              <a:rPr lang="en-US" smtClean="0"/>
              <a:t>Second level</a:t>
            </a:r>
          </a:p>
        </p:txBody>
      </p:sp>
      <p:sp>
        <p:nvSpPr>
          <p:cNvPr id="24" name="Text Placeholder 13"/>
          <p:cNvSpPr>
            <a:spLocks noGrp="1"/>
          </p:cNvSpPr>
          <p:nvPr>
            <p:ph type="body" sz="quarter" idx="16"/>
          </p:nvPr>
        </p:nvSpPr>
        <p:spPr>
          <a:xfrm>
            <a:off x="6096000" y="1828800"/>
            <a:ext cx="2286000" cy="609600"/>
          </a:xfrm>
        </p:spPr>
        <p:txBody>
          <a:bodyPr tIns="45720"/>
          <a:lstStyle>
            <a:lvl1pPr algn="l">
              <a:buNone/>
              <a:defRPr lang="en-US" sz="1400" baseline="0" dirty="0"/>
            </a:lvl1pPr>
            <a:lvl2pPr>
              <a:buNone/>
              <a:defRPr/>
            </a:lvl2pPr>
            <a:lvl3pPr>
              <a:buNone/>
              <a:defRPr/>
            </a:lvl3pPr>
            <a:lvl4pPr>
              <a:buNone/>
              <a:defRPr/>
            </a:lvl4pPr>
            <a:lvl5pPr>
              <a:buNone/>
              <a:defRPr/>
            </a:lvl5pPr>
          </a:lstStyle>
          <a:p>
            <a:pPr lvl="0"/>
            <a:r>
              <a:rPr lang="en-US" smtClean="0"/>
              <a:t>Click to edit Master text styles</a:t>
            </a:r>
          </a:p>
        </p:txBody>
      </p:sp>
      <p:sp>
        <p:nvSpPr>
          <p:cNvPr id="25" name="Text Placeholder 13"/>
          <p:cNvSpPr>
            <a:spLocks noGrp="1"/>
          </p:cNvSpPr>
          <p:nvPr>
            <p:ph type="body" sz="quarter" idx="17"/>
          </p:nvPr>
        </p:nvSpPr>
        <p:spPr>
          <a:xfrm>
            <a:off x="6096000" y="4800600"/>
            <a:ext cx="2286000" cy="609600"/>
          </a:xfrm>
        </p:spPr>
        <p:txBody>
          <a:bodyPr tIns="45720"/>
          <a:lstStyle>
            <a:lvl1pPr algn="l">
              <a:buNone/>
              <a:defRPr lang="en-US" sz="1400" baseline="0" dirty="0"/>
            </a:lvl1pPr>
            <a:lvl2pPr>
              <a:buNone/>
              <a:defRPr/>
            </a:lvl2pPr>
            <a:lvl3pPr>
              <a:buNone/>
              <a:defRPr/>
            </a:lvl3pPr>
            <a:lvl4pPr>
              <a:buNone/>
              <a:defRPr/>
            </a:lvl4pPr>
            <a:lvl5pPr>
              <a:buNone/>
              <a:defRPr/>
            </a:lvl5pPr>
          </a:lstStyle>
          <a:p>
            <a:pPr lvl="0"/>
            <a:r>
              <a:rPr lang="en-US" smtClean="0"/>
              <a:t>Click to edit Master text styles</a:t>
            </a:r>
          </a:p>
        </p:txBody>
      </p:sp>
      <p:sp>
        <p:nvSpPr>
          <p:cNvPr id="26" name="Text Placeholder 13"/>
          <p:cNvSpPr>
            <a:spLocks noGrp="1"/>
          </p:cNvSpPr>
          <p:nvPr>
            <p:ph type="body" sz="quarter" idx="18"/>
          </p:nvPr>
        </p:nvSpPr>
        <p:spPr>
          <a:xfrm>
            <a:off x="6096000" y="4059936"/>
            <a:ext cx="2286000" cy="609600"/>
          </a:xfrm>
        </p:spPr>
        <p:txBody>
          <a:bodyPr tIns="45720"/>
          <a:lstStyle>
            <a:lvl1pPr algn="l">
              <a:buNone/>
              <a:defRPr lang="en-US" sz="1400" baseline="0" dirty="0"/>
            </a:lvl1pPr>
            <a:lvl2pPr>
              <a:buNone/>
              <a:defRPr/>
            </a:lvl2pPr>
            <a:lvl3pPr>
              <a:buNone/>
              <a:defRPr/>
            </a:lvl3pPr>
            <a:lvl4pPr>
              <a:buNone/>
              <a:defRPr/>
            </a:lvl4pPr>
            <a:lvl5pPr>
              <a:buNone/>
              <a:defRPr/>
            </a:lvl5pPr>
          </a:lstStyle>
          <a:p>
            <a:pPr lvl="0"/>
            <a:r>
              <a:rPr lang="en-US" smtClean="0"/>
              <a:t>Click to edit Master text styles</a:t>
            </a:r>
          </a:p>
        </p:txBody>
      </p:sp>
      <p:sp>
        <p:nvSpPr>
          <p:cNvPr id="28" name="Text Placeholder 13"/>
          <p:cNvSpPr>
            <a:spLocks noGrp="1"/>
          </p:cNvSpPr>
          <p:nvPr>
            <p:ph type="body" sz="quarter" idx="19"/>
          </p:nvPr>
        </p:nvSpPr>
        <p:spPr>
          <a:xfrm>
            <a:off x="6096000" y="3319272"/>
            <a:ext cx="2286000" cy="609600"/>
          </a:xfrm>
        </p:spPr>
        <p:txBody>
          <a:bodyPr tIns="45720"/>
          <a:lstStyle>
            <a:lvl1pPr algn="l">
              <a:buNone/>
              <a:defRPr lang="en-US" sz="1400" baseline="0" dirty="0"/>
            </a:lvl1pPr>
            <a:lvl2pPr>
              <a:buNone/>
              <a:defRPr/>
            </a:lvl2pPr>
            <a:lvl3pPr>
              <a:buNone/>
              <a:defRPr/>
            </a:lvl3pPr>
            <a:lvl4pPr>
              <a:buNone/>
              <a:defRPr/>
            </a:lvl4pPr>
            <a:lvl5pPr>
              <a:buNone/>
              <a:defRPr/>
            </a:lvl5pPr>
          </a:lstStyle>
          <a:p>
            <a:pPr lvl="0"/>
            <a:r>
              <a:rPr lang="en-US" smtClean="0"/>
              <a:t>Click to edit Master text styles</a:t>
            </a:r>
          </a:p>
        </p:txBody>
      </p:sp>
      <p:sp>
        <p:nvSpPr>
          <p:cNvPr id="29" name="Text Placeholder 13"/>
          <p:cNvSpPr>
            <a:spLocks noGrp="1"/>
          </p:cNvSpPr>
          <p:nvPr>
            <p:ph type="body" sz="quarter" idx="20"/>
          </p:nvPr>
        </p:nvSpPr>
        <p:spPr>
          <a:xfrm>
            <a:off x="6096000" y="2569464"/>
            <a:ext cx="2286000" cy="609600"/>
          </a:xfrm>
        </p:spPr>
        <p:txBody>
          <a:bodyPr tIns="45720"/>
          <a:lstStyle>
            <a:lvl1pPr algn="l">
              <a:buNone/>
              <a:defRPr lang="en-US" sz="1400" baseline="0" dirty="0"/>
            </a:lvl1pPr>
            <a:lvl2pPr>
              <a:buNone/>
              <a:defRPr/>
            </a:lvl2pPr>
            <a:lvl3pPr>
              <a:buNone/>
              <a:defRPr/>
            </a:lvl3pPr>
            <a:lvl4pPr>
              <a:buNone/>
              <a:defRPr/>
            </a:lvl4pPr>
            <a:lvl5pPr>
              <a:buNone/>
              <a:defRPr/>
            </a:lvl5pPr>
          </a:lstStyle>
          <a:p>
            <a:pPr lvl="0"/>
            <a:r>
              <a:rPr lang="en-US" smtClean="0"/>
              <a:t>Click to edit Master text styles</a:t>
            </a:r>
          </a:p>
        </p:txBody>
      </p:sp>
      <p:sp>
        <p:nvSpPr>
          <p:cNvPr id="30" name="Title 29"/>
          <p:cNvSpPr>
            <a:spLocks noGrp="1"/>
          </p:cNvSpPr>
          <p:nvPr>
            <p:ph type="title"/>
          </p:nvPr>
        </p:nvSpPr>
        <p:spPr>
          <a:xfrm>
            <a:off x="7162800" y="228600"/>
            <a:ext cx="1295400" cy="685800"/>
          </a:xfrm>
        </p:spPr>
        <p:txBody>
          <a:bodyPr anchor="ctr"/>
          <a:lstStyle>
            <a:lvl1pPr algn="ctr">
              <a:defRPr sz="1000" baseline="0">
                <a:solidFill>
                  <a:schemeClr val="bg1"/>
                </a:solidFill>
                <a:latin typeface="Trebuchet MS" pitchFamily="34" charset="0"/>
              </a:defRPr>
            </a:lvl1pPr>
          </a:lstStyle>
          <a:p>
            <a:r>
              <a:rPr lang="en-US" smtClean="0"/>
              <a:t>Click to edit Master title style</a:t>
            </a:r>
            <a:endParaRPr lang="en-US" dirty="0"/>
          </a:p>
        </p:txBody>
      </p:sp>
      <p:sp>
        <p:nvSpPr>
          <p:cNvPr id="16" name="Slide Number Placeholder 5"/>
          <p:cNvSpPr>
            <a:spLocks noGrp="1"/>
          </p:cNvSpPr>
          <p:nvPr>
            <p:ph type="sldNum" sz="quarter" idx="21"/>
          </p:nvPr>
        </p:nvSpPr>
        <p:spPr/>
        <p:txBody>
          <a:bodyPr/>
          <a:lstStyle>
            <a:lvl1pPr>
              <a:defRPr/>
            </a:lvl1pPr>
          </a:lstStyle>
          <a:p>
            <a:pPr>
              <a:defRPr/>
            </a:pPr>
            <a:fld id="{D749A422-4E3D-4551-985F-CA6B50C8B8C9}" type="slidenum">
              <a:rPr lang="en-US"/>
              <a:pPr>
                <a:defRPr/>
              </a:pPr>
              <a:t>‹#›</a:t>
            </a:fld>
            <a:endParaRPr lang="en-US"/>
          </a:p>
        </p:txBody>
      </p:sp>
    </p:spTree>
    <p:extLst>
      <p:ext uri="{BB962C8B-B14F-4D97-AF65-F5344CB8AC3E}">
        <p14:creationId xmlns:p14="http://schemas.microsoft.com/office/powerpoint/2010/main" val="281318386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secHead" preserve="1">
  <p:cSld name="Speaker Cover Page (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3557587"/>
            <a:ext cx="7772400" cy="1362075"/>
          </a:xfrm>
        </p:spPr>
        <p:txBody>
          <a:bodyPr anchor="t"/>
          <a:lstStyle>
            <a:lvl1pPr algn="l">
              <a:defRPr sz="4000" b="1"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85800" y="2057400"/>
            <a:ext cx="7772400" cy="1500187"/>
          </a:xfrm>
        </p:spPr>
        <p:txBody>
          <a:bodyPr tIns="45720" anchor="b"/>
          <a:lstStyle>
            <a:lvl1pPr marL="0" indent="0">
              <a:buNone/>
              <a:defRPr sz="2000" baseline="0">
                <a:solidFill>
                  <a:schemeClr val="tx1">
                    <a:tint val="75000"/>
                  </a:schemeClr>
                </a:solidFill>
                <a:latin typeface="Constantia"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p:txBody>
          <a:bodyPr/>
          <a:lstStyle>
            <a:lvl1pPr>
              <a:defRPr/>
            </a:lvl1pPr>
          </a:lstStyle>
          <a:p>
            <a:pPr>
              <a:defRPr/>
            </a:pPr>
            <a:fld id="{38B7F20D-F29A-48E6-A7A7-F93E9005B7DD}" type="slidenum">
              <a:rPr lang="en-US"/>
              <a:pPr>
                <a:defRPr/>
              </a:pPr>
              <a:t>‹#›</a:t>
            </a:fld>
            <a:endParaRPr lang="en-US"/>
          </a:p>
        </p:txBody>
      </p:sp>
    </p:spTree>
    <p:extLst>
      <p:ext uri="{BB962C8B-B14F-4D97-AF65-F5344CB8AC3E}">
        <p14:creationId xmlns:p14="http://schemas.microsoft.com/office/powerpoint/2010/main" val="171530510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obj" preserve="1">
  <p:cSld name="Content (Outline)">
    <p:spTree>
      <p:nvGrpSpPr>
        <p:cNvPr id="1" name=""/>
        <p:cNvGrpSpPr/>
        <p:nvPr/>
      </p:nvGrpSpPr>
      <p:grpSpPr>
        <a:xfrm>
          <a:off x="0" y="0"/>
          <a:ext cx="0" cy="0"/>
          <a:chOff x="0" y="0"/>
          <a:chExt cx="0" cy="0"/>
        </a:xfrm>
      </p:grpSpPr>
      <p:cxnSp>
        <p:nvCxnSpPr>
          <p:cNvPr id="4" name="Straight Connector 3"/>
          <p:cNvCxnSpPr/>
          <p:nvPr/>
        </p:nvCxnSpPr>
        <p:spPr>
          <a:xfrm>
            <a:off x="685800" y="1600200"/>
            <a:ext cx="7772400" cy="1588"/>
          </a:xfrm>
          <a:prstGeom prst="line">
            <a:avLst/>
          </a:prstGeom>
          <a:ln>
            <a:solidFill>
              <a:schemeClr val="bg1">
                <a:lumMod val="85000"/>
              </a:schemeClr>
            </a:solidFill>
          </a:ln>
        </p:spPr>
        <p:style>
          <a:lnRef idx="1">
            <a:schemeClr val="accent2"/>
          </a:lnRef>
          <a:fillRef idx="0">
            <a:schemeClr val="accent2"/>
          </a:fillRef>
          <a:effectRef idx="0">
            <a:schemeClr val="accent2"/>
          </a:effectRef>
          <a:fontRef idx="minor">
            <a:schemeClr val="tx1"/>
          </a:fontRef>
        </p:style>
      </p:cxnSp>
      <p:sp>
        <p:nvSpPr>
          <p:cNvPr id="2" name="Title 1"/>
          <p:cNvSpPr>
            <a:spLocks noGrp="1"/>
          </p:cNvSpPr>
          <p:nvPr>
            <p:ph type="title"/>
          </p:nvPr>
        </p:nvSpPr>
        <p:spPr>
          <a:xfrm>
            <a:off x="685800" y="762000"/>
            <a:ext cx="7772400" cy="685800"/>
          </a:xfrm>
        </p:spPr>
        <p:txBody>
          <a:bodyPr>
            <a:normAutofit/>
          </a:bodyPr>
          <a:lstStyle>
            <a:lvl1pPr>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marL="400050" indent="-400050">
              <a:spcAft>
                <a:spcPts val="400"/>
              </a:spcAft>
              <a:buFont typeface="+mj-lt"/>
              <a:buAutoNum type="romanUcPeriod"/>
              <a:defRPr sz="1500"/>
            </a:lvl1pPr>
            <a:lvl2pPr marL="857250" indent="-400050">
              <a:spcAft>
                <a:spcPts val="400"/>
              </a:spcAft>
              <a:buFont typeface="+mj-lt"/>
              <a:buAutoNum type="alphaUcPeriod"/>
              <a:defRPr sz="1500"/>
            </a:lvl2pPr>
            <a:lvl3pPr marL="1314450" indent="-400050">
              <a:spcAft>
                <a:spcPts val="400"/>
              </a:spcAft>
              <a:buFont typeface="+mj-lt"/>
              <a:buAutoNum type="arabicPeriod"/>
              <a:defRPr/>
            </a:lvl3pPr>
            <a:lvl4pPr marL="1771650" indent="-400050">
              <a:spcAft>
                <a:spcPts val="400"/>
              </a:spcAft>
              <a:buFont typeface="+mj-lt"/>
              <a:buAutoNum type="alphaLcPeriod"/>
              <a:defRPr/>
            </a:lvl4pPr>
            <a:lvl5pPr marL="2228850" indent="-400050">
              <a:spcAft>
                <a:spcPts val="400"/>
              </a:spcAft>
              <a:buFont typeface="+mj-lt"/>
              <a:buAutoNum type="romanLcPeriod"/>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7F4CB7FD-CAA7-4056-8F15-F9066F455E9A}" type="slidenum">
              <a:rPr lang="en-US"/>
              <a:pPr>
                <a:defRPr/>
              </a:pPr>
              <a:t>‹#›</a:t>
            </a:fld>
            <a:endParaRPr lang="en-US"/>
          </a:p>
        </p:txBody>
      </p:sp>
    </p:spTree>
    <p:extLst>
      <p:ext uri="{BB962C8B-B14F-4D97-AF65-F5344CB8AC3E}">
        <p14:creationId xmlns:p14="http://schemas.microsoft.com/office/powerpoint/2010/main" val="1061595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Housekeeping (Bullets)">
    <p:spTree>
      <p:nvGrpSpPr>
        <p:cNvPr id="1" name=""/>
        <p:cNvGrpSpPr/>
        <p:nvPr/>
      </p:nvGrpSpPr>
      <p:grpSpPr>
        <a:xfrm>
          <a:off x="0" y="0"/>
          <a:ext cx="0" cy="0"/>
          <a:chOff x="0" y="0"/>
          <a:chExt cx="0" cy="0"/>
        </a:xfrm>
      </p:grpSpPr>
      <p:cxnSp>
        <p:nvCxnSpPr>
          <p:cNvPr id="4" name="Straight Connector 3"/>
          <p:cNvCxnSpPr/>
          <p:nvPr userDrawn="1"/>
        </p:nvCxnSpPr>
        <p:spPr>
          <a:xfrm>
            <a:off x="685800" y="1600200"/>
            <a:ext cx="7772400" cy="1588"/>
          </a:xfrm>
          <a:prstGeom prst="line">
            <a:avLst/>
          </a:prstGeom>
          <a:ln>
            <a:solidFill>
              <a:schemeClr val="bg1">
                <a:lumMod val="85000"/>
              </a:schemeClr>
            </a:solidFill>
          </a:ln>
        </p:spPr>
        <p:style>
          <a:lnRef idx="1">
            <a:schemeClr val="accent2"/>
          </a:lnRef>
          <a:fillRef idx="0">
            <a:schemeClr val="accent2"/>
          </a:fillRef>
          <a:effectRef idx="0">
            <a:schemeClr val="accent2"/>
          </a:effectRef>
          <a:fontRef idx="minor">
            <a:schemeClr val="tx1"/>
          </a:fontRef>
        </p:style>
      </p:cxnSp>
      <p:sp>
        <p:nvSpPr>
          <p:cNvPr id="2" name="Title 1"/>
          <p:cNvSpPr>
            <a:spLocks noGrp="1"/>
          </p:cNvSpPr>
          <p:nvPr>
            <p:ph type="title"/>
          </p:nvPr>
        </p:nvSpPr>
        <p:spPr>
          <a:xfrm>
            <a:off x="685800" y="987552"/>
            <a:ext cx="7772400" cy="457200"/>
          </a:xfrm>
        </p:spPr>
        <p:txBody>
          <a:bodyPr>
            <a:normAutofit/>
          </a:bodyPr>
          <a:lstStyle>
            <a:lvl1pPr>
              <a:defRPr sz="2200" i="1">
                <a:solidFill>
                  <a:schemeClr val="bg1">
                    <a:lumMod val="50000"/>
                  </a:schemeClr>
                </a:solidFill>
                <a:latin typeface="Adobe Garamond Pro" pitchFamily="18"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marL="0" indent="0">
              <a:buNone/>
              <a:defRPr sz="1500"/>
            </a:lvl1pPr>
            <a:lvl2pPr marL="347472" indent="-347472">
              <a:buFont typeface="Arial" pitchFamily="34" charset="0"/>
              <a:buChar char="•"/>
              <a:defRPr lang="en-US" dirty="0" smtClean="0"/>
            </a:lvl2pPr>
            <a:lvl3pPr>
              <a:buFont typeface="Trebuchet MS" pitchFamily="34" charset="0"/>
              <a:buChar char="―"/>
              <a:defRPr/>
            </a:lvl3pPr>
            <a:lvl4pPr>
              <a:buFont typeface="Trebuchet MS" pitchFamily="34" charset="0"/>
              <a:buChar char="―"/>
              <a:defRPr/>
            </a:lvl4pPr>
            <a:lvl5pPr>
              <a:buFont typeface="Trebuchet MS" pitchFamily="34" charset="0"/>
              <a:buChar char="―"/>
              <a:defRPr/>
            </a:lvl5pPr>
          </a:lstStyle>
          <a:p>
            <a:pPr lvl="0"/>
            <a:r>
              <a:rPr lang="en-US" dirty="0" smtClean="0"/>
              <a:t>Click to edit Master text styles</a:t>
            </a:r>
          </a:p>
          <a:p>
            <a:pPr lvl="1"/>
            <a:r>
              <a:rPr lang="en-US" dirty="0" smtClean="0"/>
              <a:t>Second level</a:t>
            </a:r>
          </a:p>
          <a:p>
            <a:pPr lvl="1"/>
            <a:r>
              <a:rPr lang="en-US" dirty="0" smtClean="0"/>
              <a:t>Third level</a:t>
            </a:r>
          </a:p>
          <a:p>
            <a:pPr lvl="2"/>
            <a:r>
              <a:rPr lang="en-US" dirty="0" smtClean="0"/>
              <a:t>Fourth level</a:t>
            </a:r>
          </a:p>
          <a:p>
            <a:pPr lvl="3"/>
            <a:r>
              <a:rPr lang="en-US" dirty="0"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123600BF-3A88-4C9B-B626-B888A694BB40}" type="slidenum">
              <a:rPr lang="en-US"/>
              <a:pPr>
                <a:defRPr/>
              </a:pPr>
              <a:t>‹#›</a:t>
            </a:fld>
            <a:endParaRPr lang="en-US"/>
          </a:p>
        </p:txBody>
      </p:sp>
    </p:spTree>
    <p:extLst>
      <p:ext uri="{BB962C8B-B14F-4D97-AF65-F5344CB8AC3E}">
        <p14:creationId xmlns:p14="http://schemas.microsoft.com/office/powerpoint/2010/main" val="40788536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obj" preserve="1">
  <p:cSld name="Content (Bullets)">
    <p:spTree>
      <p:nvGrpSpPr>
        <p:cNvPr id="1" name=""/>
        <p:cNvGrpSpPr/>
        <p:nvPr/>
      </p:nvGrpSpPr>
      <p:grpSpPr>
        <a:xfrm>
          <a:off x="0" y="0"/>
          <a:ext cx="0" cy="0"/>
          <a:chOff x="0" y="0"/>
          <a:chExt cx="0" cy="0"/>
        </a:xfrm>
      </p:grpSpPr>
      <p:cxnSp>
        <p:nvCxnSpPr>
          <p:cNvPr id="4" name="Straight Connector 3"/>
          <p:cNvCxnSpPr/>
          <p:nvPr/>
        </p:nvCxnSpPr>
        <p:spPr>
          <a:xfrm>
            <a:off x="685800" y="1600200"/>
            <a:ext cx="7772400" cy="1588"/>
          </a:xfrm>
          <a:prstGeom prst="line">
            <a:avLst/>
          </a:prstGeom>
          <a:ln>
            <a:solidFill>
              <a:schemeClr val="bg1">
                <a:lumMod val="85000"/>
              </a:schemeClr>
            </a:solidFill>
          </a:ln>
        </p:spPr>
        <p:style>
          <a:lnRef idx="1">
            <a:schemeClr val="accent2"/>
          </a:lnRef>
          <a:fillRef idx="0">
            <a:schemeClr val="accent2"/>
          </a:fillRef>
          <a:effectRef idx="0">
            <a:schemeClr val="accent2"/>
          </a:effectRef>
          <a:fontRef idx="minor">
            <a:schemeClr val="tx1"/>
          </a:fontRef>
        </p:style>
      </p:cxnSp>
      <p:sp>
        <p:nvSpPr>
          <p:cNvPr id="2" name="Title 1"/>
          <p:cNvSpPr>
            <a:spLocks noGrp="1"/>
          </p:cNvSpPr>
          <p:nvPr>
            <p:ph type="title"/>
          </p:nvPr>
        </p:nvSpPr>
        <p:spPr>
          <a:xfrm>
            <a:off x="685800" y="762000"/>
            <a:ext cx="7772400" cy="685800"/>
          </a:xfrm>
        </p:spPr>
        <p:txBody>
          <a:bodyPr>
            <a:normAutofit/>
          </a:bodyPr>
          <a:lstStyle>
            <a:lvl1pPr>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marL="400050" indent="-400050">
              <a:spcAft>
                <a:spcPts val="400"/>
              </a:spcAft>
              <a:buFont typeface="Arial" pitchFamily="34" charset="0"/>
              <a:buChar char="•"/>
              <a:defRPr sz="1500"/>
            </a:lvl1pPr>
            <a:lvl2pPr marL="857250" indent="-400050">
              <a:spcAft>
                <a:spcPts val="400"/>
              </a:spcAft>
              <a:buFont typeface="Trebuchet MS" pitchFamily="34" charset="0"/>
              <a:buChar char="―"/>
              <a:defRPr sz="1500"/>
            </a:lvl2pPr>
            <a:lvl3pPr marL="1314450" indent="-400050">
              <a:spcAft>
                <a:spcPts val="400"/>
              </a:spcAft>
              <a:buFont typeface="Trebuchet MS" pitchFamily="34" charset="0"/>
              <a:buChar char="―"/>
              <a:defRPr/>
            </a:lvl3pPr>
            <a:lvl4pPr marL="1771650" indent="-400050">
              <a:spcAft>
                <a:spcPts val="400"/>
              </a:spcAft>
              <a:buFont typeface="Trebuchet MS" pitchFamily="34" charset="0"/>
              <a:buChar char="―"/>
              <a:defRPr/>
            </a:lvl4pPr>
            <a:lvl5pPr marL="2228850" indent="-400050">
              <a:spcAft>
                <a:spcPts val="400"/>
              </a:spcAft>
              <a:buFont typeface="Trebuchet MS" pitchFamily="34" charset="0"/>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F41E5E30-FE83-4B8C-8824-B7B2DDDFFBAD}" type="slidenum">
              <a:rPr lang="en-US"/>
              <a:pPr>
                <a:defRPr/>
              </a:pPr>
              <a:t>‹#›</a:t>
            </a:fld>
            <a:endParaRPr lang="en-US"/>
          </a:p>
        </p:txBody>
      </p:sp>
    </p:spTree>
    <p:extLst>
      <p:ext uri="{BB962C8B-B14F-4D97-AF65-F5344CB8AC3E}">
        <p14:creationId xmlns:p14="http://schemas.microsoft.com/office/powerpoint/2010/main" val="157216597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obj" preserve="1">
  <p:cSld name="Content (Paragraphs)">
    <p:spTree>
      <p:nvGrpSpPr>
        <p:cNvPr id="1" name=""/>
        <p:cNvGrpSpPr/>
        <p:nvPr/>
      </p:nvGrpSpPr>
      <p:grpSpPr>
        <a:xfrm>
          <a:off x="0" y="0"/>
          <a:ext cx="0" cy="0"/>
          <a:chOff x="0" y="0"/>
          <a:chExt cx="0" cy="0"/>
        </a:xfrm>
      </p:grpSpPr>
      <p:cxnSp>
        <p:nvCxnSpPr>
          <p:cNvPr id="4" name="Straight Connector 3"/>
          <p:cNvCxnSpPr/>
          <p:nvPr/>
        </p:nvCxnSpPr>
        <p:spPr>
          <a:xfrm>
            <a:off x="685800" y="1600200"/>
            <a:ext cx="7772400" cy="1588"/>
          </a:xfrm>
          <a:prstGeom prst="line">
            <a:avLst/>
          </a:prstGeom>
          <a:ln>
            <a:solidFill>
              <a:schemeClr val="bg1">
                <a:lumMod val="85000"/>
              </a:schemeClr>
            </a:solidFill>
          </a:ln>
        </p:spPr>
        <p:style>
          <a:lnRef idx="1">
            <a:schemeClr val="accent2"/>
          </a:lnRef>
          <a:fillRef idx="0">
            <a:schemeClr val="accent2"/>
          </a:fillRef>
          <a:effectRef idx="0">
            <a:schemeClr val="accent2"/>
          </a:effectRef>
          <a:fontRef idx="minor">
            <a:schemeClr val="tx1"/>
          </a:fontRef>
        </p:style>
      </p:cxnSp>
      <p:sp>
        <p:nvSpPr>
          <p:cNvPr id="2" name="Title 1"/>
          <p:cNvSpPr>
            <a:spLocks noGrp="1"/>
          </p:cNvSpPr>
          <p:nvPr>
            <p:ph type="title"/>
          </p:nvPr>
        </p:nvSpPr>
        <p:spPr>
          <a:xfrm>
            <a:off x="685800" y="762000"/>
            <a:ext cx="7772400" cy="685800"/>
          </a:xfrm>
        </p:spPr>
        <p:txBody>
          <a:bodyPr>
            <a:normAutofit/>
          </a:bodyPr>
          <a:lstStyle>
            <a:lvl1pPr>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marL="0" indent="0">
              <a:spcAft>
                <a:spcPts val="0"/>
              </a:spcAft>
              <a:buFont typeface="Arial" pitchFamily="34" charset="0"/>
              <a:buNone/>
              <a:defRPr sz="1500"/>
            </a:lvl1pPr>
            <a:lvl2pPr marL="857250" indent="-400050">
              <a:spcAft>
                <a:spcPts val="400"/>
              </a:spcAft>
              <a:buFont typeface="Arial" pitchFamily="34" charset="0"/>
              <a:buChar char="•"/>
              <a:defRPr sz="1500"/>
            </a:lvl2pPr>
            <a:lvl3pPr marL="1314450" indent="-400050">
              <a:spcAft>
                <a:spcPts val="400"/>
              </a:spcAft>
              <a:buFont typeface="Trebuchet MS" pitchFamily="34" charset="0"/>
              <a:buChar char="―"/>
              <a:defRPr/>
            </a:lvl3pPr>
            <a:lvl4pPr marL="1771650" indent="-400050">
              <a:spcAft>
                <a:spcPts val="400"/>
              </a:spcAft>
              <a:buFont typeface="Trebuchet MS" pitchFamily="34" charset="0"/>
              <a:buChar char="―"/>
              <a:defRPr/>
            </a:lvl4pPr>
            <a:lvl5pPr marL="2228850" indent="-400050">
              <a:spcAft>
                <a:spcPts val="400"/>
              </a:spcAft>
              <a:buFont typeface="Trebuchet MS" pitchFamily="34" charset="0"/>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9F808CF5-8F6E-4EFF-89CD-8431709B173D}" type="slidenum">
              <a:rPr lang="en-US"/>
              <a:pPr>
                <a:defRPr/>
              </a:pPr>
              <a:t>‹#›</a:t>
            </a:fld>
            <a:endParaRPr lang="en-US"/>
          </a:p>
        </p:txBody>
      </p:sp>
    </p:spTree>
    <p:extLst>
      <p:ext uri="{BB962C8B-B14F-4D97-AF65-F5344CB8AC3E}">
        <p14:creationId xmlns:p14="http://schemas.microsoft.com/office/powerpoint/2010/main" val="303026105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titleOnly" preserve="1">
  <p:cSld name="Content (Blank, Unline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685800"/>
          </a:xfrm>
        </p:spPr>
        <p:txBody>
          <a:bodyPr/>
          <a:lstStyle>
            <a:lvl1pPr>
              <a:defRPr/>
            </a:lvl1pPr>
          </a:lstStyle>
          <a:p>
            <a:r>
              <a:rPr lang="en-US" smtClean="0"/>
              <a:t>Click to edit Master title style</a:t>
            </a:r>
            <a:endParaRPr lang="en-US" dirty="0"/>
          </a:p>
        </p:txBody>
      </p:sp>
      <p:sp>
        <p:nvSpPr>
          <p:cNvPr id="3" name="Slide Number Placeholder 5"/>
          <p:cNvSpPr>
            <a:spLocks noGrp="1"/>
          </p:cNvSpPr>
          <p:nvPr>
            <p:ph type="sldNum" sz="quarter" idx="10"/>
          </p:nvPr>
        </p:nvSpPr>
        <p:spPr/>
        <p:txBody>
          <a:bodyPr/>
          <a:lstStyle>
            <a:lvl1pPr>
              <a:defRPr/>
            </a:lvl1pPr>
          </a:lstStyle>
          <a:p>
            <a:pPr>
              <a:defRPr/>
            </a:pPr>
            <a:fld id="{6CC788AE-CDE7-4253-8B08-1F6445ADC966}" type="slidenum">
              <a:rPr lang="en-US"/>
              <a:pPr>
                <a:defRPr/>
              </a:pPr>
              <a:t>‹#›</a:t>
            </a:fld>
            <a:endParaRPr lang="en-US"/>
          </a:p>
        </p:txBody>
      </p:sp>
    </p:spTree>
    <p:extLst>
      <p:ext uri="{BB962C8B-B14F-4D97-AF65-F5344CB8AC3E}">
        <p14:creationId xmlns:p14="http://schemas.microsoft.com/office/powerpoint/2010/main" val="423911169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Content (2 Column)">
    <p:spTree>
      <p:nvGrpSpPr>
        <p:cNvPr id="1" name=""/>
        <p:cNvGrpSpPr/>
        <p:nvPr/>
      </p:nvGrpSpPr>
      <p:grpSpPr>
        <a:xfrm>
          <a:off x="0" y="0"/>
          <a:ext cx="0" cy="0"/>
          <a:chOff x="0" y="0"/>
          <a:chExt cx="0" cy="0"/>
        </a:xfrm>
      </p:grpSpPr>
      <p:cxnSp>
        <p:nvCxnSpPr>
          <p:cNvPr id="5" name="Straight Connector 4"/>
          <p:cNvCxnSpPr/>
          <p:nvPr/>
        </p:nvCxnSpPr>
        <p:spPr>
          <a:xfrm>
            <a:off x="685800" y="1600200"/>
            <a:ext cx="7772400" cy="1588"/>
          </a:xfrm>
          <a:prstGeom prst="line">
            <a:avLst/>
          </a:prstGeom>
          <a:ln>
            <a:solidFill>
              <a:schemeClr val="bg1">
                <a:lumMod val="85000"/>
              </a:schemeClr>
            </a:solidFill>
          </a:ln>
        </p:spPr>
        <p:style>
          <a:lnRef idx="1">
            <a:schemeClr val="accent2"/>
          </a:lnRef>
          <a:fillRef idx="0">
            <a:schemeClr val="accent2"/>
          </a:fillRef>
          <a:effectRef idx="0">
            <a:schemeClr val="accent2"/>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Content Placeholder 2"/>
          <p:cNvSpPr>
            <a:spLocks noGrp="1"/>
          </p:cNvSpPr>
          <p:nvPr>
            <p:ph sz="half" idx="1"/>
          </p:nvPr>
        </p:nvSpPr>
        <p:spPr>
          <a:xfrm>
            <a:off x="685800" y="1755648"/>
            <a:ext cx="3749040" cy="3959352"/>
          </a:xfrm>
        </p:spPr>
        <p:txBody>
          <a:bodyPr>
            <a:normAutofit/>
          </a:bodyPr>
          <a:lstStyle>
            <a:lvl1pPr>
              <a:defRPr sz="1500"/>
            </a:lvl1pPr>
            <a:lvl2pPr>
              <a:buFont typeface="Arial" pitchFamily="34" charset="0"/>
              <a:buChar char="•"/>
              <a:defRPr sz="1500"/>
            </a:lvl2pPr>
            <a:lvl3pPr>
              <a:buFont typeface="Trebuchet MS" pitchFamily="34" charset="0"/>
              <a:buChar char="―"/>
              <a:defRPr sz="1400"/>
            </a:lvl3pPr>
            <a:lvl4pPr>
              <a:buFont typeface="Trebuchet MS" pitchFamily="34" charset="0"/>
              <a:buChar char="―"/>
              <a:defRPr sz="1400"/>
            </a:lvl4pPr>
            <a:lvl5pPr>
              <a:buFont typeface="Trebuchet MS" pitchFamily="34" charset="0"/>
              <a:buChar cha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2"/>
          <p:cNvSpPr>
            <a:spLocks noGrp="1"/>
          </p:cNvSpPr>
          <p:nvPr>
            <p:ph sz="half" idx="11"/>
          </p:nvPr>
        </p:nvSpPr>
        <p:spPr>
          <a:xfrm>
            <a:off x="4709160" y="1752600"/>
            <a:ext cx="3749040" cy="3959352"/>
          </a:xfrm>
        </p:spPr>
        <p:txBody>
          <a:bodyPr>
            <a:normAutofit/>
          </a:bodyPr>
          <a:lstStyle>
            <a:lvl1pPr>
              <a:defRPr sz="1500"/>
            </a:lvl1pPr>
            <a:lvl2pPr>
              <a:buFont typeface="Arial" pitchFamily="34" charset="0"/>
              <a:buChar char="•"/>
              <a:defRPr sz="1500"/>
            </a:lvl2pPr>
            <a:lvl3pPr>
              <a:buFont typeface="Trebuchet MS" pitchFamily="34" charset="0"/>
              <a:buChar char="―"/>
              <a:defRPr sz="1400"/>
            </a:lvl3pPr>
            <a:lvl4pPr>
              <a:buFont typeface="Trebuchet MS" pitchFamily="34" charset="0"/>
              <a:buChar char="―"/>
              <a:defRPr sz="1400"/>
            </a:lvl4pPr>
            <a:lvl5pPr>
              <a:buFont typeface="Trebuchet MS" pitchFamily="34" charset="0"/>
              <a:buChar cha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6"/>
          <p:cNvSpPr>
            <a:spLocks noGrp="1"/>
          </p:cNvSpPr>
          <p:nvPr>
            <p:ph type="sldNum" sz="quarter" idx="12"/>
          </p:nvPr>
        </p:nvSpPr>
        <p:spPr/>
        <p:txBody>
          <a:bodyPr/>
          <a:lstStyle>
            <a:lvl1pPr>
              <a:defRPr/>
            </a:lvl1pPr>
          </a:lstStyle>
          <a:p>
            <a:pPr>
              <a:defRPr/>
            </a:pPr>
            <a:fld id="{74C2D474-73C9-4225-B05E-EBD1BC281F49}" type="slidenum">
              <a:rPr lang="en-US"/>
              <a:pPr>
                <a:defRPr/>
              </a:pPr>
              <a:t>‹#›</a:t>
            </a:fld>
            <a:endParaRPr lang="en-US"/>
          </a:p>
        </p:txBody>
      </p:sp>
    </p:spTree>
    <p:extLst>
      <p:ext uri="{BB962C8B-B14F-4D97-AF65-F5344CB8AC3E}">
        <p14:creationId xmlns:p14="http://schemas.microsoft.com/office/powerpoint/2010/main" val="366209819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twoTxTwoObj" preserve="1">
  <p:cSld name="Content (2 Column + Headers)">
    <p:spTree>
      <p:nvGrpSpPr>
        <p:cNvPr id="1" name=""/>
        <p:cNvGrpSpPr/>
        <p:nvPr/>
      </p:nvGrpSpPr>
      <p:grpSpPr>
        <a:xfrm>
          <a:off x="0" y="0"/>
          <a:ext cx="0" cy="0"/>
          <a:chOff x="0" y="0"/>
          <a:chExt cx="0" cy="0"/>
        </a:xfrm>
      </p:grpSpPr>
      <p:cxnSp>
        <p:nvCxnSpPr>
          <p:cNvPr id="7" name="Straight Connector 6"/>
          <p:cNvCxnSpPr/>
          <p:nvPr/>
        </p:nvCxnSpPr>
        <p:spPr>
          <a:xfrm>
            <a:off x="685800" y="1600200"/>
            <a:ext cx="7772400" cy="1588"/>
          </a:xfrm>
          <a:prstGeom prst="line">
            <a:avLst/>
          </a:prstGeom>
          <a:ln>
            <a:solidFill>
              <a:schemeClr val="bg1">
                <a:lumMod val="85000"/>
              </a:schemeClr>
            </a:solidFill>
          </a:ln>
        </p:spPr>
        <p:style>
          <a:lnRef idx="1">
            <a:schemeClr val="accent2"/>
          </a:lnRef>
          <a:fillRef idx="0">
            <a:schemeClr val="accent2"/>
          </a:fillRef>
          <a:effectRef idx="0">
            <a:schemeClr val="accent2"/>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85800" y="1600200"/>
            <a:ext cx="3811588" cy="655320"/>
          </a:xfrm>
        </p:spPr>
        <p:txBody>
          <a:bodyPr tIns="45720" anchor="ctr">
            <a:noAutofit/>
          </a:bodyPr>
          <a:lstStyle>
            <a:lvl1pPr marL="0" indent="0" algn="ctr">
              <a:buNone/>
              <a:defRPr sz="15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255520"/>
            <a:ext cx="3811588" cy="3840480"/>
          </a:xfrm>
        </p:spPr>
        <p:txBody>
          <a:bodyPr tIns="91440">
            <a:normAutofit/>
          </a:bodyPr>
          <a:lstStyle>
            <a:lvl1pPr>
              <a:defRPr sz="1500"/>
            </a:lvl1pPr>
            <a:lvl2pPr>
              <a:buFont typeface="Arial" pitchFamily="34" charset="0"/>
              <a:buChar char="•"/>
              <a:defRPr sz="1500"/>
            </a:lvl2pPr>
            <a:lvl3pPr>
              <a:buFont typeface="Trebuchet MS" pitchFamily="34" charset="0"/>
              <a:buChar char="―"/>
              <a:defRPr sz="1400"/>
            </a:lvl3pPr>
            <a:lvl4pPr>
              <a:buFont typeface="Trebuchet MS" pitchFamily="34" charset="0"/>
              <a:buChar char="―"/>
              <a:defRPr sz="1400"/>
            </a:lvl4pPr>
            <a:lvl5pPr>
              <a:buFont typeface="Trebuchet MS" pitchFamily="34" charset="0"/>
              <a:buChar cha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600200"/>
            <a:ext cx="3813175" cy="655320"/>
          </a:xfrm>
        </p:spPr>
        <p:txBody>
          <a:bodyPr tIns="45720" anchor="ctr">
            <a:noAutofit/>
          </a:bodyPr>
          <a:lstStyle>
            <a:lvl1pPr marL="0" indent="0" algn="ctr">
              <a:buNone/>
              <a:defRPr sz="15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55520"/>
            <a:ext cx="3813175" cy="3840480"/>
          </a:xfrm>
        </p:spPr>
        <p:txBody>
          <a:bodyPr tIns="91440">
            <a:normAutofit/>
          </a:bodyPr>
          <a:lstStyle>
            <a:lvl1pPr>
              <a:defRPr sz="1500"/>
            </a:lvl1pPr>
            <a:lvl2pPr>
              <a:buFont typeface="Arial" pitchFamily="34" charset="0"/>
              <a:buChar char="•"/>
              <a:defRPr sz="1500"/>
            </a:lvl2pPr>
            <a:lvl3pPr>
              <a:buFont typeface="Trebuchet MS" pitchFamily="34" charset="0"/>
              <a:buChar char="―"/>
              <a:defRPr sz="1400"/>
            </a:lvl3pPr>
            <a:lvl4pPr>
              <a:buFont typeface="Trebuchet MS" pitchFamily="34" charset="0"/>
              <a:buChar char="―"/>
              <a:defRPr sz="1400"/>
            </a:lvl4pPr>
            <a:lvl5pPr>
              <a:buFont typeface="Trebuchet MS" pitchFamily="34" charset="0"/>
              <a:buChar cha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8"/>
          <p:cNvSpPr>
            <a:spLocks noGrp="1"/>
          </p:cNvSpPr>
          <p:nvPr>
            <p:ph type="sldNum" sz="quarter" idx="10"/>
          </p:nvPr>
        </p:nvSpPr>
        <p:spPr/>
        <p:txBody>
          <a:bodyPr/>
          <a:lstStyle>
            <a:lvl1pPr>
              <a:defRPr/>
            </a:lvl1pPr>
          </a:lstStyle>
          <a:p>
            <a:pPr>
              <a:defRPr/>
            </a:pPr>
            <a:fld id="{E415562F-0B0C-463E-AF69-ABC4CA69AAD1}" type="slidenum">
              <a:rPr lang="en-US"/>
              <a:pPr>
                <a:defRPr/>
              </a:pPr>
              <a:t>‹#›</a:t>
            </a:fld>
            <a:endParaRPr lang="en-US"/>
          </a:p>
        </p:txBody>
      </p:sp>
    </p:spTree>
    <p:extLst>
      <p:ext uri="{BB962C8B-B14F-4D97-AF65-F5344CB8AC3E}">
        <p14:creationId xmlns:p14="http://schemas.microsoft.com/office/powerpoint/2010/main" val="194428839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ctr"/>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B05BF82E-4B0E-4672-9BB0-FDC93FD0411A}" type="slidenum">
              <a:rPr lang="en-US"/>
              <a:pPr>
                <a:defRPr/>
              </a:pPr>
              <a:t>‹#›</a:t>
            </a:fld>
            <a:endParaRPr lang="en-US"/>
          </a:p>
        </p:txBody>
      </p:sp>
    </p:spTree>
    <p:extLst>
      <p:ext uri="{BB962C8B-B14F-4D97-AF65-F5344CB8AC3E}">
        <p14:creationId xmlns:p14="http://schemas.microsoft.com/office/powerpoint/2010/main" val="220375969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B9A4EDC9-CF80-4134-AB79-116DFC616E58}" type="slidenum">
              <a:rPr lang="en-US"/>
              <a:pPr>
                <a:defRPr/>
              </a:pPr>
              <a:t>‹#›</a:t>
            </a:fld>
            <a:endParaRPr lang="en-US"/>
          </a:p>
        </p:txBody>
      </p:sp>
    </p:spTree>
    <p:extLst>
      <p:ext uri="{BB962C8B-B14F-4D97-AF65-F5344CB8AC3E}">
        <p14:creationId xmlns:p14="http://schemas.microsoft.com/office/powerpoint/2010/main" val="567686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econdary Cover Page">
    <p:spTree>
      <p:nvGrpSpPr>
        <p:cNvPr id="1" name=""/>
        <p:cNvGrpSpPr/>
        <p:nvPr/>
      </p:nvGrpSpPr>
      <p:grpSpPr>
        <a:xfrm>
          <a:off x="0" y="0"/>
          <a:ext cx="0" cy="0"/>
          <a:chOff x="0" y="0"/>
          <a:chExt cx="0" cy="0"/>
        </a:xfrm>
      </p:grpSpPr>
      <p:cxnSp>
        <p:nvCxnSpPr>
          <p:cNvPr id="5" name="Straight Connector 4"/>
          <p:cNvCxnSpPr/>
          <p:nvPr userDrawn="1"/>
        </p:nvCxnSpPr>
        <p:spPr>
          <a:xfrm>
            <a:off x="685800" y="3581400"/>
            <a:ext cx="7772400" cy="0"/>
          </a:xfrm>
          <a:prstGeom prst="line">
            <a:avLst/>
          </a:prstGeom>
          <a:ln>
            <a:solidFill>
              <a:schemeClr val="bg1">
                <a:lumMod val="85000"/>
              </a:schemeClr>
            </a:solidFill>
          </a:ln>
        </p:spPr>
        <p:style>
          <a:lnRef idx="1">
            <a:schemeClr val="accent2"/>
          </a:lnRef>
          <a:fillRef idx="0">
            <a:schemeClr val="accent2"/>
          </a:fillRef>
          <a:effectRef idx="0">
            <a:schemeClr val="accent2"/>
          </a:effectRef>
          <a:fontRef idx="minor">
            <a:schemeClr val="tx1"/>
          </a:fontRef>
        </p:style>
      </p:cxnSp>
      <p:cxnSp>
        <p:nvCxnSpPr>
          <p:cNvPr id="6" name="Straight Connector 5"/>
          <p:cNvCxnSpPr/>
          <p:nvPr userDrawn="1"/>
        </p:nvCxnSpPr>
        <p:spPr>
          <a:xfrm>
            <a:off x="685800" y="2971800"/>
            <a:ext cx="7772400" cy="0"/>
          </a:xfrm>
          <a:prstGeom prst="line">
            <a:avLst/>
          </a:prstGeom>
          <a:ln>
            <a:solidFill>
              <a:schemeClr val="bg1">
                <a:lumMod val="85000"/>
              </a:schemeClr>
            </a:solidFill>
          </a:ln>
        </p:spPr>
        <p:style>
          <a:lnRef idx="1">
            <a:schemeClr val="accent2"/>
          </a:lnRef>
          <a:fillRef idx="0">
            <a:schemeClr val="accent2"/>
          </a:fillRef>
          <a:effectRef idx="0">
            <a:schemeClr val="accent2"/>
          </a:effectRef>
          <a:fontRef idx="minor">
            <a:schemeClr val="tx1"/>
          </a:fontRef>
        </p:style>
      </p:cxnSp>
      <p:sp>
        <p:nvSpPr>
          <p:cNvPr id="2" name="Title 1"/>
          <p:cNvSpPr>
            <a:spLocks noGrp="1"/>
          </p:cNvSpPr>
          <p:nvPr>
            <p:ph type="title"/>
          </p:nvPr>
        </p:nvSpPr>
        <p:spPr>
          <a:xfrm>
            <a:off x="685800" y="838200"/>
            <a:ext cx="7772400" cy="1981200"/>
          </a:xfrm>
        </p:spPr>
        <p:txBody>
          <a:bodyPr>
            <a:noAutofit/>
          </a:bodyPr>
          <a:lstStyle>
            <a:lvl1pPr>
              <a:defRPr sz="3200" b="1" i="0" baseline="0">
                <a:latin typeface="Constantia" pitchFamily="18" charset="0"/>
              </a:defRPr>
            </a:lvl1pPr>
          </a:lstStyle>
          <a:p>
            <a:r>
              <a:rPr lang="en-US" smtClean="0"/>
              <a:t>Click to edit Master title style</a:t>
            </a:r>
            <a:endParaRPr lang="en-US" dirty="0"/>
          </a:p>
        </p:txBody>
      </p:sp>
      <p:sp>
        <p:nvSpPr>
          <p:cNvPr id="8" name="Content Placeholder 2"/>
          <p:cNvSpPr>
            <a:spLocks noGrp="1"/>
          </p:cNvSpPr>
          <p:nvPr>
            <p:ph idx="1"/>
          </p:nvPr>
        </p:nvSpPr>
        <p:spPr>
          <a:xfrm>
            <a:off x="685800" y="3657600"/>
            <a:ext cx="7772400" cy="2286000"/>
          </a:xfrm>
        </p:spPr>
        <p:txBody>
          <a:bodyPr tIns="91440"/>
          <a:lstStyle>
            <a:lvl1pPr marL="0" marR="0" indent="0" algn="l" defTabSz="914400" rtl="0" eaLnBrk="1" fontAlgn="base" latinLnBrk="0" hangingPunct="1">
              <a:lnSpc>
                <a:spcPct val="150000"/>
              </a:lnSpc>
              <a:spcBef>
                <a:spcPts val="0"/>
              </a:spcBef>
              <a:spcAft>
                <a:spcPts val="0"/>
              </a:spcAft>
              <a:buClr>
                <a:srgbClr val="004B8D"/>
              </a:buClr>
              <a:buSzTx/>
              <a:buFont typeface="Arial" pitchFamily="34" charset="0"/>
              <a:buNone/>
              <a:tabLst/>
              <a:defRPr lang="en-US" sz="1400" b="0" i="0" kern="1200" baseline="0" dirty="0" smtClean="0">
                <a:solidFill>
                  <a:srgbClr val="414042"/>
                </a:solidFill>
                <a:latin typeface="Trebuchet MS" pitchFamily="34" charset="0"/>
                <a:ea typeface="+mn-ea"/>
                <a:cs typeface="Arial" pitchFamily="34" charset="0"/>
              </a:defRPr>
            </a:lvl1pPr>
            <a:lvl2pPr marL="0" indent="0">
              <a:buNone/>
              <a:defRPr sz="1400" b="0" i="0"/>
            </a:lvl2pPr>
            <a:lvl3pPr marL="0" indent="0">
              <a:buNone/>
              <a:defRPr sz="1200" b="0" i="0"/>
            </a:lvl3pPr>
            <a:lvl4pPr>
              <a:buNone/>
              <a:defRPr/>
            </a:lvl4pPr>
            <a:lvl5pPr>
              <a:buNone/>
              <a:defRPr/>
            </a:lvl5pPr>
          </a:lstStyle>
          <a:p>
            <a:pPr lvl="0"/>
            <a:r>
              <a:rPr lang="en-US" smtClean="0"/>
              <a:t>Click to edit Master text styles</a:t>
            </a:r>
          </a:p>
          <a:p>
            <a:pPr lvl="1"/>
            <a:r>
              <a:rPr lang="en-US" smtClean="0"/>
              <a:t>Second level</a:t>
            </a:r>
          </a:p>
        </p:txBody>
      </p:sp>
      <p:sp>
        <p:nvSpPr>
          <p:cNvPr id="14" name="Text Placeholder 13"/>
          <p:cNvSpPr>
            <a:spLocks noGrp="1"/>
          </p:cNvSpPr>
          <p:nvPr>
            <p:ph type="body" sz="quarter" idx="11"/>
          </p:nvPr>
        </p:nvSpPr>
        <p:spPr>
          <a:xfrm>
            <a:off x="685800" y="2971800"/>
            <a:ext cx="7772400" cy="609600"/>
          </a:xfrm>
        </p:spPr>
        <p:txBody>
          <a:bodyPr tIns="45720" anchor="ctr"/>
          <a:lstStyle>
            <a:lvl1pPr marL="0" indent="0">
              <a:spcBef>
                <a:spcPts val="0"/>
              </a:spcBef>
              <a:buNone/>
              <a:defRPr sz="1100" baseline="0"/>
            </a:lvl1pPr>
            <a:lvl2pPr>
              <a:buNone/>
              <a:defRPr/>
            </a:lvl2pPr>
            <a:lvl3pPr>
              <a:buNone/>
              <a:defRPr/>
            </a:lvl3pPr>
            <a:lvl4pPr>
              <a:buNone/>
              <a:defRPr/>
            </a:lvl4pPr>
            <a:lvl5pPr>
              <a:buNone/>
              <a:defRPr/>
            </a:lvl5pPr>
          </a:lstStyle>
          <a:p>
            <a:pPr lvl="0"/>
            <a:r>
              <a:rPr lang="en-US" smtClean="0"/>
              <a:t>Click to edit Master text styles</a:t>
            </a:r>
          </a:p>
        </p:txBody>
      </p:sp>
      <p:sp>
        <p:nvSpPr>
          <p:cNvPr id="7" name="Slide Number Placeholder 5"/>
          <p:cNvSpPr>
            <a:spLocks noGrp="1"/>
          </p:cNvSpPr>
          <p:nvPr>
            <p:ph type="sldNum" sz="quarter" idx="12"/>
          </p:nvPr>
        </p:nvSpPr>
        <p:spPr/>
        <p:txBody>
          <a:bodyPr/>
          <a:lstStyle>
            <a:lvl1pPr>
              <a:defRPr/>
            </a:lvl1pPr>
          </a:lstStyle>
          <a:p>
            <a:pPr>
              <a:defRPr/>
            </a:pPr>
            <a:fld id="{CCAE0E90-5345-41C1-B1FD-EFC4E1334FDA}" type="slidenum">
              <a:rPr lang="en-US"/>
              <a:pPr>
                <a:defRPr/>
              </a:pPr>
              <a:t>‹#›</a:t>
            </a:fld>
            <a:endParaRPr lang="en-US"/>
          </a:p>
        </p:txBody>
      </p:sp>
    </p:spTree>
    <p:extLst>
      <p:ext uri="{BB962C8B-B14F-4D97-AF65-F5344CB8AC3E}">
        <p14:creationId xmlns:p14="http://schemas.microsoft.com/office/powerpoint/2010/main" val="3683985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able of Contents">
    <p:spTree>
      <p:nvGrpSpPr>
        <p:cNvPr id="1" name=""/>
        <p:cNvGrpSpPr/>
        <p:nvPr/>
      </p:nvGrpSpPr>
      <p:grpSpPr>
        <a:xfrm>
          <a:off x="0" y="0"/>
          <a:ext cx="0" cy="0"/>
          <a:chOff x="0" y="0"/>
          <a:chExt cx="0" cy="0"/>
        </a:xfrm>
      </p:grpSpPr>
      <p:cxnSp>
        <p:nvCxnSpPr>
          <p:cNvPr id="13" name="Straight Connector 12"/>
          <p:cNvCxnSpPr/>
          <p:nvPr userDrawn="1"/>
        </p:nvCxnSpPr>
        <p:spPr>
          <a:xfrm>
            <a:off x="685800" y="1600200"/>
            <a:ext cx="7772400" cy="1588"/>
          </a:xfrm>
          <a:prstGeom prst="line">
            <a:avLst/>
          </a:prstGeom>
          <a:ln>
            <a:solidFill>
              <a:schemeClr val="bg1">
                <a:lumMod val="85000"/>
              </a:schemeClr>
            </a:solidFill>
          </a:ln>
        </p:spPr>
        <p:style>
          <a:lnRef idx="1">
            <a:schemeClr val="accent2"/>
          </a:lnRef>
          <a:fillRef idx="0">
            <a:schemeClr val="accent2"/>
          </a:fillRef>
          <a:effectRef idx="0">
            <a:schemeClr val="accent2"/>
          </a:effectRef>
          <a:fontRef idx="minor">
            <a:schemeClr val="tx1"/>
          </a:fontRef>
        </p:style>
      </p:cxnSp>
      <p:sp>
        <p:nvSpPr>
          <p:cNvPr id="15" name="TextBox 14"/>
          <p:cNvSpPr txBox="1">
            <a:spLocks noChangeArrowheads="1"/>
          </p:cNvSpPr>
          <p:nvPr userDrawn="1"/>
        </p:nvSpPr>
        <p:spPr bwMode="auto">
          <a:xfrm>
            <a:off x="692150" y="863600"/>
            <a:ext cx="3651250" cy="58420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3200" smtClean="0">
                <a:solidFill>
                  <a:srgbClr val="004B8D"/>
                </a:solidFill>
                <a:latin typeface="Constantia" pitchFamily="18" charset="0"/>
              </a:rPr>
              <a:t>Today’s Program</a:t>
            </a:r>
          </a:p>
        </p:txBody>
      </p:sp>
      <p:sp>
        <p:nvSpPr>
          <p:cNvPr id="14" name="Text Placeholder 13"/>
          <p:cNvSpPr>
            <a:spLocks noGrp="1"/>
          </p:cNvSpPr>
          <p:nvPr>
            <p:ph type="body" sz="quarter" idx="11"/>
          </p:nvPr>
        </p:nvSpPr>
        <p:spPr>
          <a:xfrm>
            <a:off x="762000" y="1828800"/>
            <a:ext cx="5212080" cy="609600"/>
          </a:xfrm>
        </p:spPr>
        <p:txBody>
          <a:bodyPr tIns="45720"/>
          <a:lstStyle>
            <a:lvl1pPr>
              <a:buNone/>
              <a:defRPr lang="en-US" sz="1400" baseline="0" dirty="0"/>
            </a:lvl1pPr>
            <a:lvl2pPr marL="0" indent="0">
              <a:buNone/>
              <a:defRPr sz="1400" i="1"/>
            </a:lvl2pPr>
            <a:lvl3pPr>
              <a:buNone/>
              <a:defRPr/>
            </a:lvl3pPr>
            <a:lvl4pPr>
              <a:buNone/>
              <a:defRPr/>
            </a:lvl4pPr>
            <a:lvl5pPr>
              <a:buNone/>
              <a:defRPr/>
            </a:lvl5pPr>
          </a:lstStyle>
          <a:p>
            <a:pPr lvl="0"/>
            <a:r>
              <a:rPr lang="en-US" smtClean="0"/>
              <a:t>Click to edit Master text styles</a:t>
            </a:r>
          </a:p>
          <a:p>
            <a:pPr lvl="1"/>
            <a:r>
              <a:rPr lang="en-US" smtClean="0"/>
              <a:t>Second level</a:t>
            </a:r>
          </a:p>
        </p:txBody>
      </p:sp>
      <p:sp>
        <p:nvSpPr>
          <p:cNvPr id="18" name="Text Placeholder 13"/>
          <p:cNvSpPr>
            <a:spLocks noGrp="1"/>
          </p:cNvSpPr>
          <p:nvPr>
            <p:ph type="body" sz="quarter" idx="12"/>
          </p:nvPr>
        </p:nvSpPr>
        <p:spPr>
          <a:xfrm>
            <a:off x="762000" y="2571750"/>
            <a:ext cx="5212080" cy="609600"/>
          </a:xfrm>
        </p:spPr>
        <p:txBody>
          <a:bodyPr tIns="45720"/>
          <a:lstStyle>
            <a:lvl1pPr>
              <a:buNone/>
              <a:defRPr lang="en-US" sz="1400" dirty="0"/>
            </a:lvl1pPr>
            <a:lvl2pPr marL="0" indent="0">
              <a:buNone/>
              <a:defRPr lang="en-US" sz="1400" i="1" kern="1200" dirty="0">
                <a:solidFill>
                  <a:srgbClr val="414042"/>
                </a:solidFill>
                <a:latin typeface="Trebuchet MS" pitchFamily="34" charset="0"/>
                <a:ea typeface="+mn-ea"/>
                <a:cs typeface="Arial" pitchFamily="34" charset="0"/>
              </a:defRPr>
            </a:lvl2pPr>
            <a:lvl3pPr>
              <a:buNone/>
              <a:defRPr/>
            </a:lvl3pPr>
            <a:lvl4pPr>
              <a:buNone/>
              <a:defRPr/>
            </a:lvl4pPr>
            <a:lvl5pPr>
              <a:buNone/>
              <a:defRPr/>
            </a:lvl5pPr>
          </a:lstStyle>
          <a:p>
            <a:pPr lvl="0"/>
            <a:r>
              <a:rPr lang="en-US" smtClean="0"/>
              <a:t>Click to edit Master text styles</a:t>
            </a:r>
          </a:p>
          <a:p>
            <a:pPr lvl="1"/>
            <a:r>
              <a:rPr lang="en-US" smtClean="0"/>
              <a:t>Second level</a:t>
            </a:r>
          </a:p>
        </p:txBody>
      </p:sp>
      <p:sp>
        <p:nvSpPr>
          <p:cNvPr id="19" name="Text Placeholder 13"/>
          <p:cNvSpPr>
            <a:spLocks noGrp="1"/>
          </p:cNvSpPr>
          <p:nvPr>
            <p:ph type="body" sz="quarter" idx="13"/>
          </p:nvPr>
        </p:nvSpPr>
        <p:spPr>
          <a:xfrm>
            <a:off x="762000" y="3314700"/>
            <a:ext cx="5212080" cy="609600"/>
          </a:xfrm>
        </p:spPr>
        <p:txBody>
          <a:bodyPr tIns="45720"/>
          <a:lstStyle>
            <a:lvl1pPr>
              <a:buNone/>
              <a:defRPr lang="en-US" sz="1400" dirty="0"/>
            </a:lvl1pPr>
            <a:lvl2pPr marL="0" indent="0">
              <a:buNone/>
              <a:defRPr sz="1400" i="1"/>
            </a:lvl2pPr>
            <a:lvl3pPr>
              <a:buNone/>
              <a:defRPr/>
            </a:lvl3pPr>
            <a:lvl4pPr>
              <a:buNone/>
              <a:defRPr/>
            </a:lvl4pPr>
            <a:lvl5pPr>
              <a:buNone/>
              <a:defRPr/>
            </a:lvl5pPr>
          </a:lstStyle>
          <a:p>
            <a:pPr lvl="0"/>
            <a:r>
              <a:rPr lang="en-US" smtClean="0"/>
              <a:t>Click to edit Master text styles</a:t>
            </a:r>
          </a:p>
          <a:p>
            <a:pPr lvl="1"/>
            <a:r>
              <a:rPr lang="en-US" smtClean="0"/>
              <a:t>Second level</a:t>
            </a:r>
          </a:p>
        </p:txBody>
      </p:sp>
      <p:sp>
        <p:nvSpPr>
          <p:cNvPr id="20" name="Text Placeholder 13"/>
          <p:cNvSpPr>
            <a:spLocks noGrp="1"/>
          </p:cNvSpPr>
          <p:nvPr>
            <p:ph type="body" sz="quarter" idx="14"/>
          </p:nvPr>
        </p:nvSpPr>
        <p:spPr>
          <a:xfrm>
            <a:off x="762000" y="4057650"/>
            <a:ext cx="5212080" cy="609600"/>
          </a:xfrm>
        </p:spPr>
        <p:txBody>
          <a:bodyPr tIns="45720"/>
          <a:lstStyle>
            <a:lvl1pPr>
              <a:buNone/>
              <a:defRPr lang="en-US" sz="1400" dirty="0"/>
            </a:lvl1pPr>
            <a:lvl2pPr marL="0" indent="0">
              <a:buNone/>
              <a:defRPr sz="1400" i="1"/>
            </a:lvl2pPr>
            <a:lvl3pPr>
              <a:buNone/>
              <a:defRPr/>
            </a:lvl3pPr>
            <a:lvl4pPr>
              <a:buNone/>
              <a:defRPr/>
            </a:lvl4pPr>
            <a:lvl5pPr>
              <a:buNone/>
              <a:defRPr/>
            </a:lvl5pPr>
          </a:lstStyle>
          <a:p>
            <a:pPr lvl="0"/>
            <a:r>
              <a:rPr lang="en-US" smtClean="0"/>
              <a:t>Click to edit Master text styles</a:t>
            </a:r>
          </a:p>
          <a:p>
            <a:pPr lvl="1"/>
            <a:r>
              <a:rPr lang="en-US" smtClean="0"/>
              <a:t>Second level</a:t>
            </a:r>
          </a:p>
        </p:txBody>
      </p:sp>
      <p:sp>
        <p:nvSpPr>
          <p:cNvPr id="21" name="Text Placeholder 13"/>
          <p:cNvSpPr>
            <a:spLocks noGrp="1"/>
          </p:cNvSpPr>
          <p:nvPr>
            <p:ph type="body" sz="quarter" idx="15"/>
          </p:nvPr>
        </p:nvSpPr>
        <p:spPr>
          <a:xfrm>
            <a:off x="762000" y="4800600"/>
            <a:ext cx="5212080" cy="609600"/>
          </a:xfrm>
        </p:spPr>
        <p:txBody>
          <a:bodyPr tIns="45720"/>
          <a:lstStyle>
            <a:lvl1pPr>
              <a:buNone/>
              <a:defRPr lang="en-US" sz="1400" dirty="0"/>
            </a:lvl1pPr>
            <a:lvl2pPr marL="0" indent="0">
              <a:buNone/>
              <a:defRPr sz="1400" i="1"/>
            </a:lvl2pPr>
            <a:lvl3pPr>
              <a:buNone/>
              <a:defRPr/>
            </a:lvl3pPr>
            <a:lvl4pPr>
              <a:buNone/>
              <a:defRPr/>
            </a:lvl4pPr>
            <a:lvl5pPr>
              <a:buNone/>
              <a:defRPr/>
            </a:lvl5pPr>
          </a:lstStyle>
          <a:p>
            <a:pPr lvl="0"/>
            <a:r>
              <a:rPr lang="en-US" smtClean="0"/>
              <a:t>Click to edit Master text styles</a:t>
            </a:r>
          </a:p>
          <a:p>
            <a:pPr lvl="1"/>
            <a:r>
              <a:rPr lang="en-US" smtClean="0"/>
              <a:t>Second level</a:t>
            </a:r>
          </a:p>
        </p:txBody>
      </p:sp>
      <p:sp>
        <p:nvSpPr>
          <p:cNvPr id="24" name="Text Placeholder 13"/>
          <p:cNvSpPr>
            <a:spLocks noGrp="1"/>
          </p:cNvSpPr>
          <p:nvPr>
            <p:ph type="body" sz="quarter" idx="16"/>
          </p:nvPr>
        </p:nvSpPr>
        <p:spPr>
          <a:xfrm>
            <a:off x="6096000" y="1828800"/>
            <a:ext cx="2286000" cy="609600"/>
          </a:xfrm>
        </p:spPr>
        <p:txBody>
          <a:bodyPr tIns="45720"/>
          <a:lstStyle>
            <a:lvl1pPr algn="l">
              <a:buNone/>
              <a:defRPr lang="en-US" sz="1400" baseline="0" dirty="0"/>
            </a:lvl1pPr>
            <a:lvl2pPr>
              <a:buNone/>
              <a:defRPr/>
            </a:lvl2pPr>
            <a:lvl3pPr>
              <a:buNone/>
              <a:defRPr/>
            </a:lvl3pPr>
            <a:lvl4pPr>
              <a:buNone/>
              <a:defRPr/>
            </a:lvl4pPr>
            <a:lvl5pPr>
              <a:buNone/>
              <a:defRPr/>
            </a:lvl5pPr>
          </a:lstStyle>
          <a:p>
            <a:pPr lvl="0"/>
            <a:r>
              <a:rPr lang="en-US" smtClean="0"/>
              <a:t>Click to edit Master text styles</a:t>
            </a:r>
          </a:p>
        </p:txBody>
      </p:sp>
      <p:sp>
        <p:nvSpPr>
          <p:cNvPr id="25" name="Text Placeholder 13"/>
          <p:cNvSpPr>
            <a:spLocks noGrp="1"/>
          </p:cNvSpPr>
          <p:nvPr>
            <p:ph type="body" sz="quarter" idx="17"/>
          </p:nvPr>
        </p:nvSpPr>
        <p:spPr>
          <a:xfrm>
            <a:off x="6096000" y="4800600"/>
            <a:ext cx="2286000" cy="609600"/>
          </a:xfrm>
        </p:spPr>
        <p:txBody>
          <a:bodyPr tIns="45720"/>
          <a:lstStyle>
            <a:lvl1pPr algn="l">
              <a:buNone/>
              <a:defRPr lang="en-US" sz="1400" baseline="0" dirty="0"/>
            </a:lvl1pPr>
            <a:lvl2pPr>
              <a:buNone/>
              <a:defRPr/>
            </a:lvl2pPr>
            <a:lvl3pPr>
              <a:buNone/>
              <a:defRPr/>
            </a:lvl3pPr>
            <a:lvl4pPr>
              <a:buNone/>
              <a:defRPr/>
            </a:lvl4pPr>
            <a:lvl5pPr>
              <a:buNone/>
              <a:defRPr/>
            </a:lvl5pPr>
          </a:lstStyle>
          <a:p>
            <a:pPr lvl="0"/>
            <a:r>
              <a:rPr lang="en-US" smtClean="0"/>
              <a:t>Click to edit Master text styles</a:t>
            </a:r>
          </a:p>
        </p:txBody>
      </p:sp>
      <p:sp>
        <p:nvSpPr>
          <p:cNvPr id="26" name="Text Placeholder 13"/>
          <p:cNvSpPr>
            <a:spLocks noGrp="1"/>
          </p:cNvSpPr>
          <p:nvPr>
            <p:ph type="body" sz="quarter" idx="18"/>
          </p:nvPr>
        </p:nvSpPr>
        <p:spPr>
          <a:xfrm>
            <a:off x="6096000" y="4059936"/>
            <a:ext cx="2286000" cy="609600"/>
          </a:xfrm>
        </p:spPr>
        <p:txBody>
          <a:bodyPr tIns="45720"/>
          <a:lstStyle>
            <a:lvl1pPr algn="l">
              <a:buNone/>
              <a:defRPr lang="en-US" sz="1400" baseline="0" dirty="0"/>
            </a:lvl1pPr>
            <a:lvl2pPr>
              <a:buNone/>
              <a:defRPr/>
            </a:lvl2pPr>
            <a:lvl3pPr>
              <a:buNone/>
              <a:defRPr/>
            </a:lvl3pPr>
            <a:lvl4pPr>
              <a:buNone/>
              <a:defRPr/>
            </a:lvl4pPr>
            <a:lvl5pPr>
              <a:buNone/>
              <a:defRPr/>
            </a:lvl5pPr>
          </a:lstStyle>
          <a:p>
            <a:pPr lvl="0"/>
            <a:r>
              <a:rPr lang="en-US" smtClean="0"/>
              <a:t>Click to edit Master text styles</a:t>
            </a:r>
          </a:p>
        </p:txBody>
      </p:sp>
      <p:sp>
        <p:nvSpPr>
          <p:cNvPr id="28" name="Text Placeholder 13"/>
          <p:cNvSpPr>
            <a:spLocks noGrp="1"/>
          </p:cNvSpPr>
          <p:nvPr>
            <p:ph type="body" sz="quarter" idx="19"/>
          </p:nvPr>
        </p:nvSpPr>
        <p:spPr>
          <a:xfrm>
            <a:off x="6096000" y="3319272"/>
            <a:ext cx="2286000" cy="609600"/>
          </a:xfrm>
        </p:spPr>
        <p:txBody>
          <a:bodyPr tIns="45720"/>
          <a:lstStyle>
            <a:lvl1pPr algn="l">
              <a:buNone/>
              <a:defRPr lang="en-US" sz="1400" baseline="0" dirty="0"/>
            </a:lvl1pPr>
            <a:lvl2pPr>
              <a:buNone/>
              <a:defRPr/>
            </a:lvl2pPr>
            <a:lvl3pPr>
              <a:buNone/>
              <a:defRPr/>
            </a:lvl3pPr>
            <a:lvl4pPr>
              <a:buNone/>
              <a:defRPr/>
            </a:lvl4pPr>
            <a:lvl5pPr>
              <a:buNone/>
              <a:defRPr/>
            </a:lvl5pPr>
          </a:lstStyle>
          <a:p>
            <a:pPr lvl="0"/>
            <a:r>
              <a:rPr lang="en-US" smtClean="0"/>
              <a:t>Click to edit Master text styles</a:t>
            </a:r>
          </a:p>
        </p:txBody>
      </p:sp>
      <p:sp>
        <p:nvSpPr>
          <p:cNvPr id="29" name="Text Placeholder 13"/>
          <p:cNvSpPr>
            <a:spLocks noGrp="1"/>
          </p:cNvSpPr>
          <p:nvPr>
            <p:ph type="body" sz="quarter" idx="20"/>
          </p:nvPr>
        </p:nvSpPr>
        <p:spPr>
          <a:xfrm>
            <a:off x="6096000" y="2569464"/>
            <a:ext cx="2286000" cy="609600"/>
          </a:xfrm>
        </p:spPr>
        <p:txBody>
          <a:bodyPr tIns="45720"/>
          <a:lstStyle>
            <a:lvl1pPr algn="l">
              <a:buNone/>
              <a:defRPr lang="en-US" sz="1400" baseline="0" dirty="0"/>
            </a:lvl1pPr>
            <a:lvl2pPr>
              <a:buNone/>
              <a:defRPr/>
            </a:lvl2pPr>
            <a:lvl3pPr>
              <a:buNone/>
              <a:defRPr/>
            </a:lvl3pPr>
            <a:lvl4pPr>
              <a:buNone/>
              <a:defRPr/>
            </a:lvl4pPr>
            <a:lvl5pPr>
              <a:buNone/>
              <a:defRPr/>
            </a:lvl5pPr>
          </a:lstStyle>
          <a:p>
            <a:pPr lvl="0"/>
            <a:r>
              <a:rPr lang="en-US" smtClean="0"/>
              <a:t>Click to edit Master text styles</a:t>
            </a:r>
          </a:p>
        </p:txBody>
      </p:sp>
      <p:sp>
        <p:nvSpPr>
          <p:cNvPr id="30" name="Title 29"/>
          <p:cNvSpPr>
            <a:spLocks noGrp="1"/>
          </p:cNvSpPr>
          <p:nvPr>
            <p:ph type="title"/>
          </p:nvPr>
        </p:nvSpPr>
        <p:spPr>
          <a:xfrm>
            <a:off x="7162800" y="228600"/>
            <a:ext cx="1295400" cy="685800"/>
          </a:xfrm>
        </p:spPr>
        <p:txBody>
          <a:bodyPr anchor="ctr"/>
          <a:lstStyle>
            <a:lvl1pPr algn="ctr">
              <a:defRPr sz="1000" baseline="0">
                <a:solidFill>
                  <a:schemeClr val="bg1"/>
                </a:solidFill>
                <a:latin typeface="Trebuchet MS" pitchFamily="34" charset="0"/>
              </a:defRPr>
            </a:lvl1pPr>
          </a:lstStyle>
          <a:p>
            <a:r>
              <a:rPr lang="en-US" smtClean="0"/>
              <a:t>Click to edit Master title style</a:t>
            </a:r>
            <a:endParaRPr lang="en-US" dirty="0"/>
          </a:p>
        </p:txBody>
      </p:sp>
      <p:sp>
        <p:nvSpPr>
          <p:cNvPr id="16" name="Slide Number Placeholder 5"/>
          <p:cNvSpPr>
            <a:spLocks noGrp="1"/>
          </p:cNvSpPr>
          <p:nvPr>
            <p:ph type="sldNum" sz="quarter" idx="21"/>
          </p:nvPr>
        </p:nvSpPr>
        <p:spPr/>
        <p:txBody>
          <a:bodyPr/>
          <a:lstStyle>
            <a:lvl1pPr>
              <a:defRPr/>
            </a:lvl1pPr>
          </a:lstStyle>
          <a:p>
            <a:pPr>
              <a:defRPr/>
            </a:pPr>
            <a:fld id="{8BC17A79-ACE0-4902-8A58-4909CDD660F5}" type="slidenum">
              <a:rPr lang="en-US"/>
              <a:pPr>
                <a:defRPr/>
              </a:pPr>
              <a:t>‹#›</a:t>
            </a:fld>
            <a:endParaRPr lang="en-US"/>
          </a:p>
        </p:txBody>
      </p:sp>
    </p:spTree>
    <p:extLst>
      <p:ext uri="{BB962C8B-B14F-4D97-AF65-F5344CB8AC3E}">
        <p14:creationId xmlns:p14="http://schemas.microsoft.com/office/powerpoint/2010/main" val="2420705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peaker Cover Page (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3557587"/>
            <a:ext cx="7772400" cy="1362075"/>
          </a:xfrm>
        </p:spPr>
        <p:txBody>
          <a:bodyPr anchor="t"/>
          <a:lstStyle>
            <a:lvl1pPr algn="l">
              <a:defRPr sz="4000" b="1"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85800" y="2057400"/>
            <a:ext cx="7772400" cy="1500187"/>
          </a:xfrm>
        </p:spPr>
        <p:txBody>
          <a:bodyPr tIns="45720" anchor="b"/>
          <a:lstStyle>
            <a:lvl1pPr marL="0" indent="0">
              <a:buNone/>
              <a:defRPr sz="2000" baseline="0">
                <a:solidFill>
                  <a:schemeClr val="tx1">
                    <a:tint val="75000"/>
                  </a:schemeClr>
                </a:solidFill>
                <a:latin typeface="Constantia"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p:txBody>
          <a:bodyPr/>
          <a:lstStyle>
            <a:lvl1pPr>
              <a:defRPr/>
            </a:lvl1pPr>
          </a:lstStyle>
          <a:p>
            <a:pPr>
              <a:defRPr/>
            </a:pPr>
            <a:fld id="{F8F4D1A8-6142-4EF8-A4ED-FC87CC609D9E}" type="slidenum">
              <a:rPr lang="en-US"/>
              <a:pPr>
                <a:defRPr/>
              </a:pPr>
              <a:t>‹#›</a:t>
            </a:fld>
            <a:endParaRPr lang="en-US"/>
          </a:p>
        </p:txBody>
      </p:sp>
    </p:spTree>
    <p:extLst>
      <p:ext uri="{BB962C8B-B14F-4D97-AF65-F5344CB8AC3E}">
        <p14:creationId xmlns:p14="http://schemas.microsoft.com/office/powerpoint/2010/main" val="3086498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 preserve="1">
  <p:cSld name="Content (Outline)">
    <p:spTree>
      <p:nvGrpSpPr>
        <p:cNvPr id="1" name=""/>
        <p:cNvGrpSpPr/>
        <p:nvPr/>
      </p:nvGrpSpPr>
      <p:grpSpPr>
        <a:xfrm>
          <a:off x="0" y="0"/>
          <a:ext cx="0" cy="0"/>
          <a:chOff x="0" y="0"/>
          <a:chExt cx="0" cy="0"/>
        </a:xfrm>
      </p:grpSpPr>
      <p:cxnSp>
        <p:nvCxnSpPr>
          <p:cNvPr id="4" name="Straight Connector 3"/>
          <p:cNvCxnSpPr/>
          <p:nvPr userDrawn="1"/>
        </p:nvCxnSpPr>
        <p:spPr>
          <a:xfrm>
            <a:off x="685800" y="1600200"/>
            <a:ext cx="7772400" cy="1588"/>
          </a:xfrm>
          <a:prstGeom prst="line">
            <a:avLst/>
          </a:prstGeom>
          <a:ln>
            <a:solidFill>
              <a:schemeClr val="bg1">
                <a:lumMod val="85000"/>
              </a:schemeClr>
            </a:solidFill>
          </a:ln>
        </p:spPr>
        <p:style>
          <a:lnRef idx="1">
            <a:schemeClr val="accent2"/>
          </a:lnRef>
          <a:fillRef idx="0">
            <a:schemeClr val="accent2"/>
          </a:fillRef>
          <a:effectRef idx="0">
            <a:schemeClr val="accent2"/>
          </a:effectRef>
          <a:fontRef idx="minor">
            <a:schemeClr val="tx1"/>
          </a:fontRef>
        </p:style>
      </p:cxnSp>
      <p:sp>
        <p:nvSpPr>
          <p:cNvPr id="2" name="Title 1"/>
          <p:cNvSpPr>
            <a:spLocks noGrp="1"/>
          </p:cNvSpPr>
          <p:nvPr>
            <p:ph type="title"/>
          </p:nvPr>
        </p:nvSpPr>
        <p:spPr>
          <a:xfrm>
            <a:off x="685800" y="762000"/>
            <a:ext cx="7772400" cy="685800"/>
          </a:xfrm>
        </p:spPr>
        <p:txBody>
          <a:bodyPr>
            <a:normAutofit/>
          </a:bodyPr>
          <a:lstStyle>
            <a:lvl1pPr>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marL="400050" indent="-400050">
              <a:spcAft>
                <a:spcPts val="400"/>
              </a:spcAft>
              <a:buFont typeface="+mj-lt"/>
              <a:buAutoNum type="romanUcPeriod"/>
              <a:defRPr sz="1500"/>
            </a:lvl1pPr>
            <a:lvl2pPr marL="857250" indent="-400050">
              <a:spcAft>
                <a:spcPts val="400"/>
              </a:spcAft>
              <a:buFont typeface="+mj-lt"/>
              <a:buAutoNum type="alphaUcPeriod"/>
              <a:defRPr sz="1500"/>
            </a:lvl2pPr>
            <a:lvl3pPr marL="1314450" indent="-400050">
              <a:spcAft>
                <a:spcPts val="400"/>
              </a:spcAft>
              <a:buFont typeface="+mj-lt"/>
              <a:buAutoNum type="arabicPeriod"/>
              <a:defRPr/>
            </a:lvl3pPr>
            <a:lvl4pPr marL="1771650" indent="-400050">
              <a:spcAft>
                <a:spcPts val="400"/>
              </a:spcAft>
              <a:buFont typeface="+mj-lt"/>
              <a:buAutoNum type="alphaLcPeriod"/>
              <a:defRPr/>
            </a:lvl4pPr>
            <a:lvl5pPr marL="2228850" indent="-400050">
              <a:spcAft>
                <a:spcPts val="400"/>
              </a:spcAft>
              <a:buFont typeface="+mj-lt"/>
              <a:buAutoNum type="romanLcPerio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8E712AA3-A9CC-4D8F-94F9-D30333F89B86}" type="slidenum">
              <a:rPr lang="en-US"/>
              <a:pPr>
                <a:defRPr/>
              </a:pPr>
              <a:t>‹#›</a:t>
            </a:fld>
            <a:endParaRPr lang="en-US"/>
          </a:p>
        </p:txBody>
      </p:sp>
    </p:spTree>
    <p:extLst>
      <p:ext uri="{BB962C8B-B14F-4D97-AF65-F5344CB8AC3E}">
        <p14:creationId xmlns:p14="http://schemas.microsoft.com/office/powerpoint/2010/main" val="33693648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1.jpeg"/><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9.xml"/><Relationship Id="rId7"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5.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3.jpe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image" Target="../media/image1.jpeg"/><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6.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foooter.jpg"/>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0" y="6400800"/>
            <a:ext cx="9144000"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685800" y="7620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Slide Title</a:t>
            </a:r>
          </a:p>
        </p:txBody>
      </p:sp>
      <p:sp>
        <p:nvSpPr>
          <p:cNvPr id="1028" name="Text Placeholder 2"/>
          <p:cNvSpPr>
            <a:spLocks noGrp="1"/>
          </p:cNvSpPr>
          <p:nvPr>
            <p:ph type="body" idx="1"/>
          </p:nvPr>
        </p:nvSpPr>
        <p:spPr bwMode="auto">
          <a:xfrm>
            <a:off x="685800" y="1752600"/>
            <a:ext cx="7772400" cy="395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18288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 name="Slide Number Placeholder 5"/>
          <p:cNvSpPr>
            <a:spLocks noGrp="1"/>
          </p:cNvSpPr>
          <p:nvPr>
            <p:ph type="sldNum" sz="quarter" idx="4"/>
          </p:nvPr>
        </p:nvSpPr>
        <p:spPr>
          <a:xfrm>
            <a:off x="685800" y="6473825"/>
            <a:ext cx="685800" cy="320675"/>
          </a:xfrm>
          <a:prstGeom prst="rect">
            <a:avLst/>
          </a:prstGeom>
        </p:spPr>
        <p:txBody>
          <a:bodyPr vert="horz" lIns="91440" tIns="45720" rIns="91440" bIns="45720" rtlCol="0" anchor="ctr"/>
          <a:lstStyle>
            <a:lvl1pPr algn="ctr" fontAlgn="auto">
              <a:spcBef>
                <a:spcPts val="0"/>
              </a:spcBef>
              <a:spcAft>
                <a:spcPts val="0"/>
              </a:spcAft>
              <a:defRPr sz="1050">
                <a:solidFill>
                  <a:srgbClr val="939293"/>
                </a:solidFill>
                <a:latin typeface="Arial" pitchFamily="34" charset="0"/>
                <a:cs typeface="Arial" pitchFamily="34" charset="0"/>
              </a:defRPr>
            </a:lvl1pPr>
          </a:lstStyle>
          <a:p>
            <a:pPr>
              <a:defRPr/>
            </a:pPr>
            <a:fld id="{86BEC5E2-A1AF-4F98-BB48-91A3F8E1742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6223" r:id="rId1"/>
    <p:sldLayoutId id="2147486224" r:id="rId2"/>
    <p:sldLayoutId id="2147486225" r:id="rId3"/>
    <p:sldLayoutId id="2147486226" r:id="rId4"/>
    <p:sldLayoutId id="2147486227" r:id="rId5"/>
  </p:sldLayoutIdLst>
  <p:hf hdr="0" ftr="0" dt="0"/>
  <p:txStyles>
    <p:titleStyle>
      <a:lvl1pPr algn="l" rtl="0" eaLnBrk="0" fontAlgn="base" hangingPunct="0">
        <a:spcBef>
          <a:spcPct val="0"/>
        </a:spcBef>
        <a:spcAft>
          <a:spcPct val="0"/>
        </a:spcAft>
        <a:defRPr sz="2200" i="1" kern="1200">
          <a:solidFill>
            <a:srgbClr val="004B8D"/>
          </a:solidFill>
          <a:latin typeface="Adobe Garamond Pro" pitchFamily="18" charset="0"/>
          <a:ea typeface="+mj-ea"/>
          <a:cs typeface="+mj-cs"/>
        </a:defRPr>
      </a:lvl1pPr>
      <a:lvl2pPr algn="l" rtl="0" eaLnBrk="0" fontAlgn="base" hangingPunct="0">
        <a:spcBef>
          <a:spcPct val="0"/>
        </a:spcBef>
        <a:spcAft>
          <a:spcPct val="0"/>
        </a:spcAft>
        <a:defRPr sz="2200" i="1">
          <a:solidFill>
            <a:srgbClr val="004B8D"/>
          </a:solidFill>
          <a:latin typeface="Adobe Garamond Pro" pitchFamily="18" charset="0"/>
        </a:defRPr>
      </a:lvl2pPr>
      <a:lvl3pPr algn="l" rtl="0" eaLnBrk="0" fontAlgn="base" hangingPunct="0">
        <a:spcBef>
          <a:spcPct val="0"/>
        </a:spcBef>
        <a:spcAft>
          <a:spcPct val="0"/>
        </a:spcAft>
        <a:defRPr sz="2200" i="1">
          <a:solidFill>
            <a:srgbClr val="004B8D"/>
          </a:solidFill>
          <a:latin typeface="Adobe Garamond Pro" pitchFamily="18" charset="0"/>
        </a:defRPr>
      </a:lvl3pPr>
      <a:lvl4pPr algn="l" rtl="0" eaLnBrk="0" fontAlgn="base" hangingPunct="0">
        <a:spcBef>
          <a:spcPct val="0"/>
        </a:spcBef>
        <a:spcAft>
          <a:spcPct val="0"/>
        </a:spcAft>
        <a:defRPr sz="2200" i="1">
          <a:solidFill>
            <a:srgbClr val="004B8D"/>
          </a:solidFill>
          <a:latin typeface="Adobe Garamond Pro" pitchFamily="18" charset="0"/>
        </a:defRPr>
      </a:lvl4pPr>
      <a:lvl5pPr algn="l" rtl="0" eaLnBrk="0" fontAlgn="base" hangingPunct="0">
        <a:spcBef>
          <a:spcPct val="0"/>
        </a:spcBef>
        <a:spcAft>
          <a:spcPct val="0"/>
        </a:spcAft>
        <a:defRPr sz="2200" i="1">
          <a:solidFill>
            <a:srgbClr val="004B8D"/>
          </a:solidFill>
          <a:latin typeface="Adobe Garamond Pro" pitchFamily="18" charset="0"/>
        </a:defRPr>
      </a:lvl5pPr>
      <a:lvl6pPr marL="457200" algn="l" rtl="0" fontAlgn="base">
        <a:spcBef>
          <a:spcPct val="0"/>
        </a:spcBef>
        <a:spcAft>
          <a:spcPct val="0"/>
        </a:spcAft>
        <a:defRPr sz="3200">
          <a:solidFill>
            <a:srgbClr val="004B8D"/>
          </a:solidFill>
          <a:latin typeface="Constantia" pitchFamily="18" charset="0"/>
        </a:defRPr>
      </a:lvl6pPr>
      <a:lvl7pPr marL="914400" algn="l" rtl="0" fontAlgn="base">
        <a:spcBef>
          <a:spcPct val="0"/>
        </a:spcBef>
        <a:spcAft>
          <a:spcPct val="0"/>
        </a:spcAft>
        <a:defRPr sz="3200">
          <a:solidFill>
            <a:srgbClr val="004B8D"/>
          </a:solidFill>
          <a:latin typeface="Constantia" pitchFamily="18" charset="0"/>
        </a:defRPr>
      </a:lvl7pPr>
      <a:lvl8pPr marL="1371600" algn="l" rtl="0" fontAlgn="base">
        <a:spcBef>
          <a:spcPct val="0"/>
        </a:spcBef>
        <a:spcAft>
          <a:spcPct val="0"/>
        </a:spcAft>
        <a:defRPr sz="3200">
          <a:solidFill>
            <a:srgbClr val="004B8D"/>
          </a:solidFill>
          <a:latin typeface="Constantia" pitchFamily="18" charset="0"/>
        </a:defRPr>
      </a:lvl8pPr>
      <a:lvl9pPr marL="1828800" algn="l" rtl="0" fontAlgn="base">
        <a:spcBef>
          <a:spcPct val="0"/>
        </a:spcBef>
        <a:spcAft>
          <a:spcPct val="0"/>
        </a:spcAft>
        <a:defRPr sz="3200">
          <a:solidFill>
            <a:srgbClr val="004B8D"/>
          </a:solidFill>
          <a:latin typeface="Constantia" pitchFamily="18" charset="0"/>
        </a:defRPr>
      </a:lvl9pPr>
    </p:titleStyle>
    <p:bodyStyle>
      <a:lvl1pPr marL="342900" indent="-342900" algn="l" rtl="0" eaLnBrk="0" fontAlgn="base" hangingPunct="0">
        <a:lnSpc>
          <a:spcPct val="112000"/>
        </a:lnSpc>
        <a:spcBef>
          <a:spcPct val="20000"/>
        </a:spcBef>
        <a:spcAft>
          <a:spcPct val="0"/>
        </a:spcAft>
        <a:buClr>
          <a:srgbClr val="004B8D"/>
        </a:buClr>
        <a:buFont typeface="Arial" charset="0"/>
        <a:buChar char="•"/>
        <a:defRPr sz="1600" kern="1200">
          <a:solidFill>
            <a:srgbClr val="414042"/>
          </a:solidFill>
          <a:latin typeface="Trebuchet MS" pitchFamily="34" charset="0"/>
          <a:ea typeface="+mn-ea"/>
          <a:cs typeface="Arial" pitchFamily="34" charset="0"/>
        </a:defRPr>
      </a:lvl1pPr>
      <a:lvl2pPr marL="742950" indent="-285750" algn="l" rtl="0" eaLnBrk="0" fontAlgn="base" hangingPunct="0">
        <a:lnSpc>
          <a:spcPct val="112000"/>
        </a:lnSpc>
        <a:spcBef>
          <a:spcPct val="20000"/>
        </a:spcBef>
        <a:spcAft>
          <a:spcPct val="0"/>
        </a:spcAft>
        <a:buClr>
          <a:srgbClr val="004B8D"/>
        </a:buClr>
        <a:buFont typeface="Arial" charset="0"/>
        <a:buChar char="•"/>
        <a:defRPr sz="1600" kern="1200">
          <a:solidFill>
            <a:srgbClr val="414042"/>
          </a:solidFill>
          <a:latin typeface="Trebuchet MS" pitchFamily="34" charset="0"/>
          <a:ea typeface="+mn-ea"/>
          <a:cs typeface="Arial" pitchFamily="34" charset="0"/>
        </a:defRPr>
      </a:lvl2pPr>
      <a:lvl3pPr marL="1143000" indent="-228600" algn="l" rtl="0" eaLnBrk="0" fontAlgn="base" hangingPunct="0">
        <a:lnSpc>
          <a:spcPct val="112000"/>
        </a:lnSpc>
        <a:spcBef>
          <a:spcPct val="20000"/>
        </a:spcBef>
        <a:spcAft>
          <a:spcPct val="0"/>
        </a:spcAft>
        <a:buClr>
          <a:srgbClr val="004B8D"/>
        </a:buClr>
        <a:buFont typeface="Trebuchet MS" pitchFamily="34" charset="0"/>
        <a:buChar char="―"/>
        <a:defRPr sz="1600" kern="1200">
          <a:solidFill>
            <a:srgbClr val="414042"/>
          </a:solidFill>
          <a:latin typeface="Trebuchet MS" pitchFamily="34" charset="0"/>
          <a:ea typeface="+mn-ea"/>
          <a:cs typeface="Arial" pitchFamily="34" charset="0"/>
        </a:defRPr>
      </a:lvl3pPr>
      <a:lvl4pPr marL="1600200" indent="-228600" algn="l" rtl="0" eaLnBrk="0" fontAlgn="base" hangingPunct="0">
        <a:lnSpc>
          <a:spcPct val="112000"/>
        </a:lnSpc>
        <a:spcBef>
          <a:spcPct val="20000"/>
        </a:spcBef>
        <a:spcAft>
          <a:spcPct val="0"/>
        </a:spcAft>
        <a:buClr>
          <a:srgbClr val="004B8D"/>
        </a:buClr>
        <a:buFont typeface="Trebuchet MS" pitchFamily="34" charset="0"/>
        <a:buChar char="―"/>
        <a:defRPr sz="1600" kern="1200">
          <a:solidFill>
            <a:srgbClr val="414042"/>
          </a:solidFill>
          <a:latin typeface="Trebuchet MS" pitchFamily="34" charset="0"/>
          <a:ea typeface="+mn-ea"/>
          <a:cs typeface="Arial" pitchFamily="34" charset="0"/>
        </a:defRPr>
      </a:lvl4pPr>
      <a:lvl5pPr marL="2057400" indent="-228600" algn="l" rtl="0" eaLnBrk="0" fontAlgn="base" hangingPunct="0">
        <a:lnSpc>
          <a:spcPct val="112000"/>
        </a:lnSpc>
        <a:spcBef>
          <a:spcPct val="20000"/>
        </a:spcBef>
        <a:spcAft>
          <a:spcPct val="0"/>
        </a:spcAft>
        <a:buClr>
          <a:srgbClr val="004B8D"/>
        </a:buClr>
        <a:buFont typeface="Trebuchet MS" pitchFamily="34" charset="0"/>
        <a:buChar char="―"/>
        <a:defRPr sz="1600" kern="1200">
          <a:solidFill>
            <a:srgbClr val="414042"/>
          </a:solidFill>
          <a:latin typeface="Trebuchet MS"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85800" y="7620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Slide Title</a:t>
            </a:r>
          </a:p>
        </p:txBody>
      </p:sp>
      <p:sp>
        <p:nvSpPr>
          <p:cNvPr id="2051" name="Text Placeholder 2"/>
          <p:cNvSpPr>
            <a:spLocks noGrp="1"/>
          </p:cNvSpPr>
          <p:nvPr>
            <p:ph type="body" idx="1"/>
          </p:nvPr>
        </p:nvSpPr>
        <p:spPr bwMode="auto">
          <a:xfrm>
            <a:off x="685800" y="1752600"/>
            <a:ext cx="7772400" cy="395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18288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 name="Slide Number Placeholder 5"/>
          <p:cNvSpPr>
            <a:spLocks noGrp="1"/>
          </p:cNvSpPr>
          <p:nvPr>
            <p:ph type="sldNum" sz="quarter" idx="4"/>
          </p:nvPr>
        </p:nvSpPr>
        <p:spPr>
          <a:xfrm>
            <a:off x="685800" y="6473825"/>
            <a:ext cx="685800" cy="320675"/>
          </a:xfrm>
          <a:prstGeom prst="rect">
            <a:avLst/>
          </a:prstGeom>
        </p:spPr>
        <p:txBody>
          <a:bodyPr vert="horz" lIns="91440" tIns="45720" rIns="91440" bIns="45720" rtlCol="0" anchor="ctr"/>
          <a:lstStyle>
            <a:lvl1pPr algn="ctr" fontAlgn="auto">
              <a:spcBef>
                <a:spcPts val="0"/>
              </a:spcBef>
              <a:spcAft>
                <a:spcPts val="0"/>
              </a:spcAft>
              <a:defRPr sz="1050">
                <a:solidFill>
                  <a:srgbClr val="939293"/>
                </a:solidFill>
                <a:latin typeface="Arial" pitchFamily="34" charset="0"/>
                <a:cs typeface="Arial" pitchFamily="34" charset="0"/>
              </a:defRPr>
            </a:lvl1pPr>
          </a:lstStyle>
          <a:p>
            <a:pPr>
              <a:defRPr/>
            </a:pPr>
            <a:fld id="{0585661E-BB7D-4303-9381-84C12975D531}" type="slidenum">
              <a:rPr lang="en-US"/>
              <a:pPr>
                <a:defRPr/>
              </a:pPr>
              <a:t>‹#›</a:t>
            </a:fld>
            <a:endParaRPr lang="en-US"/>
          </a:p>
        </p:txBody>
      </p:sp>
      <p:pic>
        <p:nvPicPr>
          <p:cNvPr id="2053" name="Picture 6" descr="foooter.jp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400800"/>
            <a:ext cx="9144000"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6228" r:id="rId1"/>
    <p:sldLayoutId id="2147486229" r:id="rId2"/>
    <p:sldLayoutId id="2147486201" r:id="rId3"/>
    <p:sldLayoutId id="2147486230" r:id="rId4"/>
    <p:sldLayoutId id="2147486231" r:id="rId5"/>
    <p:sldLayoutId id="2147486232" r:id="rId6"/>
    <p:sldLayoutId id="2147486202" r:id="rId7"/>
    <p:sldLayoutId id="2147486233" r:id="rId8"/>
    <p:sldLayoutId id="2147486234" r:id="rId9"/>
    <p:sldLayoutId id="2147486203" r:id="rId10"/>
    <p:sldLayoutId id="2147486204" r:id="rId11"/>
  </p:sldLayoutIdLst>
  <p:hf hdr="0" ftr="0" dt="0"/>
  <p:txStyles>
    <p:titleStyle>
      <a:lvl1pPr algn="l" rtl="0" eaLnBrk="0" fontAlgn="base" hangingPunct="0">
        <a:spcBef>
          <a:spcPct val="0"/>
        </a:spcBef>
        <a:spcAft>
          <a:spcPct val="0"/>
        </a:spcAft>
        <a:defRPr sz="3200" kern="1200">
          <a:solidFill>
            <a:srgbClr val="004B8D"/>
          </a:solidFill>
          <a:latin typeface="Constantia" pitchFamily="18" charset="0"/>
          <a:ea typeface="+mj-ea"/>
          <a:cs typeface="+mj-cs"/>
        </a:defRPr>
      </a:lvl1pPr>
      <a:lvl2pPr algn="l" rtl="0" eaLnBrk="0" fontAlgn="base" hangingPunct="0">
        <a:spcBef>
          <a:spcPct val="0"/>
        </a:spcBef>
        <a:spcAft>
          <a:spcPct val="0"/>
        </a:spcAft>
        <a:defRPr sz="3200">
          <a:solidFill>
            <a:srgbClr val="004B8D"/>
          </a:solidFill>
          <a:latin typeface="Constantia" pitchFamily="18" charset="0"/>
        </a:defRPr>
      </a:lvl2pPr>
      <a:lvl3pPr algn="l" rtl="0" eaLnBrk="0" fontAlgn="base" hangingPunct="0">
        <a:spcBef>
          <a:spcPct val="0"/>
        </a:spcBef>
        <a:spcAft>
          <a:spcPct val="0"/>
        </a:spcAft>
        <a:defRPr sz="3200">
          <a:solidFill>
            <a:srgbClr val="004B8D"/>
          </a:solidFill>
          <a:latin typeface="Constantia" pitchFamily="18" charset="0"/>
        </a:defRPr>
      </a:lvl3pPr>
      <a:lvl4pPr algn="l" rtl="0" eaLnBrk="0" fontAlgn="base" hangingPunct="0">
        <a:spcBef>
          <a:spcPct val="0"/>
        </a:spcBef>
        <a:spcAft>
          <a:spcPct val="0"/>
        </a:spcAft>
        <a:defRPr sz="3200">
          <a:solidFill>
            <a:srgbClr val="004B8D"/>
          </a:solidFill>
          <a:latin typeface="Constantia" pitchFamily="18" charset="0"/>
        </a:defRPr>
      </a:lvl4pPr>
      <a:lvl5pPr algn="l" rtl="0" eaLnBrk="0" fontAlgn="base" hangingPunct="0">
        <a:spcBef>
          <a:spcPct val="0"/>
        </a:spcBef>
        <a:spcAft>
          <a:spcPct val="0"/>
        </a:spcAft>
        <a:defRPr sz="3200">
          <a:solidFill>
            <a:srgbClr val="004B8D"/>
          </a:solidFill>
          <a:latin typeface="Constantia" pitchFamily="18" charset="0"/>
        </a:defRPr>
      </a:lvl5pPr>
      <a:lvl6pPr marL="457200" algn="l" rtl="0" fontAlgn="base">
        <a:spcBef>
          <a:spcPct val="0"/>
        </a:spcBef>
        <a:spcAft>
          <a:spcPct val="0"/>
        </a:spcAft>
        <a:defRPr sz="3200">
          <a:solidFill>
            <a:srgbClr val="004B8D"/>
          </a:solidFill>
          <a:latin typeface="Constantia" pitchFamily="18" charset="0"/>
        </a:defRPr>
      </a:lvl6pPr>
      <a:lvl7pPr marL="914400" algn="l" rtl="0" fontAlgn="base">
        <a:spcBef>
          <a:spcPct val="0"/>
        </a:spcBef>
        <a:spcAft>
          <a:spcPct val="0"/>
        </a:spcAft>
        <a:defRPr sz="3200">
          <a:solidFill>
            <a:srgbClr val="004B8D"/>
          </a:solidFill>
          <a:latin typeface="Constantia" pitchFamily="18" charset="0"/>
        </a:defRPr>
      </a:lvl7pPr>
      <a:lvl8pPr marL="1371600" algn="l" rtl="0" fontAlgn="base">
        <a:spcBef>
          <a:spcPct val="0"/>
        </a:spcBef>
        <a:spcAft>
          <a:spcPct val="0"/>
        </a:spcAft>
        <a:defRPr sz="3200">
          <a:solidFill>
            <a:srgbClr val="004B8D"/>
          </a:solidFill>
          <a:latin typeface="Constantia" pitchFamily="18" charset="0"/>
        </a:defRPr>
      </a:lvl8pPr>
      <a:lvl9pPr marL="1828800" algn="l" rtl="0" fontAlgn="base">
        <a:spcBef>
          <a:spcPct val="0"/>
        </a:spcBef>
        <a:spcAft>
          <a:spcPct val="0"/>
        </a:spcAft>
        <a:defRPr sz="3200">
          <a:solidFill>
            <a:srgbClr val="004B8D"/>
          </a:solidFill>
          <a:latin typeface="Constantia" pitchFamily="18" charset="0"/>
        </a:defRPr>
      </a:lvl9pPr>
    </p:titleStyle>
    <p:bodyStyle>
      <a:lvl1pPr marL="342900" indent="-342900" algn="l" rtl="0" eaLnBrk="0" fontAlgn="base" hangingPunct="0">
        <a:lnSpc>
          <a:spcPct val="112000"/>
        </a:lnSpc>
        <a:spcBef>
          <a:spcPct val="20000"/>
        </a:spcBef>
        <a:spcAft>
          <a:spcPct val="0"/>
        </a:spcAft>
        <a:buClr>
          <a:srgbClr val="004B8D"/>
        </a:buClr>
        <a:buFont typeface="Arial" charset="0"/>
        <a:buChar char="•"/>
        <a:defRPr sz="1600" kern="1200">
          <a:solidFill>
            <a:srgbClr val="414042"/>
          </a:solidFill>
          <a:latin typeface="Trebuchet MS" pitchFamily="34" charset="0"/>
          <a:ea typeface="+mn-ea"/>
          <a:cs typeface="Arial" pitchFamily="34" charset="0"/>
        </a:defRPr>
      </a:lvl1pPr>
      <a:lvl2pPr marL="742950" indent="-285750" algn="l" rtl="0" eaLnBrk="0" fontAlgn="base" hangingPunct="0">
        <a:lnSpc>
          <a:spcPct val="112000"/>
        </a:lnSpc>
        <a:spcBef>
          <a:spcPct val="20000"/>
        </a:spcBef>
        <a:spcAft>
          <a:spcPct val="0"/>
        </a:spcAft>
        <a:buClr>
          <a:srgbClr val="004B8D"/>
        </a:buClr>
        <a:buFont typeface="Trebuchet MS" pitchFamily="34" charset="0"/>
        <a:buChar char="―"/>
        <a:defRPr lang="en-US" sz="1600" kern="1200" dirty="0">
          <a:solidFill>
            <a:srgbClr val="414042"/>
          </a:solidFill>
          <a:latin typeface="Trebuchet MS" pitchFamily="34" charset="0"/>
          <a:ea typeface="+mn-ea"/>
          <a:cs typeface="Arial" pitchFamily="34" charset="0"/>
        </a:defRPr>
      </a:lvl2pPr>
      <a:lvl3pPr marL="1143000" indent="-228600" algn="l" rtl="0" eaLnBrk="0" fontAlgn="base" hangingPunct="0">
        <a:lnSpc>
          <a:spcPct val="112000"/>
        </a:lnSpc>
        <a:spcBef>
          <a:spcPct val="20000"/>
        </a:spcBef>
        <a:spcAft>
          <a:spcPct val="0"/>
        </a:spcAft>
        <a:buClr>
          <a:srgbClr val="004B8D"/>
        </a:buClr>
        <a:buFont typeface="Trebuchet MS" pitchFamily="34" charset="0"/>
        <a:buChar char="―"/>
        <a:defRPr sz="1400" kern="1200">
          <a:solidFill>
            <a:srgbClr val="414042"/>
          </a:solidFill>
          <a:latin typeface="Trebuchet MS" pitchFamily="34" charset="0"/>
          <a:ea typeface="+mn-ea"/>
          <a:cs typeface="Arial" pitchFamily="34" charset="0"/>
        </a:defRPr>
      </a:lvl3pPr>
      <a:lvl4pPr marL="1600200" indent="-228600" algn="l" rtl="0" eaLnBrk="0" fontAlgn="base" hangingPunct="0">
        <a:lnSpc>
          <a:spcPct val="112000"/>
        </a:lnSpc>
        <a:spcBef>
          <a:spcPct val="20000"/>
        </a:spcBef>
        <a:spcAft>
          <a:spcPct val="0"/>
        </a:spcAft>
        <a:buClr>
          <a:srgbClr val="004B8D"/>
        </a:buClr>
        <a:buFont typeface="Trebuchet MS" pitchFamily="34" charset="0"/>
        <a:buChar char="―"/>
        <a:defRPr sz="1400" kern="1200">
          <a:solidFill>
            <a:srgbClr val="414042"/>
          </a:solidFill>
          <a:latin typeface="Trebuchet MS" pitchFamily="34" charset="0"/>
          <a:ea typeface="+mn-ea"/>
          <a:cs typeface="Arial" pitchFamily="34" charset="0"/>
        </a:defRPr>
      </a:lvl4pPr>
      <a:lvl5pPr marL="2057400" indent="-228600" algn="l" rtl="0" eaLnBrk="0" fontAlgn="base" hangingPunct="0">
        <a:lnSpc>
          <a:spcPct val="112000"/>
        </a:lnSpc>
        <a:spcBef>
          <a:spcPct val="20000"/>
        </a:spcBef>
        <a:spcAft>
          <a:spcPct val="0"/>
        </a:spcAft>
        <a:buClr>
          <a:srgbClr val="004B8D"/>
        </a:buClr>
        <a:buFont typeface="Trebuchet MS" pitchFamily="34" charset="0"/>
        <a:buChar char="―"/>
        <a:defRPr sz="1400" kern="1200">
          <a:solidFill>
            <a:srgbClr val="414042"/>
          </a:solidFill>
          <a:latin typeface="Trebuchet MS"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Picture 7" descr="foooter.jpg"/>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0" y="6400800"/>
            <a:ext cx="9144000"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itle Placeholder 1"/>
          <p:cNvSpPr>
            <a:spLocks noGrp="1"/>
          </p:cNvSpPr>
          <p:nvPr>
            <p:ph type="title"/>
          </p:nvPr>
        </p:nvSpPr>
        <p:spPr bwMode="auto">
          <a:xfrm>
            <a:off x="685800" y="7620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Slide Title</a:t>
            </a:r>
          </a:p>
        </p:txBody>
      </p:sp>
      <p:sp>
        <p:nvSpPr>
          <p:cNvPr id="3076" name="Text Placeholder 2"/>
          <p:cNvSpPr>
            <a:spLocks noGrp="1"/>
          </p:cNvSpPr>
          <p:nvPr>
            <p:ph type="body" idx="1"/>
          </p:nvPr>
        </p:nvSpPr>
        <p:spPr bwMode="auto">
          <a:xfrm>
            <a:off x="685800" y="1752600"/>
            <a:ext cx="7772400" cy="395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18288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 name="Slide Number Placeholder 5"/>
          <p:cNvSpPr>
            <a:spLocks noGrp="1"/>
          </p:cNvSpPr>
          <p:nvPr>
            <p:ph type="sldNum" sz="quarter" idx="4"/>
          </p:nvPr>
        </p:nvSpPr>
        <p:spPr>
          <a:xfrm>
            <a:off x="685800" y="6473825"/>
            <a:ext cx="685800" cy="320675"/>
          </a:xfrm>
          <a:prstGeom prst="rect">
            <a:avLst/>
          </a:prstGeom>
        </p:spPr>
        <p:txBody>
          <a:bodyPr vert="horz" lIns="91440" tIns="45720" rIns="91440" bIns="45720" rtlCol="0" anchor="ctr"/>
          <a:lstStyle>
            <a:lvl1pPr algn="ctr" fontAlgn="auto">
              <a:spcBef>
                <a:spcPts val="0"/>
              </a:spcBef>
              <a:spcAft>
                <a:spcPts val="0"/>
              </a:spcAft>
              <a:defRPr sz="1050">
                <a:solidFill>
                  <a:srgbClr val="939293"/>
                </a:solidFill>
                <a:latin typeface="Arial" pitchFamily="34" charset="0"/>
                <a:cs typeface="Arial" pitchFamily="34" charset="0"/>
              </a:defRPr>
            </a:lvl1pPr>
          </a:lstStyle>
          <a:p>
            <a:pPr>
              <a:defRPr/>
            </a:pPr>
            <a:fld id="{7F0270A7-5A37-47AF-97B7-DFB348B10F3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6235" r:id="rId1"/>
    <p:sldLayoutId id="2147486236" r:id="rId2"/>
    <p:sldLayoutId id="2147486237" r:id="rId3"/>
    <p:sldLayoutId id="2147486238" r:id="rId4"/>
    <p:sldLayoutId id="2147486239" r:id="rId5"/>
    <p:sldLayoutId id="2147486240" r:id="rId6"/>
  </p:sldLayoutIdLst>
  <p:hf hdr="0" ftr="0" dt="0"/>
  <p:txStyles>
    <p:titleStyle>
      <a:lvl1pPr algn="l" rtl="0" eaLnBrk="0" fontAlgn="base" hangingPunct="0">
        <a:spcBef>
          <a:spcPct val="0"/>
        </a:spcBef>
        <a:spcAft>
          <a:spcPct val="0"/>
        </a:spcAft>
        <a:defRPr sz="2200" i="1" kern="1200">
          <a:solidFill>
            <a:srgbClr val="004B8D"/>
          </a:solidFill>
          <a:latin typeface="Adobe Garamond Pro" pitchFamily="18" charset="0"/>
          <a:ea typeface="+mj-ea"/>
          <a:cs typeface="+mj-cs"/>
        </a:defRPr>
      </a:lvl1pPr>
      <a:lvl2pPr algn="l" rtl="0" eaLnBrk="0" fontAlgn="base" hangingPunct="0">
        <a:spcBef>
          <a:spcPct val="0"/>
        </a:spcBef>
        <a:spcAft>
          <a:spcPct val="0"/>
        </a:spcAft>
        <a:defRPr sz="2200" i="1">
          <a:solidFill>
            <a:srgbClr val="004B8D"/>
          </a:solidFill>
          <a:latin typeface="Adobe Garamond Pro" pitchFamily="18" charset="0"/>
        </a:defRPr>
      </a:lvl2pPr>
      <a:lvl3pPr algn="l" rtl="0" eaLnBrk="0" fontAlgn="base" hangingPunct="0">
        <a:spcBef>
          <a:spcPct val="0"/>
        </a:spcBef>
        <a:spcAft>
          <a:spcPct val="0"/>
        </a:spcAft>
        <a:defRPr sz="2200" i="1">
          <a:solidFill>
            <a:srgbClr val="004B8D"/>
          </a:solidFill>
          <a:latin typeface="Adobe Garamond Pro" pitchFamily="18" charset="0"/>
        </a:defRPr>
      </a:lvl3pPr>
      <a:lvl4pPr algn="l" rtl="0" eaLnBrk="0" fontAlgn="base" hangingPunct="0">
        <a:spcBef>
          <a:spcPct val="0"/>
        </a:spcBef>
        <a:spcAft>
          <a:spcPct val="0"/>
        </a:spcAft>
        <a:defRPr sz="2200" i="1">
          <a:solidFill>
            <a:srgbClr val="004B8D"/>
          </a:solidFill>
          <a:latin typeface="Adobe Garamond Pro" pitchFamily="18" charset="0"/>
        </a:defRPr>
      </a:lvl4pPr>
      <a:lvl5pPr algn="l" rtl="0" eaLnBrk="0" fontAlgn="base" hangingPunct="0">
        <a:spcBef>
          <a:spcPct val="0"/>
        </a:spcBef>
        <a:spcAft>
          <a:spcPct val="0"/>
        </a:spcAft>
        <a:defRPr sz="2200" i="1">
          <a:solidFill>
            <a:srgbClr val="004B8D"/>
          </a:solidFill>
          <a:latin typeface="Adobe Garamond Pro" pitchFamily="18" charset="0"/>
        </a:defRPr>
      </a:lvl5pPr>
      <a:lvl6pPr marL="457200" algn="l" rtl="0" fontAlgn="base">
        <a:spcBef>
          <a:spcPct val="0"/>
        </a:spcBef>
        <a:spcAft>
          <a:spcPct val="0"/>
        </a:spcAft>
        <a:defRPr sz="3200">
          <a:solidFill>
            <a:srgbClr val="004B8D"/>
          </a:solidFill>
          <a:latin typeface="Constantia" pitchFamily="18" charset="0"/>
        </a:defRPr>
      </a:lvl6pPr>
      <a:lvl7pPr marL="914400" algn="l" rtl="0" fontAlgn="base">
        <a:spcBef>
          <a:spcPct val="0"/>
        </a:spcBef>
        <a:spcAft>
          <a:spcPct val="0"/>
        </a:spcAft>
        <a:defRPr sz="3200">
          <a:solidFill>
            <a:srgbClr val="004B8D"/>
          </a:solidFill>
          <a:latin typeface="Constantia" pitchFamily="18" charset="0"/>
        </a:defRPr>
      </a:lvl7pPr>
      <a:lvl8pPr marL="1371600" algn="l" rtl="0" fontAlgn="base">
        <a:spcBef>
          <a:spcPct val="0"/>
        </a:spcBef>
        <a:spcAft>
          <a:spcPct val="0"/>
        </a:spcAft>
        <a:defRPr sz="3200">
          <a:solidFill>
            <a:srgbClr val="004B8D"/>
          </a:solidFill>
          <a:latin typeface="Constantia" pitchFamily="18" charset="0"/>
        </a:defRPr>
      </a:lvl8pPr>
      <a:lvl9pPr marL="1828800" algn="l" rtl="0" fontAlgn="base">
        <a:spcBef>
          <a:spcPct val="0"/>
        </a:spcBef>
        <a:spcAft>
          <a:spcPct val="0"/>
        </a:spcAft>
        <a:defRPr sz="3200">
          <a:solidFill>
            <a:srgbClr val="004B8D"/>
          </a:solidFill>
          <a:latin typeface="Constantia" pitchFamily="18" charset="0"/>
        </a:defRPr>
      </a:lvl9pPr>
    </p:titleStyle>
    <p:bodyStyle>
      <a:lvl1pPr marL="342900" indent="-342900" algn="l" rtl="0" eaLnBrk="0" fontAlgn="base" hangingPunct="0">
        <a:lnSpc>
          <a:spcPct val="112000"/>
        </a:lnSpc>
        <a:spcBef>
          <a:spcPct val="20000"/>
        </a:spcBef>
        <a:spcAft>
          <a:spcPct val="0"/>
        </a:spcAft>
        <a:buClr>
          <a:srgbClr val="004B8D"/>
        </a:buClr>
        <a:buFont typeface="Arial" charset="0"/>
        <a:buChar char="•"/>
        <a:defRPr sz="1600" kern="1200">
          <a:solidFill>
            <a:srgbClr val="414042"/>
          </a:solidFill>
          <a:latin typeface="Trebuchet MS" pitchFamily="34" charset="0"/>
          <a:ea typeface="+mn-ea"/>
          <a:cs typeface="Arial" pitchFamily="34" charset="0"/>
        </a:defRPr>
      </a:lvl1pPr>
      <a:lvl2pPr marL="742950" indent="-285750" algn="l" rtl="0" eaLnBrk="0" fontAlgn="base" hangingPunct="0">
        <a:lnSpc>
          <a:spcPct val="112000"/>
        </a:lnSpc>
        <a:spcBef>
          <a:spcPct val="20000"/>
        </a:spcBef>
        <a:spcAft>
          <a:spcPct val="0"/>
        </a:spcAft>
        <a:buClr>
          <a:srgbClr val="004B8D"/>
        </a:buClr>
        <a:buFont typeface="Arial" charset="0"/>
        <a:buChar char="•"/>
        <a:defRPr sz="1600" kern="1200">
          <a:solidFill>
            <a:srgbClr val="414042"/>
          </a:solidFill>
          <a:latin typeface="Trebuchet MS" pitchFamily="34" charset="0"/>
          <a:ea typeface="+mn-ea"/>
          <a:cs typeface="Arial" pitchFamily="34" charset="0"/>
        </a:defRPr>
      </a:lvl2pPr>
      <a:lvl3pPr marL="1143000" indent="-228600" algn="l" rtl="0" eaLnBrk="0" fontAlgn="base" hangingPunct="0">
        <a:lnSpc>
          <a:spcPct val="112000"/>
        </a:lnSpc>
        <a:spcBef>
          <a:spcPct val="20000"/>
        </a:spcBef>
        <a:spcAft>
          <a:spcPct val="0"/>
        </a:spcAft>
        <a:buClr>
          <a:srgbClr val="004B8D"/>
        </a:buClr>
        <a:buFont typeface="Trebuchet MS" pitchFamily="34" charset="0"/>
        <a:buChar char="―"/>
        <a:defRPr sz="1600" kern="1200">
          <a:solidFill>
            <a:srgbClr val="414042"/>
          </a:solidFill>
          <a:latin typeface="Trebuchet MS" pitchFamily="34" charset="0"/>
          <a:ea typeface="+mn-ea"/>
          <a:cs typeface="Arial" pitchFamily="34" charset="0"/>
        </a:defRPr>
      </a:lvl3pPr>
      <a:lvl4pPr marL="1600200" indent="-228600" algn="l" rtl="0" eaLnBrk="0" fontAlgn="base" hangingPunct="0">
        <a:lnSpc>
          <a:spcPct val="112000"/>
        </a:lnSpc>
        <a:spcBef>
          <a:spcPct val="20000"/>
        </a:spcBef>
        <a:spcAft>
          <a:spcPct val="0"/>
        </a:spcAft>
        <a:buClr>
          <a:srgbClr val="004B8D"/>
        </a:buClr>
        <a:buFont typeface="Trebuchet MS" pitchFamily="34" charset="0"/>
        <a:buChar char="―"/>
        <a:defRPr sz="1600" kern="1200">
          <a:solidFill>
            <a:srgbClr val="414042"/>
          </a:solidFill>
          <a:latin typeface="Trebuchet MS" pitchFamily="34" charset="0"/>
          <a:ea typeface="+mn-ea"/>
          <a:cs typeface="Arial" pitchFamily="34" charset="0"/>
        </a:defRPr>
      </a:lvl4pPr>
      <a:lvl5pPr marL="2057400" indent="-228600" algn="l" rtl="0" eaLnBrk="0" fontAlgn="base" hangingPunct="0">
        <a:lnSpc>
          <a:spcPct val="112000"/>
        </a:lnSpc>
        <a:spcBef>
          <a:spcPct val="20000"/>
        </a:spcBef>
        <a:spcAft>
          <a:spcPct val="0"/>
        </a:spcAft>
        <a:buClr>
          <a:srgbClr val="004B8D"/>
        </a:buClr>
        <a:buFont typeface="Trebuchet MS" pitchFamily="34" charset="0"/>
        <a:buChar char="―"/>
        <a:defRPr sz="1600" kern="1200">
          <a:solidFill>
            <a:srgbClr val="414042"/>
          </a:solidFill>
          <a:latin typeface="Trebuchet MS"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685800" y="7620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Slide Title</a:t>
            </a:r>
          </a:p>
        </p:txBody>
      </p:sp>
      <p:sp>
        <p:nvSpPr>
          <p:cNvPr id="4099" name="Text Placeholder 2"/>
          <p:cNvSpPr>
            <a:spLocks noGrp="1"/>
          </p:cNvSpPr>
          <p:nvPr>
            <p:ph type="body" idx="1"/>
          </p:nvPr>
        </p:nvSpPr>
        <p:spPr bwMode="auto">
          <a:xfrm>
            <a:off x="685800" y="1752600"/>
            <a:ext cx="7772400" cy="395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18288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 name="Slide Number Placeholder 5"/>
          <p:cNvSpPr>
            <a:spLocks noGrp="1"/>
          </p:cNvSpPr>
          <p:nvPr>
            <p:ph type="sldNum" sz="quarter" idx="4"/>
          </p:nvPr>
        </p:nvSpPr>
        <p:spPr>
          <a:xfrm>
            <a:off x="685800" y="6473825"/>
            <a:ext cx="685800" cy="320675"/>
          </a:xfrm>
          <a:prstGeom prst="rect">
            <a:avLst/>
          </a:prstGeom>
        </p:spPr>
        <p:txBody>
          <a:bodyPr vert="horz" lIns="91440" tIns="45720" rIns="91440" bIns="45720" rtlCol="0" anchor="ctr"/>
          <a:lstStyle>
            <a:lvl1pPr algn="ctr" fontAlgn="auto">
              <a:spcBef>
                <a:spcPts val="0"/>
              </a:spcBef>
              <a:spcAft>
                <a:spcPts val="0"/>
              </a:spcAft>
              <a:defRPr sz="1050">
                <a:solidFill>
                  <a:srgbClr val="939293"/>
                </a:solidFill>
                <a:latin typeface="Arial" pitchFamily="34" charset="0"/>
                <a:cs typeface="Arial" pitchFamily="34" charset="0"/>
              </a:defRPr>
            </a:lvl1pPr>
          </a:lstStyle>
          <a:p>
            <a:pPr>
              <a:defRPr/>
            </a:pPr>
            <a:fld id="{A9849661-78F8-4640-A9D0-1AF4A44EA702}" type="slidenum">
              <a:rPr lang="en-US"/>
              <a:pPr>
                <a:defRPr/>
              </a:pPr>
              <a:t>‹#›</a:t>
            </a:fld>
            <a:endParaRPr lang="en-US"/>
          </a:p>
        </p:txBody>
      </p:sp>
      <p:pic>
        <p:nvPicPr>
          <p:cNvPr id="4101" name="Picture 6" descr="foooter.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6400800"/>
            <a:ext cx="9144000"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6241" r:id="rId1"/>
    <p:sldLayoutId id="2147486242" r:id="rId2"/>
    <p:sldLayoutId id="2147486205" r:id="rId3"/>
    <p:sldLayoutId id="2147486243" r:id="rId4"/>
    <p:sldLayoutId id="2147486244" r:id="rId5"/>
    <p:sldLayoutId id="2147486245" r:id="rId6"/>
    <p:sldLayoutId id="2147486206" r:id="rId7"/>
    <p:sldLayoutId id="2147486246" r:id="rId8"/>
    <p:sldLayoutId id="2147486247" r:id="rId9"/>
    <p:sldLayoutId id="2147486207" r:id="rId10"/>
    <p:sldLayoutId id="2147486208" r:id="rId11"/>
  </p:sldLayoutIdLst>
  <p:hf hdr="0" ftr="0" dt="0"/>
  <p:txStyles>
    <p:titleStyle>
      <a:lvl1pPr algn="l" rtl="0" eaLnBrk="0" fontAlgn="base" hangingPunct="0">
        <a:spcBef>
          <a:spcPct val="0"/>
        </a:spcBef>
        <a:spcAft>
          <a:spcPct val="0"/>
        </a:spcAft>
        <a:defRPr sz="3200" kern="1200">
          <a:solidFill>
            <a:srgbClr val="004B8D"/>
          </a:solidFill>
          <a:latin typeface="Constantia" pitchFamily="18" charset="0"/>
          <a:ea typeface="+mj-ea"/>
          <a:cs typeface="+mj-cs"/>
        </a:defRPr>
      </a:lvl1pPr>
      <a:lvl2pPr algn="l" rtl="0" eaLnBrk="0" fontAlgn="base" hangingPunct="0">
        <a:spcBef>
          <a:spcPct val="0"/>
        </a:spcBef>
        <a:spcAft>
          <a:spcPct val="0"/>
        </a:spcAft>
        <a:defRPr sz="3200">
          <a:solidFill>
            <a:srgbClr val="004B8D"/>
          </a:solidFill>
          <a:latin typeface="Constantia" pitchFamily="18" charset="0"/>
        </a:defRPr>
      </a:lvl2pPr>
      <a:lvl3pPr algn="l" rtl="0" eaLnBrk="0" fontAlgn="base" hangingPunct="0">
        <a:spcBef>
          <a:spcPct val="0"/>
        </a:spcBef>
        <a:spcAft>
          <a:spcPct val="0"/>
        </a:spcAft>
        <a:defRPr sz="3200">
          <a:solidFill>
            <a:srgbClr val="004B8D"/>
          </a:solidFill>
          <a:latin typeface="Constantia" pitchFamily="18" charset="0"/>
        </a:defRPr>
      </a:lvl3pPr>
      <a:lvl4pPr algn="l" rtl="0" eaLnBrk="0" fontAlgn="base" hangingPunct="0">
        <a:spcBef>
          <a:spcPct val="0"/>
        </a:spcBef>
        <a:spcAft>
          <a:spcPct val="0"/>
        </a:spcAft>
        <a:defRPr sz="3200">
          <a:solidFill>
            <a:srgbClr val="004B8D"/>
          </a:solidFill>
          <a:latin typeface="Constantia" pitchFamily="18" charset="0"/>
        </a:defRPr>
      </a:lvl4pPr>
      <a:lvl5pPr algn="l" rtl="0" eaLnBrk="0" fontAlgn="base" hangingPunct="0">
        <a:spcBef>
          <a:spcPct val="0"/>
        </a:spcBef>
        <a:spcAft>
          <a:spcPct val="0"/>
        </a:spcAft>
        <a:defRPr sz="3200">
          <a:solidFill>
            <a:srgbClr val="004B8D"/>
          </a:solidFill>
          <a:latin typeface="Constantia" pitchFamily="18" charset="0"/>
        </a:defRPr>
      </a:lvl5pPr>
      <a:lvl6pPr marL="457200" algn="l" rtl="0" eaLnBrk="1" fontAlgn="base" hangingPunct="1">
        <a:spcBef>
          <a:spcPct val="0"/>
        </a:spcBef>
        <a:spcAft>
          <a:spcPct val="0"/>
        </a:spcAft>
        <a:defRPr sz="3200">
          <a:solidFill>
            <a:srgbClr val="004B8D"/>
          </a:solidFill>
          <a:latin typeface="Constantia" pitchFamily="18" charset="0"/>
        </a:defRPr>
      </a:lvl6pPr>
      <a:lvl7pPr marL="914400" algn="l" rtl="0" eaLnBrk="1" fontAlgn="base" hangingPunct="1">
        <a:spcBef>
          <a:spcPct val="0"/>
        </a:spcBef>
        <a:spcAft>
          <a:spcPct val="0"/>
        </a:spcAft>
        <a:defRPr sz="3200">
          <a:solidFill>
            <a:srgbClr val="004B8D"/>
          </a:solidFill>
          <a:latin typeface="Constantia" pitchFamily="18" charset="0"/>
        </a:defRPr>
      </a:lvl7pPr>
      <a:lvl8pPr marL="1371600" algn="l" rtl="0" eaLnBrk="1" fontAlgn="base" hangingPunct="1">
        <a:spcBef>
          <a:spcPct val="0"/>
        </a:spcBef>
        <a:spcAft>
          <a:spcPct val="0"/>
        </a:spcAft>
        <a:defRPr sz="3200">
          <a:solidFill>
            <a:srgbClr val="004B8D"/>
          </a:solidFill>
          <a:latin typeface="Constantia" pitchFamily="18" charset="0"/>
        </a:defRPr>
      </a:lvl8pPr>
      <a:lvl9pPr marL="1828800" algn="l" rtl="0" eaLnBrk="1" fontAlgn="base" hangingPunct="1">
        <a:spcBef>
          <a:spcPct val="0"/>
        </a:spcBef>
        <a:spcAft>
          <a:spcPct val="0"/>
        </a:spcAft>
        <a:defRPr sz="3200">
          <a:solidFill>
            <a:srgbClr val="004B8D"/>
          </a:solidFill>
          <a:latin typeface="Constantia" pitchFamily="18" charset="0"/>
        </a:defRPr>
      </a:lvl9pPr>
    </p:titleStyle>
    <p:bodyStyle>
      <a:lvl1pPr marL="342900" indent="-342900" algn="l" rtl="0" eaLnBrk="0" fontAlgn="base" hangingPunct="0">
        <a:lnSpc>
          <a:spcPct val="112000"/>
        </a:lnSpc>
        <a:spcBef>
          <a:spcPct val="20000"/>
        </a:spcBef>
        <a:spcAft>
          <a:spcPct val="0"/>
        </a:spcAft>
        <a:buClr>
          <a:srgbClr val="004B8D"/>
        </a:buClr>
        <a:buFont typeface="Arial" charset="0"/>
        <a:buChar char="•"/>
        <a:defRPr sz="1600" kern="1200">
          <a:solidFill>
            <a:srgbClr val="414042"/>
          </a:solidFill>
          <a:latin typeface="Trebuchet MS" pitchFamily="34" charset="0"/>
          <a:ea typeface="+mn-ea"/>
          <a:cs typeface="Arial" pitchFamily="34" charset="0"/>
        </a:defRPr>
      </a:lvl1pPr>
      <a:lvl2pPr marL="742950" indent="-285750" algn="l" rtl="0" eaLnBrk="0" fontAlgn="base" hangingPunct="0">
        <a:lnSpc>
          <a:spcPct val="112000"/>
        </a:lnSpc>
        <a:spcBef>
          <a:spcPct val="20000"/>
        </a:spcBef>
        <a:spcAft>
          <a:spcPct val="0"/>
        </a:spcAft>
        <a:buClr>
          <a:srgbClr val="004B8D"/>
        </a:buClr>
        <a:buFont typeface="Trebuchet MS" pitchFamily="34" charset="0"/>
        <a:buChar char="―"/>
        <a:defRPr lang="en-US" sz="1600" kern="1200" dirty="0">
          <a:solidFill>
            <a:srgbClr val="414042"/>
          </a:solidFill>
          <a:latin typeface="Trebuchet MS" pitchFamily="34" charset="0"/>
          <a:ea typeface="+mn-ea"/>
          <a:cs typeface="Arial" pitchFamily="34" charset="0"/>
        </a:defRPr>
      </a:lvl2pPr>
      <a:lvl3pPr marL="1143000" indent="-228600" algn="l" rtl="0" eaLnBrk="0" fontAlgn="base" hangingPunct="0">
        <a:lnSpc>
          <a:spcPct val="112000"/>
        </a:lnSpc>
        <a:spcBef>
          <a:spcPct val="20000"/>
        </a:spcBef>
        <a:spcAft>
          <a:spcPct val="0"/>
        </a:spcAft>
        <a:buClr>
          <a:srgbClr val="004B8D"/>
        </a:buClr>
        <a:buFont typeface="Trebuchet MS" pitchFamily="34" charset="0"/>
        <a:buChar char="―"/>
        <a:defRPr sz="1400" kern="1200">
          <a:solidFill>
            <a:srgbClr val="414042"/>
          </a:solidFill>
          <a:latin typeface="Trebuchet MS" pitchFamily="34" charset="0"/>
          <a:ea typeface="+mn-ea"/>
          <a:cs typeface="Arial" pitchFamily="34" charset="0"/>
        </a:defRPr>
      </a:lvl3pPr>
      <a:lvl4pPr marL="1600200" indent="-228600" algn="l" rtl="0" eaLnBrk="0" fontAlgn="base" hangingPunct="0">
        <a:lnSpc>
          <a:spcPct val="112000"/>
        </a:lnSpc>
        <a:spcBef>
          <a:spcPct val="20000"/>
        </a:spcBef>
        <a:spcAft>
          <a:spcPct val="0"/>
        </a:spcAft>
        <a:buClr>
          <a:srgbClr val="004B8D"/>
        </a:buClr>
        <a:buFont typeface="Trebuchet MS" pitchFamily="34" charset="0"/>
        <a:buChar char="―"/>
        <a:defRPr sz="1400" kern="1200">
          <a:solidFill>
            <a:srgbClr val="414042"/>
          </a:solidFill>
          <a:latin typeface="Trebuchet MS" pitchFamily="34" charset="0"/>
          <a:ea typeface="+mn-ea"/>
          <a:cs typeface="Arial" pitchFamily="34" charset="0"/>
        </a:defRPr>
      </a:lvl4pPr>
      <a:lvl5pPr marL="2057400" indent="-228600" algn="l" rtl="0" eaLnBrk="0" fontAlgn="base" hangingPunct="0">
        <a:lnSpc>
          <a:spcPct val="112000"/>
        </a:lnSpc>
        <a:spcBef>
          <a:spcPct val="20000"/>
        </a:spcBef>
        <a:spcAft>
          <a:spcPct val="0"/>
        </a:spcAft>
        <a:buClr>
          <a:srgbClr val="004B8D"/>
        </a:buClr>
        <a:buFont typeface="Trebuchet MS" pitchFamily="34" charset="0"/>
        <a:buChar char="―"/>
        <a:defRPr sz="1400" kern="1200">
          <a:solidFill>
            <a:srgbClr val="414042"/>
          </a:solidFill>
          <a:latin typeface="Trebuchet MS"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512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362700" y="6356350"/>
            <a:ext cx="2085975" cy="365125"/>
          </a:xfrm>
          <a:prstGeom prst="rect">
            <a:avLst/>
          </a:prstGeom>
        </p:spPr>
        <p:txBody>
          <a:bodyPr vert="horz" lIns="91440" tIns="45720" rIns="45720" bIns="45720" rtlCol="0" anchor="ctr"/>
          <a:lstStyle>
            <a:lvl1pPr algn="r" fontAlgn="auto">
              <a:spcBef>
                <a:spcPts val="0"/>
              </a:spcBef>
              <a:spcAft>
                <a:spcPts val="0"/>
              </a:spcAft>
              <a:defRPr sz="1200">
                <a:solidFill>
                  <a:prstClr val="black">
                    <a:lumMod val="65000"/>
                    <a:lumOff val="35000"/>
                  </a:prstClr>
                </a:solidFill>
                <a:latin typeface="Century Gothic" pitchFamily="34" charset="0"/>
                <a:cs typeface="+mn-cs"/>
              </a:defRPr>
            </a:lvl1pPr>
          </a:lstStyle>
          <a:p>
            <a:pPr>
              <a:defRPr/>
            </a:pPr>
            <a:endParaRPr lang="en-US"/>
          </a:p>
        </p:txBody>
      </p:sp>
      <p:sp>
        <p:nvSpPr>
          <p:cNvPr id="5" name="Footer Placeholder 4"/>
          <p:cNvSpPr>
            <a:spLocks noGrp="1"/>
          </p:cNvSpPr>
          <p:nvPr>
            <p:ph type="ftr" sz="quarter" idx="3"/>
          </p:nvPr>
        </p:nvSpPr>
        <p:spPr>
          <a:xfrm>
            <a:off x="658813" y="6356350"/>
            <a:ext cx="2847975" cy="365125"/>
          </a:xfrm>
          <a:prstGeom prst="rect">
            <a:avLst/>
          </a:prstGeom>
        </p:spPr>
        <p:txBody>
          <a:bodyPr vert="horz" lIns="45720" tIns="45720" rIns="91440" bIns="45720" rtlCol="0" anchor="ctr"/>
          <a:lstStyle>
            <a:lvl1pPr algn="l" fontAlgn="auto">
              <a:spcBef>
                <a:spcPts val="0"/>
              </a:spcBef>
              <a:spcAft>
                <a:spcPts val="0"/>
              </a:spcAft>
              <a:defRPr sz="1200">
                <a:solidFill>
                  <a:prstClr val="black">
                    <a:lumMod val="65000"/>
                    <a:lumOff val="35000"/>
                  </a:prstClr>
                </a:solidFill>
                <a:latin typeface="Century Gothic" pitchFamily="34" charset="0"/>
                <a:cs typeface="+mn-cs"/>
              </a:defRPr>
            </a:lvl1pPr>
          </a:lstStyle>
          <a:p>
            <a:pPr>
              <a:defRPr/>
            </a:pPr>
            <a:endParaRPr lang="en-US"/>
          </a:p>
        </p:txBody>
      </p:sp>
      <p:sp>
        <p:nvSpPr>
          <p:cNvPr id="6" name="Slide Number Placeholder 5"/>
          <p:cNvSpPr>
            <a:spLocks noGrp="1"/>
          </p:cNvSpPr>
          <p:nvPr>
            <p:ph type="sldNum" sz="quarter" idx="4"/>
          </p:nvPr>
        </p:nvSpPr>
        <p:spPr>
          <a:xfrm>
            <a:off x="8543925" y="6356350"/>
            <a:ext cx="561975" cy="365125"/>
          </a:xfrm>
          <a:prstGeom prst="rect">
            <a:avLst/>
          </a:prstGeom>
        </p:spPr>
        <p:txBody>
          <a:bodyPr vert="horz" lIns="27432" tIns="45720" rIns="45720" bIns="45720" rtlCol="0" anchor="ctr"/>
          <a:lstStyle>
            <a:lvl1pPr algn="l" fontAlgn="auto">
              <a:spcBef>
                <a:spcPts val="0"/>
              </a:spcBef>
              <a:spcAft>
                <a:spcPts val="0"/>
              </a:spcAft>
              <a:defRPr sz="1200">
                <a:solidFill>
                  <a:prstClr val="black">
                    <a:lumMod val="65000"/>
                    <a:lumOff val="35000"/>
                  </a:prstClr>
                </a:solidFill>
                <a:latin typeface="Century Gothic" pitchFamily="34" charset="0"/>
                <a:cs typeface="+mn-cs"/>
              </a:defRPr>
            </a:lvl1pPr>
          </a:lstStyle>
          <a:p>
            <a:pPr>
              <a:defRPr/>
            </a:pPr>
            <a:fld id="{A69D837D-20A7-4087-B148-3F0699BC4E29}" type="slidenum">
              <a:rPr lang="en-US"/>
              <a:pPr>
                <a:defRPr/>
              </a:pPr>
              <a:t>‹#›</a:t>
            </a:fld>
            <a:endParaRPr lang="en-US"/>
          </a:p>
        </p:txBody>
      </p:sp>
      <p:sp>
        <p:nvSpPr>
          <p:cNvPr id="7" name="Oval 6"/>
          <p:cNvSpPr/>
          <p:nvPr/>
        </p:nvSpPr>
        <p:spPr>
          <a:xfrm>
            <a:off x="8458200" y="6499225"/>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8" name="Oval 7"/>
          <p:cNvSpPr/>
          <p:nvPr/>
        </p:nvSpPr>
        <p:spPr>
          <a:xfrm>
            <a:off x="569913" y="6499225"/>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Tree>
  </p:cSld>
  <p:clrMap bg1="lt1" tx1="dk1" bg2="lt2" tx2="dk2" accent1="accent1" accent2="accent2" accent3="accent3" accent4="accent4" accent5="accent5" accent6="accent6" hlink="hlink" folHlink="folHlink"/>
  <p:sldLayoutIdLst>
    <p:sldLayoutId id="2147486209" r:id="rId1"/>
    <p:sldLayoutId id="2147486210" r:id="rId2"/>
    <p:sldLayoutId id="2147486248" r:id="rId3"/>
    <p:sldLayoutId id="2147486211" r:id="rId4"/>
    <p:sldLayoutId id="2147486212" r:id="rId5"/>
    <p:sldLayoutId id="2147486213" r:id="rId6"/>
    <p:sldLayoutId id="2147486214" r:id="rId7"/>
    <p:sldLayoutId id="2147486215" r:id="rId8"/>
    <p:sldLayoutId id="2147486216" r:id="rId9"/>
    <p:sldLayoutId id="2147486217" r:id="rId10"/>
    <p:sldLayoutId id="2147486218" r:id="rId11"/>
    <p:sldLayoutId id="2147486249" r:id="rId12"/>
  </p:sldLayoutIdLst>
  <p:hf hdr="0" ftr="0" dt="0"/>
  <p:txStyles>
    <p:title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Palatino Linotype" pitchFamily="18" charset="0"/>
        </a:defRPr>
      </a:lvl2pPr>
      <a:lvl3pPr algn="ctr" rtl="0" eaLnBrk="0" fontAlgn="base" hangingPunct="0">
        <a:lnSpc>
          <a:spcPts val="5800"/>
        </a:lnSpc>
        <a:spcBef>
          <a:spcPct val="0"/>
        </a:spcBef>
        <a:spcAft>
          <a:spcPct val="0"/>
        </a:spcAft>
        <a:defRPr sz="5400">
          <a:solidFill>
            <a:schemeClr val="tx2"/>
          </a:solidFill>
          <a:latin typeface="Palatino Linotype" pitchFamily="18" charset="0"/>
        </a:defRPr>
      </a:lvl3pPr>
      <a:lvl4pPr algn="ctr" rtl="0" eaLnBrk="0" fontAlgn="base" hangingPunct="0">
        <a:lnSpc>
          <a:spcPts val="5800"/>
        </a:lnSpc>
        <a:spcBef>
          <a:spcPct val="0"/>
        </a:spcBef>
        <a:spcAft>
          <a:spcPct val="0"/>
        </a:spcAft>
        <a:defRPr sz="5400">
          <a:solidFill>
            <a:schemeClr val="tx2"/>
          </a:solidFill>
          <a:latin typeface="Palatino Linotype" pitchFamily="18" charset="0"/>
        </a:defRPr>
      </a:lvl4pPr>
      <a:lvl5pPr algn="ctr" rtl="0" eaLnBrk="0" fontAlgn="base" hangingPunct="0">
        <a:lnSpc>
          <a:spcPts val="5800"/>
        </a:lnSpc>
        <a:spcBef>
          <a:spcPct val="0"/>
        </a:spcBef>
        <a:spcAft>
          <a:spcPct val="0"/>
        </a:spcAft>
        <a:defRPr sz="5400">
          <a:solidFill>
            <a:schemeClr val="tx2"/>
          </a:solidFill>
          <a:latin typeface="Palatino Linotype" pitchFamily="18" charset="0"/>
        </a:defRPr>
      </a:lvl5pPr>
      <a:lvl6pPr marL="457200" algn="ctr" rtl="0" fontAlgn="base">
        <a:lnSpc>
          <a:spcPts val="5800"/>
        </a:lnSpc>
        <a:spcBef>
          <a:spcPct val="0"/>
        </a:spcBef>
        <a:spcAft>
          <a:spcPct val="0"/>
        </a:spcAft>
        <a:defRPr sz="5400">
          <a:solidFill>
            <a:schemeClr val="tx2"/>
          </a:solidFill>
          <a:latin typeface="Palatino Linotype" pitchFamily="18" charset="0"/>
        </a:defRPr>
      </a:lvl6pPr>
      <a:lvl7pPr marL="914400" algn="ctr" rtl="0" fontAlgn="base">
        <a:lnSpc>
          <a:spcPts val="5800"/>
        </a:lnSpc>
        <a:spcBef>
          <a:spcPct val="0"/>
        </a:spcBef>
        <a:spcAft>
          <a:spcPct val="0"/>
        </a:spcAft>
        <a:defRPr sz="5400">
          <a:solidFill>
            <a:schemeClr val="tx2"/>
          </a:solidFill>
          <a:latin typeface="Palatino Linotype" pitchFamily="18" charset="0"/>
        </a:defRPr>
      </a:lvl7pPr>
      <a:lvl8pPr marL="1371600" algn="ctr" rtl="0" fontAlgn="base">
        <a:lnSpc>
          <a:spcPts val="5800"/>
        </a:lnSpc>
        <a:spcBef>
          <a:spcPct val="0"/>
        </a:spcBef>
        <a:spcAft>
          <a:spcPct val="0"/>
        </a:spcAft>
        <a:defRPr sz="5400">
          <a:solidFill>
            <a:schemeClr val="tx2"/>
          </a:solidFill>
          <a:latin typeface="Palatino Linotype" pitchFamily="18" charset="0"/>
        </a:defRPr>
      </a:lvl8pPr>
      <a:lvl9pPr marL="1828800" algn="ctr" rtl="0" fontAlgn="base">
        <a:lnSpc>
          <a:spcPts val="5800"/>
        </a:lnSpc>
        <a:spcBef>
          <a:spcPct val="0"/>
        </a:spcBef>
        <a:spcAft>
          <a:spcPct val="0"/>
        </a:spcAft>
        <a:defRPr sz="5400">
          <a:solidFill>
            <a:schemeClr val="tx2"/>
          </a:solidFill>
          <a:latin typeface="Palatino Linotype" pitchFamily="18" charset="0"/>
        </a:defRPr>
      </a:lvl9pPr>
    </p:titleStyle>
    <p:bodyStyle>
      <a:lvl1pPr marL="342900" indent="-342900" algn="l" rtl="0" eaLnBrk="0" fontAlgn="base" hangingPunct="0">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Title Placeholder 1"/>
          <p:cNvSpPr>
            <a:spLocks noGrp="1"/>
          </p:cNvSpPr>
          <p:nvPr>
            <p:ph type="title"/>
          </p:nvPr>
        </p:nvSpPr>
        <p:spPr bwMode="auto">
          <a:xfrm>
            <a:off x="685800" y="7620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Slide Title</a:t>
            </a:r>
          </a:p>
        </p:txBody>
      </p:sp>
      <p:sp>
        <p:nvSpPr>
          <p:cNvPr id="6147" name="Text Placeholder 2"/>
          <p:cNvSpPr>
            <a:spLocks noGrp="1"/>
          </p:cNvSpPr>
          <p:nvPr>
            <p:ph type="body" idx="1"/>
          </p:nvPr>
        </p:nvSpPr>
        <p:spPr bwMode="auto">
          <a:xfrm>
            <a:off x="685800" y="1752600"/>
            <a:ext cx="7772400" cy="395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18288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 name="Slide Number Placeholder 5"/>
          <p:cNvSpPr>
            <a:spLocks noGrp="1"/>
          </p:cNvSpPr>
          <p:nvPr>
            <p:ph type="sldNum" sz="quarter" idx="4"/>
          </p:nvPr>
        </p:nvSpPr>
        <p:spPr>
          <a:xfrm>
            <a:off x="685800" y="6473825"/>
            <a:ext cx="685800" cy="320675"/>
          </a:xfrm>
          <a:prstGeom prst="rect">
            <a:avLst/>
          </a:prstGeom>
        </p:spPr>
        <p:txBody>
          <a:bodyPr vert="horz" lIns="91440" tIns="45720" rIns="91440" bIns="45720" rtlCol="0" anchor="ctr"/>
          <a:lstStyle>
            <a:lvl1pPr algn="ctr" fontAlgn="auto">
              <a:spcBef>
                <a:spcPts val="0"/>
              </a:spcBef>
              <a:spcAft>
                <a:spcPts val="0"/>
              </a:spcAft>
              <a:defRPr sz="1050">
                <a:solidFill>
                  <a:srgbClr val="939293"/>
                </a:solidFill>
                <a:latin typeface="Arial" pitchFamily="34" charset="0"/>
                <a:cs typeface="Arial" pitchFamily="34" charset="0"/>
              </a:defRPr>
            </a:lvl1pPr>
          </a:lstStyle>
          <a:p>
            <a:pPr>
              <a:defRPr/>
            </a:pPr>
            <a:fld id="{918042BD-DFEF-41F9-B92E-B488582A6A95}" type="slidenum">
              <a:rPr lang="en-US"/>
              <a:pPr>
                <a:defRPr/>
              </a:pPr>
              <a:t>‹#›</a:t>
            </a:fld>
            <a:endParaRPr lang="en-US"/>
          </a:p>
        </p:txBody>
      </p:sp>
      <p:pic>
        <p:nvPicPr>
          <p:cNvPr id="6149" name="Picture 6" descr="foooter.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6400800"/>
            <a:ext cx="9144000"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6250" r:id="rId1"/>
    <p:sldLayoutId id="2147486251" r:id="rId2"/>
    <p:sldLayoutId id="2147486219" r:id="rId3"/>
    <p:sldLayoutId id="2147486252" r:id="rId4"/>
    <p:sldLayoutId id="2147486253" r:id="rId5"/>
    <p:sldLayoutId id="2147486254" r:id="rId6"/>
    <p:sldLayoutId id="2147486220" r:id="rId7"/>
    <p:sldLayoutId id="2147486255" r:id="rId8"/>
    <p:sldLayoutId id="2147486256" r:id="rId9"/>
    <p:sldLayoutId id="2147486221" r:id="rId10"/>
    <p:sldLayoutId id="2147486222" r:id="rId11"/>
  </p:sldLayoutIdLst>
  <p:hf hdr="0" ftr="0" dt="0"/>
  <p:txStyles>
    <p:titleStyle>
      <a:lvl1pPr algn="l" rtl="0" eaLnBrk="0" fontAlgn="base" hangingPunct="0">
        <a:spcBef>
          <a:spcPct val="0"/>
        </a:spcBef>
        <a:spcAft>
          <a:spcPct val="0"/>
        </a:spcAft>
        <a:defRPr sz="3200" kern="1200">
          <a:solidFill>
            <a:srgbClr val="004B8D"/>
          </a:solidFill>
          <a:latin typeface="Constantia" pitchFamily="18" charset="0"/>
          <a:ea typeface="+mj-ea"/>
          <a:cs typeface="+mj-cs"/>
        </a:defRPr>
      </a:lvl1pPr>
      <a:lvl2pPr algn="l" rtl="0" eaLnBrk="0" fontAlgn="base" hangingPunct="0">
        <a:spcBef>
          <a:spcPct val="0"/>
        </a:spcBef>
        <a:spcAft>
          <a:spcPct val="0"/>
        </a:spcAft>
        <a:defRPr sz="3200">
          <a:solidFill>
            <a:srgbClr val="004B8D"/>
          </a:solidFill>
          <a:latin typeface="Constantia" pitchFamily="18" charset="0"/>
        </a:defRPr>
      </a:lvl2pPr>
      <a:lvl3pPr algn="l" rtl="0" eaLnBrk="0" fontAlgn="base" hangingPunct="0">
        <a:spcBef>
          <a:spcPct val="0"/>
        </a:spcBef>
        <a:spcAft>
          <a:spcPct val="0"/>
        </a:spcAft>
        <a:defRPr sz="3200">
          <a:solidFill>
            <a:srgbClr val="004B8D"/>
          </a:solidFill>
          <a:latin typeface="Constantia" pitchFamily="18" charset="0"/>
        </a:defRPr>
      </a:lvl3pPr>
      <a:lvl4pPr algn="l" rtl="0" eaLnBrk="0" fontAlgn="base" hangingPunct="0">
        <a:spcBef>
          <a:spcPct val="0"/>
        </a:spcBef>
        <a:spcAft>
          <a:spcPct val="0"/>
        </a:spcAft>
        <a:defRPr sz="3200">
          <a:solidFill>
            <a:srgbClr val="004B8D"/>
          </a:solidFill>
          <a:latin typeface="Constantia" pitchFamily="18" charset="0"/>
        </a:defRPr>
      </a:lvl4pPr>
      <a:lvl5pPr algn="l" rtl="0" eaLnBrk="0" fontAlgn="base" hangingPunct="0">
        <a:spcBef>
          <a:spcPct val="0"/>
        </a:spcBef>
        <a:spcAft>
          <a:spcPct val="0"/>
        </a:spcAft>
        <a:defRPr sz="3200">
          <a:solidFill>
            <a:srgbClr val="004B8D"/>
          </a:solidFill>
          <a:latin typeface="Constantia" pitchFamily="18" charset="0"/>
        </a:defRPr>
      </a:lvl5pPr>
      <a:lvl6pPr marL="457200" algn="l" rtl="0" eaLnBrk="1" fontAlgn="base" hangingPunct="1">
        <a:spcBef>
          <a:spcPct val="0"/>
        </a:spcBef>
        <a:spcAft>
          <a:spcPct val="0"/>
        </a:spcAft>
        <a:defRPr sz="3200">
          <a:solidFill>
            <a:srgbClr val="004B8D"/>
          </a:solidFill>
          <a:latin typeface="Constantia" pitchFamily="18" charset="0"/>
        </a:defRPr>
      </a:lvl6pPr>
      <a:lvl7pPr marL="914400" algn="l" rtl="0" eaLnBrk="1" fontAlgn="base" hangingPunct="1">
        <a:spcBef>
          <a:spcPct val="0"/>
        </a:spcBef>
        <a:spcAft>
          <a:spcPct val="0"/>
        </a:spcAft>
        <a:defRPr sz="3200">
          <a:solidFill>
            <a:srgbClr val="004B8D"/>
          </a:solidFill>
          <a:latin typeface="Constantia" pitchFamily="18" charset="0"/>
        </a:defRPr>
      </a:lvl7pPr>
      <a:lvl8pPr marL="1371600" algn="l" rtl="0" eaLnBrk="1" fontAlgn="base" hangingPunct="1">
        <a:spcBef>
          <a:spcPct val="0"/>
        </a:spcBef>
        <a:spcAft>
          <a:spcPct val="0"/>
        </a:spcAft>
        <a:defRPr sz="3200">
          <a:solidFill>
            <a:srgbClr val="004B8D"/>
          </a:solidFill>
          <a:latin typeface="Constantia" pitchFamily="18" charset="0"/>
        </a:defRPr>
      </a:lvl8pPr>
      <a:lvl9pPr marL="1828800" algn="l" rtl="0" eaLnBrk="1" fontAlgn="base" hangingPunct="1">
        <a:spcBef>
          <a:spcPct val="0"/>
        </a:spcBef>
        <a:spcAft>
          <a:spcPct val="0"/>
        </a:spcAft>
        <a:defRPr sz="3200">
          <a:solidFill>
            <a:srgbClr val="004B8D"/>
          </a:solidFill>
          <a:latin typeface="Constantia" pitchFamily="18" charset="0"/>
        </a:defRPr>
      </a:lvl9pPr>
    </p:titleStyle>
    <p:bodyStyle>
      <a:lvl1pPr marL="342900" indent="-342900" algn="l" rtl="0" eaLnBrk="0" fontAlgn="base" hangingPunct="0">
        <a:lnSpc>
          <a:spcPct val="112000"/>
        </a:lnSpc>
        <a:spcBef>
          <a:spcPct val="20000"/>
        </a:spcBef>
        <a:spcAft>
          <a:spcPct val="0"/>
        </a:spcAft>
        <a:buClr>
          <a:srgbClr val="004B8D"/>
        </a:buClr>
        <a:buFont typeface="Arial" charset="0"/>
        <a:buChar char="•"/>
        <a:defRPr sz="1600" kern="1200">
          <a:solidFill>
            <a:srgbClr val="414042"/>
          </a:solidFill>
          <a:latin typeface="Trebuchet MS" pitchFamily="34" charset="0"/>
          <a:ea typeface="+mn-ea"/>
          <a:cs typeface="Arial" pitchFamily="34" charset="0"/>
        </a:defRPr>
      </a:lvl1pPr>
      <a:lvl2pPr marL="742950" indent="-285750" algn="l" rtl="0" eaLnBrk="0" fontAlgn="base" hangingPunct="0">
        <a:lnSpc>
          <a:spcPct val="112000"/>
        </a:lnSpc>
        <a:spcBef>
          <a:spcPct val="20000"/>
        </a:spcBef>
        <a:spcAft>
          <a:spcPct val="0"/>
        </a:spcAft>
        <a:buClr>
          <a:srgbClr val="004B8D"/>
        </a:buClr>
        <a:buFont typeface="Trebuchet MS" pitchFamily="34" charset="0"/>
        <a:buChar char="―"/>
        <a:defRPr lang="en-US" sz="1600" kern="1200" dirty="0">
          <a:solidFill>
            <a:srgbClr val="414042"/>
          </a:solidFill>
          <a:latin typeface="Trebuchet MS" pitchFamily="34" charset="0"/>
          <a:ea typeface="+mn-ea"/>
          <a:cs typeface="Arial" pitchFamily="34" charset="0"/>
        </a:defRPr>
      </a:lvl2pPr>
      <a:lvl3pPr marL="1143000" indent="-228600" algn="l" rtl="0" eaLnBrk="0" fontAlgn="base" hangingPunct="0">
        <a:lnSpc>
          <a:spcPct val="112000"/>
        </a:lnSpc>
        <a:spcBef>
          <a:spcPct val="20000"/>
        </a:spcBef>
        <a:spcAft>
          <a:spcPct val="0"/>
        </a:spcAft>
        <a:buClr>
          <a:srgbClr val="004B8D"/>
        </a:buClr>
        <a:buFont typeface="Trebuchet MS" pitchFamily="34" charset="0"/>
        <a:buChar char="―"/>
        <a:defRPr sz="1400" kern="1200">
          <a:solidFill>
            <a:srgbClr val="414042"/>
          </a:solidFill>
          <a:latin typeface="Trebuchet MS" pitchFamily="34" charset="0"/>
          <a:ea typeface="+mn-ea"/>
          <a:cs typeface="Arial" pitchFamily="34" charset="0"/>
        </a:defRPr>
      </a:lvl3pPr>
      <a:lvl4pPr marL="1600200" indent="-228600" algn="l" rtl="0" eaLnBrk="0" fontAlgn="base" hangingPunct="0">
        <a:lnSpc>
          <a:spcPct val="112000"/>
        </a:lnSpc>
        <a:spcBef>
          <a:spcPct val="20000"/>
        </a:spcBef>
        <a:spcAft>
          <a:spcPct val="0"/>
        </a:spcAft>
        <a:buClr>
          <a:srgbClr val="004B8D"/>
        </a:buClr>
        <a:buFont typeface="Trebuchet MS" pitchFamily="34" charset="0"/>
        <a:buChar char="―"/>
        <a:defRPr sz="1400" kern="1200">
          <a:solidFill>
            <a:srgbClr val="414042"/>
          </a:solidFill>
          <a:latin typeface="Trebuchet MS" pitchFamily="34" charset="0"/>
          <a:ea typeface="+mn-ea"/>
          <a:cs typeface="Arial" pitchFamily="34" charset="0"/>
        </a:defRPr>
      </a:lvl4pPr>
      <a:lvl5pPr marL="2057400" indent="-228600" algn="l" rtl="0" eaLnBrk="0" fontAlgn="base" hangingPunct="0">
        <a:lnSpc>
          <a:spcPct val="112000"/>
        </a:lnSpc>
        <a:spcBef>
          <a:spcPct val="20000"/>
        </a:spcBef>
        <a:spcAft>
          <a:spcPct val="0"/>
        </a:spcAft>
        <a:buClr>
          <a:srgbClr val="004B8D"/>
        </a:buClr>
        <a:buFont typeface="Trebuchet MS" pitchFamily="34" charset="0"/>
        <a:buChar char="―"/>
        <a:defRPr sz="1400" kern="1200">
          <a:solidFill>
            <a:srgbClr val="414042"/>
          </a:solidFill>
          <a:latin typeface="Trebuchet MS"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youmans@wkblaw.com" TargetMode="External"/><Relationship Id="rId2" Type="http://schemas.openxmlformats.org/officeDocument/2006/relationships/notesSlide" Target="../notesSlides/notesSlide1.xml"/><Relationship Id="rId1" Type="http://schemas.openxmlformats.org/officeDocument/2006/relationships/slideLayout" Target="../slideLayouts/slideLayout3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5.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5.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5.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5.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5.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5.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5.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5.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5.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5.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5.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5.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5.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5.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5.xml"/></Relationships>
</file>

<file path=ppt/slides/_rels/slide8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8.xml"/><Relationship Id="rId1" Type="http://schemas.openxmlformats.org/officeDocument/2006/relationships/slideLayout" Target="../slideLayouts/slideLayout35.xml"/><Relationship Id="rId4" Type="http://schemas.openxmlformats.org/officeDocument/2006/relationships/image" Target="../media/image5.png"/></Relationships>
</file>

<file path=ppt/slides/_rels/slide8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9.xml"/><Relationship Id="rId1" Type="http://schemas.openxmlformats.org/officeDocument/2006/relationships/slideLayout" Target="../slideLayouts/slideLayout35.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5.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5.xml"/></Relationships>
</file>

<file path=ppt/slides/_rels/slide9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3.xml"/><Relationship Id="rId1" Type="http://schemas.openxmlformats.org/officeDocument/2006/relationships/slideLayout" Target="../slideLayouts/slideLayout35.xml"/><Relationship Id="rId4" Type="http://schemas.openxmlformats.org/officeDocument/2006/relationships/image" Target="../media/image8.png"/></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5.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3276601"/>
            <a:ext cx="7772400" cy="2743200"/>
          </a:xfrm>
          <a:noFill/>
        </p:spPr>
        <p:txBody>
          <a:bodyPr/>
          <a:lstStyle/>
          <a:p>
            <a:r>
              <a:rPr lang="en-US" sz="2400" smtClean="0">
                <a:solidFill>
                  <a:schemeClr val="tx1"/>
                </a:solidFill>
              </a:rPr>
              <a:t>THE SACRAMENTO COUNTY BAR ASSOCIATION,</a:t>
            </a:r>
            <a:br>
              <a:rPr lang="en-US" sz="2400" smtClean="0">
                <a:solidFill>
                  <a:schemeClr val="tx1"/>
                </a:solidFill>
              </a:rPr>
            </a:br>
            <a:r>
              <a:rPr lang="en-US" sz="2400" smtClean="0">
                <a:solidFill>
                  <a:schemeClr val="tx1"/>
                </a:solidFill>
              </a:rPr>
              <a:t>TAX LAW SECTION</a:t>
            </a:r>
            <a:br>
              <a:rPr lang="en-US" sz="2400" smtClean="0">
                <a:solidFill>
                  <a:schemeClr val="tx1"/>
                </a:solidFill>
              </a:rPr>
            </a:br>
            <a:r>
              <a:rPr lang="en-US" sz="2400" smtClean="0">
                <a:solidFill>
                  <a:schemeClr val="tx1"/>
                </a:solidFill>
              </a:rPr>
              <a:t/>
            </a:r>
            <a:br>
              <a:rPr lang="en-US" sz="2400" smtClean="0">
                <a:solidFill>
                  <a:schemeClr val="tx1"/>
                </a:solidFill>
              </a:rPr>
            </a:br>
            <a:r>
              <a:rPr lang="en-US" sz="2400" smtClean="0">
                <a:solidFill>
                  <a:schemeClr val="tx1"/>
                </a:solidFill>
              </a:rPr>
              <a:t>BASIC PARTNERSHIP TAX II-Sales, Disguised Sales and Termination</a:t>
            </a:r>
            <a:br>
              <a:rPr lang="en-US" sz="2400" smtClean="0">
                <a:solidFill>
                  <a:schemeClr val="tx1"/>
                </a:solidFill>
              </a:rPr>
            </a:br>
            <a:r>
              <a:rPr lang="en-US" sz="2400" smtClean="0">
                <a:solidFill>
                  <a:schemeClr val="tx1"/>
                </a:solidFill>
              </a:rPr>
              <a:t> </a:t>
            </a:r>
            <a:br>
              <a:rPr lang="en-US" sz="2400" smtClean="0">
                <a:solidFill>
                  <a:schemeClr val="tx1"/>
                </a:solidFill>
              </a:rPr>
            </a:br>
            <a:r>
              <a:rPr lang="en-US" sz="2400" smtClean="0">
                <a:solidFill>
                  <a:schemeClr val="tx1"/>
                </a:solidFill>
              </a:rPr>
              <a:t>January 25, 2016</a:t>
            </a:r>
            <a:br>
              <a:rPr lang="en-US" sz="2400" smtClean="0">
                <a:solidFill>
                  <a:schemeClr val="tx1"/>
                </a:solidFill>
              </a:rPr>
            </a:br>
            <a:r>
              <a:rPr lang="en-US" sz="2400">
                <a:solidFill>
                  <a:schemeClr val="tx1"/>
                </a:solidFill>
              </a:rPr>
              <a:t/>
            </a:r>
            <a:br>
              <a:rPr lang="en-US" sz="2400">
                <a:solidFill>
                  <a:schemeClr val="tx1"/>
                </a:solidFill>
              </a:rPr>
            </a:br>
            <a:r>
              <a:rPr lang="en-US" sz="2400" smtClean="0">
                <a:solidFill>
                  <a:schemeClr val="tx1"/>
                </a:solidFill>
              </a:rPr>
              <a:t>Douglas Youmans</a:t>
            </a:r>
            <a:br>
              <a:rPr lang="en-US" sz="2400" smtClean="0">
                <a:solidFill>
                  <a:schemeClr val="tx1"/>
                </a:solidFill>
              </a:rPr>
            </a:br>
            <a:r>
              <a:rPr lang="en-US" sz="2400" smtClean="0">
                <a:solidFill>
                  <a:schemeClr val="tx1"/>
                </a:solidFill>
                <a:hlinkClick r:id="rId3"/>
              </a:rPr>
              <a:t>dyoumans@wkblaw.com</a:t>
            </a:r>
            <a:r>
              <a:rPr lang="en-US" sz="2400" smtClean="0">
                <a:solidFill>
                  <a:schemeClr val="tx1"/>
                </a:solidFill>
              </a:rPr>
              <a:t/>
            </a:r>
            <a:br>
              <a:rPr lang="en-US" sz="2400" smtClean="0">
                <a:solidFill>
                  <a:schemeClr val="tx1"/>
                </a:solidFill>
              </a:rPr>
            </a:br>
            <a:r>
              <a:rPr lang="en-US" sz="2400">
                <a:solidFill>
                  <a:schemeClr val="tx1"/>
                </a:solidFill>
              </a:rPr>
              <a:t/>
            </a:r>
            <a:br>
              <a:rPr lang="en-US" sz="2400">
                <a:solidFill>
                  <a:schemeClr val="tx1"/>
                </a:solidFill>
              </a:rPr>
            </a:br>
            <a:r>
              <a:rPr lang="en-US" sz="2400" smtClean="0">
                <a:solidFill>
                  <a:schemeClr val="tx1"/>
                </a:solidFill>
              </a:rPr>
              <a:t>Wagner Kirkman Blaine</a:t>
            </a:r>
            <a:br>
              <a:rPr lang="en-US" sz="2400" smtClean="0">
                <a:solidFill>
                  <a:schemeClr val="tx1"/>
                </a:solidFill>
              </a:rPr>
            </a:br>
            <a:r>
              <a:rPr lang="en-US" sz="2400" smtClean="0">
                <a:solidFill>
                  <a:schemeClr val="tx1"/>
                </a:solidFill>
              </a:rPr>
              <a:t>Klomparens &amp; Youmans LLP</a:t>
            </a:r>
            <a:endParaRPr lang="en-US" sz="2400">
              <a:solidFill>
                <a:schemeClr val="tx1"/>
              </a:solidFill>
            </a:endParaRPr>
          </a:p>
        </p:txBody>
      </p:sp>
      <p:sp>
        <p:nvSpPr>
          <p:cNvPr id="5" name="Slide Number Placeholder 4"/>
          <p:cNvSpPr>
            <a:spLocks noGrp="1"/>
          </p:cNvSpPr>
          <p:nvPr>
            <p:ph type="sldNum" sz="quarter" idx="12"/>
          </p:nvPr>
        </p:nvSpPr>
        <p:spPr/>
        <p:txBody>
          <a:bodyPr/>
          <a:lstStyle/>
          <a:p>
            <a:pPr>
              <a:defRPr/>
            </a:pPr>
            <a:fld id="{422C6349-1F4C-410A-AC54-9DD2B37A907A}" type="slidenum">
              <a:rPr lang="en-US" smtClean="0"/>
              <a:pPr>
                <a:defRPr/>
              </a:pPr>
              <a:t>1</a:t>
            </a:fld>
            <a:endParaRPr lang="en-US"/>
          </a:p>
        </p:txBody>
      </p:sp>
    </p:spTree>
    <p:extLst>
      <p:ext uri="{BB962C8B-B14F-4D97-AF65-F5344CB8AC3E}">
        <p14:creationId xmlns:p14="http://schemas.microsoft.com/office/powerpoint/2010/main" val="39659023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u="sng" smtClean="0"/>
              <a:t>Current</a:t>
            </a:r>
            <a:r>
              <a:rPr lang="en-US" sz="4800" smtClean="0"/>
              <a:t> Distributions: Basis Effects</a:t>
            </a:r>
            <a:endParaRPr lang="en-US" sz="4800"/>
          </a:p>
        </p:txBody>
      </p:sp>
      <p:sp>
        <p:nvSpPr>
          <p:cNvPr id="3" name="Content Placeholder 2"/>
          <p:cNvSpPr>
            <a:spLocks noGrp="1"/>
          </p:cNvSpPr>
          <p:nvPr>
            <p:ph idx="1"/>
          </p:nvPr>
        </p:nvSpPr>
        <p:spPr/>
        <p:txBody>
          <a:bodyPr>
            <a:normAutofit/>
          </a:bodyPr>
          <a:lstStyle/>
          <a:p>
            <a:pPr marL="0" indent="0">
              <a:buNone/>
            </a:pPr>
            <a:r>
              <a:rPr lang="en-US" sz="2000" u="sng" dirty="0">
                <a:latin typeface="Palatino Linotype" panose="02040502050505030304" pitchFamily="18" charset="0"/>
              </a:rPr>
              <a:t>Property Distributions</a:t>
            </a:r>
            <a:r>
              <a:rPr lang="en-US" sz="2000" dirty="0">
                <a:latin typeface="Palatino Linotype" panose="02040502050505030304" pitchFamily="18" charset="0"/>
              </a:rPr>
              <a:t>: </a:t>
            </a:r>
            <a:r>
              <a:rPr lang="en-US" sz="2000" dirty="0" smtClean="0">
                <a:latin typeface="Palatino Linotype" panose="02040502050505030304" pitchFamily="18" charset="0"/>
              </a:rPr>
              <a:t> </a:t>
            </a:r>
            <a:r>
              <a:rPr lang="en-US" sz="2000" dirty="0" err="1" smtClean="0">
                <a:latin typeface="+mn-lt"/>
              </a:rPr>
              <a:t>Distributee</a:t>
            </a:r>
            <a:r>
              <a:rPr lang="en-US" sz="2000" dirty="0" smtClean="0">
                <a:latin typeface="+mn-lt"/>
              </a:rPr>
              <a:t>-partner </a:t>
            </a:r>
            <a:r>
              <a:rPr lang="en-US" sz="2000" dirty="0">
                <a:latin typeface="+mn-lt"/>
              </a:rPr>
              <a:t>takes </a:t>
            </a:r>
            <a:r>
              <a:rPr lang="en-US" sz="2000" dirty="0" smtClean="0">
                <a:latin typeface="+mn-lt"/>
              </a:rPr>
              <a:t>partnership’s </a:t>
            </a:r>
            <a:r>
              <a:rPr lang="en-US" sz="2000" i="1" dirty="0">
                <a:latin typeface="+mn-lt"/>
              </a:rPr>
              <a:t>inside</a:t>
            </a:r>
            <a:r>
              <a:rPr lang="en-US" sz="2000" dirty="0">
                <a:latin typeface="+mn-lt"/>
              </a:rPr>
              <a:t> basis in the distributed </a:t>
            </a:r>
            <a:r>
              <a:rPr lang="en-US" sz="2000" dirty="0" smtClean="0">
                <a:latin typeface="+mn-lt"/>
              </a:rPr>
              <a:t>property </a:t>
            </a:r>
            <a:r>
              <a:rPr lang="en-US" sz="2000" dirty="0">
                <a:latin typeface="+mn-lt"/>
              </a:rPr>
              <a:t>and </a:t>
            </a:r>
            <a:r>
              <a:rPr lang="en-US" sz="2000" dirty="0" smtClean="0">
                <a:latin typeface="+mn-lt"/>
              </a:rPr>
              <a:t>reduces their </a:t>
            </a:r>
            <a:r>
              <a:rPr lang="en-US" sz="2000" i="1" dirty="0" smtClean="0">
                <a:latin typeface="+mn-lt"/>
              </a:rPr>
              <a:t>outside</a:t>
            </a:r>
            <a:r>
              <a:rPr lang="en-US" sz="2000" dirty="0" smtClean="0">
                <a:latin typeface="+mn-lt"/>
              </a:rPr>
              <a:t> </a:t>
            </a:r>
            <a:r>
              <a:rPr lang="en-US" sz="2000" dirty="0">
                <a:latin typeface="+mn-lt"/>
              </a:rPr>
              <a:t>basis </a:t>
            </a:r>
            <a:r>
              <a:rPr lang="en-US" sz="2000" dirty="0" smtClean="0">
                <a:latin typeface="+mn-lt"/>
              </a:rPr>
              <a:t>by </a:t>
            </a:r>
            <a:r>
              <a:rPr lang="en-US" sz="2000" dirty="0">
                <a:latin typeface="+mn-lt"/>
              </a:rPr>
              <a:t>that amount equal to the sum of (</a:t>
            </a:r>
            <a:r>
              <a:rPr lang="en-US" sz="2000" dirty="0" err="1">
                <a:latin typeface="+mn-lt"/>
              </a:rPr>
              <a:t>i</a:t>
            </a:r>
            <a:r>
              <a:rPr lang="en-US" sz="2000" dirty="0">
                <a:latin typeface="+mn-lt"/>
              </a:rPr>
              <a:t>) any money </a:t>
            </a:r>
            <a:r>
              <a:rPr lang="en-US" sz="2000" dirty="0" smtClean="0">
                <a:latin typeface="+mn-lt"/>
              </a:rPr>
              <a:t>received; </a:t>
            </a:r>
            <a:r>
              <a:rPr lang="en-US" sz="2000" dirty="0">
                <a:latin typeface="+mn-lt"/>
              </a:rPr>
              <a:t>plus (ii) the partnership’s </a:t>
            </a:r>
            <a:r>
              <a:rPr lang="en-US" sz="2000" i="1" dirty="0">
                <a:latin typeface="+mn-lt"/>
              </a:rPr>
              <a:t>inside</a:t>
            </a:r>
            <a:r>
              <a:rPr lang="en-US" sz="2000" dirty="0">
                <a:latin typeface="+mn-lt"/>
              </a:rPr>
              <a:t> basis in the property </a:t>
            </a:r>
            <a:r>
              <a:rPr lang="en-US" sz="2000" dirty="0" smtClean="0">
                <a:latin typeface="+mn-lt"/>
              </a:rPr>
              <a:t>distributed. (§§</a:t>
            </a:r>
            <a:r>
              <a:rPr lang="en-US" sz="2000" dirty="0">
                <a:latin typeface="+mn-lt"/>
              </a:rPr>
              <a:t>732(a) and </a:t>
            </a:r>
            <a:r>
              <a:rPr lang="en-US" sz="2000" dirty="0" smtClean="0">
                <a:latin typeface="+mn-lt"/>
              </a:rPr>
              <a:t>733.) </a:t>
            </a:r>
          </a:p>
          <a:p>
            <a:r>
              <a:rPr lang="en-US" sz="2000" b="1" i="1" dirty="0" smtClean="0">
                <a:latin typeface="+mn-lt"/>
              </a:rPr>
              <a:t>Limitation</a:t>
            </a:r>
            <a:r>
              <a:rPr lang="en-US" sz="2000" dirty="0" smtClean="0">
                <a:latin typeface="+mn-lt"/>
              </a:rPr>
              <a:t>: </a:t>
            </a:r>
            <a:r>
              <a:rPr lang="en-US" sz="2000" dirty="0">
                <a:latin typeface="+mn-lt"/>
              </a:rPr>
              <a:t>Basis </a:t>
            </a:r>
            <a:r>
              <a:rPr lang="en-US" sz="2000" dirty="0" smtClean="0">
                <a:latin typeface="+mn-lt"/>
              </a:rPr>
              <a:t>in </a:t>
            </a:r>
            <a:r>
              <a:rPr lang="en-US" sz="2000" dirty="0">
                <a:latin typeface="+mn-lt"/>
              </a:rPr>
              <a:t>property received by </a:t>
            </a:r>
            <a:r>
              <a:rPr lang="en-US" sz="2000" dirty="0" err="1" smtClean="0">
                <a:latin typeface="+mn-lt"/>
              </a:rPr>
              <a:t>distributee</a:t>
            </a:r>
            <a:r>
              <a:rPr lang="en-US" sz="2000" dirty="0">
                <a:latin typeface="+mn-lt"/>
              </a:rPr>
              <a:t>-partner cannot exceed </a:t>
            </a:r>
            <a:r>
              <a:rPr lang="en-US" sz="2000" dirty="0" err="1" smtClean="0">
                <a:latin typeface="+mn-lt"/>
              </a:rPr>
              <a:t>distributee</a:t>
            </a:r>
            <a:r>
              <a:rPr lang="en-US" sz="2000" dirty="0">
                <a:latin typeface="+mn-lt"/>
              </a:rPr>
              <a:t>-partner’s </a:t>
            </a:r>
            <a:r>
              <a:rPr lang="en-US" sz="2000" i="1" dirty="0">
                <a:latin typeface="+mn-lt"/>
              </a:rPr>
              <a:t>outside</a:t>
            </a:r>
            <a:r>
              <a:rPr lang="en-US" sz="2000" dirty="0">
                <a:latin typeface="+mn-lt"/>
              </a:rPr>
              <a:t> basis immediately prior to the distribution reduced by any cash received </a:t>
            </a:r>
            <a:r>
              <a:rPr lang="en-US" sz="2000" dirty="0" smtClean="0">
                <a:latin typeface="+mn-lt"/>
              </a:rPr>
              <a:t>in </a:t>
            </a:r>
            <a:r>
              <a:rPr lang="en-US" sz="2000" dirty="0">
                <a:latin typeface="+mn-lt"/>
              </a:rPr>
              <a:t>the same </a:t>
            </a:r>
            <a:r>
              <a:rPr lang="en-US" sz="2000" dirty="0" smtClean="0">
                <a:latin typeface="+mn-lt"/>
              </a:rPr>
              <a:t>transaction. (§</a:t>
            </a:r>
            <a:r>
              <a:rPr lang="en-US" sz="2000" dirty="0">
                <a:latin typeface="+mn-lt"/>
              </a:rPr>
              <a:t>732(a)(2</a:t>
            </a:r>
            <a:r>
              <a:rPr lang="en-US" sz="2000" dirty="0" smtClean="0">
                <a:latin typeface="+mn-lt"/>
              </a:rPr>
              <a:t>).)  </a:t>
            </a:r>
          </a:p>
          <a:p>
            <a:pPr lvl="1"/>
            <a:r>
              <a:rPr lang="en-US" sz="2000" dirty="0" smtClean="0">
                <a:latin typeface="+mn-lt"/>
              </a:rPr>
              <a:t>If this limit applies, the </a:t>
            </a:r>
            <a:r>
              <a:rPr lang="en-US" sz="2000" dirty="0" err="1" smtClean="0">
                <a:latin typeface="+mn-lt"/>
              </a:rPr>
              <a:t>distributee</a:t>
            </a:r>
            <a:r>
              <a:rPr lang="en-US" sz="2000" dirty="0" smtClean="0">
                <a:latin typeface="+mn-lt"/>
              </a:rPr>
              <a:t>-partner’s </a:t>
            </a:r>
            <a:r>
              <a:rPr lang="en-US" sz="2000" dirty="0">
                <a:latin typeface="+mn-lt"/>
              </a:rPr>
              <a:t>basis in </a:t>
            </a:r>
            <a:r>
              <a:rPr lang="en-US" sz="2000" dirty="0" smtClean="0">
                <a:latin typeface="+mn-lt"/>
              </a:rPr>
              <a:t>the property </a:t>
            </a:r>
            <a:r>
              <a:rPr lang="en-US" sz="2000" dirty="0">
                <a:latin typeface="+mn-lt"/>
              </a:rPr>
              <a:t>distributed </a:t>
            </a:r>
            <a:r>
              <a:rPr lang="en-US" sz="2000" dirty="0" smtClean="0">
                <a:latin typeface="+mn-lt"/>
              </a:rPr>
              <a:t>is equal to the </a:t>
            </a:r>
            <a:r>
              <a:rPr lang="en-US" sz="2000" dirty="0" err="1" smtClean="0">
                <a:latin typeface="+mn-lt"/>
              </a:rPr>
              <a:t>distributee</a:t>
            </a:r>
            <a:r>
              <a:rPr lang="en-US" sz="2000" dirty="0" smtClean="0">
                <a:latin typeface="+mn-lt"/>
              </a:rPr>
              <a:t>-partner’s </a:t>
            </a:r>
            <a:r>
              <a:rPr lang="en-US" sz="2000" i="1" dirty="0">
                <a:latin typeface="+mn-lt"/>
              </a:rPr>
              <a:t>outside</a:t>
            </a:r>
            <a:r>
              <a:rPr lang="en-US" sz="2000" dirty="0">
                <a:latin typeface="+mn-lt"/>
              </a:rPr>
              <a:t> basis immediately prior to </a:t>
            </a:r>
            <a:r>
              <a:rPr lang="en-US" sz="2000" dirty="0" smtClean="0">
                <a:latin typeface="+mn-lt"/>
              </a:rPr>
              <a:t>distribution</a:t>
            </a:r>
            <a:r>
              <a:rPr lang="en-US" sz="2000" dirty="0">
                <a:latin typeface="+mn-lt"/>
              </a:rPr>
              <a:t>, reduced by any actual or deemed cash received; and </a:t>
            </a:r>
            <a:r>
              <a:rPr lang="en-US" sz="2000" dirty="0" smtClean="0">
                <a:latin typeface="+mn-lt"/>
              </a:rPr>
              <a:t>their </a:t>
            </a:r>
            <a:r>
              <a:rPr lang="en-US" sz="2000" i="1" dirty="0" smtClean="0">
                <a:latin typeface="+mn-lt"/>
              </a:rPr>
              <a:t>outside</a:t>
            </a:r>
            <a:r>
              <a:rPr lang="en-US" sz="2000" dirty="0" smtClean="0">
                <a:latin typeface="+mn-lt"/>
              </a:rPr>
              <a:t> </a:t>
            </a:r>
            <a:r>
              <a:rPr lang="en-US" sz="2000" dirty="0">
                <a:latin typeface="+mn-lt"/>
              </a:rPr>
              <a:t>basis </a:t>
            </a:r>
            <a:r>
              <a:rPr lang="en-US" sz="2000" dirty="0" smtClean="0">
                <a:latin typeface="+mn-lt"/>
              </a:rPr>
              <a:t>will </a:t>
            </a:r>
            <a:r>
              <a:rPr lang="en-US" sz="2000" dirty="0">
                <a:latin typeface="+mn-lt"/>
              </a:rPr>
              <a:t>be </a:t>
            </a:r>
            <a:r>
              <a:rPr lang="en-US" sz="2000" dirty="0" smtClean="0">
                <a:latin typeface="+mn-lt"/>
              </a:rPr>
              <a:t>zero.</a:t>
            </a:r>
            <a:endParaRPr lang="en-US" sz="2000" dirty="0">
              <a:latin typeface="+mn-lt"/>
            </a:endParaRPr>
          </a:p>
        </p:txBody>
      </p:sp>
      <p:sp>
        <p:nvSpPr>
          <p:cNvPr id="4" name="Slide Number Placeholder 3"/>
          <p:cNvSpPr>
            <a:spLocks noGrp="1"/>
          </p:cNvSpPr>
          <p:nvPr>
            <p:ph type="sldNum" sz="quarter" idx="12"/>
          </p:nvPr>
        </p:nvSpPr>
        <p:spPr/>
        <p:txBody>
          <a:bodyPr/>
          <a:lstStyle/>
          <a:p>
            <a:fld id="{8DFC526E-0A08-E844-A4EE-F41C4940EFD7}" type="slidenum">
              <a:rPr lang="en-US" smtClean="0"/>
              <a:t>10</a:t>
            </a:fld>
            <a:endParaRPr lang="en-US"/>
          </a:p>
        </p:txBody>
      </p:sp>
    </p:spTree>
    <p:extLst>
      <p:ext uri="{BB962C8B-B14F-4D97-AF65-F5344CB8AC3E}">
        <p14:creationId xmlns:p14="http://schemas.microsoft.com/office/powerpoint/2010/main" val="19949927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3600" u="sng" dirty="0" smtClean="0"/>
              <a:t>Current</a:t>
            </a:r>
            <a:r>
              <a:rPr lang="en-US" sz="3600" dirty="0" smtClean="0"/>
              <a:t> Distributions:  Basis (Cont.)</a:t>
            </a:r>
            <a:endParaRPr lang="en-US" sz="3600" dirty="0"/>
          </a:p>
        </p:txBody>
      </p:sp>
      <p:sp>
        <p:nvSpPr>
          <p:cNvPr id="3" name="Content Placeholder 2"/>
          <p:cNvSpPr>
            <a:spLocks noGrp="1"/>
          </p:cNvSpPr>
          <p:nvPr>
            <p:ph idx="1"/>
          </p:nvPr>
        </p:nvSpPr>
        <p:spPr>
          <a:xfrm>
            <a:off x="457200" y="990600"/>
            <a:ext cx="8229600" cy="5257800"/>
          </a:xfrm>
        </p:spPr>
        <p:txBody>
          <a:bodyPr>
            <a:normAutofit fontScale="77500" lnSpcReduction="20000"/>
          </a:bodyPr>
          <a:lstStyle/>
          <a:p>
            <a:pPr marL="0" indent="0">
              <a:spcAft>
                <a:spcPts val="600"/>
              </a:spcAft>
              <a:buNone/>
            </a:pPr>
            <a:r>
              <a:rPr lang="en-US" b="1" i="1" u="sng" dirty="0" smtClean="0">
                <a:latin typeface="+mn-lt"/>
              </a:rPr>
              <a:t>Example (Current Distribution/Basis)</a:t>
            </a:r>
            <a:r>
              <a:rPr lang="en-US" b="1" i="1" dirty="0" smtClean="0">
                <a:latin typeface="+mn-lt"/>
              </a:rPr>
              <a:t>:</a:t>
            </a:r>
            <a:endParaRPr lang="en-US" b="1" i="1" dirty="0">
              <a:latin typeface="+mn-lt"/>
            </a:endParaRPr>
          </a:p>
          <a:p>
            <a:pPr marL="230188" indent="0">
              <a:buNone/>
            </a:pPr>
            <a:r>
              <a:rPr lang="en-US" dirty="0">
                <a:latin typeface="+mn-lt"/>
              </a:rPr>
              <a:t>Emily and Scott form </a:t>
            </a:r>
            <a:r>
              <a:rPr lang="en-US" dirty="0" err="1">
                <a:latin typeface="+mn-lt"/>
              </a:rPr>
              <a:t>E&amp;S</a:t>
            </a:r>
            <a:r>
              <a:rPr lang="en-US" dirty="0">
                <a:latin typeface="+mn-lt"/>
              </a:rPr>
              <a:t> as equal partners.  Emily receives a current distribution of property from </a:t>
            </a:r>
            <a:r>
              <a:rPr lang="en-US" dirty="0" err="1">
                <a:latin typeface="+mn-lt"/>
              </a:rPr>
              <a:t>E&amp;S</a:t>
            </a:r>
            <a:r>
              <a:rPr lang="en-US" dirty="0">
                <a:latin typeface="+mn-lt"/>
              </a:rPr>
              <a:t>.  At the date of distribution, the property has an </a:t>
            </a:r>
            <a:r>
              <a:rPr lang="en-US" dirty="0" err="1">
                <a:latin typeface="+mn-lt"/>
              </a:rPr>
              <a:t>FMV</a:t>
            </a:r>
            <a:r>
              <a:rPr lang="en-US" dirty="0">
                <a:latin typeface="+mn-lt"/>
              </a:rPr>
              <a:t> of $14,000 and an </a:t>
            </a:r>
            <a:r>
              <a:rPr lang="en-US" i="1" dirty="0">
                <a:latin typeface="+mn-lt"/>
              </a:rPr>
              <a:t>inside</a:t>
            </a:r>
            <a:r>
              <a:rPr lang="en-US" dirty="0">
                <a:latin typeface="+mn-lt"/>
              </a:rPr>
              <a:t> basis of $7,500.  Immediately prior to the distribution, Emily’s </a:t>
            </a:r>
            <a:r>
              <a:rPr lang="en-US" i="1" dirty="0">
                <a:latin typeface="+mn-lt"/>
              </a:rPr>
              <a:t>outside</a:t>
            </a:r>
            <a:r>
              <a:rPr lang="en-US" dirty="0">
                <a:latin typeface="+mn-lt"/>
              </a:rPr>
              <a:t> basis is $12,000. </a:t>
            </a:r>
            <a:endParaRPr lang="en-US" dirty="0" smtClean="0">
              <a:latin typeface="+mn-lt"/>
            </a:endParaRPr>
          </a:p>
          <a:p>
            <a:pPr marL="230188" indent="0">
              <a:buNone/>
            </a:pPr>
            <a:r>
              <a:rPr lang="en-US" dirty="0" smtClean="0">
                <a:latin typeface="+mn-lt"/>
              </a:rPr>
              <a:t> </a:t>
            </a:r>
          </a:p>
          <a:p>
            <a:pPr marL="687388" indent="-457200">
              <a:buFont typeface="Arial" panose="020B0604020202020204" pitchFamily="34" charset="0"/>
              <a:buChar char="•"/>
            </a:pPr>
            <a:r>
              <a:rPr lang="en-US" dirty="0" smtClean="0">
                <a:latin typeface="+mn-lt"/>
              </a:rPr>
              <a:t>Neither </a:t>
            </a:r>
            <a:r>
              <a:rPr lang="en-US" dirty="0" err="1">
                <a:latin typeface="+mn-lt"/>
              </a:rPr>
              <a:t>E&amp;S</a:t>
            </a:r>
            <a:r>
              <a:rPr lang="en-US" dirty="0">
                <a:latin typeface="+mn-lt"/>
              </a:rPr>
              <a:t> nor Emily recognizes a gain on the distribution.  Emily’s basis in the property distributed to her becomes $7,500 (i.e., the </a:t>
            </a:r>
            <a:r>
              <a:rPr lang="en-US" i="1" dirty="0">
                <a:latin typeface="+mn-lt"/>
              </a:rPr>
              <a:t>inside</a:t>
            </a:r>
            <a:r>
              <a:rPr lang="en-US" dirty="0">
                <a:latin typeface="+mn-lt"/>
              </a:rPr>
              <a:t> basis of the property to </a:t>
            </a:r>
            <a:r>
              <a:rPr lang="en-US" dirty="0" err="1">
                <a:latin typeface="+mn-lt"/>
              </a:rPr>
              <a:t>E&amp;S</a:t>
            </a:r>
            <a:r>
              <a:rPr lang="en-US" dirty="0">
                <a:latin typeface="+mn-lt"/>
              </a:rPr>
              <a:t>), and her </a:t>
            </a:r>
            <a:r>
              <a:rPr lang="en-US" i="1" dirty="0">
                <a:latin typeface="+mn-lt"/>
              </a:rPr>
              <a:t>outside</a:t>
            </a:r>
            <a:r>
              <a:rPr lang="en-US" dirty="0">
                <a:latin typeface="+mn-lt"/>
              </a:rPr>
              <a:t> basis is reduced to $4,500 ($12,000 - $7,500</a:t>
            </a:r>
            <a:r>
              <a:rPr lang="en-US" dirty="0" smtClean="0">
                <a:latin typeface="+mn-lt"/>
              </a:rPr>
              <a:t>).</a:t>
            </a:r>
          </a:p>
          <a:p>
            <a:pPr marL="687388" indent="-457200">
              <a:buFont typeface="Arial" panose="020B0604020202020204" pitchFamily="34" charset="0"/>
              <a:buChar char="•"/>
            </a:pPr>
            <a:endParaRPr lang="en-US" dirty="0">
              <a:latin typeface="+mn-lt"/>
            </a:endParaRPr>
          </a:p>
          <a:p>
            <a:pPr marL="230188" indent="0">
              <a:buNone/>
            </a:pPr>
            <a:r>
              <a:rPr lang="en-US" u="sng" dirty="0">
                <a:latin typeface="+mn-lt"/>
              </a:rPr>
              <a:t>Assume, instead</a:t>
            </a:r>
            <a:r>
              <a:rPr lang="en-US" dirty="0">
                <a:latin typeface="+mn-lt"/>
              </a:rPr>
              <a:t>, that Emily’s outside basis immediately prior to the distribution is $6,000.  In this case, Emily’s </a:t>
            </a:r>
            <a:r>
              <a:rPr lang="en-US" i="1" dirty="0">
                <a:latin typeface="+mn-lt"/>
              </a:rPr>
              <a:t>outside</a:t>
            </a:r>
            <a:r>
              <a:rPr lang="en-US" dirty="0">
                <a:latin typeface="+mn-lt"/>
              </a:rPr>
              <a:t> basis is not sufficient to match </a:t>
            </a:r>
            <a:r>
              <a:rPr lang="en-US" dirty="0" err="1">
                <a:latin typeface="+mn-lt"/>
              </a:rPr>
              <a:t>E&amp;S</a:t>
            </a:r>
            <a:r>
              <a:rPr lang="en-US" dirty="0">
                <a:latin typeface="+mn-lt"/>
              </a:rPr>
              <a:t>’ </a:t>
            </a:r>
            <a:r>
              <a:rPr lang="en-US" i="1" dirty="0">
                <a:latin typeface="+mn-lt"/>
              </a:rPr>
              <a:t>inside</a:t>
            </a:r>
            <a:r>
              <a:rPr lang="en-US" dirty="0">
                <a:latin typeface="+mn-lt"/>
              </a:rPr>
              <a:t> basis in the property.  </a:t>
            </a:r>
            <a:endParaRPr lang="en-US" dirty="0" smtClean="0">
              <a:latin typeface="+mn-lt"/>
            </a:endParaRPr>
          </a:p>
          <a:p>
            <a:pPr marL="230188" indent="0">
              <a:buNone/>
            </a:pPr>
            <a:endParaRPr lang="en-US" dirty="0" smtClean="0">
              <a:latin typeface="+mn-lt"/>
            </a:endParaRPr>
          </a:p>
          <a:p>
            <a:pPr marL="687388" indent="-457200">
              <a:buFont typeface="Arial" panose="020B0604020202020204" pitchFamily="34" charset="0"/>
              <a:buChar char="•"/>
            </a:pPr>
            <a:r>
              <a:rPr lang="en-US" dirty="0" smtClean="0">
                <a:latin typeface="+mn-lt"/>
              </a:rPr>
              <a:t>Again, neither </a:t>
            </a:r>
            <a:r>
              <a:rPr lang="en-US" dirty="0" err="1">
                <a:latin typeface="+mn-lt"/>
              </a:rPr>
              <a:t>E&amp;S</a:t>
            </a:r>
            <a:r>
              <a:rPr lang="en-US" dirty="0">
                <a:latin typeface="+mn-lt"/>
              </a:rPr>
              <a:t> nor Emily recognizes a gain on the distribution. Upon the distribution, Emily’s </a:t>
            </a:r>
            <a:r>
              <a:rPr lang="en-US" i="1" dirty="0">
                <a:latin typeface="+mn-lt"/>
              </a:rPr>
              <a:t>outside</a:t>
            </a:r>
            <a:r>
              <a:rPr lang="en-US" dirty="0">
                <a:latin typeface="+mn-lt"/>
              </a:rPr>
              <a:t> basis is reduced to zero ($6,000 - $6,000), and she takes a basis in the distributed property of $6,000</a:t>
            </a:r>
            <a:r>
              <a:rPr lang="en-US" dirty="0" smtClean="0">
                <a:latin typeface="+mn-lt"/>
              </a:rPr>
              <a:t>.</a:t>
            </a:r>
            <a:endParaRPr lang="en-US" dirty="0">
              <a:latin typeface="+mn-lt"/>
            </a:endParaRPr>
          </a:p>
          <a:p>
            <a:pPr marL="457200" lvl="1" indent="0">
              <a:buNone/>
            </a:pPr>
            <a:endParaRPr lang="en-US" dirty="0"/>
          </a:p>
        </p:txBody>
      </p:sp>
      <p:sp>
        <p:nvSpPr>
          <p:cNvPr id="4" name="Slide Number Placeholder 3"/>
          <p:cNvSpPr>
            <a:spLocks noGrp="1"/>
          </p:cNvSpPr>
          <p:nvPr>
            <p:ph type="sldNum" sz="quarter" idx="12"/>
          </p:nvPr>
        </p:nvSpPr>
        <p:spPr/>
        <p:txBody>
          <a:bodyPr/>
          <a:lstStyle/>
          <a:p>
            <a:fld id="{8DFC526E-0A08-E844-A4EE-F41C4940EFD7}" type="slidenum">
              <a:rPr lang="en-US" smtClean="0"/>
              <a:t>11</a:t>
            </a:fld>
            <a:endParaRPr lang="en-US"/>
          </a:p>
        </p:txBody>
      </p:sp>
    </p:spTree>
    <p:extLst>
      <p:ext uri="{BB962C8B-B14F-4D97-AF65-F5344CB8AC3E}">
        <p14:creationId xmlns:p14="http://schemas.microsoft.com/office/powerpoint/2010/main" val="11215424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57200" lvl="2" defTabSz="914400">
              <a:buFont typeface="Arial" pitchFamily="34" charset="0"/>
              <a:buChar char="•"/>
            </a:pPr>
            <a:r>
              <a:rPr lang="en-US" sz="1800" u="sng" dirty="0" smtClean="0">
                <a:solidFill>
                  <a:srgbClr val="000000"/>
                </a:solidFill>
                <a:latin typeface="+mn-lt"/>
                <a:cs typeface="Arial"/>
              </a:rPr>
              <a:t>Taxation</a:t>
            </a:r>
            <a:r>
              <a:rPr lang="en-US" sz="1800" dirty="0">
                <a:solidFill>
                  <a:srgbClr val="000000"/>
                </a:solidFill>
                <a:latin typeface="+mn-lt"/>
                <a:cs typeface="Arial"/>
              </a:rPr>
              <a:t>.</a:t>
            </a:r>
          </a:p>
          <a:p>
            <a:pPr marL="800100" lvl="3" indent="-338138" defTabSz="914400">
              <a:buFont typeface="Arial" pitchFamily="34" charset="0"/>
              <a:buChar char="–"/>
            </a:pPr>
            <a:r>
              <a:rPr lang="en-US" sz="1800" u="sng" dirty="0">
                <a:solidFill>
                  <a:srgbClr val="000000"/>
                </a:solidFill>
                <a:latin typeface="+mn-lt"/>
                <a:cs typeface="Arial"/>
              </a:rPr>
              <a:t>Exception to General Rule with Respect to Recognition of Loss</a:t>
            </a:r>
            <a:r>
              <a:rPr lang="en-US" sz="1800" dirty="0">
                <a:solidFill>
                  <a:srgbClr val="000000"/>
                </a:solidFill>
                <a:latin typeface="+mn-lt"/>
                <a:cs typeface="Arial"/>
              </a:rPr>
              <a:t>:  A liquidating distribution may trigger loss recognition to the </a:t>
            </a:r>
            <a:r>
              <a:rPr lang="en-US" sz="1800" dirty="0" err="1">
                <a:solidFill>
                  <a:srgbClr val="000000"/>
                </a:solidFill>
                <a:latin typeface="+mn-lt"/>
                <a:cs typeface="Arial"/>
              </a:rPr>
              <a:t>distributee</a:t>
            </a:r>
            <a:r>
              <a:rPr lang="en-US" sz="1800" dirty="0">
                <a:solidFill>
                  <a:srgbClr val="000000"/>
                </a:solidFill>
                <a:latin typeface="+mn-lt"/>
                <a:cs typeface="Arial"/>
              </a:rPr>
              <a:t>-partner if the distribution consists of less cash than the </a:t>
            </a:r>
            <a:r>
              <a:rPr lang="en-US" sz="1800" dirty="0" err="1">
                <a:solidFill>
                  <a:srgbClr val="000000"/>
                </a:solidFill>
                <a:latin typeface="+mn-lt"/>
                <a:cs typeface="Arial"/>
              </a:rPr>
              <a:t>distributee</a:t>
            </a:r>
            <a:r>
              <a:rPr lang="en-US" sz="1800" dirty="0">
                <a:solidFill>
                  <a:srgbClr val="000000"/>
                </a:solidFill>
                <a:latin typeface="+mn-lt"/>
                <a:cs typeface="Arial"/>
              </a:rPr>
              <a:t>-partner’s </a:t>
            </a:r>
            <a:r>
              <a:rPr lang="en-US" sz="1800" i="1" dirty="0">
                <a:solidFill>
                  <a:srgbClr val="000000"/>
                </a:solidFill>
                <a:latin typeface="+mn-lt"/>
                <a:cs typeface="Arial"/>
              </a:rPr>
              <a:t>outside</a:t>
            </a:r>
            <a:r>
              <a:rPr lang="en-US" sz="1800" dirty="0">
                <a:solidFill>
                  <a:srgbClr val="000000"/>
                </a:solidFill>
                <a:latin typeface="+mn-lt"/>
                <a:cs typeface="Arial"/>
              </a:rPr>
              <a:t> basis.</a:t>
            </a:r>
          </a:p>
          <a:p>
            <a:pPr marL="1087437" lvl="4" indent="-285750" defTabSz="914400">
              <a:buFont typeface="Arial" panose="020B0604020202020204" pitchFamily="34" charset="0"/>
              <a:buChar char="•"/>
            </a:pPr>
            <a:r>
              <a:rPr lang="en-US" sz="1800" dirty="0">
                <a:solidFill>
                  <a:srgbClr val="000000"/>
                </a:solidFill>
                <a:latin typeface="+mn-lt"/>
                <a:cs typeface="Arial"/>
              </a:rPr>
              <a:t>Unrealized receivables and inventory will be treated as cash for this purpose.</a:t>
            </a:r>
          </a:p>
          <a:p>
            <a:pPr marL="461963" lvl="2" indent="-236538" defTabSz="914400">
              <a:buFont typeface="Arial" pitchFamily="34" charset="0"/>
              <a:buChar char="•"/>
            </a:pPr>
            <a:r>
              <a:rPr lang="en-US" sz="1800" u="sng" dirty="0">
                <a:solidFill>
                  <a:srgbClr val="000000"/>
                </a:solidFill>
                <a:latin typeface="+mn-lt"/>
                <a:cs typeface="Arial"/>
              </a:rPr>
              <a:t>Basis of Property Received in Complete Liquidation of a Partnership Interest</a:t>
            </a:r>
          </a:p>
          <a:p>
            <a:pPr marL="800100" lvl="3" indent="-338138" defTabSz="914400">
              <a:buFont typeface="Arial" pitchFamily="34" charset="0"/>
              <a:buChar char="–"/>
            </a:pPr>
            <a:r>
              <a:rPr lang="en-US" sz="1800" dirty="0" smtClean="0">
                <a:solidFill>
                  <a:srgbClr val="000000"/>
                </a:solidFill>
                <a:latin typeface="+mn-lt"/>
                <a:cs typeface="Arial"/>
              </a:rPr>
              <a:t>The </a:t>
            </a:r>
            <a:r>
              <a:rPr lang="en-US" sz="1800" i="1" dirty="0" smtClean="0">
                <a:solidFill>
                  <a:srgbClr val="000000"/>
                </a:solidFill>
                <a:latin typeface="+mn-lt"/>
                <a:cs typeface="Arial"/>
              </a:rPr>
              <a:t>inside</a:t>
            </a:r>
            <a:r>
              <a:rPr lang="en-US" sz="1800" dirty="0" smtClean="0">
                <a:solidFill>
                  <a:srgbClr val="000000"/>
                </a:solidFill>
                <a:latin typeface="+mn-lt"/>
                <a:cs typeface="Arial"/>
              </a:rPr>
              <a:t> </a:t>
            </a:r>
            <a:r>
              <a:rPr lang="en-US" sz="1800" dirty="0">
                <a:solidFill>
                  <a:srgbClr val="000000"/>
                </a:solidFill>
                <a:latin typeface="+mn-lt"/>
                <a:cs typeface="Arial"/>
              </a:rPr>
              <a:t>basis of property distributed as part of a liquidating distribution is carried over, </a:t>
            </a:r>
            <a:r>
              <a:rPr lang="en-US" sz="1800" dirty="0" smtClean="0">
                <a:solidFill>
                  <a:srgbClr val="000000"/>
                </a:solidFill>
                <a:latin typeface="+mn-lt"/>
                <a:cs typeface="Arial"/>
              </a:rPr>
              <a:t>and increased </a:t>
            </a:r>
            <a:r>
              <a:rPr lang="en-US" sz="1800" dirty="0">
                <a:solidFill>
                  <a:srgbClr val="000000"/>
                </a:solidFill>
                <a:latin typeface="+mn-lt"/>
                <a:cs typeface="Arial"/>
              </a:rPr>
              <a:t>when the </a:t>
            </a:r>
            <a:r>
              <a:rPr lang="en-US" sz="1800" dirty="0" err="1">
                <a:solidFill>
                  <a:srgbClr val="000000"/>
                </a:solidFill>
                <a:latin typeface="+mn-lt"/>
                <a:cs typeface="Arial"/>
              </a:rPr>
              <a:t>distributee</a:t>
            </a:r>
            <a:r>
              <a:rPr lang="en-US" sz="1800" dirty="0">
                <a:solidFill>
                  <a:srgbClr val="000000"/>
                </a:solidFill>
                <a:latin typeface="+mn-lt"/>
                <a:cs typeface="Arial"/>
              </a:rPr>
              <a:t>-partner’s </a:t>
            </a:r>
            <a:r>
              <a:rPr lang="en-US" sz="1800" i="1" dirty="0">
                <a:solidFill>
                  <a:srgbClr val="000000"/>
                </a:solidFill>
                <a:latin typeface="+mn-lt"/>
                <a:cs typeface="Arial"/>
              </a:rPr>
              <a:t>outside</a:t>
            </a:r>
            <a:r>
              <a:rPr lang="en-US" sz="1800" dirty="0">
                <a:solidFill>
                  <a:srgbClr val="000000"/>
                </a:solidFill>
                <a:latin typeface="+mn-lt"/>
                <a:cs typeface="Arial"/>
              </a:rPr>
              <a:t> basis </a:t>
            </a:r>
            <a:r>
              <a:rPr lang="en-US" sz="1800" dirty="0" smtClean="0">
                <a:solidFill>
                  <a:srgbClr val="000000"/>
                </a:solidFill>
                <a:latin typeface="+mn-lt"/>
                <a:cs typeface="Arial"/>
              </a:rPr>
              <a:t>(</a:t>
            </a:r>
            <a:r>
              <a:rPr lang="en-US" sz="1800" dirty="0">
                <a:solidFill>
                  <a:srgbClr val="000000"/>
                </a:solidFill>
                <a:latin typeface="+mn-lt"/>
                <a:cs typeface="Arial"/>
              </a:rPr>
              <a:t>as reduced by any cash or liability reduction as a result of the distribution) is greater than the property’s </a:t>
            </a:r>
            <a:r>
              <a:rPr lang="en-US" sz="1800" i="1" dirty="0" smtClean="0">
                <a:solidFill>
                  <a:srgbClr val="000000"/>
                </a:solidFill>
                <a:latin typeface="+mn-lt"/>
                <a:cs typeface="Arial"/>
              </a:rPr>
              <a:t>inside</a:t>
            </a:r>
            <a:r>
              <a:rPr lang="en-US" sz="1800" dirty="0" smtClean="0">
                <a:solidFill>
                  <a:srgbClr val="000000"/>
                </a:solidFill>
                <a:latin typeface="+mn-lt"/>
                <a:cs typeface="Arial"/>
              </a:rPr>
              <a:t> basis.</a:t>
            </a:r>
          </a:p>
          <a:p>
            <a:pPr marL="800100" lvl="3" indent="-338138" defTabSz="914400">
              <a:buFont typeface="Arial" pitchFamily="34" charset="0"/>
              <a:buChar char="–"/>
            </a:pPr>
            <a:r>
              <a:rPr lang="en-US" sz="1800" dirty="0" smtClean="0">
                <a:solidFill>
                  <a:srgbClr val="000000"/>
                </a:solidFill>
                <a:latin typeface="+mn-lt"/>
                <a:cs typeface="Arial"/>
              </a:rPr>
              <a:t>A </a:t>
            </a:r>
            <a:r>
              <a:rPr lang="en-US" sz="1800" dirty="0" err="1">
                <a:solidFill>
                  <a:srgbClr val="000000"/>
                </a:solidFill>
                <a:latin typeface="+mn-lt"/>
                <a:cs typeface="Arial"/>
              </a:rPr>
              <a:t>distributee</a:t>
            </a:r>
            <a:r>
              <a:rPr lang="en-US" sz="1800" dirty="0">
                <a:solidFill>
                  <a:srgbClr val="000000"/>
                </a:solidFill>
                <a:latin typeface="+mn-lt"/>
                <a:cs typeface="Arial"/>
              </a:rPr>
              <a:t>-partner’s basis in unrealized receivables and inventory cannot exceed the </a:t>
            </a:r>
            <a:r>
              <a:rPr lang="en-US" sz="1800" i="1" dirty="0" smtClean="0">
                <a:solidFill>
                  <a:srgbClr val="000000"/>
                </a:solidFill>
                <a:latin typeface="+mn-lt"/>
                <a:cs typeface="Arial"/>
              </a:rPr>
              <a:t>inside</a:t>
            </a:r>
            <a:r>
              <a:rPr lang="en-US" sz="1800" dirty="0" smtClean="0">
                <a:solidFill>
                  <a:srgbClr val="000000"/>
                </a:solidFill>
                <a:latin typeface="+mn-lt"/>
                <a:cs typeface="Arial"/>
              </a:rPr>
              <a:t> basis </a:t>
            </a:r>
            <a:r>
              <a:rPr lang="en-US" sz="1800" dirty="0">
                <a:solidFill>
                  <a:srgbClr val="000000"/>
                </a:solidFill>
                <a:latin typeface="+mn-lt"/>
                <a:cs typeface="Arial"/>
              </a:rPr>
              <a:t>in such property.</a:t>
            </a:r>
          </a:p>
          <a:p>
            <a:pPr marL="457200" lvl="1" indent="0">
              <a:buNone/>
            </a:pPr>
            <a:endParaRPr lang="en-US" sz="1800" dirty="0">
              <a:latin typeface="+mn-lt"/>
            </a:endParaRPr>
          </a:p>
        </p:txBody>
      </p:sp>
      <p:sp>
        <p:nvSpPr>
          <p:cNvPr id="4" name="Slide Number Placeholder 3"/>
          <p:cNvSpPr>
            <a:spLocks noGrp="1"/>
          </p:cNvSpPr>
          <p:nvPr>
            <p:ph type="sldNum" sz="quarter" idx="12"/>
          </p:nvPr>
        </p:nvSpPr>
        <p:spPr/>
        <p:txBody>
          <a:bodyPr/>
          <a:lstStyle/>
          <a:p>
            <a:fld id="{8DFC526E-0A08-E844-A4EE-F41C4940EFD7}" type="slidenum">
              <a:rPr lang="en-US" smtClean="0"/>
              <a:t>12</a:t>
            </a:fld>
            <a:endParaRPr lang="en-US"/>
          </a:p>
        </p:txBody>
      </p:sp>
      <p:sp>
        <p:nvSpPr>
          <p:cNvPr id="5" name="Title 4"/>
          <p:cNvSpPr>
            <a:spLocks noGrp="1"/>
          </p:cNvSpPr>
          <p:nvPr>
            <p:ph type="title"/>
          </p:nvPr>
        </p:nvSpPr>
        <p:spPr/>
        <p:txBody>
          <a:bodyPr/>
          <a:lstStyle/>
          <a:p>
            <a:r>
              <a:rPr lang="en-US" sz="2800" smtClean="0"/>
              <a:t>DISTRIBUTIONS IN COMPLETE LIQUIDATION OF PARTNERSHIP INTERESTS</a:t>
            </a:r>
            <a:endParaRPr lang="en-US" sz="2800"/>
          </a:p>
        </p:txBody>
      </p:sp>
    </p:spTree>
    <p:extLst>
      <p:ext uri="{BB962C8B-B14F-4D97-AF65-F5344CB8AC3E}">
        <p14:creationId xmlns:p14="http://schemas.microsoft.com/office/powerpoint/2010/main" val="587894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a:t>DISTRIBUTIONS IN COMPLETE LIQUIDATION OF PARTNERSHIP INTERESTS</a:t>
            </a:r>
          </a:p>
        </p:txBody>
      </p:sp>
      <p:sp>
        <p:nvSpPr>
          <p:cNvPr id="3" name="Content Placeholder 2"/>
          <p:cNvSpPr>
            <a:spLocks noGrp="1"/>
          </p:cNvSpPr>
          <p:nvPr>
            <p:ph idx="1"/>
          </p:nvPr>
        </p:nvSpPr>
        <p:spPr/>
        <p:txBody>
          <a:bodyPr/>
          <a:lstStyle/>
          <a:p>
            <a:pPr marL="0" indent="0">
              <a:buNone/>
            </a:pPr>
            <a:r>
              <a:rPr lang="en-US" sz="2000" u="sng" dirty="0" smtClean="0">
                <a:latin typeface="+mn-lt"/>
              </a:rPr>
              <a:t>Example (Liquidating Distribution/Basis)</a:t>
            </a:r>
            <a:r>
              <a:rPr lang="en-US" sz="2000" dirty="0" smtClean="0">
                <a:latin typeface="+mn-lt"/>
              </a:rPr>
              <a:t>:</a:t>
            </a:r>
          </a:p>
          <a:p>
            <a:pPr marL="0" indent="0">
              <a:buNone/>
            </a:pPr>
            <a:endParaRPr lang="en-US" sz="2000" u="sng" dirty="0">
              <a:latin typeface="+mn-lt"/>
            </a:endParaRPr>
          </a:p>
          <a:p>
            <a:pPr marL="0" indent="0">
              <a:buNone/>
            </a:pPr>
            <a:r>
              <a:rPr lang="en-US" sz="2000" dirty="0" smtClean="0">
                <a:latin typeface="+mn-lt"/>
              </a:rPr>
              <a:t>Emily receives a liquidating distribution of non- §751 property from </a:t>
            </a:r>
            <a:r>
              <a:rPr lang="en-US" sz="2000" dirty="0" err="1" smtClean="0">
                <a:latin typeface="+mn-lt"/>
              </a:rPr>
              <a:t>E&amp;S</a:t>
            </a:r>
            <a:r>
              <a:rPr lang="en-US" sz="2000" dirty="0" smtClean="0">
                <a:latin typeface="+mn-lt"/>
              </a:rPr>
              <a:t>.  At the date of distribution, the property has a </a:t>
            </a:r>
            <a:r>
              <a:rPr lang="en-US" sz="2000" dirty="0" err="1" smtClean="0">
                <a:latin typeface="+mn-lt"/>
              </a:rPr>
              <a:t>FMV</a:t>
            </a:r>
            <a:r>
              <a:rPr lang="en-US" sz="2000" dirty="0" smtClean="0">
                <a:latin typeface="+mn-lt"/>
              </a:rPr>
              <a:t> of $14,000 and an inside basis of $12,000.  </a:t>
            </a:r>
            <a:r>
              <a:rPr lang="en-US" sz="2000" dirty="0" err="1" smtClean="0">
                <a:latin typeface="+mn-lt"/>
              </a:rPr>
              <a:t>E&amp;S</a:t>
            </a:r>
            <a:r>
              <a:rPr lang="en-US" sz="2000" dirty="0" smtClean="0">
                <a:latin typeface="+mn-lt"/>
              </a:rPr>
              <a:t> has no outstanding liabilities.  Immediately prior to the distribution, Emily’s outside basis is $7,500.</a:t>
            </a:r>
          </a:p>
          <a:p>
            <a:pPr marL="0" indent="0">
              <a:buNone/>
            </a:pPr>
            <a:endParaRPr lang="en-US" sz="2000" dirty="0">
              <a:latin typeface="+mn-lt"/>
            </a:endParaRPr>
          </a:p>
          <a:p>
            <a:pPr marL="0" indent="0">
              <a:buNone/>
            </a:pPr>
            <a:r>
              <a:rPr lang="en-US" sz="2000" dirty="0" smtClean="0">
                <a:latin typeface="+mn-lt"/>
              </a:rPr>
              <a:t>Neither </a:t>
            </a:r>
            <a:r>
              <a:rPr lang="en-US" sz="2000" dirty="0" err="1" smtClean="0">
                <a:latin typeface="+mn-lt"/>
              </a:rPr>
              <a:t>E&amp;S</a:t>
            </a:r>
            <a:r>
              <a:rPr lang="en-US" sz="2000" dirty="0" smtClean="0">
                <a:latin typeface="+mn-lt"/>
              </a:rPr>
              <a:t> nor Emily recognizes a gain on the distribution.  Emily’s basis in the property distributed to her is limited to $7,500 (i.e., her outside basis in her partnership interest).  Hence, if she sells @ the $14,000 </a:t>
            </a:r>
            <a:r>
              <a:rPr lang="en-US" sz="2000" dirty="0" err="1" smtClean="0">
                <a:latin typeface="+mn-lt"/>
              </a:rPr>
              <a:t>FMV</a:t>
            </a:r>
            <a:r>
              <a:rPr lang="en-US" sz="2000" dirty="0" smtClean="0">
                <a:latin typeface="+mn-lt"/>
              </a:rPr>
              <a:t>, she will recognize a $6,500 gain.</a:t>
            </a:r>
            <a:endParaRPr lang="en-US" sz="2000" dirty="0">
              <a:latin typeface="+mn-lt"/>
            </a:endParaRP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13</a:t>
            </a:fld>
            <a:endParaRPr lang="en-US"/>
          </a:p>
        </p:txBody>
      </p:sp>
    </p:spTree>
    <p:extLst>
      <p:ext uri="{BB962C8B-B14F-4D97-AF65-F5344CB8AC3E}">
        <p14:creationId xmlns:p14="http://schemas.microsoft.com/office/powerpoint/2010/main" val="7788720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343400"/>
          </a:xfrm>
        </p:spPr>
        <p:txBody>
          <a:bodyPr/>
          <a:lstStyle/>
          <a:p>
            <a:r>
              <a:rPr lang="en-US" dirty="0" smtClean="0"/>
              <a:t>Part I</a:t>
            </a:r>
            <a:br>
              <a:rPr lang="en-US" dirty="0" smtClean="0"/>
            </a:br>
            <a:r>
              <a:rPr lang="en-US" dirty="0" smtClean="0"/>
              <a:t/>
            </a:r>
            <a:br>
              <a:rPr lang="en-US" dirty="0" smtClean="0"/>
            </a:br>
            <a:r>
              <a:rPr lang="en-US" dirty="0" smtClean="0"/>
              <a:t>“SALES”</a:t>
            </a:r>
            <a:endParaRPr lang="en-US" dirty="0"/>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14</a:t>
            </a:fld>
            <a:endParaRPr lang="en-US"/>
          </a:p>
        </p:txBody>
      </p:sp>
    </p:spTree>
    <p:extLst>
      <p:ext uri="{BB962C8B-B14F-4D97-AF65-F5344CB8AC3E}">
        <p14:creationId xmlns:p14="http://schemas.microsoft.com/office/powerpoint/2010/main" val="270977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sz="2800" dirty="0" smtClean="0"/>
              <a:t>Sales and Exchanges of Partnership Interests</a:t>
            </a:r>
            <a:endParaRPr lang="en-US" sz="2800" dirty="0"/>
          </a:p>
        </p:txBody>
      </p:sp>
      <p:sp>
        <p:nvSpPr>
          <p:cNvPr id="3" name="Content Placeholder 2"/>
          <p:cNvSpPr>
            <a:spLocks noGrp="1"/>
          </p:cNvSpPr>
          <p:nvPr>
            <p:ph idx="1"/>
          </p:nvPr>
        </p:nvSpPr>
        <p:spPr>
          <a:xfrm>
            <a:off x="457200" y="990600"/>
            <a:ext cx="8229600" cy="5486400"/>
          </a:xfrm>
        </p:spPr>
        <p:txBody>
          <a:bodyPr>
            <a:normAutofit fontScale="92500" lnSpcReduction="20000"/>
          </a:bodyPr>
          <a:lstStyle/>
          <a:p>
            <a:pPr marL="0" indent="0">
              <a:buNone/>
            </a:pPr>
            <a:r>
              <a:rPr lang="en-US" sz="2000" u="sng" dirty="0" smtClean="0">
                <a:latin typeface="+mn-lt"/>
              </a:rPr>
              <a:t>General Rule</a:t>
            </a:r>
            <a:r>
              <a:rPr lang="en-US" sz="2000" dirty="0" smtClean="0">
                <a:latin typeface="+mn-lt"/>
              </a:rPr>
              <a:t>:  </a:t>
            </a:r>
            <a:r>
              <a:rPr lang="en-US" sz="1800" dirty="0" smtClean="0">
                <a:latin typeface="+mn-lt"/>
              </a:rPr>
              <a:t>The </a:t>
            </a:r>
            <a:r>
              <a:rPr lang="en-US" sz="1800" dirty="0">
                <a:latin typeface="+mn-lt"/>
              </a:rPr>
              <a:t>amount and character of gain or loss, basis and holding period are based on the partnership interest held by the selling partner and </a:t>
            </a:r>
            <a:r>
              <a:rPr lang="en-US" sz="1800" u="sng" dirty="0">
                <a:latin typeface="+mn-lt"/>
              </a:rPr>
              <a:t>not </a:t>
            </a:r>
            <a:r>
              <a:rPr lang="en-US" sz="1800" dirty="0">
                <a:latin typeface="+mn-lt"/>
              </a:rPr>
              <a:t>on the assets owned by the </a:t>
            </a:r>
            <a:r>
              <a:rPr lang="en-US" sz="1800" dirty="0" smtClean="0">
                <a:latin typeface="+mn-lt"/>
              </a:rPr>
              <a:t>partnership. </a:t>
            </a:r>
          </a:p>
          <a:p>
            <a:pPr lvl="1"/>
            <a:r>
              <a:rPr lang="en-US" sz="1800" b="1" i="1" u="sng" dirty="0" smtClean="0">
                <a:latin typeface="+mn-lt"/>
              </a:rPr>
              <a:t>Exceptions</a:t>
            </a:r>
            <a:r>
              <a:rPr lang="en-US" sz="1800" dirty="0" smtClean="0">
                <a:latin typeface="+mn-lt"/>
              </a:rPr>
              <a:t>:  “Hot assets”, </a:t>
            </a:r>
            <a:r>
              <a:rPr lang="en-US" sz="1800" dirty="0">
                <a:latin typeface="+mn-lt"/>
              </a:rPr>
              <a:t>collectibles, or </a:t>
            </a:r>
            <a:r>
              <a:rPr lang="en-US" sz="1800" dirty="0" smtClean="0">
                <a:latin typeface="+mn-lt"/>
              </a:rPr>
              <a:t> </a:t>
            </a:r>
            <a:r>
              <a:rPr lang="en-US" sz="1800" dirty="0">
                <a:latin typeface="+mn-lt"/>
              </a:rPr>
              <a:t>§1250 capital gain at the time of the </a:t>
            </a:r>
            <a:r>
              <a:rPr lang="en-US" sz="1800" dirty="0" smtClean="0">
                <a:latin typeface="+mn-lt"/>
              </a:rPr>
              <a:t>sale. (§751.)</a:t>
            </a:r>
          </a:p>
          <a:p>
            <a:pPr lvl="1">
              <a:spcBef>
                <a:spcPts val="0"/>
              </a:spcBef>
            </a:pPr>
            <a:endParaRPr lang="en-US" sz="2000" u="sng" dirty="0" smtClean="0">
              <a:latin typeface="+mn-lt"/>
            </a:endParaRPr>
          </a:p>
          <a:p>
            <a:pPr marL="4763" lvl="1" indent="0">
              <a:buNone/>
            </a:pPr>
            <a:r>
              <a:rPr lang="en-US" sz="1800" u="sng" dirty="0" smtClean="0">
                <a:latin typeface="+mn-lt"/>
              </a:rPr>
              <a:t>General </a:t>
            </a:r>
            <a:r>
              <a:rPr lang="en-US" sz="1800" u="sng" dirty="0">
                <a:latin typeface="+mn-lt"/>
              </a:rPr>
              <a:t>Rules—Transferor/Selling </a:t>
            </a:r>
            <a:r>
              <a:rPr lang="en-US" sz="1800" u="sng" dirty="0" smtClean="0">
                <a:latin typeface="+mn-lt"/>
              </a:rPr>
              <a:t>Partner</a:t>
            </a:r>
            <a:endParaRPr lang="en-US" sz="1800" dirty="0">
              <a:latin typeface="+mn-lt"/>
            </a:endParaRPr>
          </a:p>
          <a:p>
            <a:pPr marL="920750" lvl="1" indent="-457200">
              <a:buFont typeface="+mj-lt"/>
              <a:buAutoNum type="arabicPeriod"/>
            </a:pPr>
            <a:r>
              <a:rPr lang="en-US" sz="1800" u="sng" dirty="0" smtClean="0">
                <a:latin typeface="+mn-lt"/>
              </a:rPr>
              <a:t>Amount </a:t>
            </a:r>
            <a:r>
              <a:rPr lang="en-US" sz="1800" u="sng" dirty="0">
                <a:latin typeface="+mn-lt"/>
              </a:rPr>
              <a:t>Realized</a:t>
            </a:r>
            <a:r>
              <a:rPr lang="en-US" sz="1800" dirty="0">
                <a:latin typeface="+mn-lt"/>
              </a:rPr>
              <a:t>.  In determining amount realized under §1001, the partner must include his or her share of partnership debt as a part of the amount realized.  (§752</a:t>
            </a:r>
            <a:r>
              <a:rPr lang="en-US" sz="1800" dirty="0" smtClean="0">
                <a:latin typeface="+mn-lt"/>
              </a:rPr>
              <a:t>.)</a:t>
            </a:r>
          </a:p>
          <a:p>
            <a:pPr marL="920750" lvl="1" indent="-457200">
              <a:spcBef>
                <a:spcPts val="600"/>
              </a:spcBef>
              <a:buFont typeface="+mj-lt"/>
              <a:buAutoNum type="arabicPeriod"/>
            </a:pPr>
            <a:r>
              <a:rPr lang="en-US" sz="1800" u="sng" dirty="0" smtClean="0">
                <a:latin typeface="+mn-lt"/>
              </a:rPr>
              <a:t>Adjusted </a:t>
            </a:r>
            <a:r>
              <a:rPr lang="en-US" sz="1800" u="sng" dirty="0">
                <a:latin typeface="+mn-lt"/>
              </a:rPr>
              <a:t>Basis</a:t>
            </a:r>
            <a:r>
              <a:rPr lang="en-US" sz="1800" dirty="0">
                <a:latin typeface="+mn-lt"/>
              </a:rPr>
              <a:t>.  In determining his or her adjusted basis, the selling partner must include his or her share of partnership income or loss up to and including the date of sale. </a:t>
            </a:r>
            <a:endParaRPr lang="en-US" sz="1800" dirty="0" smtClean="0">
              <a:latin typeface="+mn-lt"/>
            </a:endParaRPr>
          </a:p>
          <a:p>
            <a:pPr marL="920750" lvl="1" indent="-457200">
              <a:spcBef>
                <a:spcPts val="600"/>
              </a:spcBef>
              <a:buFont typeface="+mj-lt"/>
              <a:buAutoNum type="arabicPeriod"/>
            </a:pPr>
            <a:r>
              <a:rPr lang="en-US" sz="1800" u="sng" dirty="0" smtClean="0">
                <a:latin typeface="+mn-lt"/>
              </a:rPr>
              <a:t>Closing </a:t>
            </a:r>
            <a:r>
              <a:rPr lang="en-US" sz="1800" u="sng" dirty="0">
                <a:latin typeface="+mn-lt"/>
              </a:rPr>
              <a:t>the Tax Year of the Selling Partner.</a:t>
            </a:r>
            <a:r>
              <a:rPr lang="en-US" sz="1800" dirty="0">
                <a:latin typeface="+mn-lt"/>
              </a:rPr>
              <a:t>  Although, under §705, outside basis for income and loss is not generally adjusted prior to the close of a tax year, §706(c) states that  the sale or exchange of an entire interest closes the tax year of a partnership (only) with respect to the selling partner.</a:t>
            </a:r>
          </a:p>
          <a:p>
            <a:pPr marL="1320800" lvl="2" indent="-457200">
              <a:spcBef>
                <a:spcPts val="600"/>
              </a:spcBef>
              <a:buFont typeface="+mj-lt"/>
              <a:buAutoNum type="alphaLcPeriod"/>
            </a:pPr>
            <a:r>
              <a:rPr lang="en-US" sz="1800" dirty="0" smtClean="0">
                <a:latin typeface="+mn-lt"/>
              </a:rPr>
              <a:t>§706(c</a:t>
            </a:r>
            <a:r>
              <a:rPr lang="en-US" sz="1800" dirty="0">
                <a:latin typeface="+mn-lt"/>
              </a:rPr>
              <a:t>) does not authorize the closing of the partnership's tax year with respect to a partner who sells or exchanges less than his or her entire interest. In such a case, §706(d)(1) requires the partnership and the partners involved to appropriately account for the impact such a sale or change in interest has on basis, capital account, income sharing, etc. </a:t>
            </a:r>
          </a:p>
          <a:p>
            <a:pPr marL="920750" lvl="1" indent="-457200">
              <a:spcBef>
                <a:spcPts val="600"/>
              </a:spcBef>
              <a:buFont typeface="+mj-lt"/>
              <a:buAutoNum type="arabicPeriod"/>
            </a:pPr>
            <a:endParaRPr lang="en-US" sz="1800" dirty="0" smtClean="0">
              <a:latin typeface="+mn-lt"/>
            </a:endParaRPr>
          </a:p>
          <a:p>
            <a:pPr marL="0" indent="0">
              <a:buNone/>
            </a:pPr>
            <a:endParaRPr lang="en-US" sz="2000" dirty="0">
              <a:latin typeface="+mn-lt"/>
            </a:endParaRPr>
          </a:p>
        </p:txBody>
      </p:sp>
      <p:sp>
        <p:nvSpPr>
          <p:cNvPr id="4" name="Slide Number Placeholder 3"/>
          <p:cNvSpPr>
            <a:spLocks noGrp="1"/>
          </p:cNvSpPr>
          <p:nvPr>
            <p:ph type="sldNum" sz="quarter" idx="12"/>
          </p:nvPr>
        </p:nvSpPr>
        <p:spPr/>
        <p:txBody>
          <a:bodyPr/>
          <a:lstStyle/>
          <a:p>
            <a:fld id="{8DFC526E-0A08-E844-A4EE-F41C4940EFD7}" type="slidenum">
              <a:rPr lang="en-US" smtClean="0"/>
              <a:t>15</a:t>
            </a:fld>
            <a:endParaRPr lang="en-US"/>
          </a:p>
        </p:txBody>
      </p:sp>
    </p:spTree>
    <p:extLst>
      <p:ext uri="{BB962C8B-B14F-4D97-AF65-F5344CB8AC3E}">
        <p14:creationId xmlns:p14="http://schemas.microsoft.com/office/powerpoint/2010/main" val="33563733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sz="3200" dirty="0"/>
              <a:t>Sales and Exchanges of Partnership Interests</a:t>
            </a: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16</a:t>
            </a:fld>
            <a:endParaRPr lang="en-US"/>
          </a:p>
        </p:txBody>
      </p:sp>
      <p:sp>
        <p:nvSpPr>
          <p:cNvPr id="5" name="Content Placeholder 2"/>
          <p:cNvSpPr>
            <a:spLocks noGrp="1"/>
          </p:cNvSpPr>
          <p:nvPr>
            <p:ph idx="1"/>
          </p:nvPr>
        </p:nvSpPr>
        <p:spPr>
          <a:xfrm>
            <a:off x="457200" y="990600"/>
            <a:ext cx="8229600" cy="5486400"/>
          </a:xfrm>
        </p:spPr>
        <p:txBody>
          <a:bodyPr>
            <a:normAutofit/>
          </a:bodyPr>
          <a:lstStyle/>
          <a:p>
            <a:pPr marL="920750" lvl="1" indent="-457200">
              <a:buFont typeface="+mj-lt"/>
              <a:buAutoNum type="arabicPeriod" startAt="4"/>
            </a:pPr>
            <a:r>
              <a:rPr lang="en-US" sz="1800" u="sng" dirty="0" smtClean="0">
                <a:latin typeface="+mn-lt"/>
              </a:rPr>
              <a:t>Selling Partner </a:t>
            </a:r>
            <a:r>
              <a:rPr lang="en-US" sz="1800" u="sng" dirty="0">
                <a:latin typeface="+mn-lt"/>
              </a:rPr>
              <a:t>- Installment Sales Treatment.</a:t>
            </a:r>
            <a:r>
              <a:rPr lang="en-US" sz="1800" dirty="0">
                <a:latin typeface="+mn-lt"/>
              </a:rPr>
              <a:t>  Partnership interests, like other capital assets, may be sold, with gains thereon reported on the installment method under §453. Under the installment method of accounting, otherwise taxable capital gains are reported as and when principal payments are received on the basis of a gross profit ratio.  However, per §453(</a:t>
            </a:r>
            <a:r>
              <a:rPr lang="en-US" sz="1800" dirty="0" err="1">
                <a:latin typeface="+mn-lt"/>
              </a:rPr>
              <a:t>i</a:t>
            </a:r>
            <a:r>
              <a:rPr lang="en-US" sz="1800" dirty="0">
                <a:latin typeface="+mn-lt"/>
              </a:rPr>
              <a:t>)(2),  gain on the sale of an interest subject to §751(a) recapture items may not be subject to installment reporting. (See also, Rev. Rul. 89-108 (denying §453 treatment to the extent of §751(a) substantially appreciated inventory items</a:t>
            </a:r>
            <a:r>
              <a:rPr lang="en-US" sz="1800" dirty="0" smtClean="0">
                <a:latin typeface="+mn-lt"/>
              </a:rPr>
              <a:t>).</a:t>
            </a:r>
          </a:p>
          <a:p>
            <a:pPr marL="920750" lvl="1" indent="-457200">
              <a:buFont typeface="+mj-lt"/>
              <a:buAutoNum type="arabicPeriod" startAt="4"/>
            </a:pPr>
            <a:endParaRPr lang="en-US" sz="1800" dirty="0">
              <a:latin typeface="+mn-lt"/>
            </a:endParaRPr>
          </a:p>
          <a:p>
            <a:pPr marL="920750" lvl="1" indent="-457200">
              <a:buFont typeface="+mj-lt"/>
              <a:buAutoNum type="arabicPeriod" startAt="4"/>
            </a:pPr>
            <a:r>
              <a:rPr lang="en-US" sz="1800" u="sng" dirty="0" smtClean="0">
                <a:latin typeface="+mn-lt"/>
              </a:rPr>
              <a:t>“Hot </a:t>
            </a:r>
            <a:r>
              <a:rPr lang="en-US" sz="1800" u="sng" dirty="0">
                <a:latin typeface="+mn-lt"/>
              </a:rPr>
              <a:t>Assets.”</a:t>
            </a:r>
            <a:r>
              <a:rPr lang="en-US" sz="1800" dirty="0">
                <a:latin typeface="+mn-lt"/>
              </a:rPr>
              <a:t>  To the extent the partnership holds inventory or “unrealized receivables” (collectively referred to as “Hot Assets”), a selling partner's capital </a:t>
            </a:r>
            <a:r>
              <a:rPr lang="en-US" sz="1800" dirty="0" smtClean="0">
                <a:latin typeface="+mn-lt"/>
              </a:rPr>
              <a:t>gain may be </a:t>
            </a:r>
            <a:r>
              <a:rPr lang="en-US" sz="1800" dirty="0" err="1" smtClean="0">
                <a:latin typeface="+mn-lt"/>
              </a:rPr>
              <a:t>recharacterized</a:t>
            </a:r>
            <a:r>
              <a:rPr lang="en-US" sz="1800" dirty="0" smtClean="0">
                <a:latin typeface="+mn-lt"/>
              </a:rPr>
              <a:t> as ordinary income. </a:t>
            </a:r>
          </a:p>
          <a:p>
            <a:pPr marL="0" indent="0">
              <a:buNone/>
            </a:pPr>
            <a:endParaRPr lang="en-US" sz="2000" dirty="0">
              <a:latin typeface="+mn-lt"/>
            </a:endParaRPr>
          </a:p>
        </p:txBody>
      </p:sp>
    </p:spTree>
    <p:extLst>
      <p:ext uri="{BB962C8B-B14F-4D97-AF65-F5344CB8AC3E}">
        <p14:creationId xmlns:p14="http://schemas.microsoft.com/office/powerpoint/2010/main" val="13986738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17</a:t>
            </a:fld>
            <a:endParaRPr lang="en-US"/>
          </a:p>
        </p:txBody>
      </p:sp>
      <p:sp>
        <p:nvSpPr>
          <p:cNvPr id="5" name="Title 1"/>
          <p:cNvSpPr txBox="1">
            <a:spLocks/>
          </p:cNvSpPr>
          <p:nvPr/>
        </p:nvSpPr>
        <p:spPr>
          <a:xfrm>
            <a:off x="457200" y="0"/>
            <a:ext cx="8229600" cy="914400"/>
          </a:xfrm>
          <a:prstGeom prst="rect">
            <a:avLst/>
          </a:prstGeom>
        </p:spPr>
        <p:txBody>
          <a:bodyPr vert="horz" lIns="91440" tIns="45720" rIns="91440" bIns="45720" rtlCol="0" anchor="b">
            <a:noAutofit/>
          </a:bodyPr>
          <a:lst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Palatino Linotype" pitchFamily="18" charset="0"/>
              </a:defRPr>
            </a:lvl2pPr>
            <a:lvl3pPr algn="ctr" rtl="0" eaLnBrk="0" fontAlgn="base" hangingPunct="0">
              <a:lnSpc>
                <a:spcPts val="5800"/>
              </a:lnSpc>
              <a:spcBef>
                <a:spcPct val="0"/>
              </a:spcBef>
              <a:spcAft>
                <a:spcPct val="0"/>
              </a:spcAft>
              <a:defRPr sz="5400">
                <a:solidFill>
                  <a:schemeClr val="tx2"/>
                </a:solidFill>
                <a:latin typeface="Palatino Linotype" pitchFamily="18" charset="0"/>
              </a:defRPr>
            </a:lvl3pPr>
            <a:lvl4pPr algn="ctr" rtl="0" eaLnBrk="0" fontAlgn="base" hangingPunct="0">
              <a:lnSpc>
                <a:spcPts val="5800"/>
              </a:lnSpc>
              <a:spcBef>
                <a:spcPct val="0"/>
              </a:spcBef>
              <a:spcAft>
                <a:spcPct val="0"/>
              </a:spcAft>
              <a:defRPr sz="5400">
                <a:solidFill>
                  <a:schemeClr val="tx2"/>
                </a:solidFill>
                <a:latin typeface="Palatino Linotype" pitchFamily="18" charset="0"/>
              </a:defRPr>
            </a:lvl4pPr>
            <a:lvl5pPr algn="ctr" rtl="0" eaLnBrk="0" fontAlgn="base" hangingPunct="0">
              <a:lnSpc>
                <a:spcPts val="5800"/>
              </a:lnSpc>
              <a:spcBef>
                <a:spcPct val="0"/>
              </a:spcBef>
              <a:spcAft>
                <a:spcPct val="0"/>
              </a:spcAft>
              <a:defRPr sz="5400">
                <a:solidFill>
                  <a:schemeClr val="tx2"/>
                </a:solidFill>
                <a:latin typeface="Palatino Linotype" pitchFamily="18" charset="0"/>
              </a:defRPr>
            </a:lvl5pPr>
            <a:lvl6pPr marL="457200" algn="ctr" rtl="0" fontAlgn="base">
              <a:lnSpc>
                <a:spcPts val="5800"/>
              </a:lnSpc>
              <a:spcBef>
                <a:spcPct val="0"/>
              </a:spcBef>
              <a:spcAft>
                <a:spcPct val="0"/>
              </a:spcAft>
              <a:defRPr sz="5400">
                <a:solidFill>
                  <a:schemeClr val="tx2"/>
                </a:solidFill>
                <a:latin typeface="Palatino Linotype" pitchFamily="18" charset="0"/>
              </a:defRPr>
            </a:lvl6pPr>
            <a:lvl7pPr marL="914400" algn="ctr" rtl="0" fontAlgn="base">
              <a:lnSpc>
                <a:spcPts val="5800"/>
              </a:lnSpc>
              <a:spcBef>
                <a:spcPct val="0"/>
              </a:spcBef>
              <a:spcAft>
                <a:spcPct val="0"/>
              </a:spcAft>
              <a:defRPr sz="5400">
                <a:solidFill>
                  <a:schemeClr val="tx2"/>
                </a:solidFill>
                <a:latin typeface="Palatino Linotype" pitchFamily="18" charset="0"/>
              </a:defRPr>
            </a:lvl7pPr>
            <a:lvl8pPr marL="1371600" algn="ctr" rtl="0" fontAlgn="base">
              <a:lnSpc>
                <a:spcPts val="5800"/>
              </a:lnSpc>
              <a:spcBef>
                <a:spcPct val="0"/>
              </a:spcBef>
              <a:spcAft>
                <a:spcPct val="0"/>
              </a:spcAft>
              <a:defRPr sz="5400">
                <a:solidFill>
                  <a:schemeClr val="tx2"/>
                </a:solidFill>
                <a:latin typeface="Palatino Linotype" pitchFamily="18" charset="0"/>
              </a:defRPr>
            </a:lvl8pPr>
            <a:lvl9pPr marL="1828800" algn="ctr" rtl="0" fontAlgn="base">
              <a:lnSpc>
                <a:spcPts val="5800"/>
              </a:lnSpc>
              <a:spcBef>
                <a:spcPct val="0"/>
              </a:spcBef>
              <a:spcAft>
                <a:spcPct val="0"/>
              </a:spcAft>
              <a:defRPr sz="5400">
                <a:solidFill>
                  <a:schemeClr val="tx2"/>
                </a:solidFill>
                <a:latin typeface="Palatino Linotype" pitchFamily="18" charset="0"/>
              </a:defRPr>
            </a:lvl9pPr>
          </a:lstStyle>
          <a:p>
            <a:r>
              <a:rPr lang="en-US" sz="3200" smtClean="0"/>
              <a:t>Sales and Exchanges of Partnership Interests</a:t>
            </a:r>
            <a:endParaRPr lang="en-US" sz="3200" dirty="0"/>
          </a:p>
        </p:txBody>
      </p:sp>
      <p:sp>
        <p:nvSpPr>
          <p:cNvPr id="6" name="Content Placeholder 2"/>
          <p:cNvSpPr>
            <a:spLocks noGrp="1"/>
          </p:cNvSpPr>
          <p:nvPr>
            <p:ph idx="1"/>
          </p:nvPr>
        </p:nvSpPr>
        <p:spPr>
          <a:xfrm>
            <a:off x="457200" y="990600"/>
            <a:ext cx="8229600" cy="5486400"/>
          </a:xfrm>
        </p:spPr>
        <p:txBody>
          <a:bodyPr>
            <a:normAutofit/>
          </a:bodyPr>
          <a:lstStyle/>
          <a:p>
            <a:pPr marL="463550" lvl="1" indent="0">
              <a:buNone/>
            </a:pPr>
            <a:r>
              <a:rPr lang="en-US" sz="1800" u="sng" dirty="0" smtClean="0">
                <a:latin typeface="+mn-lt"/>
              </a:rPr>
              <a:t>General </a:t>
            </a:r>
            <a:r>
              <a:rPr lang="en-US" sz="1800" u="sng" dirty="0">
                <a:latin typeface="+mn-lt"/>
              </a:rPr>
              <a:t>Rules—Buying Partner. </a:t>
            </a:r>
            <a:r>
              <a:rPr lang="en-US" sz="1800" dirty="0">
                <a:latin typeface="+mn-lt"/>
              </a:rPr>
              <a:t> </a:t>
            </a:r>
          </a:p>
          <a:p>
            <a:pPr marL="806450" lvl="1" indent="-342900">
              <a:buFont typeface="+mj-lt"/>
              <a:buAutoNum type="arabicPeriod"/>
            </a:pPr>
            <a:r>
              <a:rPr lang="en-US" sz="1800" u="sng" dirty="0" smtClean="0">
                <a:latin typeface="+mn-lt"/>
              </a:rPr>
              <a:t>Adjusted </a:t>
            </a:r>
            <a:r>
              <a:rPr lang="en-US" sz="1800" u="sng" dirty="0">
                <a:latin typeface="+mn-lt"/>
              </a:rPr>
              <a:t>Basis.</a:t>
            </a:r>
            <a:r>
              <a:rPr lang="en-US" sz="1800" dirty="0">
                <a:latin typeface="+mn-lt"/>
              </a:rPr>
              <a:t>  The purchasing partner acquires a </a:t>
            </a:r>
            <a:r>
              <a:rPr lang="en-US" sz="1800" dirty="0" smtClean="0">
                <a:latin typeface="+mn-lt"/>
              </a:rPr>
              <a:t>cost (</a:t>
            </a:r>
            <a:r>
              <a:rPr lang="en-US" sz="1800" i="1" dirty="0" smtClean="0">
                <a:latin typeface="+mn-lt"/>
              </a:rPr>
              <a:t>outside</a:t>
            </a:r>
            <a:r>
              <a:rPr lang="en-US" sz="1800" dirty="0" smtClean="0">
                <a:latin typeface="+mn-lt"/>
              </a:rPr>
              <a:t>) </a:t>
            </a:r>
            <a:r>
              <a:rPr lang="en-US" sz="1800" dirty="0">
                <a:latin typeface="+mn-lt"/>
              </a:rPr>
              <a:t>basis in the acquired partnership interest equal to (</a:t>
            </a:r>
            <a:r>
              <a:rPr lang="en-US" sz="1800" dirty="0" err="1">
                <a:latin typeface="+mn-lt"/>
              </a:rPr>
              <a:t>i</a:t>
            </a:r>
            <a:r>
              <a:rPr lang="en-US" sz="1800" dirty="0">
                <a:latin typeface="+mn-lt"/>
              </a:rPr>
              <a:t>) the cash and </a:t>
            </a:r>
            <a:r>
              <a:rPr lang="en-US" sz="1800" dirty="0" err="1">
                <a:latin typeface="+mn-lt"/>
              </a:rPr>
              <a:t>FMV</a:t>
            </a:r>
            <a:r>
              <a:rPr lang="en-US" sz="1800" dirty="0">
                <a:latin typeface="+mn-lt"/>
              </a:rPr>
              <a:t> of property paid to the seller in consideration of the interest; plus (ii) the new partner's allocable share of partnership debt. </a:t>
            </a:r>
          </a:p>
          <a:p>
            <a:pPr marL="806450" lvl="1" indent="-342900">
              <a:buFont typeface="+mj-lt"/>
              <a:buAutoNum type="arabicPeriod"/>
            </a:pPr>
            <a:r>
              <a:rPr lang="en-US" sz="1800" u="sng" dirty="0" smtClean="0">
                <a:latin typeface="+mn-lt"/>
              </a:rPr>
              <a:t>§754 </a:t>
            </a:r>
            <a:r>
              <a:rPr lang="en-US" sz="1800" u="sng" dirty="0">
                <a:latin typeface="+mn-lt"/>
              </a:rPr>
              <a:t>Considerations.</a:t>
            </a:r>
            <a:r>
              <a:rPr lang="en-US" sz="1800" dirty="0">
                <a:latin typeface="+mn-lt"/>
              </a:rPr>
              <a:t>  An important consideration to a purchasing partner whose purchase price (</a:t>
            </a:r>
            <a:r>
              <a:rPr lang="en-US" sz="1800" i="1" dirty="0">
                <a:latin typeface="+mn-lt"/>
              </a:rPr>
              <a:t>outside</a:t>
            </a:r>
            <a:r>
              <a:rPr lang="en-US" sz="1800" dirty="0">
                <a:latin typeface="+mn-lt"/>
              </a:rPr>
              <a:t> basis) exceeds his or her underlying share of the basis of partnership assets (</a:t>
            </a:r>
            <a:r>
              <a:rPr lang="en-US" sz="1800" i="1" dirty="0">
                <a:latin typeface="+mn-lt"/>
              </a:rPr>
              <a:t>inside</a:t>
            </a:r>
            <a:r>
              <a:rPr lang="en-US" sz="1800" dirty="0">
                <a:latin typeface="+mn-lt"/>
              </a:rPr>
              <a:t> basis) is whether to demand or request that the partnership elect to adjust its </a:t>
            </a:r>
            <a:r>
              <a:rPr lang="en-US" sz="1800" i="1" dirty="0">
                <a:latin typeface="+mn-lt"/>
              </a:rPr>
              <a:t>inside</a:t>
            </a:r>
            <a:r>
              <a:rPr lang="en-US" sz="1800" dirty="0">
                <a:latin typeface="+mn-lt"/>
              </a:rPr>
              <a:t> basis under §754.</a:t>
            </a:r>
          </a:p>
          <a:p>
            <a:pPr marL="806450" lvl="1" indent="-342900">
              <a:buFont typeface="+mj-lt"/>
              <a:buAutoNum type="arabicPeriod"/>
            </a:pPr>
            <a:r>
              <a:rPr lang="en-US" sz="1800" u="sng" dirty="0" smtClean="0">
                <a:latin typeface="+mn-lt"/>
              </a:rPr>
              <a:t>Interim </a:t>
            </a:r>
            <a:r>
              <a:rPr lang="en-US" sz="1800" u="sng" dirty="0">
                <a:latin typeface="+mn-lt"/>
              </a:rPr>
              <a:t>Income/Loss Allocations.</a:t>
            </a:r>
            <a:r>
              <a:rPr lang="en-US" sz="1800" dirty="0">
                <a:latin typeface="+mn-lt"/>
              </a:rPr>
              <a:t>  Just as the selling partner should be concerned with respect to the partnership's determination of interim income and loss for allocation and basis purposes, the incoming partner should also be interested in income and loss allocations for the 2 deemed short periods. </a:t>
            </a:r>
          </a:p>
          <a:p>
            <a:pPr marL="806450" lvl="1" indent="-342900">
              <a:buFont typeface="+mj-lt"/>
              <a:buAutoNum type="arabicPeriod"/>
            </a:pPr>
            <a:r>
              <a:rPr lang="en-US" sz="1800" u="sng" dirty="0" smtClean="0">
                <a:latin typeface="+mn-lt"/>
              </a:rPr>
              <a:t>Capital </a:t>
            </a:r>
            <a:r>
              <a:rPr lang="en-US" sz="1800" u="sng" dirty="0">
                <a:latin typeface="+mn-lt"/>
              </a:rPr>
              <a:t>Account.</a:t>
            </a:r>
            <a:r>
              <a:rPr lang="en-US" sz="1800" dirty="0">
                <a:latin typeface="+mn-lt"/>
              </a:rPr>
              <a:t>  The buying partner generally takes the selling partner's capital account without adjustment.</a:t>
            </a:r>
          </a:p>
          <a:p>
            <a:pPr marL="0" indent="0">
              <a:buNone/>
            </a:pPr>
            <a:endParaRPr lang="en-US" sz="2000" dirty="0">
              <a:latin typeface="+mn-lt"/>
            </a:endParaRPr>
          </a:p>
        </p:txBody>
      </p:sp>
    </p:spTree>
    <p:extLst>
      <p:ext uri="{BB962C8B-B14F-4D97-AF65-F5344CB8AC3E}">
        <p14:creationId xmlns:p14="http://schemas.microsoft.com/office/powerpoint/2010/main" val="27077890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191000"/>
          </a:xfrm>
        </p:spPr>
        <p:txBody>
          <a:bodyPr/>
          <a:lstStyle/>
          <a:p>
            <a:r>
              <a:rPr lang="en-US" dirty="0" smtClean="0"/>
              <a:t>Part II</a:t>
            </a:r>
            <a:br>
              <a:rPr lang="en-US" dirty="0" smtClean="0"/>
            </a:br>
            <a:r>
              <a:rPr lang="en-US" dirty="0" smtClean="0"/>
              <a:t/>
            </a:r>
            <a:br>
              <a:rPr lang="en-US" dirty="0" smtClean="0"/>
            </a:br>
            <a:r>
              <a:rPr lang="en-US" dirty="0" smtClean="0"/>
              <a:t>DISGUISED SALES</a:t>
            </a:r>
            <a:endParaRPr lang="en-US" dirty="0"/>
          </a:p>
        </p:txBody>
      </p:sp>
    </p:spTree>
    <p:extLst>
      <p:ext uri="{BB962C8B-B14F-4D97-AF65-F5344CB8AC3E}">
        <p14:creationId xmlns:p14="http://schemas.microsoft.com/office/powerpoint/2010/main" val="21309842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958" y="1"/>
            <a:ext cx="9147958" cy="914400"/>
          </a:xfrm>
        </p:spPr>
        <p:txBody>
          <a:bodyPr/>
          <a:lstStyle/>
          <a:p>
            <a:pPr marR="0" lvl="0" rtl="0"/>
            <a:r>
              <a:rPr lang="en-US" sz="4400" b="1" i="0" u="sng" strike="noStrike" baseline="0" dirty="0" smtClean="0"/>
              <a:t>DISGUISED SALES</a:t>
            </a:r>
            <a:endParaRPr lang="en-US" sz="4400" b="0" i="0" u="sng" strike="noStrike" baseline="0" dirty="0" smtClean="0"/>
          </a:p>
        </p:txBody>
      </p:sp>
      <p:sp>
        <p:nvSpPr>
          <p:cNvPr id="5" name="Text Placeholder 2"/>
          <p:cNvSpPr>
            <a:spLocks noGrp="1"/>
          </p:cNvSpPr>
          <p:nvPr>
            <p:ph type="body" idx="1"/>
          </p:nvPr>
        </p:nvSpPr>
        <p:spPr>
          <a:xfrm>
            <a:off x="228600" y="1066800"/>
            <a:ext cx="8686800" cy="4953000"/>
          </a:xfrm>
        </p:spPr>
        <p:txBody>
          <a:bodyPr>
            <a:normAutofit fontScale="85000" lnSpcReduction="10000"/>
          </a:bodyPr>
          <a:lstStyle/>
          <a:p>
            <a:pPr marL="0" indent="0">
              <a:buNone/>
            </a:pPr>
            <a:r>
              <a:rPr lang="en-US" b="0" i="0" u="none" strike="noStrike" baseline="0" dirty="0" smtClean="0">
                <a:latin typeface="Times New Roman" panose="02020603050405020304" pitchFamily="18" charset="0"/>
              </a:rPr>
              <a:t>There are three (3) separate “disguised sale” rules in the Code:</a:t>
            </a:r>
          </a:p>
          <a:p>
            <a:pPr marL="0" indent="0">
              <a:buNone/>
            </a:pPr>
            <a:endParaRPr lang="en-US" b="0" i="0" u="none" strike="noStrike" baseline="0" dirty="0" smtClean="0">
              <a:latin typeface="Times New Roman" panose="02020603050405020304" pitchFamily="18" charset="0"/>
            </a:endParaRPr>
          </a:p>
          <a:p>
            <a:pPr marL="514350" indent="-514350">
              <a:buFont typeface="+mj-lt"/>
              <a:buAutoNum type="alphaUcPeriod"/>
            </a:pPr>
            <a:r>
              <a:rPr lang="en-US" b="0" i="0" u="sng" strike="noStrike" baseline="0" dirty="0" smtClean="0">
                <a:latin typeface="Times New Roman" panose="02020603050405020304" pitchFamily="18" charset="0"/>
              </a:rPr>
              <a:t>§707(a)(2)(B)</a:t>
            </a:r>
            <a:r>
              <a:rPr lang="en-US" dirty="0">
                <a:latin typeface="Times New Roman" panose="02020603050405020304" pitchFamily="18" charset="0"/>
              </a:rPr>
              <a:t>,</a:t>
            </a:r>
            <a:r>
              <a:rPr lang="en-US" b="0" i="0" u="none" strike="noStrike" baseline="0" dirty="0" smtClean="0">
                <a:latin typeface="Times New Roman" panose="02020603050405020304" pitchFamily="18" charset="0"/>
              </a:rPr>
              <a:t> w</a:t>
            </a:r>
            <a:r>
              <a:rPr lang="en-US" dirty="0" smtClean="0">
                <a:latin typeface="Times New Roman" panose="02020603050405020304" pitchFamily="18" charset="0"/>
              </a:rPr>
              <a:t>hich </a:t>
            </a:r>
            <a:r>
              <a:rPr lang="en-US" b="0" i="0" u="none" strike="noStrike" baseline="0" dirty="0" smtClean="0">
                <a:latin typeface="Times New Roman" panose="02020603050405020304" pitchFamily="18" charset="0"/>
              </a:rPr>
              <a:t>generally treats a “contribution” of property followed by a “distribution” of other property to the same partner in a related transaction which occurs within 2 years (or maybe longer) as a disguised sale with gain or loss being recognized.</a:t>
            </a:r>
          </a:p>
          <a:p>
            <a:pPr marL="514350" indent="-514350">
              <a:buFont typeface="+mj-lt"/>
              <a:buAutoNum type="alphaUcPeriod"/>
            </a:pPr>
            <a:endParaRPr lang="en-US" b="0" i="0" u="none" strike="noStrike" baseline="0" dirty="0" smtClean="0">
              <a:latin typeface="Times New Roman" panose="02020603050405020304" pitchFamily="18" charset="0"/>
            </a:endParaRPr>
          </a:p>
          <a:p>
            <a:pPr marL="514350" indent="-514350">
              <a:buFont typeface="+mj-lt"/>
              <a:buAutoNum type="alphaUcPeriod"/>
            </a:pPr>
            <a:r>
              <a:rPr lang="en-US" b="0" i="0" u="sng" strike="noStrike" baseline="0" dirty="0" smtClean="0">
                <a:latin typeface="Times New Roman" panose="02020603050405020304" pitchFamily="18" charset="0"/>
              </a:rPr>
              <a:t>§704(c)(1)(B)</a:t>
            </a:r>
            <a:r>
              <a:rPr lang="en-US" dirty="0">
                <a:latin typeface="Times New Roman" panose="02020603050405020304" pitchFamily="18" charset="0"/>
              </a:rPr>
              <a:t>,</a:t>
            </a:r>
            <a:r>
              <a:rPr lang="en-US" b="0" i="0" u="none" strike="noStrike" baseline="0" dirty="0" smtClean="0">
                <a:latin typeface="Times New Roman" panose="02020603050405020304" pitchFamily="18" charset="0"/>
              </a:rPr>
              <a:t> which</a:t>
            </a:r>
            <a:r>
              <a:rPr lang="en-US" b="0" i="0" u="none" strike="noStrike" dirty="0" smtClean="0">
                <a:latin typeface="Times New Roman" panose="02020603050405020304" pitchFamily="18" charset="0"/>
              </a:rPr>
              <a:t> </a:t>
            </a:r>
            <a:r>
              <a:rPr lang="en-US" b="0" i="0" u="none" strike="noStrike" baseline="0" dirty="0" smtClean="0">
                <a:latin typeface="Times New Roman" panose="02020603050405020304" pitchFamily="18" charset="0"/>
              </a:rPr>
              <a:t>requires recognition of built-in gain to the contributing partner when a contributing partner contributes property with built-in gain and that same property is distributed to another partner within 7 years.</a:t>
            </a:r>
          </a:p>
          <a:p>
            <a:pPr marL="514350" indent="-514350">
              <a:buFont typeface="+mj-lt"/>
              <a:buAutoNum type="alphaUcPeriod"/>
            </a:pPr>
            <a:endParaRPr lang="en-US" b="0" i="0" u="none" strike="noStrike" baseline="0" dirty="0" smtClean="0">
              <a:latin typeface="Times New Roman" panose="02020603050405020304" pitchFamily="18" charset="0"/>
            </a:endParaRPr>
          </a:p>
          <a:p>
            <a:pPr marL="514350" indent="-514350">
              <a:buFont typeface="+mj-lt"/>
              <a:buAutoNum type="alphaUcPeriod"/>
            </a:pPr>
            <a:r>
              <a:rPr lang="en-US" u="sng" dirty="0" smtClean="0">
                <a:latin typeface="Times New Roman" panose="02020603050405020304" pitchFamily="18" charset="0"/>
              </a:rPr>
              <a:t>§737</a:t>
            </a:r>
            <a:r>
              <a:rPr lang="en-US" dirty="0" smtClean="0">
                <a:latin typeface="Times New Roman" panose="02020603050405020304" pitchFamily="18" charset="0"/>
              </a:rPr>
              <a:t>, which complements §704(c)(1)(B) by providing that, if a contributing partner contributes property which has built-in gain and the contributing partner receives a distribution of other property within 7 years, the built-in gain on the original transfer must be recognized by the contributing partner.</a:t>
            </a:r>
            <a:endParaRPr lang="en-US" b="0" i="0" u="none" strike="noStrike" baseline="0" dirty="0" smtClean="0">
              <a:latin typeface="Times New Roman" panose="02020603050405020304" pitchFamily="18" charset="0"/>
            </a:endParaRPr>
          </a:p>
        </p:txBody>
      </p:sp>
    </p:spTree>
    <p:extLst>
      <p:ext uri="{BB962C8B-B14F-4D97-AF65-F5344CB8AC3E}">
        <p14:creationId xmlns:p14="http://schemas.microsoft.com/office/powerpoint/2010/main" val="11723686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429000"/>
          </a:xfrm>
        </p:spPr>
        <p:txBody>
          <a:bodyPr/>
          <a:lstStyle/>
          <a:p>
            <a:r>
              <a:rPr lang="en-US" smtClean="0"/>
              <a:t>“REVIEW”</a:t>
            </a:r>
            <a:endParaRPr lang="en-US"/>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2</a:t>
            </a:fld>
            <a:endParaRPr lang="en-US"/>
          </a:p>
        </p:txBody>
      </p:sp>
    </p:spTree>
    <p:extLst>
      <p:ext uri="{BB962C8B-B14F-4D97-AF65-F5344CB8AC3E}">
        <p14:creationId xmlns:p14="http://schemas.microsoft.com/office/powerpoint/2010/main" val="40919551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Title 3"/>
          <p:cNvSpPr>
            <a:spLocks noGrp="1"/>
          </p:cNvSpPr>
          <p:nvPr>
            <p:ph type="title"/>
          </p:nvPr>
        </p:nvSpPr>
        <p:spPr/>
        <p:txBody>
          <a:bodyPr/>
          <a:lstStyle/>
          <a:p>
            <a:pPr marL="342900" indent="-342900" eaLnBrk="1" hangingPunct="1">
              <a:spcBef>
                <a:spcPct val="20000"/>
              </a:spcBef>
              <a:spcAft>
                <a:spcPct val="20000"/>
              </a:spcAft>
              <a:defRPr/>
            </a:pPr>
            <a:r>
              <a:rPr lang="en-US" sz="4800" u="sng" smtClean="0"/>
              <a:t>§707(a)(2)</a:t>
            </a:r>
            <a:endParaRPr lang="en-US" sz="4800" b="1" smtClean="0">
              <a:latin typeface="Garamond" pitchFamily="18" charset="0"/>
            </a:endParaRPr>
          </a:p>
        </p:txBody>
      </p:sp>
      <p:sp>
        <p:nvSpPr>
          <p:cNvPr id="2" name="Rectangle 1"/>
          <p:cNvSpPr/>
          <p:nvPr/>
        </p:nvSpPr>
        <p:spPr>
          <a:xfrm>
            <a:off x="457200" y="1600200"/>
            <a:ext cx="8229600" cy="2354491"/>
          </a:xfrm>
          <a:prstGeom prst="rect">
            <a:avLst/>
          </a:prstGeom>
        </p:spPr>
        <p:txBody>
          <a:bodyPr>
            <a:spAutoFit/>
          </a:bodyPr>
          <a:lstStyle/>
          <a:p>
            <a:pPr>
              <a:defRPr/>
            </a:pPr>
            <a:r>
              <a:rPr lang="en-US" sz="2100" dirty="0">
                <a:solidFill>
                  <a:srgbClr val="000000"/>
                </a:solidFill>
                <a:latin typeface="+mj-lt"/>
              </a:rPr>
              <a:t>Under </a:t>
            </a:r>
            <a:r>
              <a:rPr lang="en-US" sz="2100" dirty="0" smtClean="0">
                <a:solidFill>
                  <a:srgbClr val="000000"/>
                </a:solidFill>
                <a:latin typeface="+mj-lt"/>
              </a:rPr>
              <a:t>§721(a</a:t>
            </a:r>
            <a:r>
              <a:rPr lang="en-US" sz="2100" dirty="0">
                <a:solidFill>
                  <a:srgbClr val="000000"/>
                </a:solidFill>
                <a:latin typeface="+mj-lt"/>
              </a:rPr>
              <a:t>), contributions of property to a partnership are </a:t>
            </a:r>
            <a:r>
              <a:rPr lang="en-US" sz="2100" b="1" cap="small" dirty="0">
                <a:solidFill>
                  <a:srgbClr val="000000"/>
                </a:solidFill>
                <a:latin typeface="+mj-lt"/>
              </a:rPr>
              <a:t>generally</a:t>
            </a:r>
            <a:r>
              <a:rPr lang="en-US" sz="2100" dirty="0">
                <a:solidFill>
                  <a:srgbClr val="000000"/>
                </a:solidFill>
                <a:latin typeface="+mj-lt"/>
              </a:rPr>
              <a:t> nontaxable </a:t>
            </a:r>
            <a:r>
              <a:rPr lang="en-US" sz="2100" dirty="0" smtClean="0">
                <a:solidFill>
                  <a:srgbClr val="000000"/>
                </a:solidFill>
                <a:latin typeface="+mj-lt"/>
              </a:rPr>
              <a:t>events.  However, if there </a:t>
            </a:r>
            <a:r>
              <a:rPr lang="en-US" sz="2100" dirty="0">
                <a:solidFill>
                  <a:srgbClr val="000000"/>
                </a:solidFill>
                <a:latin typeface="+mj-lt"/>
              </a:rPr>
              <a:t>is a transfer of property by a partner to a partnership, and </a:t>
            </a:r>
            <a:r>
              <a:rPr lang="en-US" sz="2100" dirty="0" smtClean="0">
                <a:solidFill>
                  <a:srgbClr val="000000"/>
                </a:solidFill>
                <a:latin typeface="+mj-lt"/>
              </a:rPr>
              <a:t>a </a:t>
            </a:r>
            <a:r>
              <a:rPr lang="en-US" sz="2100" dirty="0">
                <a:solidFill>
                  <a:srgbClr val="000000"/>
                </a:solidFill>
                <a:latin typeface="+mj-lt"/>
              </a:rPr>
              <a:t>related transfer of money or other property by the partnership to the partner, </a:t>
            </a:r>
            <a:r>
              <a:rPr lang="en-US" sz="2100" dirty="0" smtClean="0">
                <a:solidFill>
                  <a:srgbClr val="000000"/>
                </a:solidFill>
                <a:latin typeface="+mj-lt"/>
              </a:rPr>
              <a:t>then the </a:t>
            </a:r>
            <a:r>
              <a:rPr lang="en-US" sz="2100" dirty="0">
                <a:solidFill>
                  <a:srgbClr val="000000"/>
                </a:solidFill>
                <a:latin typeface="+mj-lt"/>
              </a:rPr>
              <a:t>facts and circumstances should be examined to determine whether the events should be regarded as a sale of property by the partner to the partnership</a:t>
            </a:r>
            <a:r>
              <a:rPr lang="en-US" sz="2100" dirty="0" smtClean="0">
                <a:solidFill>
                  <a:srgbClr val="000000"/>
                </a:solidFill>
                <a:latin typeface="+mj-lt"/>
              </a:rPr>
              <a:t>.</a:t>
            </a:r>
            <a:endParaRPr lang="en-US" sz="2100" dirty="0">
              <a:solidFill>
                <a:srgbClr val="000000"/>
              </a:solidFill>
              <a:latin typeface="+mj-lt"/>
            </a:endParaRPr>
          </a:p>
        </p:txBody>
      </p:sp>
      <p:sp>
        <p:nvSpPr>
          <p:cNvPr id="5" name="TextBox 4"/>
          <p:cNvSpPr txBox="1"/>
          <p:nvPr/>
        </p:nvSpPr>
        <p:spPr>
          <a:xfrm>
            <a:off x="8610600" y="6368534"/>
            <a:ext cx="457200" cy="276999"/>
          </a:xfrm>
          <a:prstGeom prst="rect">
            <a:avLst/>
          </a:prstGeom>
          <a:noFill/>
        </p:spPr>
        <p:txBody>
          <a:bodyPr wrap="square" rtlCol="0">
            <a:spAutoFit/>
          </a:bodyPr>
          <a:lstStyle/>
          <a:p>
            <a:fld id="{78BC6A33-2CF2-4905-9CB2-CA3DF4202231}" type="slidenum">
              <a:rPr lang="en-US" sz="1200" smtClean="0">
                <a:latin typeface="+mj-lt"/>
              </a:rPr>
              <a:t>20</a:t>
            </a:fld>
            <a:endParaRPr lang="en-US" sz="1200">
              <a:latin typeface="+mj-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762000"/>
          </a:xfrm>
        </p:spPr>
        <p:txBody>
          <a:bodyPr/>
          <a:lstStyle/>
          <a:p>
            <a:pPr marL="342900" indent="-342900" eaLnBrk="1" hangingPunct="1">
              <a:spcBef>
                <a:spcPct val="20000"/>
              </a:spcBef>
              <a:spcAft>
                <a:spcPct val="20000"/>
              </a:spcAft>
              <a:defRPr/>
            </a:pPr>
            <a:r>
              <a:rPr lang="en-US" sz="3200" u="sng" dirty="0" smtClean="0"/>
              <a:t>§707(a)(2)</a:t>
            </a:r>
            <a:endParaRPr lang="en-US" sz="3200" b="1" dirty="0" smtClean="0">
              <a:latin typeface="Garamond" pitchFamily="18" charset="0"/>
            </a:endParaRPr>
          </a:p>
        </p:txBody>
      </p:sp>
      <p:sp>
        <p:nvSpPr>
          <p:cNvPr id="5" name="Rectangle 4"/>
          <p:cNvSpPr/>
          <p:nvPr/>
        </p:nvSpPr>
        <p:spPr>
          <a:xfrm>
            <a:off x="457200" y="844689"/>
            <a:ext cx="8229600" cy="5016758"/>
          </a:xfrm>
          <a:prstGeom prst="rect">
            <a:avLst/>
          </a:prstGeom>
        </p:spPr>
        <p:txBody>
          <a:bodyPr>
            <a:spAutoFit/>
          </a:bodyPr>
          <a:lstStyle/>
          <a:p>
            <a:pPr marL="342900" indent="-342900">
              <a:buFont typeface="Arial" pitchFamily="34" charset="0"/>
              <a:buChar char="•"/>
              <a:defRPr/>
            </a:pPr>
            <a:r>
              <a:rPr lang="en-US" sz="2000" b="1" u="sng" dirty="0">
                <a:solidFill>
                  <a:srgbClr val="000000"/>
                </a:solidFill>
                <a:latin typeface="+mn-lt"/>
              </a:rPr>
              <a:t>Facts and Circumstances </a:t>
            </a:r>
            <a:r>
              <a:rPr lang="en-US" sz="2000" dirty="0">
                <a:solidFill>
                  <a:srgbClr val="000000"/>
                </a:solidFill>
                <a:latin typeface="+mn-lt"/>
              </a:rPr>
              <a:t>(Reg. §1.707-3(b</a:t>
            </a:r>
            <a:r>
              <a:rPr lang="en-US" sz="2000" dirty="0" smtClean="0">
                <a:solidFill>
                  <a:srgbClr val="000000"/>
                </a:solidFill>
                <a:latin typeface="+mn-lt"/>
              </a:rPr>
              <a:t>)(2))</a:t>
            </a:r>
          </a:p>
          <a:p>
            <a:pPr marL="342900" indent="-342900">
              <a:spcBef>
                <a:spcPts val="0"/>
              </a:spcBef>
              <a:spcAft>
                <a:spcPts val="0"/>
              </a:spcAft>
              <a:buFont typeface="Arial" pitchFamily="34" charset="0"/>
              <a:buChar char="•"/>
              <a:defRPr/>
            </a:pPr>
            <a:endParaRPr lang="en-US" sz="2000" dirty="0" smtClean="0">
              <a:solidFill>
                <a:srgbClr val="000000"/>
              </a:solidFill>
              <a:latin typeface="+mn-lt"/>
            </a:endParaRPr>
          </a:p>
          <a:p>
            <a:pPr marL="342900" indent="-342900">
              <a:spcBef>
                <a:spcPts val="0"/>
              </a:spcBef>
              <a:spcAft>
                <a:spcPts val="0"/>
              </a:spcAft>
              <a:buFont typeface="Arial" pitchFamily="34" charset="0"/>
              <a:buChar char="•"/>
              <a:defRPr/>
            </a:pPr>
            <a:r>
              <a:rPr lang="en-US" sz="2000" dirty="0" smtClean="0">
                <a:solidFill>
                  <a:srgbClr val="000000"/>
                </a:solidFill>
                <a:latin typeface="+mn-lt"/>
              </a:rPr>
              <a:t>Timing and amount of subsequent transfer are determinable with reasonable accuracy at the time of earlier transfer;</a:t>
            </a:r>
          </a:p>
          <a:p>
            <a:pPr marL="342900" indent="-342900">
              <a:spcBef>
                <a:spcPts val="0"/>
              </a:spcBef>
              <a:spcAft>
                <a:spcPts val="0"/>
              </a:spcAft>
              <a:buFont typeface="Arial" pitchFamily="34" charset="0"/>
              <a:buChar char="•"/>
              <a:defRPr/>
            </a:pPr>
            <a:endParaRPr lang="en-US" sz="2000" dirty="0" smtClean="0">
              <a:solidFill>
                <a:srgbClr val="000000"/>
              </a:solidFill>
              <a:latin typeface="+mn-lt"/>
            </a:endParaRPr>
          </a:p>
          <a:p>
            <a:pPr marL="342900" indent="-342900">
              <a:spcBef>
                <a:spcPts val="0"/>
              </a:spcBef>
              <a:spcAft>
                <a:spcPts val="0"/>
              </a:spcAft>
              <a:buFont typeface="Arial" pitchFamily="34" charset="0"/>
              <a:buChar char="•"/>
              <a:defRPr/>
            </a:pPr>
            <a:r>
              <a:rPr lang="en-US" sz="2000" dirty="0" smtClean="0">
                <a:solidFill>
                  <a:srgbClr val="000000"/>
                </a:solidFill>
                <a:latin typeface="+mn-lt"/>
              </a:rPr>
              <a:t>Transferor has a legally enforceable right to subsequent transfer;</a:t>
            </a:r>
          </a:p>
          <a:p>
            <a:pPr marL="342900" indent="-342900">
              <a:spcBef>
                <a:spcPts val="0"/>
              </a:spcBef>
              <a:spcAft>
                <a:spcPts val="0"/>
              </a:spcAft>
              <a:buFont typeface="Arial" pitchFamily="34" charset="0"/>
              <a:buChar char="•"/>
              <a:defRPr/>
            </a:pPr>
            <a:endParaRPr lang="en-US" sz="2000" dirty="0" smtClean="0">
              <a:solidFill>
                <a:srgbClr val="000000"/>
              </a:solidFill>
              <a:latin typeface="+mn-lt"/>
            </a:endParaRPr>
          </a:p>
          <a:p>
            <a:pPr marL="342900" indent="-342900">
              <a:spcBef>
                <a:spcPts val="0"/>
              </a:spcBef>
              <a:spcAft>
                <a:spcPts val="0"/>
              </a:spcAft>
              <a:buFont typeface="Arial" pitchFamily="34" charset="0"/>
              <a:buChar char="•"/>
              <a:defRPr/>
            </a:pPr>
            <a:r>
              <a:rPr lang="en-US" sz="2000" dirty="0" smtClean="0">
                <a:solidFill>
                  <a:srgbClr val="000000"/>
                </a:solidFill>
                <a:latin typeface="+mn-lt"/>
              </a:rPr>
              <a:t>Partner's right to receive money or other consideration is secured;</a:t>
            </a:r>
          </a:p>
          <a:p>
            <a:pPr>
              <a:spcBef>
                <a:spcPts val="0"/>
              </a:spcBef>
              <a:spcAft>
                <a:spcPts val="0"/>
              </a:spcAft>
              <a:defRPr/>
            </a:pPr>
            <a:endParaRPr lang="en-US" sz="2000" dirty="0" smtClean="0">
              <a:solidFill>
                <a:srgbClr val="000000"/>
              </a:solidFill>
              <a:latin typeface="+mn-lt"/>
            </a:endParaRPr>
          </a:p>
          <a:p>
            <a:pPr marL="342900" indent="-342900">
              <a:spcBef>
                <a:spcPts val="0"/>
              </a:spcBef>
              <a:spcAft>
                <a:spcPts val="0"/>
              </a:spcAft>
              <a:buFont typeface="Arial" pitchFamily="34" charset="0"/>
              <a:buChar char="•"/>
              <a:defRPr/>
            </a:pPr>
            <a:r>
              <a:rPr lang="en-US" sz="2000" dirty="0" smtClean="0">
                <a:solidFill>
                  <a:srgbClr val="000000"/>
                </a:solidFill>
                <a:latin typeface="+mn-lt"/>
              </a:rPr>
              <a:t>Any person has made or is legally obligated to make contributions to the partnership, to permit the partnership to make the transfer of money or other consideration;</a:t>
            </a:r>
          </a:p>
          <a:p>
            <a:pPr marL="342900" indent="-342900">
              <a:spcBef>
                <a:spcPts val="0"/>
              </a:spcBef>
              <a:spcAft>
                <a:spcPts val="0"/>
              </a:spcAft>
              <a:buFont typeface="Arial" pitchFamily="34" charset="0"/>
              <a:buChar char="•"/>
              <a:defRPr/>
            </a:pPr>
            <a:endParaRPr lang="en-US" sz="2000" dirty="0" smtClean="0">
              <a:solidFill>
                <a:srgbClr val="000000"/>
              </a:solidFill>
              <a:latin typeface="+mn-lt"/>
            </a:endParaRPr>
          </a:p>
          <a:p>
            <a:pPr marL="342900" indent="-342900">
              <a:spcBef>
                <a:spcPts val="0"/>
              </a:spcBef>
              <a:spcAft>
                <a:spcPts val="0"/>
              </a:spcAft>
              <a:buFont typeface="Arial" pitchFamily="34" charset="0"/>
              <a:buChar char="•"/>
              <a:defRPr/>
            </a:pPr>
            <a:r>
              <a:rPr lang="en-US" sz="2000" dirty="0" smtClean="0">
                <a:solidFill>
                  <a:srgbClr val="000000"/>
                </a:solidFill>
                <a:latin typeface="+mn-lt"/>
              </a:rPr>
              <a:t>Any person has loaned or agreed to lend the partnership the money or other consideration, to enable the partnership to make the transfer;</a:t>
            </a:r>
          </a:p>
        </p:txBody>
      </p:sp>
    </p:spTree>
    <p:extLst>
      <p:ext uri="{BB962C8B-B14F-4D97-AF65-F5344CB8AC3E}">
        <p14:creationId xmlns:p14="http://schemas.microsoft.com/office/powerpoint/2010/main" val="32265566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844689"/>
            <a:ext cx="8229600" cy="5909310"/>
          </a:xfrm>
          <a:prstGeom prst="rect">
            <a:avLst/>
          </a:prstGeom>
        </p:spPr>
        <p:txBody>
          <a:bodyPr>
            <a:spAutoFit/>
          </a:bodyPr>
          <a:lstStyle/>
          <a:p>
            <a:pPr marL="342900" indent="-342900">
              <a:buFont typeface="Arial" pitchFamily="34" charset="0"/>
              <a:buChar char="•"/>
              <a:defRPr/>
            </a:pPr>
            <a:r>
              <a:rPr lang="en-US" b="1" u="sng" dirty="0">
                <a:solidFill>
                  <a:srgbClr val="000000"/>
                </a:solidFill>
                <a:latin typeface="+mn-lt"/>
              </a:rPr>
              <a:t>Facts and Circumstances </a:t>
            </a:r>
            <a:r>
              <a:rPr lang="en-US" dirty="0">
                <a:solidFill>
                  <a:srgbClr val="000000"/>
                </a:solidFill>
                <a:latin typeface="+mn-lt"/>
              </a:rPr>
              <a:t>(Reg. §1.707-3(b</a:t>
            </a:r>
            <a:r>
              <a:rPr lang="en-US" dirty="0" smtClean="0">
                <a:solidFill>
                  <a:srgbClr val="000000"/>
                </a:solidFill>
                <a:latin typeface="+mn-lt"/>
              </a:rPr>
              <a:t>)(2))</a:t>
            </a:r>
          </a:p>
          <a:p>
            <a:pPr marL="342900" indent="-342900">
              <a:spcBef>
                <a:spcPts val="0"/>
              </a:spcBef>
              <a:spcAft>
                <a:spcPts val="0"/>
              </a:spcAft>
              <a:buFont typeface="Arial" pitchFamily="34" charset="0"/>
              <a:buChar char="•"/>
              <a:defRPr/>
            </a:pPr>
            <a:r>
              <a:rPr lang="en-US" dirty="0" smtClean="0">
                <a:solidFill>
                  <a:srgbClr val="000000"/>
                </a:solidFill>
                <a:latin typeface="+mn-lt"/>
              </a:rPr>
              <a:t>Partnership has incurred or is obligated to incur debt to acquire the money or other consideration, to permit the partnership to make the transfer (considering such facts as whether any person has agreed to guarantee or assume personal liability for the debt);</a:t>
            </a:r>
          </a:p>
          <a:p>
            <a:pPr marL="342900" indent="-342900">
              <a:spcBef>
                <a:spcPts val="0"/>
              </a:spcBef>
              <a:spcAft>
                <a:spcPts val="0"/>
              </a:spcAft>
              <a:buFont typeface="Arial" pitchFamily="34" charset="0"/>
              <a:buChar char="•"/>
              <a:defRPr/>
            </a:pPr>
            <a:endParaRPr lang="en-US" dirty="0" smtClean="0">
              <a:solidFill>
                <a:srgbClr val="000000"/>
              </a:solidFill>
              <a:latin typeface="+mn-lt"/>
            </a:endParaRPr>
          </a:p>
          <a:p>
            <a:pPr marL="342900" indent="-342900">
              <a:spcBef>
                <a:spcPts val="0"/>
              </a:spcBef>
              <a:spcAft>
                <a:spcPts val="0"/>
              </a:spcAft>
              <a:buFont typeface="Arial" pitchFamily="34" charset="0"/>
              <a:buChar char="•"/>
              <a:defRPr/>
            </a:pPr>
            <a:r>
              <a:rPr lang="en-US" dirty="0" smtClean="0">
                <a:solidFill>
                  <a:srgbClr val="000000"/>
                </a:solidFill>
                <a:latin typeface="+mn-lt"/>
              </a:rPr>
              <a:t>Partnership holds money or other liquid assets beyond its reasonable needs that are expected to be available to make the transfer;</a:t>
            </a:r>
          </a:p>
          <a:p>
            <a:pPr marL="342900" indent="-342900">
              <a:spcBef>
                <a:spcPts val="0"/>
              </a:spcBef>
              <a:spcAft>
                <a:spcPts val="0"/>
              </a:spcAft>
              <a:buFont typeface="Arial" pitchFamily="34" charset="0"/>
              <a:buChar char="•"/>
              <a:defRPr/>
            </a:pPr>
            <a:endParaRPr lang="en-US" dirty="0" smtClean="0">
              <a:solidFill>
                <a:srgbClr val="000000"/>
              </a:solidFill>
              <a:latin typeface="+mn-lt"/>
            </a:endParaRPr>
          </a:p>
          <a:p>
            <a:pPr marL="342900" indent="-342900">
              <a:spcBef>
                <a:spcPts val="0"/>
              </a:spcBef>
              <a:spcAft>
                <a:spcPts val="0"/>
              </a:spcAft>
              <a:buFont typeface="Arial" pitchFamily="34" charset="0"/>
              <a:buChar char="•"/>
              <a:defRPr/>
            </a:pPr>
            <a:r>
              <a:rPr lang="en-US" dirty="0" smtClean="0">
                <a:solidFill>
                  <a:srgbClr val="000000"/>
                </a:solidFill>
                <a:latin typeface="+mn-lt"/>
              </a:rPr>
              <a:t>Partnership distributions, allocations, or control of partnership operations are designed to effect an exchange of the burdens and benefits of ownership of property</a:t>
            </a:r>
          </a:p>
          <a:p>
            <a:pPr marL="342900" indent="-342900">
              <a:spcBef>
                <a:spcPts val="0"/>
              </a:spcBef>
              <a:spcAft>
                <a:spcPts val="0"/>
              </a:spcAft>
              <a:buFont typeface="Arial" pitchFamily="34" charset="0"/>
              <a:buChar char="•"/>
              <a:defRPr/>
            </a:pPr>
            <a:endParaRPr lang="en-US" dirty="0" smtClean="0">
              <a:solidFill>
                <a:srgbClr val="000000"/>
              </a:solidFill>
              <a:latin typeface="+mn-lt"/>
            </a:endParaRPr>
          </a:p>
          <a:p>
            <a:pPr marL="342900" indent="-342900">
              <a:spcBef>
                <a:spcPts val="0"/>
              </a:spcBef>
              <a:spcAft>
                <a:spcPts val="0"/>
              </a:spcAft>
              <a:buFont typeface="Arial" pitchFamily="34" charset="0"/>
              <a:buChar char="•"/>
              <a:defRPr/>
            </a:pPr>
            <a:r>
              <a:rPr lang="en-US" dirty="0" smtClean="0">
                <a:solidFill>
                  <a:srgbClr val="000000"/>
                </a:solidFill>
                <a:latin typeface="+mn-lt"/>
              </a:rPr>
              <a:t>The transfer by the partnership is disproportionately large in relation to the partner's interest in partnership profits</a:t>
            </a:r>
          </a:p>
          <a:p>
            <a:pPr marL="342900" indent="-342900">
              <a:spcBef>
                <a:spcPts val="0"/>
              </a:spcBef>
              <a:spcAft>
                <a:spcPts val="0"/>
              </a:spcAft>
              <a:buFont typeface="Arial" pitchFamily="34" charset="0"/>
              <a:buChar char="•"/>
              <a:defRPr/>
            </a:pPr>
            <a:endParaRPr lang="en-US" dirty="0" smtClean="0">
              <a:solidFill>
                <a:srgbClr val="000000"/>
              </a:solidFill>
              <a:latin typeface="+mn-lt"/>
            </a:endParaRPr>
          </a:p>
          <a:p>
            <a:pPr marL="342900" indent="-342900">
              <a:spcBef>
                <a:spcPts val="0"/>
              </a:spcBef>
              <a:spcAft>
                <a:spcPts val="0"/>
              </a:spcAft>
              <a:buFont typeface="Arial" pitchFamily="34" charset="0"/>
              <a:buChar char="•"/>
              <a:defRPr/>
            </a:pPr>
            <a:r>
              <a:rPr lang="en-US" dirty="0" smtClean="0">
                <a:solidFill>
                  <a:srgbClr val="000000"/>
                </a:solidFill>
                <a:latin typeface="+mn-lt"/>
              </a:rPr>
              <a:t>Partner either has no obligation to return or repay the money or other consideration, or the obligation is likely to become due at such a distant point in the future that the present value of the obligation is small in relation to the money or other consideration transferred by the partnership</a:t>
            </a:r>
          </a:p>
          <a:p>
            <a:pPr marL="342900" indent="-342900">
              <a:spcBef>
                <a:spcPts val="0"/>
              </a:spcBef>
              <a:spcAft>
                <a:spcPts val="0"/>
              </a:spcAft>
              <a:buFont typeface="Arial" pitchFamily="34" charset="0"/>
              <a:buChar char="•"/>
              <a:defRPr/>
            </a:pPr>
            <a:endParaRPr lang="en-US" dirty="0">
              <a:solidFill>
                <a:srgbClr val="000000"/>
              </a:solidFill>
              <a:latin typeface="+mn-lt"/>
            </a:endParaRPr>
          </a:p>
        </p:txBody>
      </p:sp>
      <p:sp>
        <p:nvSpPr>
          <p:cNvPr id="5" name="Title 3"/>
          <p:cNvSpPr>
            <a:spLocks noGrp="1"/>
          </p:cNvSpPr>
          <p:nvPr>
            <p:ph type="title"/>
          </p:nvPr>
        </p:nvSpPr>
        <p:spPr>
          <a:xfrm>
            <a:off x="457200" y="0"/>
            <a:ext cx="8229600" cy="762000"/>
          </a:xfrm>
        </p:spPr>
        <p:txBody>
          <a:bodyPr/>
          <a:lstStyle/>
          <a:p>
            <a:pPr marL="342900" indent="-342900" eaLnBrk="1" hangingPunct="1">
              <a:spcBef>
                <a:spcPct val="20000"/>
              </a:spcBef>
              <a:spcAft>
                <a:spcPct val="20000"/>
              </a:spcAft>
              <a:defRPr/>
            </a:pPr>
            <a:r>
              <a:rPr lang="en-US" sz="3200" u="sng" dirty="0" smtClean="0"/>
              <a:t>§707(a)(2)</a:t>
            </a:r>
            <a:endParaRPr lang="en-US" sz="3200" b="1" dirty="0" smtClean="0">
              <a:latin typeface="Garamond" pitchFamily="18" charset="0"/>
            </a:endParaRPr>
          </a:p>
        </p:txBody>
      </p:sp>
    </p:spTree>
    <p:extLst>
      <p:ext uri="{BB962C8B-B14F-4D97-AF65-F5344CB8AC3E}">
        <p14:creationId xmlns:p14="http://schemas.microsoft.com/office/powerpoint/2010/main" val="29408102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Title 3"/>
          <p:cNvSpPr>
            <a:spLocks noGrp="1"/>
          </p:cNvSpPr>
          <p:nvPr>
            <p:ph type="title"/>
          </p:nvPr>
        </p:nvSpPr>
        <p:spPr>
          <a:xfrm>
            <a:off x="457200" y="0"/>
            <a:ext cx="8229600" cy="838200"/>
          </a:xfrm>
        </p:spPr>
        <p:txBody>
          <a:bodyPr/>
          <a:lstStyle/>
          <a:p>
            <a:pPr marL="342900" indent="-342900" eaLnBrk="1" hangingPunct="1">
              <a:spcBef>
                <a:spcPct val="20000"/>
              </a:spcBef>
              <a:spcAft>
                <a:spcPct val="20000"/>
              </a:spcAft>
              <a:defRPr/>
            </a:pPr>
            <a:r>
              <a:rPr lang="en-US" sz="4800" u="sng" dirty="0" smtClean="0"/>
              <a:t>§707(a)(2)</a:t>
            </a:r>
            <a:endParaRPr lang="en-US" sz="4800" b="1" dirty="0" smtClean="0">
              <a:latin typeface="Garamond" pitchFamily="18" charset="0"/>
            </a:endParaRPr>
          </a:p>
        </p:txBody>
      </p:sp>
      <p:sp>
        <p:nvSpPr>
          <p:cNvPr id="2" name="Rectangle 1"/>
          <p:cNvSpPr/>
          <p:nvPr/>
        </p:nvSpPr>
        <p:spPr>
          <a:xfrm>
            <a:off x="457200" y="1414076"/>
            <a:ext cx="8229600" cy="5139869"/>
          </a:xfrm>
          <a:prstGeom prst="rect">
            <a:avLst/>
          </a:prstGeom>
        </p:spPr>
        <p:txBody>
          <a:bodyPr>
            <a:spAutoFit/>
          </a:bodyPr>
          <a:lstStyle/>
          <a:p>
            <a:pPr marL="342900" indent="-342900">
              <a:buFont typeface="Arial" pitchFamily="34" charset="0"/>
              <a:buChar char="•"/>
              <a:defRPr/>
            </a:pPr>
            <a:r>
              <a:rPr lang="en-US" sz="2100" b="1" u="sng" dirty="0">
                <a:solidFill>
                  <a:srgbClr val="000000"/>
                </a:solidFill>
                <a:latin typeface="+mj-lt"/>
              </a:rPr>
              <a:t>Two-Year Presumptions </a:t>
            </a:r>
            <a:r>
              <a:rPr lang="en-US" sz="2100" dirty="0">
                <a:solidFill>
                  <a:srgbClr val="000000"/>
                </a:solidFill>
                <a:latin typeface="+mj-lt"/>
              </a:rPr>
              <a:t>(Reg. §1.707-3(c)&amp;(d))</a:t>
            </a:r>
          </a:p>
          <a:p>
            <a:pPr marL="342900" indent="-342900">
              <a:buFont typeface="Arial" pitchFamily="34" charset="0"/>
              <a:buChar char="•"/>
              <a:defRPr/>
            </a:pPr>
            <a:endParaRPr lang="en-US" sz="2100" dirty="0" smtClean="0">
              <a:solidFill>
                <a:srgbClr val="000000"/>
              </a:solidFill>
              <a:latin typeface="+mj-lt"/>
            </a:endParaRPr>
          </a:p>
          <a:p>
            <a:pPr marL="342900" indent="-342900">
              <a:buFont typeface="Arial" pitchFamily="34" charset="0"/>
              <a:buChar char="•"/>
              <a:defRPr/>
            </a:pPr>
            <a:r>
              <a:rPr lang="en-US" sz="2100" dirty="0" smtClean="0">
                <a:solidFill>
                  <a:srgbClr val="000000"/>
                </a:solidFill>
                <a:latin typeface="+mj-lt"/>
              </a:rPr>
              <a:t>&gt; </a:t>
            </a:r>
            <a:r>
              <a:rPr lang="en-US" sz="2100" dirty="0">
                <a:solidFill>
                  <a:srgbClr val="000000"/>
                </a:solidFill>
                <a:latin typeface="+mj-lt"/>
              </a:rPr>
              <a:t>2 Years – If the transfers occur </a:t>
            </a:r>
            <a:r>
              <a:rPr lang="en-US" sz="2100" u="sng" dirty="0">
                <a:solidFill>
                  <a:srgbClr val="000000"/>
                </a:solidFill>
                <a:latin typeface="+mj-lt"/>
              </a:rPr>
              <a:t>more than two years</a:t>
            </a:r>
            <a:r>
              <a:rPr lang="en-US" sz="2100" dirty="0">
                <a:solidFill>
                  <a:srgbClr val="000000"/>
                </a:solidFill>
                <a:latin typeface="+mj-lt"/>
              </a:rPr>
              <a:t> apart, then they are </a:t>
            </a:r>
            <a:r>
              <a:rPr lang="en-US" sz="2100" u="sng" dirty="0">
                <a:solidFill>
                  <a:srgbClr val="000000"/>
                </a:solidFill>
                <a:latin typeface="+mj-lt"/>
              </a:rPr>
              <a:t>presumed</a:t>
            </a:r>
            <a:r>
              <a:rPr lang="en-US" sz="2100" dirty="0">
                <a:solidFill>
                  <a:srgbClr val="000000"/>
                </a:solidFill>
                <a:latin typeface="+mj-lt"/>
              </a:rPr>
              <a:t> </a:t>
            </a:r>
            <a:r>
              <a:rPr lang="en-US" sz="2100" b="1" u="sng" cap="small" dirty="0">
                <a:solidFill>
                  <a:srgbClr val="000000"/>
                </a:solidFill>
                <a:latin typeface="+mj-lt"/>
              </a:rPr>
              <a:t>not</a:t>
            </a:r>
            <a:r>
              <a:rPr lang="en-US" sz="2100" b="1" u="sng" dirty="0">
                <a:solidFill>
                  <a:srgbClr val="000000"/>
                </a:solidFill>
                <a:latin typeface="+mj-lt"/>
              </a:rPr>
              <a:t> </a:t>
            </a:r>
            <a:r>
              <a:rPr lang="en-US" sz="2100" dirty="0">
                <a:solidFill>
                  <a:srgbClr val="000000"/>
                </a:solidFill>
                <a:latin typeface="+mj-lt"/>
              </a:rPr>
              <a:t>to be a sale.</a:t>
            </a:r>
          </a:p>
          <a:p>
            <a:pPr>
              <a:defRPr/>
            </a:pPr>
            <a:endParaRPr lang="en-US" sz="2100" dirty="0">
              <a:solidFill>
                <a:srgbClr val="000000"/>
              </a:solidFill>
              <a:latin typeface="+mj-lt"/>
            </a:endParaRPr>
          </a:p>
          <a:p>
            <a:pPr marL="342900" indent="-342900">
              <a:buFont typeface="Arial" pitchFamily="34" charset="0"/>
              <a:buChar char="•"/>
              <a:defRPr/>
            </a:pPr>
            <a:r>
              <a:rPr lang="en-US" sz="2100" dirty="0">
                <a:solidFill>
                  <a:srgbClr val="000000"/>
                </a:solidFill>
                <a:latin typeface="+mj-lt"/>
              </a:rPr>
              <a:t>≤ 2 Years – If the transfers occur </a:t>
            </a:r>
            <a:r>
              <a:rPr lang="en-US" sz="2100" u="sng" dirty="0">
                <a:solidFill>
                  <a:srgbClr val="000000"/>
                </a:solidFill>
                <a:latin typeface="+mj-lt"/>
              </a:rPr>
              <a:t>within a two-year period</a:t>
            </a:r>
            <a:r>
              <a:rPr lang="en-US" sz="2100" dirty="0">
                <a:solidFill>
                  <a:srgbClr val="000000"/>
                </a:solidFill>
                <a:latin typeface="+mj-lt"/>
              </a:rPr>
              <a:t>, then they are </a:t>
            </a:r>
            <a:r>
              <a:rPr lang="en-US" sz="2100" u="sng" dirty="0">
                <a:solidFill>
                  <a:srgbClr val="000000"/>
                </a:solidFill>
                <a:latin typeface="+mj-lt"/>
              </a:rPr>
              <a:t>presumed</a:t>
            </a:r>
            <a:r>
              <a:rPr lang="en-US" sz="2100" dirty="0">
                <a:solidFill>
                  <a:srgbClr val="000000"/>
                </a:solidFill>
                <a:latin typeface="+mj-lt"/>
              </a:rPr>
              <a:t> to be a </a:t>
            </a:r>
            <a:r>
              <a:rPr lang="en-US" sz="2100" u="sng" dirty="0">
                <a:solidFill>
                  <a:srgbClr val="000000"/>
                </a:solidFill>
                <a:latin typeface="+mj-lt"/>
              </a:rPr>
              <a:t>sale</a:t>
            </a:r>
            <a:r>
              <a:rPr lang="en-US" sz="2100" dirty="0">
                <a:solidFill>
                  <a:srgbClr val="000000"/>
                </a:solidFill>
                <a:latin typeface="+mj-lt"/>
              </a:rPr>
              <a:t>, unless one of </a:t>
            </a:r>
            <a:r>
              <a:rPr lang="en-US" sz="2100" dirty="0" smtClean="0">
                <a:solidFill>
                  <a:srgbClr val="000000"/>
                </a:solidFill>
                <a:latin typeface="+mj-lt"/>
              </a:rPr>
              <a:t>the following 4 exceptions applies:</a:t>
            </a:r>
          </a:p>
          <a:p>
            <a:pPr marL="1828800" lvl="3" indent="-457200">
              <a:spcBef>
                <a:spcPts val="1200"/>
              </a:spcBef>
              <a:buFont typeface="+mj-lt"/>
              <a:buAutoNum type="arabicPeriod"/>
              <a:defRPr/>
            </a:pPr>
            <a:r>
              <a:rPr lang="en-US" sz="2100" dirty="0" smtClean="0">
                <a:solidFill>
                  <a:srgbClr val="000000"/>
                </a:solidFill>
                <a:latin typeface="+mj-lt"/>
              </a:rPr>
              <a:t>Reasonable Guaranteed Payments</a:t>
            </a:r>
          </a:p>
          <a:p>
            <a:pPr marL="1828800" lvl="3" indent="-457200">
              <a:buFont typeface="+mj-lt"/>
              <a:buAutoNum type="arabicPeriod"/>
              <a:defRPr/>
            </a:pPr>
            <a:r>
              <a:rPr lang="en-US" sz="2100" dirty="0" smtClean="0">
                <a:solidFill>
                  <a:srgbClr val="000000"/>
                </a:solidFill>
                <a:latin typeface="+mj-lt"/>
              </a:rPr>
              <a:t>Reasonable Preferred Returns</a:t>
            </a:r>
          </a:p>
          <a:p>
            <a:pPr marL="1828800" lvl="3" indent="-457200">
              <a:buFont typeface="+mj-lt"/>
              <a:buAutoNum type="arabicPeriod"/>
              <a:defRPr/>
            </a:pPr>
            <a:r>
              <a:rPr lang="en-US" sz="2100" dirty="0" smtClean="0">
                <a:solidFill>
                  <a:srgbClr val="000000"/>
                </a:solidFill>
                <a:latin typeface="+mj-lt"/>
              </a:rPr>
              <a:t>Distributions of Net Operating Cash Flow</a:t>
            </a:r>
          </a:p>
          <a:p>
            <a:pPr marL="1828800" lvl="3" indent="-457200">
              <a:buFont typeface="+mj-lt"/>
              <a:buAutoNum type="arabicPeriod"/>
              <a:defRPr/>
            </a:pPr>
            <a:r>
              <a:rPr lang="en-US" sz="2100" dirty="0" smtClean="0">
                <a:solidFill>
                  <a:srgbClr val="000000"/>
                </a:solidFill>
                <a:latin typeface="+mj-lt"/>
              </a:rPr>
              <a:t>Reimbursements of Preformation Expenses</a:t>
            </a:r>
          </a:p>
          <a:p>
            <a:pPr marL="1371600" lvl="2" indent="-457200">
              <a:buFont typeface="+mj-lt"/>
              <a:buAutoNum type="arabicPeriod"/>
              <a:defRPr/>
            </a:pPr>
            <a:endParaRPr lang="en-US" sz="2100" dirty="0" smtClean="0">
              <a:solidFill>
                <a:srgbClr val="000000"/>
              </a:solidFill>
              <a:latin typeface="+mj-lt"/>
            </a:endParaRPr>
          </a:p>
          <a:p>
            <a:pPr lvl="1">
              <a:defRPr/>
            </a:pPr>
            <a:endParaRPr lang="en-US" sz="2100" dirty="0">
              <a:solidFill>
                <a:srgbClr val="000000"/>
              </a:solidFill>
              <a:latin typeface="+mj-lt"/>
            </a:endParaRPr>
          </a:p>
          <a:p>
            <a:pPr>
              <a:defRPr/>
            </a:pPr>
            <a:endParaRPr lang="en-US" sz="2400" dirty="0">
              <a:solidFill>
                <a:srgbClr val="000000"/>
              </a:solidFill>
              <a:latin typeface="+mn-lt"/>
            </a:endParaRPr>
          </a:p>
        </p:txBody>
      </p:sp>
      <p:sp>
        <p:nvSpPr>
          <p:cNvPr id="3" name="TextBox 2"/>
          <p:cNvSpPr txBox="1"/>
          <p:nvPr/>
        </p:nvSpPr>
        <p:spPr>
          <a:xfrm>
            <a:off x="8534400" y="6400800"/>
            <a:ext cx="457200" cy="276999"/>
          </a:xfrm>
          <a:prstGeom prst="rect">
            <a:avLst/>
          </a:prstGeom>
          <a:noFill/>
        </p:spPr>
        <p:txBody>
          <a:bodyPr wrap="square" rtlCol="0">
            <a:spAutoFit/>
          </a:bodyPr>
          <a:lstStyle/>
          <a:p>
            <a:fld id="{5A512525-EC7C-415C-8006-C36E0B9A9B64}" type="slidenum">
              <a:rPr lang="en-US" sz="1200" smtClean="0">
                <a:latin typeface="+mj-lt"/>
              </a:rPr>
              <a:t>23</a:t>
            </a:fld>
            <a:endParaRPr lang="en-US" sz="1200">
              <a:latin typeface="+mj-lt"/>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Title 3"/>
          <p:cNvSpPr>
            <a:spLocks noGrp="1"/>
          </p:cNvSpPr>
          <p:nvPr>
            <p:ph type="title"/>
          </p:nvPr>
        </p:nvSpPr>
        <p:spPr>
          <a:xfrm>
            <a:off x="457200" y="0"/>
            <a:ext cx="8229600" cy="1066800"/>
          </a:xfrm>
        </p:spPr>
        <p:txBody>
          <a:bodyPr/>
          <a:lstStyle/>
          <a:p>
            <a:pPr marL="342900" indent="-342900" eaLnBrk="1" hangingPunct="1">
              <a:spcBef>
                <a:spcPct val="20000"/>
              </a:spcBef>
              <a:spcAft>
                <a:spcPct val="20000"/>
              </a:spcAft>
              <a:defRPr/>
            </a:pPr>
            <a:r>
              <a:rPr lang="en-US" sz="4800" u="sng" dirty="0" smtClean="0"/>
              <a:t>§707(a)(2)</a:t>
            </a:r>
            <a:endParaRPr lang="en-US" sz="4800" b="1" dirty="0" smtClean="0">
              <a:latin typeface="Garamond" pitchFamily="18" charset="0"/>
            </a:endParaRPr>
          </a:p>
        </p:txBody>
      </p:sp>
      <p:sp>
        <p:nvSpPr>
          <p:cNvPr id="2" name="Rectangle 1"/>
          <p:cNvSpPr/>
          <p:nvPr/>
        </p:nvSpPr>
        <p:spPr>
          <a:xfrm>
            <a:off x="457200" y="1371600"/>
            <a:ext cx="8229600" cy="4939814"/>
          </a:xfrm>
          <a:prstGeom prst="rect">
            <a:avLst/>
          </a:prstGeom>
        </p:spPr>
        <p:txBody>
          <a:bodyPr>
            <a:spAutoFit/>
          </a:bodyPr>
          <a:lstStyle/>
          <a:p>
            <a:pPr>
              <a:defRPr/>
            </a:pPr>
            <a:r>
              <a:rPr lang="en-US" sz="2100" b="1" u="sng" dirty="0">
                <a:solidFill>
                  <a:srgbClr val="000000"/>
                </a:solidFill>
              </a:rPr>
              <a:t>Exceptions to Presumption of Sale</a:t>
            </a:r>
            <a:endParaRPr lang="en-US" sz="2100" dirty="0">
              <a:solidFill>
                <a:srgbClr val="000000"/>
              </a:solidFill>
            </a:endParaRPr>
          </a:p>
          <a:p>
            <a:pPr marL="457200" indent="-457200">
              <a:buFont typeface="+mj-lt"/>
              <a:buAutoNum type="arabicPeriod"/>
              <a:defRPr/>
            </a:pPr>
            <a:endParaRPr lang="en-US" sz="2100" u="sng" dirty="0" smtClean="0">
              <a:solidFill>
                <a:srgbClr val="000000"/>
              </a:solidFill>
              <a:latin typeface="+mn-lt"/>
            </a:endParaRPr>
          </a:p>
          <a:p>
            <a:pPr marL="457200" indent="-457200">
              <a:buFont typeface="+mj-lt"/>
              <a:buAutoNum type="arabicPeriod"/>
              <a:defRPr/>
            </a:pPr>
            <a:r>
              <a:rPr lang="en-US" sz="2100" u="sng" dirty="0" smtClean="0">
                <a:solidFill>
                  <a:srgbClr val="000000"/>
                </a:solidFill>
                <a:latin typeface="+mn-lt"/>
              </a:rPr>
              <a:t>Reasonable “Guaranteed Payments” for Capital</a:t>
            </a:r>
          </a:p>
          <a:p>
            <a:pPr marL="457200" indent="-457200">
              <a:buFont typeface="+mj-lt"/>
              <a:buAutoNum type="arabicPeriod"/>
              <a:defRPr/>
            </a:pPr>
            <a:endParaRPr lang="en-US" sz="2100" u="sng" dirty="0" smtClean="0">
              <a:solidFill>
                <a:srgbClr val="000000"/>
              </a:solidFill>
              <a:latin typeface="+mn-lt"/>
            </a:endParaRPr>
          </a:p>
          <a:p>
            <a:pPr marL="800100" lvl="1" indent="-342900">
              <a:buFont typeface="Arial" panose="020B0604020202020204" pitchFamily="34" charset="0"/>
              <a:buChar char="•"/>
              <a:defRPr/>
            </a:pPr>
            <a:r>
              <a:rPr lang="en-US" sz="2100" dirty="0" smtClean="0">
                <a:solidFill>
                  <a:srgbClr val="000000"/>
                </a:solidFill>
                <a:latin typeface="+mn-lt"/>
              </a:rPr>
              <a:t>A </a:t>
            </a:r>
            <a:r>
              <a:rPr lang="en-US" sz="2100" dirty="0">
                <a:solidFill>
                  <a:srgbClr val="000000"/>
                </a:solidFill>
                <a:latin typeface="+mn-lt"/>
              </a:rPr>
              <a:t>guaranteed payment for capital is any payment to a partner by a partnership that is determined without regard to the partnership income and that is for the use of that partner's capital. </a:t>
            </a:r>
            <a:endParaRPr lang="en-US" sz="2100" dirty="0" smtClean="0">
              <a:solidFill>
                <a:srgbClr val="000000"/>
              </a:solidFill>
              <a:latin typeface="+mn-lt"/>
            </a:endParaRPr>
          </a:p>
          <a:p>
            <a:pPr marL="800100" lvl="1" indent="-342900">
              <a:buFont typeface="Arial" panose="020B0604020202020204" pitchFamily="34" charset="0"/>
              <a:buChar char="•"/>
              <a:defRPr/>
            </a:pPr>
            <a:endParaRPr lang="en-US" sz="2100" dirty="0" smtClean="0">
              <a:solidFill>
                <a:srgbClr val="000000"/>
              </a:solidFill>
              <a:latin typeface="+mn-lt"/>
            </a:endParaRPr>
          </a:p>
          <a:p>
            <a:pPr marL="800100" lvl="1" indent="-342900">
              <a:buFont typeface="Arial" panose="020B0604020202020204" pitchFamily="34" charset="0"/>
              <a:buChar char="•"/>
              <a:defRPr/>
            </a:pPr>
            <a:r>
              <a:rPr lang="en-US" sz="2100" dirty="0" smtClean="0">
                <a:solidFill>
                  <a:srgbClr val="000000"/>
                </a:solidFill>
                <a:latin typeface="+mn-lt"/>
              </a:rPr>
              <a:t>Payments </a:t>
            </a:r>
            <a:r>
              <a:rPr lang="en-US" sz="2100" dirty="0">
                <a:solidFill>
                  <a:srgbClr val="000000"/>
                </a:solidFill>
                <a:latin typeface="+mn-lt"/>
              </a:rPr>
              <a:t>are </a:t>
            </a:r>
            <a:r>
              <a:rPr lang="en-US" sz="2100" u="sng" dirty="0">
                <a:solidFill>
                  <a:srgbClr val="000000"/>
                </a:solidFill>
                <a:latin typeface="+mn-lt"/>
              </a:rPr>
              <a:t>not</a:t>
            </a:r>
            <a:r>
              <a:rPr lang="en-US" sz="2100" dirty="0">
                <a:solidFill>
                  <a:srgbClr val="000000"/>
                </a:solidFill>
                <a:latin typeface="+mn-lt"/>
              </a:rPr>
              <a:t> treated as being made for the use of a partner's capital if the payments are designed to liquidate all or part of the partner's interest in property contributed to the partnership rather than to a provide the partner with a return on an investment in the partnership</a:t>
            </a:r>
            <a:r>
              <a:rPr lang="en-US" sz="2100" dirty="0" smtClean="0">
                <a:solidFill>
                  <a:srgbClr val="000000"/>
                </a:solidFill>
                <a:latin typeface="+mn-lt"/>
              </a:rPr>
              <a:t>.</a:t>
            </a:r>
            <a:endParaRPr lang="en-US" sz="2100" b="1" dirty="0" smtClean="0">
              <a:solidFill>
                <a:srgbClr val="000000"/>
              </a:solidFill>
              <a:latin typeface="+mj-lt"/>
            </a:endParaRPr>
          </a:p>
          <a:p>
            <a:pPr>
              <a:defRPr/>
            </a:pPr>
            <a:endParaRPr lang="en-US" sz="2100" b="1" dirty="0">
              <a:solidFill>
                <a:srgbClr val="000000"/>
              </a:solidFill>
              <a:latin typeface="+mj-lt"/>
            </a:endParaRPr>
          </a:p>
        </p:txBody>
      </p:sp>
      <p:sp>
        <p:nvSpPr>
          <p:cNvPr id="3" name="TextBox 2"/>
          <p:cNvSpPr txBox="1"/>
          <p:nvPr/>
        </p:nvSpPr>
        <p:spPr>
          <a:xfrm>
            <a:off x="8539679" y="6292334"/>
            <a:ext cx="451921" cy="261610"/>
          </a:xfrm>
          <a:prstGeom prst="rect">
            <a:avLst/>
          </a:prstGeom>
          <a:noFill/>
        </p:spPr>
        <p:txBody>
          <a:bodyPr wrap="square" rtlCol="0">
            <a:spAutoFit/>
          </a:bodyPr>
          <a:lstStyle/>
          <a:p>
            <a:fld id="{70E41629-0243-44FD-9E96-D6586A7BD0EF}" type="slidenum">
              <a:rPr lang="en-US" sz="1100" smtClean="0">
                <a:latin typeface="+mj-lt"/>
              </a:rPr>
              <a:t>24</a:t>
            </a:fld>
            <a:endParaRPr lang="en-US" sz="1100">
              <a:latin typeface="+mj-lt"/>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u="sng" dirty="0"/>
              <a:t>§707(a)(2)</a:t>
            </a:r>
            <a:endParaRPr lang="en-US" dirty="0"/>
          </a:p>
        </p:txBody>
      </p:sp>
      <p:sp>
        <p:nvSpPr>
          <p:cNvPr id="3" name="Text Placeholder 2"/>
          <p:cNvSpPr>
            <a:spLocks noGrp="1"/>
          </p:cNvSpPr>
          <p:nvPr>
            <p:ph type="body" idx="1"/>
          </p:nvPr>
        </p:nvSpPr>
        <p:spPr/>
        <p:txBody>
          <a:bodyPr/>
          <a:lstStyle/>
          <a:p>
            <a:pPr marL="0" indent="0">
              <a:buNone/>
              <a:defRPr/>
            </a:pPr>
            <a:r>
              <a:rPr lang="en-US" sz="2100" b="1" u="sng" dirty="0">
                <a:solidFill>
                  <a:srgbClr val="000000"/>
                </a:solidFill>
              </a:rPr>
              <a:t>Exceptions to Presumption of Sale</a:t>
            </a:r>
            <a:endParaRPr lang="en-US" sz="2100" dirty="0">
              <a:solidFill>
                <a:srgbClr val="000000"/>
              </a:solidFill>
            </a:endParaRPr>
          </a:p>
          <a:p>
            <a:pPr marL="457200" indent="-457200">
              <a:buFontTx/>
              <a:buAutoNum type="arabicPeriod" startAt="2"/>
              <a:defRPr/>
            </a:pPr>
            <a:r>
              <a:rPr lang="en-US" sz="2100" u="sng" dirty="0" smtClean="0">
                <a:solidFill>
                  <a:srgbClr val="000000"/>
                </a:solidFill>
                <a:latin typeface="+mn-lt"/>
              </a:rPr>
              <a:t>Reasonable Preferred </a:t>
            </a:r>
            <a:r>
              <a:rPr lang="en-US" sz="2100" u="sng" dirty="0">
                <a:solidFill>
                  <a:srgbClr val="000000"/>
                </a:solidFill>
                <a:latin typeface="+mn-lt"/>
              </a:rPr>
              <a:t>Returns </a:t>
            </a:r>
          </a:p>
          <a:p>
            <a:pPr marL="742950" lvl="3" indent="-285750">
              <a:buFont typeface="Arial" pitchFamily="34" charset="0"/>
              <a:buChar char="•"/>
              <a:defRPr/>
            </a:pPr>
            <a:r>
              <a:rPr lang="en-US" sz="2100" dirty="0" smtClean="0">
                <a:solidFill>
                  <a:schemeClr val="tx1"/>
                </a:solidFill>
                <a:latin typeface="+mn-lt"/>
              </a:rPr>
              <a:t>A </a:t>
            </a:r>
            <a:r>
              <a:rPr lang="en-US" sz="2100" dirty="0">
                <a:solidFill>
                  <a:schemeClr val="tx1"/>
                </a:solidFill>
                <a:latin typeface="+mn-lt"/>
              </a:rPr>
              <a:t>preferred return is a preferential distribution of partnership cash flow to a partner with respect to capital contributed to the partnership by the partner that will be matched by an allocation of income or gain. (</a:t>
            </a:r>
            <a:r>
              <a:rPr lang="en-US" sz="2100" dirty="0" err="1">
                <a:solidFill>
                  <a:schemeClr val="tx1"/>
                </a:solidFill>
                <a:latin typeface="+mn-lt"/>
              </a:rPr>
              <a:t>Regs</a:t>
            </a:r>
            <a:r>
              <a:rPr lang="en-US" sz="2100" dirty="0">
                <a:solidFill>
                  <a:schemeClr val="tx1"/>
                </a:solidFill>
                <a:latin typeface="+mn-lt"/>
              </a:rPr>
              <a:t>. §1.707-4(a)(2</a:t>
            </a:r>
            <a:r>
              <a:rPr lang="en-US" sz="2100" dirty="0" smtClean="0">
                <a:solidFill>
                  <a:schemeClr val="tx1"/>
                </a:solidFill>
                <a:latin typeface="+mn-lt"/>
              </a:rPr>
              <a:t>).)</a:t>
            </a:r>
          </a:p>
          <a:p>
            <a:pPr marL="742950" lvl="3" indent="-285750">
              <a:buFont typeface="Arial" pitchFamily="34" charset="0"/>
              <a:buChar char="•"/>
              <a:defRPr/>
            </a:pPr>
            <a:endParaRPr lang="en-US" sz="2100" dirty="0" smtClean="0">
              <a:solidFill>
                <a:schemeClr val="tx1"/>
              </a:solidFill>
              <a:latin typeface="+mn-lt"/>
            </a:endParaRPr>
          </a:p>
        </p:txBody>
      </p:sp>
    </p:spTree>
    <p:extLst>
      <p:ext uri="{BB962C8B-B14F-4D97-AF65-F5344CB8AC3E}">
        <p14:creationId xmlns:p14="http://schemas.microsoft.com/office/powerpoint/2010/main" val="15843254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Title 3"/>
          <p:cNvSpPr>
            <a:spLocks noGrp="1"/>
          </p:cNvSpPr>
          <p:nvPr>
            <p:ph type="title"/>
          </p:nvPr>
        </p:nvSpPr>
        <p:spPr>
          <a:xfrm>
            <a:off x="457200" y="0"/>
            <a:ext cx="8229600" cy="990600"/>
          </a:xfrm>
        </p:spPr>
        <p:txBody>
          <a:bodyPr/>
          <a:lstStyle/>
          <a:p>
            <a:pPr marL="342900" indent="-342900" eaLnBrk="1" hangingPunct="1">
              <a:spcBef>
                <a:spcPct val="20000"/>
              </a:spcBef>
              <a:spcAft>
                <a:spcPct val="20000"/>
              </a:spcAft>
              <a:defRPr/>
            </a:pPr>
            <a:r>
              <a:rPr lang="en-US" sz="4800" u="sng" dirty="0" smtClean="0"/>
              <a:t>§707(a)(2)</a:t>
            </a:r>
            <a:endParaRPr lang="en-US" sz="4800" b="1" dirty="0" smtClean="0">
              <a:latin typeface="Garamond" pitchFamily="18" charset="0"/>
            </a:endParaRPr>
          </a:p>
        </p:txBody>
      </p:sp>
      <p:sp>
        <p:nvSpPr>
          <p:cNvPr id="2" name="Rectangle 1"/>
          <p:cNvSpPr/>
          <p:nvPr/>
        </p:nvSpPr>
        <p:spPr>
          <a:xfrm>
            <a:off x="479961" y="1066800"/>
            <a:ext cx="8229600" cy="5724644"/>
          </a:xfrm>
          <a:prstGeom prst="rect">
            <a:avLst/>
          </a:prstGeom>
        </p:spPr>
        <p:txBody>
          <a:bodyPr>
            <a:spAutoFit/>
          </a:bodyPr>
          <a:lstStyle/>
          <a:p>
            <a:pPr>
              <a:defRPr/>
            </a:pPr>
            <a:r>
              <a:rPr lang="en-US" sz="2000" b="1" u="sng" dirty="0">
                <a:solidFill>
                  <a:srgbClr val="000000"/>
                </a:solidFill>
                <a:latin typeface="+mn-lt"/>
              </a:rPr>
              <a:t>Exceptions to Presumption of Sale</a:t>
            </a:r>
            <a:endParaRPr lang="en-US" sz="2000" dirty="0">
              <a:solidFill>
                <a:srgbClr val="000000"/>
              </a:solidFill>
              <a:latin typeface="+mn-lt"/>
            </a:endParaRPr>
          </a:p>
          <a:p>
            <a:pPr>
              <a:defRPr/>
            </a:pPr>
            <a:r>
              <a:rPr lang="en-US" sz="2000" b="1" dirty="0" smtClean="0">
                <a:solidFill>
                  <a:srgbClr val="000000"/>
                </a:solidFill>
                <a:latin typeface="+mn-lt"/>
              </a:rPr>
              <a:t>Reasonable Guaranteed Payments and Preferred Returns</a:t>
            </a:r>
            <a:r>
              <a:rPr lang="en-US" sz="2000" dirty="0">
                <a:solidFill>
                  <a:srgbClr val="000000"/>
                </a:solidFill>
                <a:latin typeface="+mn-lt"/>
              </a:rPr>
              <a:t> </a:t>
            </a:r>
            <a:r>
              <a:rPr lang="en-US" sz="2000" dirty="0" smtClean="0">
                <a:solidFill>
                  <a:srgbClr val="000000"/>
                </a:solidFill>
                <a:latin typeface="+mn-lt"/>
              </a:rPr>
              <a:t>- </a:t>
            </a:r>
            <a:r>
              <a:rPr lang="en-US" sz="2000" b="1" dirty="0" smtClean="0">
                <a:solidFill>
                  <a:srgbClr val="000000"/>
                </a:solidFill>
                <a:latin typeface="+mn-lt"/>
              </a:rPr>
              <a:t>Additional </a:t>
            </a:r>
            <a:r>
              <a:rPr lang="en-US" sz="2000" b="1" dirty="0">
                <a:solidFill>
                  <a:srgbClr val="000000"/>
                </a:solidFill>
                <a:latin typeface="+mn-lt"/>
              </a:rPr>
              <a:t>Requirements</a:t>
            </a:r>
          </a:p>
          <a:p>
            <a:pPr marL="285750" lvl="2" indent="-285750">
              <a:buFont typeface="Arial" pitchFamily="34" charset="0"/>
              <a:buChar char="•"/>
              <a:defRPr/>
            </a:pPr>
            <a:endParaRPr lang="en-US" dirty="0">
              <a:solidFill>
                <a:srgbClr val="000000"/>
              </a:solidFill>
              <a:latin typeface="+mj-lt"/>
            </a:endParaRPr>
          </a:p>
          <a:p>
            <a:pPr marL="285750" lvl="2" indent="-285750">
              <a:buFont typeface="Arial" pitchFamily="34" charset="0"/>
              <a:buChar char="•"/>
              <a:defRPr/>
            </a:pPr>
            <a:r>
              <a:rPr lang="en-US" dirty="0">
                <a:solidFill>
                  <a:srgbClr val="000000"/>
                </a:solidFill>
                <a:latin typeface="+mj-lt"/>
              </a:rPr>
              <a:t>Payments must be pursuant to written provision of partnership </a:t>
            </a:r>
            <a:r>
              <a:rPr lang="en-US" dirty="0" smtClean="0">
                <a:solidFill>
                  <a:srgbClr val="000000"/>
                </a:solidFill>
                <a:latin typeface="+mj-lt"/>
              </a:rPr>
              <a:t>agreement. Preferred </a:t>
            </a:r>
            <a:r>
              <a:rPr lang="en-US" dirty="0">
                <a:solidFill>
                  <a:srgbClr val="000000"/>
                </a:solidFill>
                <a:latin typeface="+mj-lt"/>
              </a:rPr>
              <a:t>returns or guaranteed payments for capital are reasonable only to the extent the partnership agreement</a:t>
            </a:r>
            <a:r>
              <a:rPr lang="en-US" dirty="0" smtClean="0">
                <a:solidFill>
                  <a:srgbClr val="000000"/>
                </a:solidFill>
                <a:latin typeface="+mj-lt"/>
              </a:rPr>
              <a:t> </a:t>
            </a:r>
            <a:r>
              <a:rPr lang="en-US" dirty="0">
                <a:solidFill>
                  <a:srgbClr val="000000"/>
                </a:solidFill>
                <a:latin typeface="+mj-lt"/>
              </a:rPr>
              <a:t>provides for payment for the use of capital in a reasonable amount, and only to the extent that the payment is made </a:t>
            </a:r>
            <a:r>
              <a:rPr lang="en-US" dirty="0" smtClean="0">
                <a:solidFill>
                  <a:srgbClr val="000000"/>
                </a:solidFill>
                <a:latin typeface="+mj-lt"/>
              </a:rPr>
              <a:t>after </a:t>
            </a:r>
            <a:r>
              <a:rPr lang="en-US" dirty="0">
                <a:solidFill>
                  <a:srgbClr val="000000"/>
                </a:solidFill>
                <a:latin typeface="+mj-lt"/>
              </a:rPr>
              <a:t>the date on which that provision is added to the partnership </a:t>
            </a:r>
            <a:r>
              <a:rPr lang="en-US" dirty="0" smtClean="0">
                <a:solidFill>
                  <a:srgbClr val="000000"/>
                </a:solidFill>
                <a:latin typeface="+mj-lt"/>
              </a:rPr>
              <a:t>agreement</a:t>
            </a:r>
            <a:r>
              <a:rPr lang="en-US" dirty="0">
                <a:solidFill>
                  <a:srgbClr val="000000"/>
                </a:solidFill>
                <a:latin typeface="+mj-lt"/>
              </a:rPr>
              <a:t>.</a:t>
            </a:r>
            <a:endParaRPr lang="en-US" dirty="0" smtClean="0">
              <a:solidFill>
                <a:srgbClr val="000000"/>
              </a:solidFill>
              <a:latin typeface="+mj-lt"/>
            </a:endParaRPr>
          </a:p>
          <a:p>
            <a:pPr marL="285750" lvl="2" indent="-285750">
              <a:buFont typeface="Arial" pitchFamily="34" charset="0"/>
              <a:buChar char="•"/>
              <a:defRPr/>
            </a:pPr>
            <a:endParaRPr lang="en-US" dirty="0">
              <a:solidFill>
                <a:srgbClr val="000000"/>
              </a:solidFill>
              <a:latin typeface="+mj-lt"/>
            </a:endParaRPr>
          </a:p>
          <a:p>
            <a:pPr marL="285750" lvl="2" indent="-285750">
              <a:buFont typeface="Arial" pitchFamily="34" charset="0"/>
              <a:buChar char="•"/>
              <a:defRPr/>
            </a:pPr>
            <a:endParaRPr lang="en-US" dirty="0" smtClean="0">
              <a:solidFill>
                <a:srgbClr val="000000"/>
              </a:solidFill>
              <a:latin typeface="+mj-lt"/>
            </a:endParaRPr>
          </a:p>
          <a:p>
            <a:pPr marL="285750" lvl="2" indent="-285750">
              <a:buFont typeface="Arial" pitchFamily="34" charset="0"/>
              <a:buChar char="•"/>
              <a:defRPr/>
            </a:pPr>
            <a:r>
              <a:rPr lang="en-US" dirty="0">
                <a:solidFill>
                  <a:srgbClr val="000000"/>
                </a:solidFill>
                <a:latin typeface="+mj-lt"/>
              </a:rPr>
              <a:t>Payments must not exceed the amount determined by multiplying either the partner's unreturned capital at the beginning of the year or the partner's weighted average capital balance for the year by the safe harbor interest rate for the year (which is 150% of the highest </a:t>
            </a:r>
            <a:r>
              <a:rPr lang="en-US" dirty="0" err="1">
                <a:solidFill>
                  <a:srgbClr val="000000"/>
                </a:solidFill>
                <a:latin typeface="+mj-lt"/>
              </a:rPr>
              <a:t>AFR</a:t>
            </a:r>
            <a:r>
              <a:rPr lang="en-US" dirty="0">
                <a:solidFill>
                  <a:srgbClr val="000000"/>
                </a:solidFill>
                <a:latin typeface="+mj-lt"/>
              </a:rPr>
              <a:t> in effect from time when right to payment is first established, through the end of the tax year).</a:t>
            </a:r>
          </a:p>
          <a:p>
            <a:pPr marL="285750" lvl="2" indent="-285750">
              <a:buFont typeface="Arial" pitchFamily="34" charset="0"/>
              <a:buChar char="•"/>
              <a:defRPr/>
            </a:pPr>
            <a:endParaRPr lang="en-US" sz="2400" dirty="0">
              <a:solidFill>
                <a:srgbClr val="000000"/>
              </a:solidFill>
            </a:endParaRPr>
          </a:p>
        </p:txBody>
      </p:sp>
      <p:sp>
        <p:nvSpPr>
          <p:cNvPr id="3" name="TextBox 2"/>
          <p:cNvSpPr txBox="1"/>
          <p:nvPr/>
        </p:nvSpPr>
        <p:spPr>
          <a:xfrm>
            <a:off x="8534400" y="6324600"/>
            <a:ext cx="381000" cy="276999"/>
          </a:xfrm>
          <a:prstGeom prst="rect">
            <a:avLst/>
          </a:prstGeom>
          <a:noFill/>
        </p:spPr>
        <p:txBody>
          <a:bodyPr wrap="square" rtlCol="0">
            <a:spAutoFit/>
          </a:bodyPr>
          <a:lstStyle/>
          <a:p>
            <a:fld id="{6F64E13E-7E28-4F3A-A3FC-461D0090FA32}" type="slidenum">
              <a:rPr lang="en-US" sz="1200" smtClean="0">
                <a:latin typeface="+mj-lt"/>
              </a:rPr>
              <a:t>26</a:t>
            </a:fld>
            <a:endParaRPr lang="en-US" sz="1200">
              <a:latin typeface="+mj-lt"/>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295400"/>
            <a:ext cx="8229600" cy="4830763"/>
          </a:xfrm>
        </p:spPr>
        <p:txBody>
          <a:bodyPr/>
          <a:lstStyle/>
          <a:p>
            <a:pPr marL="0" indent="0">
              <a:buNone/>
              <a:defRPr/>
            </a:pPr>
            <a:r>
              <a:rPr lang="en-US" sz="2100" b="1" u="sng" dirty="0">
                <a:solidFill>
                  <a:srgbClr val="000000"/>
                </a:solidFill>
              </a:rPr>
              <a:t>Exceptions to Presumption of Sale</a:t>
            </a:r>
            <a:endParaRPr lang="en-US" sz="2100" dirty="0">
              <a:solidFill>
                <a:srgbClr val="000000"/>
              </a:solidFill>
            </a:endParaRPr>
          </a:p>
          <a:p>
            <a:pPr marL="457200" indent="-457200">
              <a:buFont typeface="+mj-lt"/>
              <a:buAutoNum type="arabicPeriod" startAt="3"/>
              <a:defRPr/>
            </a:pPr>
            <a:r>
              <a:rPr lang="en-US" sz="2100" u="sng" dirty="0" smtClean="0">
                <a:solidFill>
                  <a:srgbClr val="000000"/>
                </a:solidFill>
              </a:rPr>
              <a:t>Net Operating Cash Flow</a:t>
            </a:r>
            <a:endParaRPr lang="en-US" sz="2100" u="sng" dirty="0">
              <a:solidFill>
                <a:srgbClr val="000000"/>
              </a:solidFill>
            </a:endParaRPr>
          </a:p>
          <a:p>
            <a:pPr marL="342900" lvl="2" indent="-342900">
              <a:defRPr/>
            </a:pPr>
            <a:r>
              <a:rPr lang="en-US" sz="2100" dirty="0" smtClean="0">
                <a:solidFill>
                  <a:schemeClr val="tx1"/>
                </a:solidFill>
              </a:rPr>
              <a:t>Net Operation Cash Flow distributions are presumed </a:t>
            </a:r>
            <a:r>
              <a:rPr lang="en-US" sz="2100" u="sng" dirty="0" smtClean="0">
                <a:solidFill>
                  <a:schemeClr val="tx1"/>
                </a:solidFill>
              </a:rPr>
              <a:t>NOT </a:t>
            </a:r>
            <a:r>
              <a:rPr lang="en-US" sz="2100" dirty="0" smtClean="0">
                <a:solidFill>
                  <a:schemeClr val="tx1"/>
                </a:solidFill>
              </a:rPr>
              <a:t>to be part of a sale.</a:t>
            </a:r>
          </a:p>
          <a:p>
            <a:pPr marL="342900" lvl="2" indent="-342900">
              <a:defRPr/>
            </a:pPr>
            <a:endParaRPr lang="en-US" sz="2100" dirty="0" smtClean="0">
              <a:solidFill>
                <a:schemeClr val="tx1"/>
              </a:solidFill>
            </a:endParaRPr>
          </a:p>
          <a:p>
            <a:pPr marL="342900" lvl="2" indent="-342900">
              <a:defRPr/>
            </a:pPr>
            <a:r>
              <a:rPr lang="en-US" sz="2100" dirty="0" smtClean="0">
                <a:solidFill>
                  <a:schemeClr val="tx1"/>
                </a:solidFill>
              </a:rPr>
              <a:t>Certain operating cash flow distributions are presumed to </a:t>
            </a:r>
            <a:r>
              <a:rPr lang="en-US" sz="2100" u="sng" dirty="0" smtClean="0">
                <a:solidFill>
                  <a:schemeClr val="tx1"/>
                </a:solidFill>
              </a:rPr>
              <a:t>not</a:t>
            </a:r>
            <a:r>
              <a:rPr lang="en-US" sz="2100" dirty="0" smtClean="0">
                <a:solidFill>
                  <a:schemeClr val="tx1"/>
                </a:solidFill>
              </a:rPr>
              <a:t> constitute part of a sale of property to a partnership unless the facts and circumstances clearly establish that the transfer is part of a sale. </a:t>
            </a:r>
            <a:r>
              <a:rPr lang="en-US" sz="2100" dirty="0">
                <a:solidFill>
                  <a:schemeClr val="tx1"/>
                </a:solidFill>
              </a:rPr>
              <a:t>(</a:t>
            </a:r>
            <a:r>
              <a:rPr lang="en-US" sz="2100" dirty="0" err="1">
                <a:solidFill>
                  <a:schemeClr val="tx1"/>
                </a:solidFill>
              </a:rPr>
              <a:t>Regs</a:t>
            </a:r>
            <a:r>
              <a:rPr lang="en-US" sz="2100" dirty="0">
                <a:solidFill>
                  <a:schemeClr val="tx1"/>
                </a:solidFill>
              </a:rPr>
              <a:t>. §1.707-4(a)(2).)</a:t>
            </a:r>
          </a:p>
          <a:p>
            <a:endParaRPr lang="en-US" dirty="0"/>
          </a:p>
        </p:txBody>
      </p:sp>
      <p:sp>
        <p:nvSpPr>
          <p:cNvPr id="4" name="Title 3"/>
          <p:cNvSpPr>
            <a:spLocks noGrp="1"/>
          </p:cNvSpPr>
          <p:nvPr>
            <p:ph type="title"/>
          </p:nvPr>
        </p:nvSpPr>
        <p:spPr>
          <a:xfrm>
            <a:off x="457200" y="0"/>
            <a:ext cx="8229600" cy="1066800"/>
          </a:xfrm>
        </p:spPr>
        <p:txBody>
          <a:bodyPr/>
          <a:lstStyle/>
          <a:p>
            <a:pPr marL="342900" indent="-342900" eaLnBrk="1" hangingPunct="1">
              <a:spcBef>
                <a:spcPct val="20000"/>
              </a:spcBef>
              <a:spcAft>
                <a:spcPct val="20000"/>
              </a:spcAft>
              <a:defRPr/>
            </a:pPr>
            <a:r>
              <a:rPr lang="en-US" sz="4800" u="sng" dirty="0" smtClean="0"/>
              <a:t>§707(a)(2)</a:t>
            </a:r>
            <a:endParaRPr lang="en-US" sz="4800" b="1" dirty="0" smtClean="0">
              <a:latin typeface="Garamond" pitchFamily="18" charset="0"/>
            </a:endParaRPr>
          </a:p>
        </p:txBody>
      </p:sp>
    </p:spTree>
    <p:extLst>
      <p:ext uri="{BB962C8B-B14F-4D97-AF65-F5344CB8AC3E}">
        <p14:creationId xmlns:p14="http://schemas.microsoft.com/office/powerpoint/2010/main" val="6669217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Title 3"/>
          <p:cNvSpPr>
            <a:spLocks noGrp="1"/>
          </p:cNvSpPr>
          <p:nvPr>
            <p:ph type="title"/>
          </p:nvPr>
        </p:nvSpPr>
        <p:spPr/>
        <p:txBody>
          <a:bodyPr/>
          <a:lstStyle/>
          <a:p>
            <a:pPr marL="342900" indent="-342900" eaLnBrk="1" hangingPunct="1">
              <a:spcBef>
                <a:spcPct val="20000"/>
              </a:spcBef>
              <a:spcAft>
                <a:spcPct val="20000"/>
              </a:spcAft>
              <a:defRPr/>
            </a:pPr>
            <a:r>
              <a:rPr lang="en-US" sz="4800" u="sng" smtClean="0"/>
              <a:t>§707(a)(2)</a:t>
            </a:r>
            <a:endParaRPr lang="en-US" sz="4800" b="1" smtClean="0">
              <a:latin typeface="Garamond" pitchFamily="18" charset="0"/>
            </a:endParaRPr>
          </a:p>
        </p:txBody>
      </p:sp>
      <p:sp>
        <p:nvSpPr>
          <p:cNvPr id="2" name="Rectangle 1"/>
          <p:cNvSpPr/>
          <p:nvPr/>
        </p:nvSpPr>
        <p:spPr>
          <a:xfrm>
            <a:off x="457200" y="2057400"/>
            <a:ext cx="8229600" cy="4419600"/>
          </a:xfrm>
          <a:prstGeom prst="rect">
            <a:avLst/>
          </a:prstGeom>
        </p:spPr>
        <p:txBody>
          <a:bodyPr>
            <a:normAutofit/>
          </a:bodyPr>
          <a:lstStyle/>
          <a:p>
            <a:pPr>
              <a:defRPr/>
            </a:pPr>
            <a:r>
              <a:rPr lang="en-US" sz="2100" b="1" u="sng" dirty="0">
                <a:solidFill>
                  <a:srgbClr val="000000"/>
                </a:solidFill>
                <a:latin typeface="+mj-lt"/>
              </a:rPr>
              <a:t>Exceptions to Presumption of Sale</a:t>
            </a:r>
            <a:endParaRPr lang="en-US" sz="2100" dirty="0">
              <a:solidFill>
                <a:srgbClr val="000000"/>
              </a:solidFill>
              <a:latin typeface="+mj-lt"/>
            </a:endParaRPr>
          </a:p>
          <a:p>
            <a:pPr marL="457200" lvl="2" indent="-457200">
              <a:buFontTx/>
              <a:buAutoNum type="arabicPeriod" startAt="4"/>
              <a:defRPr/>
            </a:pPr>
            <a:r>
              <a:rPr lang="en-US" sz="2100" b="1" dirty="0">
                <a:solidFill>
                  <a:srgbClr val="000000"/>
                </a:solidFill>
                <a:latin typeface="+mj-lt"/>
              </a:rPr>
              <a:t>Preformation Expenditures</a:t>
            </a:r>
          </a:p>
          <a:p>
            <a:pPr marL="0" lvl="2">
              <a:defRPr/>
            </a:pPr>
            <a:endParaRPr lang="en-US" sz="2100" dirty="0">
              <a:solidFill>
                <a:srgbClr val="000000"/>
              </a:solidFill>
              <a:latin typeface="+mj-lt"/>
            </a:endParaRPr>
          </a:p>
          <a:p>
            <a:pPr marL="342900" indent="-342900">
              <a:buFont typeface="Arial" pitchFamily="34" charset="0"/>
              <a:buChar char="•"/>
              <a:defRPr/>
            </a:pPr>
            <a:r>
              <a:rPr lang="en-US" sz="2100" dirty="0">
                <a:solidFill>
                  <a:srgbClr val="000000"/>
                </a:solidFill>
                <a:latin typeface="+mj-lt"/>
              </a:rPr>
              <a:t>Reimbursement of Preformation Expenditures are presumed </a:t>
            </a:r>
            <a:r>
              <a:rPr lang="en-US" sz="2100" u="sng" dirty="0">
                <a:solidFill>
                  <a:srgbClr val="000000"/>
                </a:solidFill>
                <a:latin typeface="+mj-lt"/>
              </a:rPr>
              <a:t>NOT</a:t>
            </a:r>
            <a:r>
              <a:rPr lang="en-US" sz="2100" dirty="0">
                <a:solidFill>
                  <a:srgbClr val="000000"/>
                </a:solidFill>
                <a:latin typeface="+mj-lt"/>
              </a:rPr>
              <a:t> to be part of a sale. Reg. § 1.707-4(d)</a:t>
            </a:r>
          </a:p>
          <a:p>
            <a:pPr marL="342900" indent="-342900">
              <a:buFont typeface="Arial" pitchFamily="34" charset="0"/>
              <a:buChar char="•"/>
              <a:defRPr/>
            </a:pPr>
            <a:endParaRPr lang="en-US" sz="2100" dirty="0">
              <a:solidFill>
                <a:srgbClr val="000000"/>
              </a:solidFill>
              <a:latin typeface="+mj-lt"/>
            </a:endParaRPr>
          </a:p>
        </p:txBody>
      </p:sp>
      <p:sp>
        <p:nvSpPr>
          <p:cNvPr id="3" name="TextBox 2"/>
          <p:cNvSpPr txBox="1"/>
          <p:nvPr/>
        </p:nvSpPr>
        <p:spPr>
          <a:xfrm>
            <a:off x="8534400" y="6400800"/>
            <a:ext cx="457200" cy="276999"/>
          </a:xfrm>
          <a:prstGeom prst="rect">
            <a:avLst/>
          </a:prstGeom>
          <a:noFill/>
        </p:spPr>
        <p:txBody>
          <a:bodyPr wrap="square" rtlCol="0">
            <a:spAutoFit/>
          </a:bodyPr>
          <a:lstStyle/>
          <a:p>
            <a:fld id="{E2F05CE0-3923-42FE-B4A1-CA41F03E23CB}" type="slidenum">
              <a:rPr lang="en-US" sz="1200" smtClean="0">
                <a:latin typeface="+mj-lt"/>
              </a:rPr>
              <a:t>28</a:t>
            </a:fld>
            <a:endParaRPr lang="en-US" sz="1200">
              <a:latin typeface="+mj-lt"/>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Title 3"/>
          <p:cNvSpPr>
            <a:spLocks noGrp="1"/>
          </p:cNvSpPr>
          <p:nvPr>
            <p:ph type="title"/>
          </p:nvPr>
        </p:nvSpPr>
        <p:spPr>
          <a:xfrm>
            <a:off x="457200" y="0"/>
            <a:ext cx="8229600" cy="1447800"/>
          </a:xfrm>
        </p:spPr>
        <p:txBody>
          <a:bodyPr/>
          <a:lstStyle/>
          <a:p>
            <a:pPr marL="342900" indent="-342900" eaLnBrk="1" hangingPunct="1">
              <a:spcBef>
                <a:spcPct val="20000"/>
              </a:spcBef>
              <a:spcAft>
                <a:spcPct val="20000"/>
              </a:spcAft>
              <a:defRPr/>
            </a:pPr>
            <a:r>
              <a:rPr lang="en-US" sz="4800" u="sng" smtClean="0"/>
              <a:t>§707(a)(2)</a:t>
            </a:r>
            <a:endParaRPr lang="en-US" sz="4800" b="1" smtClean="0">
              <a:latin typeface="Garamond" pitchFamily="18" charset="0"/>
            </a:endParaRPr>
          </a:p>
        </p:txBody>
      </p:sp>
      <p:sp>
        <p:nvSpPr>
          <p:cNvPr id="2" name="Rectangle 1"/>
          <p:cNvSpPr/>
          <p:nvPr/>
        </p:nvSpPr>
        <p:spPr>
          <a:xfrm>
            <a:off x="436418" y="1523999"/>
            <a:ext cx="8229600" cy="5015299"/>
          </a:xfrm>
          <a:prstGeom prst="rect">
            <a:avLst/>
          </a:prstGeom>
        </p:spPr>
        <p:txBody>
          <a:bodyPr>
            <a:normAutofit lnSpcReduction="10000"/>
          </a:bodyPr>
          <a:lstStyle/>
          <a:p>
            <a:pPr>
              <a:defRPr/>
            </a:pPr>
            <a:r>
              <a:rPr lang="en-US" sz="2100" b="1" u="sng" dirty="0">
                <a:solidFill>
                  <a:srgbClr val="000000"/>
                </a:solidFill>
                <a:latin typeface="+mj-lt"/>
              </a:rPr>
              <a:t>Exceptions to Presumption of Sale</a:t>
            </a:r>
            <a:endParaRPr lang="en-US" sz="2100" dirty="0">
              <a:solidFill>
                <a:srgbClr val="000000"/>
              </a:solidFill>
              <a:latin typeface="+mj-lt"/>
            </a:endParaRPr>
          </a:p>
          <a:p>
            <a:pPr marL="457200" lvl="2" indent="-457200">
              <a:buFontTx/>
              <a:buAutoNum type="arabicPeriod" startAt="4"/>
              <a:defRPr/>
            </a:pPr>
            <a:r>
              <a:rPr lang="en-US" sz="2100" b="1" dirty="0">
                <a:solidFill>
                  <a:srgbClr val="000000"/>
                </a:solidFill>
                <a:latin typeface="+mj-lt"/>
              </a:rPr>
              <a:t>Preformation Expenditures</a:t>
            </a:r>
          </a:p>
          <a:p>
            <a:pPr>
              <a:defRPr/>
            </a:pPr>
            <a:endParaRPr lang="en-US" sz="2100" dirty="0">
              <a:solidFill>
                <a:srgbClr val="000000"/>
              </a:solidFill>
              <a:latin typeface="+mj-lt"/>
            </a:endParaRPr>
          </a:p>
          <a:p>
            <a:pPr marL="342900" indent="-342900">
              <a:buFont typeface="Arial" pitchFamily="34" charset="0"/>
              <a:buChar char="•"/>
              <a:defRPr/>
            </a:pPr>
            <a:r>
              <a:rPr lang="en-US" sz="2100" dirty="0" smtClean="0">
                <a:solidFill>
                  <a:srgbClr val="000000"/>
                </a:solidFill>
                <a:latin typeface="+mj-lt"/>
              </a:rPr>
              <a:t>Preformation Expenditures are</a:t>
            </a:r>
            <a:r>
              <a:rPr lang="en-US" sz="2100" dirty="0">
                <a:solidFill>
                  <a:srgbClr val="000000"/>
                </a:solidFill>
                <a:latin typeface="+mj-lt"/>
              </a:rPr>
              <a:t>:</a:t>
            </a:r>
          </a:p>
          <a:p>
            <a:pPr marL="800100" lvl="1" indent="-342900">
              <a:buFont typeface="Courier New" pitchFamily="49" charset="0"/>
              <a:buChar char="o"/>
              <a:defRPr/>
            </a:pPr>
            <a:r>
              <a:rPr lang="en-US" sz="2100" dirty="0">
                <a:solidFill>
                  <a:srgbClr val="000000"/>
                </a:solidFill>
                <a:latin typeface="+mj-lt"/>
              </a:rPr>
              <a:t>incurred during the </a:t>
            </a:r>
            <a:r>
              <a:rPr lang="en-US" sz="2100" dirty="0" smtClean="0">
                <a:solidFill>
                  <a:srgbClr val="000000"/>
                </a:solidFill>
                <a:latin typeface="+mj-lt"/>
              </a:rPr>
              <a:t>2-year </a:t>
            </a:r>
            <a:r>
              <a:rPr lang="en-US" sz="2100" dirty="0">
                <a:solidFill>
                  <a:srgbClr val="000000"/>
                </a:solidFill>
                <a:latin typeface="+mj-lt"/>
              </a:rPr>
              <a:t>period preceding the transfer by the partner to the partnership and </a:t>
            </a:r>
          </a:p>
          <a:p>
            <a:pPr marL="800100" lvl="1" indent="-342900">
              <a:buFont typeface="Courier New" pitchFamily="49" charset="0"/>
              <a:buChar char="o"/>
              <a:defRPr/>
            </a:pPr>
            <a:r>
              <a:rPr lang="en-US" sz="2100" dirty="0">
                <a:solidFill>
                  <a:srgbClr val="000000"/>
                </a:solidFill>
                <a:latin typeface="+mj-lt"/>
              </a:rPr>
              <a:t>incurred by the partner with respect to partnership organization and syndication costs or with respect to property contributed to the partnership, but only to the extent the reimbursed capital  expenditures do not exceed 20% of the property's </a:t>
            </a:r>
            <a:r>
              <a:rPr lang="en-US" sz="2100" dirty="0" err="1">
                <a:solidFill>
                  <a:srgbClr val="000000"/>
                </a:solidFill>
                <a:latin typeface="+mj-lt"/>
              </a:rPr>
              <a:t>FMV</a:t>
            </a:r>
            <a:r>
              <a:rPr lang="en-US" sz="2100" dirty="0">
                <a:solidFill>
                  <a:srgbClr val="000000"/>
                </a:solidFill>
                <a:latin typeface="+mj-lt"/>
              </a:rPr>
              <a:t> at the time of contribution.* </a:t>
            </a:r>
          </a:p>
          <a:p>
            <a:pPr marL="342900" indent="-342900">
              <a:buFont typeface="Arial" pitchFamily="34" charset="0"/>
              <a:buChar char="•"/>
              <a:defRPr/>
            </a:pPr>
            <a:endParaRPr lang="en-US" sz="2100" dirty="0">
              <a:solidFill>
                <a:srgbClr val="000000"/>
              </a:solidFill>
              <a:latin typeface="+mj-lt"/>
            </a:endParaRPr>
          </a:p>
          <a:p>
            <a:pPr>
              <a:defRPr/>
            </a:pPr>
            <a:r>
              <a:rPr lang="en-US" sz="2100" dirty="0">
                <a:solidFill>
                  <a:srgbClr val="000000"/>
                </a:solidFill>
                <a:latin typeface="+mj-lt"/>
              </a:rPr>
              <a:t>* 20% limit doesn't apply if contributed property's </a:t>
            </a:r>
            <a:r>
              <a:rPr lang="en-US" sz="2100" dirty="0" err="1">
                <a:solidFill>
                  <a:srgbClr val="000000"/>
                </a:solidFill>
                <a:latin typeface="+mj-lt"/>
              </a:rPr>
              <a:t>FMV</a:t>
            </a:r>
            <a:r>
              <a:rPr lang="en-US" sz="2100" dirty="0">
                <a:solidFill>
                  <a:srgbClr val="000000"/>
                </a:solidFill>
                <a:latin typeface="+mj-lt"/>
              </a:rPr>
              <a:t> ≤ 120% of the partner's adjusted basis in the property at the time of contribution.</a:t>
            </a:r>
          </a:p>
        </p:txBody>
      </p:sp>
      <p:sp>
        <p:nvSpPr>
          <p:cNvPr id="3" name="TextBox 2"/>
          <p:cNvSpPr txBox="1"/>
          <p:nvPr/>
        </p:nvSpPr>
        <p:spPr>
          <a:xfrm>
            <a:off x="8534400" y="6400800"/>
            <a:ext cx="457200" cy="276999"/>
          </a:xfrm>
          <a:prstGeom prst="rect">
            <a:avLst/>
          </a:prstGeom>
          <a:noFill/>
        </p:spPr>
        <p:txBody>
          <a:bodyPr wrap="square" rtlCol="0">
            <a:spAutoFit/>
          </a:bodyPr>
          <a:lstStyle/>
          <a:p>
            <a:fld id="{5CDFBA1D-71F0-45E5-8F55-0BEE05F1F5FA}" type="slidenum">
              <a:rPr lang="en-US" sz="1200" smtClean="0">
                <a:latin typeface="+mj-lt"/>
              </a:rPr>
              <a:t>29</a:t>
            </a:fld>
            <a:endParaRPr lang="en-US" sz="1200">
              <a:latin typeface="+mj-lt"/>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3</a:t>
            </a:fld>
            <a:endParaRPr lang="en-US"/>
          </a:p>
        </p:txBody>
      </p:sp>
      <p:sp>
        <p:nvSpPr>
          <p:cNvPr id="5" name="Title 1"/>
          <p:cNvSpPr>
            <a:spLocks noGrp="1"/>
          </p:cNvSpPr>
          <p:nvPr>
            <p:ph type="title"/>
          </p:nvPr>
        </p:nvSpPr>
        <p:spPr>
          <a:xfrm>
            <a:off x="457200" y="274638"/>
            <a:ext cx="8229600" cy="1143000"/>
          </a:xfrm>
        </p:spPr>
        <p:txBody>
          <a:bodyPr/>
          <a:lstStyle/>
          <a:p>
            <a:r>
              <a:rPr lang="en-US" smtClean="0"/>
              <a:t>All About that </a:t>
            </a:r>
            <a:r>
              <a:rPr lang="en-US" b="1" u="sng" smtClean="0"/>
              <a:t>Basis</a:t>
            </a:r>
            <a:endParaRPr lang="en-US" b="1" u="sng"/>
          </a:p>
        </p:txBody>
      </p:sp>
      <p:sp>
        <p:nvSpPr>
          <p:cNvPr id="6" name="Content Placeholder 2"/>
          <p:cNvSpPr>
            <a:spLocks noGrp="1"/>
          </p:cNvSpPr>
          <p:nvPr>
            <p:ph idx="1"/>
          </p:nvPr>
        </p:nvSpPr>
        <p:spPr>
          <a:xfrm>
            <a:off x="457200" y="1600200"/>
            <a:ext cx="8229600" cy="4525963"/>
          </a:xfrm>
        </p:spPr>
        <p:txBody>
          <a:bodyPr>
            <a:normAutofit/>
          </a:bodyPr>
          <a:lstStyle/>
          <a:p>
            <a:r>
              <a:rPr lang="en-US" u="sng" dirty="0" smtClean="0"/>
              <a:t>Basis is </a:t>
            </a:r>
            <a:r>
              <a:rPr lang="en-US" b="1" i="1" u="sng" dirty="0" smtClean="0"/>
              <a:t>important</a:t>
            </a:r>
            <a:r>
              <a:rPr lang="en-US" dirty="0" smtClean="0"/>
              <a:t>!!! </a:t>
            </a:r>
          </a:p>
          <a:p>
            <a:pPr lvl="1"/>
            <a:r>
              <a:rPr lang="en-US" dirty="0" smtClean="0"/>
              <a:t>Basis helps determine the tax consequences </a:t>
            </a:r>
            <a:r>
              <a:rPr lang="en-US" dirty="0"/>
              <a:t>of </a:t>
            </a:r>
            <a:endParaRPr lang="en-US" dirty="0" smtClean="0"/>
          </a:p>
          <a:p>
            <a:pPr lvl="2"/>
            <a:r>
              <a:rPr lang="en-US" dirty="0" smtClean="0"/>
              <a:t>Sales (of partnership interests)</a:t>
            </a:r>
            <a:r>
              <a:rPr lang="en-US" dirty="0" smtClean="0">
                <a:effectLst/>
              </a:rPr>
              <a:t> </a:t>
            </a:r>
            <a:endParaRPr lang="en-US" dirty="0" smtClean="0"/>
          </a:p>
          <a:p>
            <a:pPr lvl="2"/>
            <a:r>
              <a:rPr lang="en-US" dirty="0" smtClean="0"/>
              <a:t>Partnership </a:t>
            </a:r>
            <a:r>
              <a:rPr lang="en-US" dirty="0"/>
              <a:t>distributions; and</a:t>
            </a:r>
            <a:r>
              <a:rPr lang="en-US" dirty="0" smtClean="0">
                <a:effectLst/>
              </a:rPr>
              <a:t> </a:t>
            </a:r>
          </a:p>
          <a:p>
            <a:pPr lvl="2"/>
            <a:r>
              <a:rPr lang="en-US" dirty="0"/>
              <a:t>D</a:t>
            </a:r>
            <a:r>
              <a:rPr lang="en-US" dirty="0" smtClean="0"/>
              <a:t>eductibility </a:t>
            </a:r>
            <a:r>
              <a:rPr lang="en-US" dirty="0"/>
              <a:t>of partnership (pass-through) losses </a:t>
            </a:r>
            <a:r>
              <a:rPr lang="en-US" dirty="0" smtClean="0"/>
              <a:t>(§704(d</a:t>
            </a:r>
            <a:r>
              <a:rPr lang="en-US" dirty="0"/>
              <a:t>))</a:t>
            </a:r>
            <a:r>
              <a:rPr lang="en-US" dirty="0" smtClean="0">
                <a:effectLst/>
              </a:rPr>
              <a:t> </a:t>
            </a:r>
            <a:endParaRPr lang="en-US" dirty="0"/>
          </a:p>
          <a:p>
            <a:pPr marL="914400" lvl="2" indent="0">
              <a:buNone/>
            </a:pPr>
            <a:endParaRPr lang="en-US" dirty="0" smtClean="0"/>
          </a:p>
          <a:p>
            <a:r>
              <a:rPr lang="en-US" i="1" u="sng" dirty="0" smtClean="0"/>
              <a:t>Inside</a:t>
            </a:r>
            <a:r>
              <a:rPr lang="en-US" u="sng" dirty="0" smtClean="0"/>
              <a:t> vs. </a:t>
            </a:r>
            <a:r>
              <a:rPr lang="en-US" i="1" u="sng" dirty="0" smtClean="0"/>
              <a:t>Outside</a:t>
            </a:r>
            <a:r>
              <a:rPr lang="en-US" u="sng" dirty="0" smtClean="0"/>
              <a:t> Basis</a:t>
            </a:r>
            <a:r>
              <a:rPr lang="en-US" dirty="0" smtClean="0"/>
              <a:t>:</a:t>
            </a:r>
          </a:p>
          <a:p>
            <a:pPr lvl="1"/>
            <a:r>
              <a:rPr lang="en-US" i="1" u="sng" dirty="0"/>
              <a:t>Inside</a:t>
            </a:r>
            <a:r>
              <a:rPr lang="en-US" dirty="0"/>
              <a:t>:  </a:t>
            </a:r>
            <a:r>
              <a:rPr lang="en-US" dirty="0" smtClean="0"/>
              <a:t>The </a:t>
            </a:r>
            <a:r>
              <a:rPr lang="en-US" dirty="0"/>
              <a:t>partnership’s basis in </a:t>
            </a:r>
            <a:r>
              <a:rPr lang="en-US" dirty="0" smtClean="0"/>
              <a:t>the assets in the partnership.</a:t>
            </a:r>
            <a:r>
              <a:rPr lang="en-US" dirty="0" smtClean="0">
                <a:effectLst/>
              </a:rPr>
              <a:t> </a:t>
            </a:r>
          </a:p>
          <a:p>
            <a:pPr lvl="1"/>
            <a:r>
              <a:rPr lang="en-US" i="1" u="sng" dirty="0"/>
              <a:t>Outside</a:t>
            </a:r>
            <a:r>
              <a:rPr lang="en-US" dirty="0"/>
              <a:t>:  </a:t>
            </a:r>
            <a:r>
              <a:rPr lang="en-US" dirty="0" smtClean="0"/>
              <a:t>A </a:t>
            </a:r>
            <a:r>
              <a:rPr lang="en-US" dirty="0"/>
              <a:t>partner’s basis in </a:t>
            </a:r>
            <a:r>
              <a:rPr lang="en-US" dirty="0" smtClean="0"/>
              <a:t>his or her </a:t>
            </a:r>
            <a:r>
              <a:rPr lang="en-US" dirty="0"/>
              <a:t>or its partnership </a:t>
            </a:r>
            <a:r>
              <a:rPr lang="en-US" dirty="0" smtClean="0"/>
              <a:t>interest (owned outside of the partnership).</a:t>
            </a:r>
          </a:p>
        </p:txBody>
      </p:sp>
    </p:spTree>
    <p:extLst>
      <p:ext uri="{BB962C8B-B14F-4D97-AF65-F5344CB8AC3E}">
        <p14:creationId xmlns:p14="http://schemas.microsoft.com/office/powerpoint/2010/main" val="257208466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Title 3"/>
          <p:cNvSpPr>
            <a:spLocks noGrp="1"/>
          </p:cNvSpPr>
          <p:nvPr>
            <p:ph type="title"/>
          </p:nvPr>
        </p:nvSpPr>
        <p:spPr>
          <a:xfrm>
            <a:off x="457200" y="0"/>
            <a:ext cx="8229600" cy="1143000"/>
          </a:xfrm>
        </p:spPr>
        <p:txBody>
          <a:bodyPr/>
          <a:lstStyle/>
          <a:p>
            <a:pPr marL="342900" indent="-342900" eaLnBrk="1" hangingPunct="1">
              <a:spcBef>
                <a:spcPct val="20000"/>
              </a:spcBef>
              <a:spcAft>
                <a:spcPct val="20000"/>
              </a:spcAft>
              <a:defRPr/>
            </a:pPr>
            <a:r>
              <a:rPr lang="en-US" sz="4800" u="sng" smtClean="0"/>
              <a:t>§707(a)(2)</a:t>
            </a:r>
            <a:endParaRPr lang="en-US" sz="4800" b="1" smtClean="0">
              <a:latin typeface="Garamond" pitchFamily="18" charset="0"/>
            </a:endParaRPr>
          </a:p>
        </p:txBody>
      </p:sp>
      <p:sp>
        <p:nvSpPr>
          <p:cNvPr id="2" name="Rectangle 1"/>
          <p:cNvSpPr/>
          <p:nvPr/>
        </p:nvSpPr>
        <p:spPr>
          <a:xfrm>
            <a:off x="457200" y="1219199"/>
            <a:ext cx="8229600" cy="5458599"/>
          </a:xfrm>
          <a:prstGeom prst="rect">
            <a:avLst/>
          </a:prstGeom>
        </p:spPr>
        <p:txBody>
          <a:bodyPr>
            <a:noAutofit/>
          </a:bodyPr>
          <a:lstStyle/>
          <a:p>
            <a:pPr marL="342900" indent="-342900">
              <a:buFont typeface="Arial" pitchFamily="34" charset="0"/>
              <a:buChar char="•"/>
              <a:defRPr/>
            </a:pPr>
            <a:r>
              <a:rPr lang="en-US" sz="2000" b="1" u="sng" dirty="0">
                <a:solidFill>
                  <a:srgbClr val="000000"/>
                </a:solidFill>
                <a:latin typeface="+mj-lt"/>
              </a:rPr>
              <a:t>Disclosure Required – Form 8275</a:t>
            </a:r>
            <a:endParaRPr lang="en-US" sz="2000" dirty="0">
              <a:solidFill>
                <a:srgbClr val="000000"/>
              </a:solidFill>
              <a:latin typeface="+mj-lt"/>
            </a:endParaRPr>
          </a:p>
          <a:p>
            <a:pPr marL="342900" indent="-342900">
              <a:buFont typeface="Arial" pitchFamily="34" charset="0"/>
              <a:buChar char="•"/>
              <a:defRPr/>
            </a:pPr>
            <a:endParaRPr lang="en-US" sz="2000" dirty="0" smtClean="0">
              <a:solidFill>
                <a:srgbClr val="000000"/>
              </a:solidFill>
              <a:latin typeface="+mj-lt"/>
            </a:endParaRPr>
          </a:p>
          <a:p>
            <a:pPr marL="342900" indent="-342900">
              <a:buFont typeface="Arial" pitchFamily="34" charset="0"/>
              <a:buChar char="•"/>
              <a:defRPr/>
            </a:pPr>
            <a:r>
              <a:rPr lang="en-US" sz="2000" dirty="0" smtClean="0">
                <a:solidFill>
                  <a:srgbClr val="000000"/>
                </a:solidFill>
                <a:latin typeface="+mj-lt"/>
              </a:rPr>
              <a:t>A </a:t>
            </a:r>
            <a:r>
              <a:rPr lang="en-US" sz="2000" dirty="0">
                <a:solidFill>
                  <a:srgbClr val="000000"/>
                </a:solidFill>
                <a:latin typeface="+mj-lt"/>
              </a:rPr>
              <a:t>partner must attach Form 8275, Disclosure Statement, to his or her return if: </a:t>
            </a:r>
          </a:p>
          <a:p>
            <a:pPr marL="342900" indent="-342900">
              <a:buFont typeface="Arial" pitchFamily="34" charset="0"/>
              <a:buChar char="•"/>
              <a:defRPr/>
            </a:pPr>
            <a:endParaRPr lang="en-US" sz="2000" dirty="0">
              <a:solidFill>
                <a:srgbClr val="000000"/>
              </a:solidFill>
              <a:latin typeface="+mj-lt"/>
            </a:endParaRPr>
          </a:p>
          <a:p>
            <a:pPr marL="800100" lvl="1" indent="-342900">
              <a:buFont typeface="Arial" pitchFamily="34" charset="0"/>
              <a:buChar char="•"/>
              <a:defRPr/>
            </a:pPr>
            <a:r>
              <a:rPr lang="en-US" sz="2000" dirty="0">
                <a:solidFill>
                  <a:srgbClr val="000000"/>
                </a:solidFill>
                <a:latin typeface="+mj-lt"/>
              </a:rPr>
              <a:t>the partner contributes property to a partnership,</a:t>
            </a:r>
          </a:p>
          <a:p>
            <a:pPr marL="342900" indent="-342900">
              <a:buFont typeface="Arial" pitchFamily="34" charset="0"/>
              <a:buChar char="•"/>
              <a:defRPr/>
            </a:pPr>
            <a:endParaRPr lang="en-US" sz="2000" dirty="0">
              <a:solidFill>
                <a:srgbClr val="000000"/>
              </a:solidFill>
              <a:latin typeface="+mj-lt"/>
            </a:endParaRPr>
          </a:p>
          <a:p>
            <a:pPr marL="800100" lvl="1" indent="-342900">
              <a:buFont typeface="Arial" pitchFamily="34" charset="0"/>
              <a:buChar char="•"/>
              <a:defRPr/>
            </a:pPr>
            <a:r>
              <a:rPr lang="en-US" sz="2000" dirty="0">
                <a:solidFill>
                  <a:srgbClr val="000000"/>
                </a:solidFill>
                <a:latin typeface="+mj-lt"/>
              </a:rPr>
              <a:t>the partnership transfers money or other consideration to the partner within 2 years before or after the contribution,</a:t>
            </a:r>
          </a:p>
          <a:p>
            <a:pPr marL="342900" indent="-342900">
              <a:buFont typeface="Arial" pitchFamily="34" charset="0"/>
              <a:buChar char="•"/>
              <a:defRPr/>
            </a:pPr>
            <a:endParaRPr lang="en-US" sz="2000" dirty="0">
              <a:solidFill>
                <a:srgbClr val="000000"/>
              </a:solidFill>
              <a:latin typeface="+mj-lt"/>
            </a:endParaRPr>
          </a:p>
          <a:p>
            <a:pPr marL="800100" lvl="1" indent="-342900">
              <a:buFont typeface="Arial" pitchFamily="34" charset="0"/>
              <a:buChar char="•"/>
              <a:defRPr/>
            </a:pPr>
            <a:r>
              <a:rPr lang="en-US" sz="2000" dirty="0">
                <a:solidFill>
                  <a:srgbClr val="000000"/>
                </a:solidFill>
                <a:latin typeface="+mj-lt"/>
              </a:rPr>
              <a:t>the partner treats the transfers as something other than a sale, and</a:t>
            </a:r>
          </a:p>
          <a:p>
            <a:pPr marL="342900" indent="-342900">
              <a:buFont typeface="Arial" pitchFamily="34" charset="0"/>
              <a:buChar char="•"/>
              <a:defRPr/>
            </a:pPr>
            <a:endParaRPr lang="en-US" sz="2000" dirty="0">
              <a:solidFill>
                <a:srgbClr val="000000"/>
              </a:solidFill>
              <a:latin typeface="+mj-lt"/>
            </a:endParaRPr>
          </a:p>
          <a:p>
            <a:pPr marL="800100" lvl="1" indent="-342900">
              <a:buFont typeface="Arial" pitchFamily="34" charset="0"/>
              <a:buChar char="•"/>
              <a:defRPr/>
            </a:pPr>
            <a:r>
              <a:rPr lang="en-US" sz="2000" dirty="0">
                <a:solidFill>
                  <a:srgbClr val="000000"/>
                </a:solidFill>
                <a:latin typeface="+mj-lt"/>
              </a:rPr>
              <a:t>the transfer of money or other consideration is not presumed to be a guaranteed payment for capital, is not a reasonable preferred return, and is not an operating cash flow distribution.</a:t>
            </a:r>
          </a:p>
        </p:txBody>
      </p:sp>
      <p:sp>
        <p:nvSpPr>
          <p:cNvPr id="3" name="TextBox 2"/>
          <p:cNvSpPr txBox="1"/>
          <p:nvPr/>
        </p:nvSpPr>
        <p:spPr>
          <a:xfrm>
            <a:off x="8534400" y="6400800"/>
            <a:ext cx="457200" cy="276999"/>
          </a:xfrm>
          <a:prstGeom prst="rect">
            <a:avLst/>
          </a:prstGeom>
          <a:noFill/>
        </p:spPr>
        <p:txBody>
          <a:bodyPr wrap="square" rtlCol="0">
            <a:spAutoFit/>
          </a:bodyPr>
          <a:lstStyle/>
          <a:p>
            <a:fld id="{33B78837-F593-40F4-A13D-A3637C934FD5}" type="slidenum">
              <a:rPr lang="en-US" sz="1200" smtClean="0">
                <a:latin typeface="+mj-lt"/>
              </a:rPr>
              <a:t>30</a:t>
            </a:fld>
            <a:endParaRPr lang="en-US" sz="1200">
              <a:latin typeface="+mj-lt"/>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Title 3"/>
          <p:cNvSpPr>
            <a:spLocks noGrp="1"/>
          </p:cNvSpPr>
          <p:nvPr>
            <p:ph type="title"/>
          </p:nvPr>
        </p:nvSpPr>
        <p:spPr/>
        <p:txBody>
          <a:bodyPr/>
          <a:lstStyle/>
          <a:p>
            <a:pPr marL="342900" indent="-342900" eaLnBrk="1" hangingPunct="1">
              <a:spcBef>
                <a:spcPct val="20000"/>
              </a:spcBef>
              <a:spcAft>
                <a:spcPct val="20000"/>
              </a:spcAft>
              <a:defRPr/>
            </a:pPr>
            <a:r>
              <a:rPr lang="en-US" sz="4800" u="sng" smtClean="0"/>
              <a:t>§707(a)(2)</a:t>
            </a:r>
            <a:endParaRPr lang="en-US" sz="4800" b="1" smtClean="0">
              <a:latin typeface="Garamond" pitchFamily="18" charset="0"/>
            </a:endParaRPr>
          </a:p>
        </p:txBody>
      </p:sp>
      <p:sp>
        <p:nvSpPr>
          <p:cNvPr id="2" name="Rectangle 1"/>
          <p:cNvSpPr/>
          <p:nvPr/>
        </p:nvSpPr>
        <p:spPr>
          <a:xfrm>
            <a:off x="457200" y="1905000"/>
            <a:ext cx="8229600" cy="4191000"/>
          </a:xfrm>
          <a:prstGeom prst="rect">
            <a:avLst/>
          </a:prstGeom>
        </p:spPr>
        <p:txBody>
          <a:bodyPr>
            <a:normAutofit/>
          </a:bodyPr>
          <a:lstStyle/>
          <a:p>
            <a:pPr marL="342900" indent="-342900">
              <a:buFont typeface="Arial" pitchFamily="34" charset="0"/>
              <a:buChar char="•"/>
              <a:defRPr/>
            </a:pPr>
            <a:r>
              <a:rPr lang="en-US" sz="2100" b="1" u="sng" dirty="0">
                <a:solidFill>
                  <a:srgbClr val="000000"/>
                </a:solidFill>
                <a:latin typeface="+mj-lt"/>
              </a:rPr>
              <a:t>Disclosure Required – Form 8275</a:t>
            </a:r>
            <a:endParaRPr lang="en-US" sz="2100" dirty="0">
              <a:solidFill>
                <a:srgbClr val="000000"/>
              </a:solidFill>
              <a:latin typeface="+mj-lt"/>
            </a:endParaRPr>
          </a:p>
          <a:p>
            <a:pPr marL="342900" indent="-342900">
              <a:buFont typeface="Arial" pitchFamily="34" charset="0"/>
              <a:buChar char="•"/>
              <a:defRPr/>
            </a:pPr>
            <a:endParaRPr lang="en-US" sz="2100" dirty="0" smtClean="0">
              <a:solidFill>
                <a:srgbClr val="000000"/>
              </a:solidFill>
              <a:latin typeface="+mj-lt"/>
            </a:endParaRPr>
          </a:p>
          <a:p>
            <a:pPr marL="342900" indent="-342900">
              <a:buFont typeface="Arial" pitchFamily="34" charset="0"/>
              <a:buChar char="•"/>
              <a:defRPr/>
            </a:pPr>
            <a:r>
              <a:rPr lang="en-US" sz="2100" dirty="0" smtClean="0">
                <a:solidFill>
                  <a:srgbClr val="000000"/>
                </a:solidFill>
                <a:latin typeface="+mj-lt"/>
              </a:rPr>
              <a:t>The Form 8275 disclosure </a:t>
            </a:r>
            <a:r>
              <a:rPr lang="en-US" sz="2100" dirty="0">
                <a:solidFill>
                  <a:srgbClr val="000000"/>
                </a:solidFill>
                <a:latin typeface="+mj-lt"/>
              </a:rPr>
              <a:t>should include: </a:t>
            </a:r>
          </a:p>
          <a:p>
            <a:pPr>
              <a:defRPr/>
            </a:pPr>
            <a:endParaRPr lang="en-US" sz="2100" dirty="0">
              <a:solidFill>
                <a:srgbClr val="000000"/>
              </a:solidFill>
              <a:latin typeface="+mj-lt"/>
            </a:endParaRPr>
          </a:p>
          <a:p>
            <a:pPr marL="800100" lvl="1" indent="-342900">
              <a:buFont typeface="Arial" pitchFamily="34" charset="0"/>
              <a:buChar char="•"/>
              <a:defRPr/>
            </a:pPr>
            <a:r>
              <a:rPr lang="en-US" sz="2100" dirty="0">
                <a:solidFill>
                  <a:srgbClr val="000000"/>
                </a:solidFill>
                <a:latin typeface="+mj-lt"/>
              </a:rPr>
              <a:t>A caption identifying the statement as a disclosure under IRC § 707;</a:t>
            </a:r>
          </a:p>
          <a:p>
            <a:pPr marL="342900" indent="-342900">
              <a:buFont typeface="Arial" pitchFamily="34" charset="0"/>
              <a:buChar char="•"/>
              <a:defRPr/>
            </a:pPr>
            <a:endParaRPr lang="en-US" sz="2100" dirty="0">
              <a:solidFill>
                <a:srgbClr val="000000"/>
              </a:solidFill>
              <a:latin typeface="+mj-lt"/>
            </a:endParaRPr>
          </a:p>
          <a:p>
            <a:pPr marL="800100" lvl="1" indent="-342900">
              <a:buFont typeface="Arial" pitchFamily="34" charset="0"/>
              <a:buChar char="•"/>
              <a:defRPr/>
            </a:pPr>
            <a:r>
              <a:rPr lang="en-US" sz="2100" dirty="0">
                <a:solidFill>
                  <a:srgbClr val="000000"/>
                </a:solidFill>
                <a:latin typeface="+mj-lt"/>
              </a:rPr>
              <a:t>A description of the transferred property or money, including its value; and</a:t>
            </a:r>
          </a:p>
          <a:p>
            <a:pPr marL="342900" indent="-342900">
              <a:buFont typeface="Arial" pitchFamily="34" charset="0"/>
              <a:buChar char="•"/>
              <a:defRPr/>
            </a:pPr>
            <a:endParaRPr lang="en-US" sz="2100" dirty="0">
              <a:solidFill>
                <a:srgbClr val="000000"/>
              </a:solidFill>
              <a:latin typeface="+mj-lt"/>
            </a:endParaRPr>
          </a:p>
          <a:p>
            <a:pPr marL="800100" lvl="1" indent="-342900">
              <a:buFont typeface="Arial" pitchFamily="34" charset="0"/>
              <a:buChar char="•"/>
              <a:defRPr/>
            </a:pPr>
            <a:r>
              <a:rPr lang="en-US" sz="2100" dirty="0">
                <a:solidFill>
                  <a:srgbClr val="000000"/>
                </a:solidFill>
                <a:latin typeface="+mj-lt"/>
              </a:rPr>
              <a:t>A description of any relevant facts in determining if the transfers are properly viewed as a disguised sale. </a:t>
            </a:r>
          </a:p>
        </p:txBody>
      </p:sp>
      <p:sp>
        <p:nvSpPr>
          <p:cNvPr id="3" name="TextBox 2"/>
          <p:cNvSpPr txBox="1"/>
          <p:nvPr/>
        </p:nvSpPr>
        <p:spPr>
          <a:xfrm>
            <a:off x="8534400" y="6292334"/>
            <a:ext cx="381000" cy="276999"/>
          </a:xfrm>
          <a:prstGeom prst="rect">
            <a:avLst/>
          </a:prstGeom>
          <a:noFill/>
        </p:spPr>
        <p:txBody>
          <a:bodyPr wrap="square" rtlCol="0">
            <a:spAutoFit/>
          </a:bodyPr>
          <a:lstStyle/>
          <a:p>
            <a:fld id="{247A79A2-527B-49C9-A3D7-A7C50EB13F00}" type="slidenum">
              <a:rPr lang="en-US" sz="1200" smtClean="0">
                <a:latin typeface="+mj-lt"/>
              </a:rPr>
              <a:t>31</a:t>
            </a:fld>
            <a:endParaRPr lang="en-US" sz="1200">
              <a:latin typeface="+mj-lt"/>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Title 3"/>
          <p:cNvSpPr>
            <a:spLocks noGrp="1"/>
          </p:cNvSpPr>
          <p:nvPr>
            <p:ph type="title"/>
          </p:nvPr>
        </p:nvSpPr>
        <p:spPr/>
        <p:txBody>
          <a:bodyPr/>
          <a:lstStyle/>
          <a:p>
            <a:pPr marL="342900" indent="-342900" eaLnBrk="1" hangingPunct="1">
              <a:spcBef>
                <a:spcPct val="20000"/>
              </a:spcBef>
              <a:spcAft>
                <a:spcPct val="20000"/>
              </a:spcAft>
              <a:defRPr/>
            </a:pPr>
            <a:r>
              <a:rPr lang="en-US" sz="4800" u="sng" smtClean="0"/>
              <a:t>§707(a)(2)</a:t>
            </a:r>
            <a:endParaRPr lang="en-US" sz="4800" b="1" smtClean="0">
              <a:latin typeface="Garamond" pitchFamily="18" charset="0"/>
            </a:endParaRPr>
          </a:p>
        </p:txBody>
      </p:sp>
      <p:sp>
        <p:nvSpPr>
          <p:cNvPr id="2" name="Rectangle 1"/>
          <p:cNvSpPr/>
          <p:nvPr/>
        </p:nvSpPr>
        <p:spPr>
          <a:xfrm>
            <a:off x="457200" y="2057400"/>
            <a:ext cx="8229600" cy="4419600"/>
          </a:xfrm>
          <a:prstGeom prst="rect">
            <a:avLst/>
          </a:prstGeom>
        </p:spPr>
        <p:txBody>
          <a:bodyPr>
            <a:normAutofit/>
          </a:bodyPr>
          <a:lstStyle/>
          <a:p>
            <a:pPr marL="342900" indent="-342900">
              <a:buFont typeface="Arial" pitchFamily="34" charset="0"/>
              <a:buChar char="•"/>
              <a:defRPr/>
            </a:pPr>
            <a:r>
              <a:rPr lang="en-US" sz="2100" b="1" u="sng" dirty="0">
                <a:solidFill>
                  <a:srgbClr val="000000"/>
                </a:solidFill>
                <a:latin typeface="+mj-lt"/>
              </a:rPr>
              <a:t>Transfers Within 2 Years</a:t>
            </a:r>
            <a:endParaRPr lang="en-US" sz="2100" dirty="0">
              <a:solidFill>
                <a:srgbClr val="000000"/>
              </a:solidFill>
              <a:latin typeface="+mj-lt"/>
            </a:endParaRPr>
          </a:p>
          <a:p>
            <a:pPr marL="342900" indent="-342900">
              <a:buFont typeface="Arial" pitchFamily="34" charset="0"/>
              <a:buChar char="•"/>
              <a:defRPr/>
            </a:pPr>
            <a:endParaRPr lang="en-US" sz="2100" b="1" dirty="0" smtClean="0">
              <a:solidFill>
                <a:srgbClr val="000000"/>
              </a:solidFill>
              <a:latin typeface="+mj-lt"/>
            </a:endParaRPr>
          </a:p>
          <a:p>
            <a:pPr marL="342900" indent="-342900">
              <a:buFont typeface="Arial" pitchFamily="34" charset="0"/>
              <a:buChar char="•"/>
              <a:defRPr/>
            </a:pPr>
            <a:r>
              <a:rPr lang="en-US" sz="2100" b="1" dirty="0" smtClean="0">
                <a:solidFill>
                  <a:srgbClr val="000000"/>
                </a:solidFill>
                <a:latin typeface="+mj-lt"/>
              </a:rPr>
              <a:t>Example </a:t>
            </a:r>
            <a:r>
              <a:rPr lang="en-US" sz="2100" b="1" dirty="0">
                <a:solidFill>
                  <a:srgbClr val="000000"/>
                </a:solidFill>
                <a:latin typeface="+mj-lt"/>
              </a:rPr>
              <a:t>1 – Facts: </a:t>
            </a:r>
          </a:p>
          <a:p>
            <a:pPr marL="342900" indent="-342900">
              <a:buFont typeface="Arial" pitchFamily="34" charset="0"/>
              <a:buChar char="•"/>
              <a:defRPr/>
            </a:pPr>
            <a:r>
              <a:rPr lang="en-US" sz="2100" dirty="0">
                <a:solidFill>
                  <a:srgbClr val="000000"/>
                </a:solidFill>
                <a:latin typeface="+mj-lt"/>
              </a:rPr>
              <a:t>A transfers property to a partnership in exchange for a partnership interest.</a:t>
            </a:r>
          </a:p>
          <a:p>
            <a:pPr marL="342900" indent="-342900">
              <a:buFont typeface="Arial" pitchFamily="34" charset="0"/>
              <a:buChar char="•"/>
              <a:defRPr/>
            </a:pPr>
            <a:r>
              <a:rPr lang="en-US" sz="2100" dirty="0">
                <a:solidFill>
                  <a:srgbClr val="000000"/>
                </a:solidFill>
                <a:latin typeface="+mj-lt"/>
              </a:rPr>
              <a:t>Property has a </a:t>
            </a:r>
            <a:r>
              <a:rPr lang="en-US" sz="2100" dirty="0" err="1" smtClean="0">
                <a:solidFill>
                  <a:srgbClr val="000000"/>
                </a:solidFill>
                <a:latin typeface="+mj-lt"/>
              </a:rPr>
              <a:t>FMV</a:t>
            </a:r>
            <a:r>
              <a:rPr lang="en-US" sz="2100" dirty="0" smtClean="0">
                <a:solidFill>
                  <a:srgbClr val="000000"/>
                </a:solidFill>
                <a:latin typeface="+mj-lt"/>
              </a:rPr>
              <a:t> of </a:t>
            </a:r>
            <a:r>
              <a:rPr lang="en-US" sz="2100" dirty="0">
                <a:solidFill>
                  <a:srgbClr val="000000"/>
                </a:solidFill>
                <a:latin typeface="+mj-lt"/>
              </a:rPr>
              <a:t>$4,000,000 and an adjusted tax basis of $1,200,000. </a:t>
            </a:r>
          </a:p>
          <a:p>
            <a:pPr marL="342900" indent="-342900">
              <a:buFont typeface="Arial" pitchFamily="34" charset="0"/>
              <a:buChar char="•"/>
              <a:defRPr/>
            </a:pPr>
            <a:r>
              <a:rPr lang="en-US" sz="2100" dirty="0">
                <a:solidFill>
                  <a:srgbClr val="000000"/>
                </a:solidFill>
                <a:latin typeface="+mj-lt"/>
              </a:rPr>
              <a:t>Immediately after the transfer, partnership transfers $3,000,000 in cash to A. </a:t>
            </a:r>
          </a:p>
        </p:txBody>
      </p:sp>
      <p:sp>
        <p:nvSpPr>
          <p:cNvPr id="3" name="TextBox 2"/>
          <p:cNvSpPr txBox="1"/>
          <p:nvPr/>
        </p:nvSpPr>
        <p:spPr>
          <a:xfrm>
            <a:off x="8551555" y="6291943"/>
            <a:ext cx="440045" cy="276999"/>
          </a:xfrm>
          <a:prstGeom prst="rect">
            <a:avLst/>
          </a:prstGeom>
          <a:noFill/>
        </p:spPr>
        <p:txBody>
          <a:bodyPr wrap="square" rtlCol="0">
            <a:spAutoFit/>
          </a:bodyPr>
          <a:lstStyle/>
          <a:p>
            <a:fld id="{7EEF4BC3-9CF6-4E46-BFA0-48329484217F}" type="slidenum">
              <a:rPr lang="en-US" sz="1200" smtClean="0">
                <a:latin typeface="+mj-lt"/>
              </a:rPr>
              <a:t>32</a:t>
            </a:fld>
            <a:endParaRPr lang="en-US" sz="1200">
              <a:latin typeface="+mj-lt"/>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Title 3"/>
          <p:cNvSpPr>
            <a:spLocks noGrp="1"/>
          </p:cNvSpPr>
          <p:nvPr>
            <p:ph type="title"/>
          </p:nvPr>
        </p:nvSpPr>
        <p:spPr/>
        <p:txBody>
          <a:bodyPr/>
          <a:lstStyle/>
          <a:p>
            <a:pPr marL="342900" indent="-342900" eaLnBrk="1" hangingPunct="1">
              <a:spcBef>
                <a:spcPct val="20000"/>
              </a:spcBef>
              <a:spcAft>
                <a:spcPct val="20000"/>
              </a:spcAft>
              <a:defRPr/>
            </a:pPr>
            <a:r>
              <a:rPr lang="en-US" sz="4800" u="sng" smtClean="0"/>
              <a:t>§707(a)(2)</a:t>
            </a:r>
            <a:endParaRPr lang="en-US" sz="4800" b="1" smtClean="0">
              <a:latin typeface="Garamond" pitchFamily="18" charset="0"/>
            </a:endParaRPr>
          </a:p>
        </p:txBody>
      </p:sp>
      <p:sp>
        <p:nvSpPr>
          <p:cNvPr id="2" name="Rectangle 1"/>
          <p:cNvSpPr/>
          <p:nvPr/>
        </p:nvSpPr>
        <p:spPr>
          <a:xfrm>
            <a:off x="457200" y="2057400"/>
            <a:ext cx="8229600" cy="4419600"/>
          </a:xfrm>
          <a:prstGeom prst="rect">
            <a:avLst/>
          </a:prstGeom>
        </p:spPr>
        <p:txBody>
          <a:bodyPr>
            <a:normAutofit/>
          </a:bodyPr>
          <a:lstStyle/>
          <a:p>
            <a:pPr marL="342900" indent="-342900">
              <a:buFont typeface="Arial" pitchFamily="34" charset="0"/>
              <a:buChar char="•"/>
              <a:defRPr/>
            </a:pPr>
            <a:r>
              <a:rPr lang="en-US" sz="2100" b="1" u="sng" dirty="0">
                <a:solidFill>
                  <a:srgbClr val="000000"/>
                </a:solidFill>
                <a:latin typeface="+mj-lt"/>
              </a:rPr>
              <a:t>Transfers Within 2 </a:t>
            </a:r>
            <a:r>
              <a:rPr lang="en-US" sz="2100" b="1" u="sng" dirty="0" smtClean="0">
                <a:solidFill>
                  <a:srgbClr val="000000"/>
                </a:solidFill>
                <a:latin typeface="+mj-lt"/>
              </a:rPr>
              <a:t>Years</a:t>
            </a:r>
          </a:p>
          <a:p>
            <a:pPr marL="342900" indent="-342900">
              <a:buFont typeface="Arial" pitchFamily="34" charset="0"/>
              <a:buChar char="•"/>
              <a:defRPr/>
            </a:pPr>
            <a:endParaRPr lang="en-US" sz="2100" dirty="0">
              <a:solidFill>
                <a:srgbClr val="000000"/>
              </a:solidFill>
              <a:latin typeface="+mj-lt"/>
            </a:endParaRPr>
          </a:p>
          <a:p>
            <a:pPr marL="342900" indent="-342900">
              <a:buFont typeface="Arial" pitchFamily="34" charset="0"/>
              <a:buChar char="•"/>
              <a:defRPr/>
            </a:pPr>
            <a:r>
              <a:rPr lang="en-US" sz="2100" b="1" dirty="0">
                <a:solidFill>
                  <a:srgbClr val="000000"/>
                </a:solidFill>
                <a:latin typeface="+mj-lt"/>
              </a:rPr>
              <a:t>Example 1 – Tax: </a:t>
            </a:r>
          </a:p>
          <a:p>
            <a:pPr marL="342900" indent="-342900">
              <a:buFont typeface="Arial" pitchFamily="34" charset="0"/>
              <a:buChar char="•"/>
              <a:defRPr/>
            </a:pPr>
            <a:r>
              <a:rPr lang="en-US" sz="2100" dirty="0">
                <a:solidFill>
                  <a:srgbClr val="000000"/>
                </a:solidFill>
                <a:latin typeface="+mj-lt"/>
              </a:rPr>
              <a:t>A sold a ¾ interest in the </a:t>
            </a:r>
            <a:r>
              <a:rPr lang="en-US" sz="2100" dirty="0" smtClean="0">
                <a:solidFill>
                  <a:srgbClr val="000000"/>
                </a:solidFill>
                <a:latin typeface="+mj-lt"/>
              </a:rPr>
              <a:t>property and contributed a ¼ interest</a:t>
            </a:r>
            <a:endParaRPr lang="en-US" sz="2100" dirty="0">
              <a:solidFill>
                <a:srgbClr val="000000"/>
              </a:solidFill>
              <a:latin typeface="+mj-lt"/>
            </a:endParaRPr>
          </a:p>
          <a:p>
            <a:pPr marL="342900" indent="-342900">
              <a:buFont typeface="Arial" pitchFamily="34" charset="0"/>
              <a:buChar char="•"/>
              <a:defRPr/>
            </a:pPr>
            <a:r>
              <a:rPr lang="en-US" sz="2100" dirty="0">
                <a:solidFill>
                  <a:srgbClr val="000000"/>
                </a:solidFill>
                <a:latin typeface="+mj-lt"/>
              </a:rPr>
              <a:t>$</a:t>
            </a:r>
            <a:r>
              <a:rPr lang="en-US" sz="2100" dirty="0" smtClean="0">
                <a:solidFill>
                  <a:srgbClr val="000000"/>
                </a:solidFill>
                <a:latin typeface="+mj-lt"/>
              </a:rPr>
              <a:t>3,000,000 cash distributed to A for property worth </a:t>
            </a:r>
            <a:r>
              <a:rPr lang="en-US" sz="2100" dirty="0">
                <a:solidFill>
                  <a:srgbClr val="000000"/>
                </a:solidFill>
                <a:latin typeface="+mj-lt"/>
              </a:rPr>
              <a:t>$4,000,000 </a:t>
            </a:r>
            <a:r>
              <a:rPr lang="en-US" sz="2100" dirty="0" smtClean="0">
                <a:solidFill>
                  <a:srgbClr val="000000"/>
                </a:solidFill>
                <a:latin typeface="+mj-lt"/>
              </a:rPr>
              <a:t>($3,000,000 or ¾ of the transaction treated as a sale)</a:t>
            </a:r>
            <a:endParaRPr lang="en-US" sz="2100" dirty="0">
              <a:solidFill>
                <a:srgbClr val="000000"/>
              </a:solidFill>
              <a:latin typeface="+mj-lt"/>
            </a:endParaRPr>
          </a:p>
          <a:p>
            <a:pPr marL="342900" indent="-342900">
              <a:buFont typeface="Arial" pitchFamily="34" charset="0"/>
              <a:buChar char="•"/>
              <a:defRPr/>
            </a:pPr>
            <a:r>
              <a:rPr lang="en-US" sz="2100" dirty="0">
                <a:solidFill>
                  <a:srgbClr val="000000"/>
                </a:solidFill>
                <a:latin typeface="+mj-lt"/>
              </a:rPr>
              <a:t>A contributed property with a </a:t>
            </a:r>
            <a:r>
              <a:rPr lang="en-US" sz="2100" dirty="0" err="1" smtClean="0">
                <a:solidFill>
                  <a:srgbClr val="000000"/>
                </a:solidFill>
                <a:latin typeface="+mj-lt"/>
              </a:rPr>
              <a:t>FMV</a:t>
            </a:r>
            <a:r>
              <a:rPr lang="en-US" sz="2100" dirty="0" smtClean="0">
                <a:solidFill>
                  <a:srgbClr val="000000"/>
                </a:solidFill>
                <a:latin typeface="+mj-lt"/>
              </a:rPr>
              <a:t> of </a:t>
            </a:r>
            <a:r>
              <a:rPr lang="en-US" sz="2100" dirty="0">
                <a:solidFill>
                  <a:srgbClr val="000000"/>
                </a:solidFill>
                <a:latin typeface="+mj-lt"/>
              </a:rPr>
              <a:t>$1,000,000 and an </a:t>
            </a:r>
            <a:r>
              <a:rPr lang="en-US" sz="2100" dirty="0" smtClean="0">
                <a:solidFill>
                  <a:srgbClr val="000000"/>
                </a:solidFill>
                <a:latin typeface="+mj-lt"/>
              </a:rPr>
              <a:t>adjusted </a:t>
            </a:r>
            <a:r>
              <a:rPr lang="en-US" sz="2100" dirty="0">
                <a:solidFill>
                  <a:srgbClr val="000000"/>
                </a:solidFill>
                <a:latin typeface="+mj-lt"/>
              </a:rPr>
              <a:t>basis of $</a:t>
            </a:r>
            <a:r>
              <a:rPr lang="en-US" sz="2100" dirty="0" smtClean="0">
                <a:solidFill>
                  <a:srgbClr val="000000"/>
                </a:solidFill>
                <a:latin typeface="+mj-lt"/>
              </a:rPr>
              <a:t>300,000 (1/4 of $1,2000,000) to partnership for a partnership interest.  A’s </a:t>
            </a:r>
            <a:r>
              <a:rPr lang="en-US" sz="2100" i="1" dirty="0" smtClean="0">
                <a:solidFill>
                  <a:srgbClr val="000000"/>
                </a:solidFill>
                <a:latin typeface="+mj-lt"/>
              </a:rPr>
              <a:t>outside</a:t>
            </a:r>
            <a:r>
              <a:rPr lang="en-US" sz="2100" dirty="0" smtClean="0">
                <a:solidFill>
                  <a:srgbClr val="000000"/>
                </a:solidFill>
                <a:latin typeface="+mj-lt"/>
              </a:rPr>
              <a:t> basis in her partnership interest will be $300,000.</a:t>
            </a:r>
            <a:endParaRPr lang="en-US" sz="2100" dirty="0">
              <a:solidFill>
                <a:srgbClr val="000000"/>
              </a:solidFill>
              <a:latin typeface="+mj-lt"/>
            </a:endParaRPr>
          </a:p>
        </p:txBody>
      </p:sp>
      <p:sp>
        <p:nvSpPr>
          <p:cNvPr id="3" name="TextBox 2"/>
          <p:cNvSpPr txBox="1"/>
          <p:nvPr/>
        </p:nvSpPr>
        <p:spPr>
          <a:xfrm>
            <a:off x="8534400" y="6324600"/>
            <a:ext cx="381000" cy="276999"/>
          </a:xfrm>
          <a:prstGeom prst="rect">
            <a:avLst/>
          </a:prstGeom>
          <a:noFill/>
        </p:spPr>
        <p:txBody>
          <a:bodyPr wrap="square" rtlCol="0">
            <a:spAutoFit/>
          </a:bodyPr>
          <a:lstStyle/>
          <a:p>
            <a:fld id="{F7D8C78F-9D26-4F77-A3EF-F6D99ABA1636}" type="slidenum">
              <a:rPr lang="en-US" sz="1200" smtClean="0">
                <a:latin typeface="+mj-lt"/>
              </a:rPr>
              <a:t>33</a:t>
            </a:fld>
            <a:endParaRPr lang="en-US" sz="1200">
              <a:latin typeface="+mj-lt"/>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Title 3"/>
          <p:cNvSpPr>
            <a:spLocks noGrp="1"/>
          </p:cNvSpPr>
          <p:nvPr>
            <p:ph type="title"/>
          </p:nvPr>
        </p:nvSpPr>
        <p:spPr/>
        <p:txBody>
          <a:bodyPr/>
          <a:lstStyle/>
          <a:p>
            <a:pPr marL="342900" indent="-342900" eaLnBrk="1" hangingPunct="1">
              <a:spcBef>
                <a:spcPct val="20000"/>
              </a:spcBef>
              <a:spcAft>
                <a:spcPct val="20000"/>
              </a:spcAft>
              <a:defRPr/>
            </a:pPr>
            <a:r>
              <a:rPr lang="en-US" sz="4800" u="sng" smtClean="0"/>
              <a:t>§707(a)(2)</a:t>
            </a:r>
            <a:endParaRPr lang="en-US" sz="4800" b="1" smtClean="0">
              <a:latin typeface="Garamond" pitchFamily="18" charset="0"/>
            </a:endParaRPr>
          </a:p>
        </p:txBody>
      </p:sp>
      <p:sp>
        <p:nvSpPr>
          <p:cNvPr id="2" name="Rectangle 1"/>
          <p:cNvSpPr/>
          <p:nvPr/>
        </p:nvSpPr>
        <p:spPr>
          <a:xfrm>
            <a:off x="457200" y="2057400"/>
            <a:ext cx="8229600" cy="4419600"/>
          </a:xfrm>
          <a:prstGeom prst="rect">
            <a:avLst/>
          </a:prstGeom>
        </p:spPr>
        <p:txBody>
          <a:bodyPr>
            <a:normAutofit/>
          </a:bodyPr>
          <a:lstStyle/>
          <a:p>
            <a:pPr marL="342900" indent="-342900">
              <a:buFont typeface="Arial" pitchFamily="34" charset="0"/>
              <a:buChar char="•"/>
              <a:defRPr/>
            </a:pPr>
            <a:r>
              <a:rPr lang="en-US" sz="2100" b="1" u="sng" dirty="0" smtClean="0">
                <a:solidFill>
                  <a:srgbClr val="000000"/>
                </a:solidFill>
                <a:latin typeface="+mj-lt"/>
              </a:rPr>
              <a:t>Liabilities</a:t>
            </a:r>
          </a:p>
          <a:p>
            <a:pPr marL="342900" indent="-342900">
              <a:buFont typeface="Arial" pitchFamily="34" charset="0"/>
              <a:buChar char="•"/>
              <a:defRPr/>
            </a:pPr>
            <a:endParaRPr lang="en-US" sz="2100" dirty="0">
              <a:solidFill>
                <a:srgbClr val="000000"/>
              </a:solidFill>
              <a:latin typeface="+mj-lt"/>
            </a:endParaRPr>
          </a:p>
          <a:p>
            <a:pPr marL="342900" indent="-342900">
              <a:buFont typeface="Arial" pitchFamily="34" charset="0"/>
              <a:buChar char="•"/>
              <a:defRPr/>
            </a:pPr>
            <a:r>
              <a:rPr lang="en-US" sz="2100" b="1" dirty="0" smtClean="0">
                <a:solidFill>
                  <a:srgbClr val="000000"/>
                </a:solidFill>
                <a:latin typeface="+mj-lt"/>
              </a:rPr>
              <a:t>“Qualified Liabilities” </a:t>
            </a:r>
            <a:r>
              <a:rPr lang="en-US" sz="2100" dirty="0">
                <a:solidFill>
                  <a:srgbClr val="000000"/>
                </a:solidFill>
                <a:latin typeface="+mj-lt"/>
              </a:rPr>
              <a:t>- If a partnership assumes (or takes property subject to) a </a:t>
            </a:r>
            <a:r>
              <a:rPr lang="en-US" sz="2100" dirty="0" smtClean="0">
                <a:solidFill>
                  <a:srgbClr val="000000"/>
                </a:solidFill>
                <a:latin typeface="+mj-lt"/>
              </a:rPr>
              <a:t>“qualified liability”, </a:t>
            </a:r>
            <a:r>
              <a:rPr lang="en-US" sz="2100" dirty="0">
                <a:solidFill>
                  <a:srgbClr val="000000"/>
                </a:solidFill>
                <a:latin typeface="+mj-lt"/>
              </a:rPr>
              <a:t>the </a:t>
            </a:r>
            <a:r>
              <a:rPr lang="en-US" sz="2100" dirty="0" smtClean="0">
                <a:solidFill>
                  <a:srgbClr val="000000"/>
                </a:solidFill>
                <a:latin typeface="+mj-lt"/>
              </a:rPr>
              <a:t>partnership </a:t>
            </a:r>
            <a:r>
              <a:rPr lang="en-US" sz="2100" dirty="0">
                <a:solidFill>
                  <a:srgbClr val="000000"/>
                </a:solidFill>
                <a:latin typeface="+mj-lt"/>
              </a:rPr>
              <a:t>will not be treated as having transferred consideration to the partner pursuant to a sale, provided the transaction is not otherwise treated as part of a sale.</a:t>
            </a:r>
            <a:endParaRPr lang="en-US" sz="2100" b="1" dirty="0">
              <a:solidFill>
                <a:srgbClr val="000000"/>
              </a:solidFill>
              <a:latin typeface="+mj-lt"/>
            </a:endParaRPr>
          </a:p>
        </p:txBody>
      </p:sp>
      <p:sp>
        <p:nvSpPr>
          <p:cNvPr id="3" name="TextBox 2"/>
          <p:cNvSpPr txBox="1"/>
          <p:nvPr/>
        </p:nvSpPr>
        <p:spPr>
          <a:xfrm>
            <a:off x="8610600" y="6246421"/>
            <a:ext cx="381000" cy="276999"/>
          </a:xfrm>
          <a:prstGeom prst="rect">
            <a:avLst/>
          </a:prstGeom>
          <a:noFill/>
        </p:spPr>
        <p:txBody>
          <a:bodyPr wrap="square" rtlCol="0">
            <a:spAutoFit/>
          </a:bodyPr>
          <a:lstStyle/>
          <a:p>
            <a:fld id="{49C75733-C375-4D1E-8182-CA63D34612A8}" type="slidenum">
              <a:rPr lang="en-US" sz="1200" smtClean="0">
                <a:latin typeface="+mj-lt"/>
              </a:rPr>
              <a:t>34</a:t>
            </a:fld>
            <a:endParaRPr lang="en-US" sz="1200">
              <a:latin typeface="+mj-lt"/>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Title 3"/>
          <p:cNvSpPr>
            <a:spLocks noGrp="1"/>
          </p:cNvSpPr>
          <p:nvPr>
            <p:ph type="title"/>
          </p:nvPr>
        </p:nvSpPr>
        <p:spPr/>
        <p:txBody>
          <a:bodyPr/>
          <a:lstStyle/>
          <a:p>
            <a:pPr marL="342900" indent="-342900" eaLnBrk="1" hangingPunct="1">
              <a:spcBef>
                <a:spcPct val="20000"/>
              </a:spcBef>
              <a:spcAft>
                <a:spcPct val="20000"/>
              </a:spcAft>
              <a:defRPr/>
            </a:pPr>
            <a:r>
              <a:rPr lang="en-US" sz="4800" u="sng" smtClean="0"/>
              <a:t>§707(a)(2)</a:t>
            </a:r>
            <a:endParaRPr lang="en-US" sz="4800" b="1" smtClean="0">
              <a:latin typeface="Garamond" pitchFamily="18" charset="0"/>
            </a:endParaRPr>
          </a:p>
        </p:txBody>
      </p:sp>
      <p:sp>
        <p:nvSpPr>
          <p:cNvPr id="2" name="Rectangle 1"/>
          <p:cNvSpPr/>
          <p:nvPr/>
        </p:nvSpPr>
        <p:spPr>
          <a:xfrm>
            <a:off x="457200" y="2057400"/>
            <a:ext cx="8229600" cy="4419600"/>
          </a:xfrm>
          <a:prstGeom prst="rect">
            <a:avLst/>
          </a:prstGeom>
        </p:spPr>
        <p:txBody>
          <a:bodyPr>
            <a:normAutofit/>
          </a:bodyPr>
          <a:lstStyle/>
          <a:p>
            <a:pPr marL="342900" indent="-342900">
              <a:buFont typeface="Arial" pitchFamily="34" charset="0"/>
              <a:buChar char="•"/>
              <a:defRPr/>
            </a:pPr>
            <a:r>
              <a:rPr lang="en-US" sz="2100" b="1" dirty="0" smtClean="0">
                <a:solidFill>
                  <a:srgbClr val="000000"/>
                </a:solidFill>
                <a:latin typeface="+mn-lt"/>
              </a:rPr>
              <a:t>“</a:t>
            </a:r>
            <a:r>
              <a:rPr lang="en-US" sz="2100" b="1" u="sng" dirty="0" smtClean="0">
                <a:solidFill>
                  <a:srgbClr val="000000"/>
                </a:solidFill>
                <a:latin typeface="+mn-lt"/>
              </a:rPr>
              <a:t>Qualified Liabilities</a:t>
            </a:r>
            <a:r>
              <a:rPr lang="en-US" sz="2100" b="1" dirty="0" smtClean="0">
                <a:solidFill>
                  <a:srgbClr val="000000"/>
                </a:solidFill>
                <a:latin typeface="+mn-lt"/>
              </a:rPr>
              <a:t>” </a:t>
            </a:r>
            <a:r>
              <a:rPr lang="en-US" sz="2100" b="1" dirty="0" smtClean="0">
                <a:solidFill>
                  <a:srgbClr val="000000"/>
                </a:solidFill>
                <a:latin typeface="Palatino Linotype" panose="02040502050505030304" pitchFamily="18" charset="0"/>
              </a:rPr>
              <a:t>(</a:t>
            </a:r>
            <a:r>
              <a:rPr lang="en-US" sz="2100" b="1" dirty="0" err="1" smtClean="0">
                <a:solidFill>
                  <a:srgbClr val="000000"/>
                </a:solidFill>
                <a:latin typeface="Palatino Linotype" panose="02040502050505030304" pitchFamily="18" charset="0"/>
              </a:rPr>
              <a:t>Regs</a:t>
            </a:r>
            <a:r>
              <a:rPr lang="en-US" sz="2100" b="1" dirty="0" smtClean="0">
                <a:solidFill>
                  <a:srgbClr val="000000"/>
                </a:solidFill>
                <a:latin typeface="Palatino Linotype" panose="02040502050505030304" pitchFamily="18" charset="0"/>
              </a:rPr>
              <a:t> </a:t>
            </a:r>
            <a:r>
              <a:rPr lang="en-US" sz="2400" dirty="0" smtClean="0">
                <a:latin typeface="Palatino Linotype" panose="02040502050505030304" pitchFamily="18" charset="0"/>
              </a:rPr>
              <a:t>1.707-5(a</a:t>
            </a:r>
            <a:r>
              <a:rPr lang="en-US" sz="2400" dirty="0">
                <a:latin typeface="Palatino Linotype" panose="02040502050505030304" pitchFamily="18" charset="0"/>
              </a:rPr>
              <a:t>)(</a:t>
            </a:r>
            <a:r>
              <a:rPr lang="en-US" sz="2400" dirty="0" smtClean="0">
                <a:latin typeface="Palatino Linotype" panose="02040502050505030304" pitchFamily="18" charset="0"/>
              </a:rPr>
              <a:t>6))</a:t>
            </a:r>
            <a:endParaRPr lang="en-US" sz="2100" b="1" dirty="0" smtClean="0">
              <a:solidFill>
                <a:srgbClr val="000000"/>
              </a:solidFill>
              <a:latin typeface="Palatino Linotype" panose="02040502050505030304" pitchFamily="18" charset="0"/>
            </a:endParaRPr>
          </a:p>
          <a:p>
            <a:pPr marL="342900" indent="-342900">
              <a:buFont typeface="Arial" pitchFamily="34" charset="0"/>
              <a:buChar char="•"/>
              <a:defRPr/>
            </a:pPr>
            <a:endParaRPr lang="en-US" sz="2100" dirty="0">
              <a:solidFill>
                <a:srgbClr val="000000"/>
              </a:solidFill>
              <a:latin typeface="+mn-lt"/>
            </a:endParaRPr>
          </a:p>
          <a:p>
            <a:pPr marL="342900" indent="-342900">
              <a:buFont typeface="Arial" pitchFamily="34" charset="0"/>
              <a:buChar char="•"/>
              <a:defRPr/>
            </a:pPr>
            <a:r>
              <a:rPr lang="en-US" sz="2100" dirty="0">
                <a:solidFill>
                  <a:srgbClr val="000000"/>
                </a:solidFill>
                <a:latin typeface="+mn-lt"/>
              </a:rPr>
              <a:t>A liability is a </a:t>
            </a:r>
            <a:r>
              <a:rPr lang="en-US" sz="2100" dirty="0" smtClean="0">
                <a:solidFill>
                  <a:srgbClr val="000000"/>
                </a:solidFill>
                <a:latin typeface="+mn-lt"/>
              </a:rPr>
              <a:t>“Qualified Liability” </a:t>
            </a:r>
            <a:r>
              <a:rPr lang="en-US" sz="2100" dirty="0">
                <a:solidFill>
                  <a:srgbClr val="000000"/>
                </a:solidFill>
                <a:latin typeface="+mn-lt"/>
              </a:rPr>
              <a:t>to the extent the liability: </a:t>
            </a:r>
          </a:p>
          <a:p>
            <a:pPr marL="800100" lvl="1" indent="-342900">
              <a:buFont typeface="Arial" pitchFamily="34" charset="0"/>
              <a:buChar char="•"/>
              <a:defRPr/>
            </a:pPr>
            <a:r>
              <a:rPr lang="en-US" sz="2100" dirty="0">
                <a:solidFill>
                  <a:srgbClr val="000000"/>
                </a:solidFill>
                <a:latin typeface="+mn-lt"/>
              </a:rPr>
              <a:t>was incurred </a:t>
            </a:r>
            <a:r>
              <a:rPr lang="en-US" sz="2100" u="sng" dirty="0" smtClean="0">
                <a:solidFill>
                  <a:srgbClr val="000000"/>
                </a:solidFill>
                <a:latin typeface="+mn-lt"/>
              </a:rPr>
              <a:t>more than </a:t>
            </a:r>
            <a:r>
              <a:rPr lang="en-US" sz="2100" u="sng" dirty="0">
                <a:solidFill>
                  <a:srgbClr val="000000"/>
                </a:solidFill>
                <a:latin typeface="+mn-lt"/>
              </a:rPr>
              <a:t>2 years prior </a:t>
            </a:r>
            <a:r>
              <a:rPr lang="en-US" sz="2100" dirty="0">
                <a:solidFill>
                  <a:srgbClr val="000000"/>
                </a:solidFill>
                <a:latin typeface="+mn-lt"/>
              </a:rPr>
              <a:t>to the </a:t>
            </a:r>
            <a:r>
              <a:rPr lang="en-US" sz="2100" u="sng" dirty="0">
                <a:solidFill>
                  <a:srgbClr val="000000"/>
                </a:solidFill>
                <a:latin typeface="+mn-lt"/>
              </a:rPr>
              <a:t>earlier</a:t>
            </a:r>
            <a:r>
              <a:rPr lang="en-US" sz="2100" dirty="0">
                <a:solidFill>
                  <a:srgbClr val="000000"/>
                </a:solidFill>
                <a:latin typeface="+mn-lt"/>
              </a:rPr>
              <a:t> of the date the partner agreed to </a:t>
            </a:r>
            <a:r>
              <a:rPr lang="en-US" sz="2100" dirty="0" smtClean="0">
                <a:solidFill>
                  <a:srgbClr val="000000"/>
                </a:solidFill>
                <a:latin typeface="+mn-lt"/>
              </a:rPr>
              <a:t>transfer the property </a:t>
            </a:r>
            <a:r>
              <a:rPr lang="en-US" sz="2100" dirty="0">
                <a:solidFill>
                  <a:srgbClr val="000000"/>
                </a:solidFill>
                <a:latin typeface="+mn-lt"/>
              </a:rPr>
              <a:t>or the date the partner transferred the property to the partnership, and has encumbered the property throughout the 2-year period, or</a:t>
            </a:r>
          </a:p>
          <a:p>
            <a:pPr marL="800100" lvl="1" indent="-342900">
              <a:buFont typeface="Arial" pitchFamily="34" charset="0"/>
              <a:buChar char="•"/>
              <a:defRPr/>
            </a:pPr>
            <a:r>
              <a:rPr lang="en-US" sz="2100" dirty="0">
                <a:solidFill>
                  <a:srgbClr val="000000"/>
                </a:solidFill>
                <a:latin typeface="+mn-lt"/>
              </a:rPr>
              <a:t>was </a:t>
            </a:r>
            <a:r>
              <a:rPr lang="en-US" sz="2100" u="sng" dirty="0">
                <a:solidFill>
                  <a:srgbClr val="000000"/>
                </a:solidFill>
                <a:latin typeface="+mn-lt"/>
              </a:rPr>
              <a:t>not</a:t>
            </a:r>
            <a:r>
              <a:rPr lang="en-US" sz="2100" dirty="0">
                <a:solidFill>
                  <a:srgbClr val="000000"/>
                </a:solidFill>
                <a:latin typeface="+mn-lt"/>
              </a:rPr>
              <a:t> incurred in anticipation of the transfer to the partnership, or </a:t>
            </a:r>
            <a:r>
              <a:rPr lang="en-US" sz="2100" dirty="0" smtClean="0">
                <a:solidFill>
                  <a:srgbClr val="000000"/>
                </a:solidFill>
                <a:latin typeface="+mn-lt"/>
              </a:rPr>
              <a:t>is </a:t>
            </a:r>
            <a:r>
              <a:rPr lang="en-US" sz="2100" dirty="0">
                <a:solidFill>
                  <a:srgbClr val="000000"/>
                </a:solidFill>
                <a:latin typeface="+mn-lt"/>
              </a:rPr>
              <a:t>allocable to capital expenditures with respect to the property, or</a:t>
            </a:r>
          </a:p>
          <a:p>
            <a:pPr marL="800100" lvl="1" indent="-342900">
              <a:buFont typeface="Arial" pitchFamily="34" charset="0"/>
              <a:buChar char="•"/>
              <a:defRPr/>
            </a:pPr>
            <a:r>
              <a:rPr lang="en-US" sz="2100" dirty="0">
                <a:solidFill>
                  <a:srgbClr val="000000"/>
                </a:solidFill>
                <a:latin typeface="+mn-lt"/>
              </a:rPr>
              <a:t>was incurred in the ordinary course of business, but only if all of the assets related to the business are transferred other those that are immaterial to the continuation of the </a:t>
            </a:r>
            <a:r>
              <a:rPr lang="en-US" sz="2100" dirty="0" smtClean="0">
                <a:solidFill>
                  <a:srgbClr val="000000"/>
                </a:solidFill>
                <a:latin typeface="+mn-lt"/>
              </a:rPr>
              <a:t>business</a:t>
            </a:r>
            <a:r>
              <a:rPr lang="en-US" sz="2100" dirty="0">
                <a:solidFill>
                  <a:srgbClr val="000000"/>
                </a:solidFill>
                <a:latin typeface="+mn-lt"/>
              </a:rPr>
              <a:t>.</a:t>
            </a:r>
          </a:p>
          <a:p>
            <a:pPr marL="800100" lvl="1" indent="-342900">
              <a:buFont typeface="Arial" pitchFamily="34" charset="0"/>
              <a:buChar char="•"/>
              <a:defRPr/>
            </a:pPr>
            <a:endParaRPr lang="en-US" sz="2400" dirty="0">
              <a:solidFill>
                <a:srgbClr val="000000"/>
              </a:solidFill>
            </a:endParaRPr>
          </a:p>
        </p:txBody>
      </p:sp>
      <p:sp>
        <p:nvSpPr>
          <p:cNvPr id="3" name="TextBox 2"/>
          <p:cNvSpPr txBox="1"/>
          <p:nvPr/>
        </p:nvSpPr>
        <p:spPr>
          <a:xfrm>
            <a:off x="8610600" y="6292334"/>
            <a:ext cx="381000" cy="276999"/>
          </a:xfrm>
          <a:prstGeom prst="rect">
            <a:avLst/>
          </a:prstGeom>
          <a:noFill/>
        </p:spPr>
        <p:txBody>
          <a:bodyPr wrap="square" rtlCol="0">
            <a:spAutoFit/>
          </a:bodyPr>
          <a:lstStyle/>
          <a:p>
            <a:fld id="{C4E93A8E-9266-4B76-A586-B18C487FDCB2}" type="slidenum">
              <a:rPr lang="en-US" sz="1200" smtClean="0">
                <a:latin typeface="+mj-lt"/>
              </a:rPr>
              <a:t>35</a:t>
            </a:fld>
            <a:endParaRPr lang="en-US" sz="1200">
              <a:latin typeface="+mj-lt"/>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Title 3"/>
          <p:cNvSpPr>
            <a:spLocks noGrp="1"/>
          </p:cNvSpPr>
          <p:nvPr>
            <p:ph type="title"/>
          </p:nvPr>
        </p:nvSpPr>
        <p:spPr/>
        <p:txBody>
          <a:bodyPr/>
          <a:lstStyle/>
          <a:p>
            <a:pPr marL="342900" indent="-342900" eaLnBrk="1" hangingPunct="1">
              <a:spcBef>
                <a:spcPct val="20000"/>
              </a:spcBef>
              <a:spcAft>
                <a:spcPct val="20000"/>
              </a:spcAft>
              <a:defRPr/>
            </a:pPr>
            <a:r>
              <a:rPr lang="en-US" sz="4800" u="sng" smtClean="0"/>
              <a:t>§707(a)(2)</a:t>
            </a:r>
            <a:endParaRPr lang="en-US" sz="4800" b="1" smtClean="0">
              <a:latin typeface="Garamond" pitchFamily="18" charset="0"/>
            </a:endParaRPr>
          </a:p>
        </p:txBody>
      </p:sp>
      <p:sp>
        <p:nvSpPr>
          <p:cNvPr id="2" name="Rectangle 1"/>
          <p:cNvSpPr/>
          <p:nvPr/>
        </p:nvSpPr>
        <p:spPr>
          <a:xfrm>
            <a:off x="457200" y="2057400"/>
            <a:ext cx="8229600" cy="4419600"/>
          </a:xfrm>
          <a:prstGeom prst="rect">
            <a:avLst/>
          </a:prstGeom>
        </p:spPr>
        <p:txBody>
          <a:bodyPr>
            <a:normAutofit/>
          </a:bodyPr>
          <a:lstStyle/>
          <a:p>
            <a:pPr marL="342900" indent="-342900">
              <a:buFont typeface="Arial" pitchFamily="34" charset="0"/>
              <a:buChar char="•"/>
              <a:defRPr/>
            </a:pPr>
            <a:r>
              <a:rPr lang="en-US" sz="2100" b="1" u="sng" dirty="0">
                <a:solidFill>
                  <a:srgbClr val="000000"/>
                </a:solidFill>
                <a:latin typeface="+mj-lt"/>
              </a:rPr>
              <a:t>Qualified </a:t>
            </a:r>
            <a:r>
              <a:rPr lang="en-US" sz="2100" b="1" u="sng" dirty="0" smtClean="0">
                <a:solidFill>
                  <a:srgbClr val="000000"/>
                </a:solidFill>
                <a:latin typeface="+mj-lt"/>
              </a:rPr>
              <a:t>Liabilities</a:t>
            </a:r>
          </a:p>
          <a:p>
            <a:pPr marL="342900" indent="-342900">
              <a:buFont typeface="Arial" pitchFamily="34" charset="0"/>
              <a:buChar char="•"/>
              <a:defRPr/>
            </a:pPr>
            <a:endParaRPr lang="en-US" sz="2100" dirty="0">
              <a:solidFill>
                <a:srgbClr val="000000"/>
              </a:solidFill>
              <a:latin typeface="+mj-lt"/>
            </a:endParaRPr>
          </a:p>
          <a:p>
            <a:pPr marL="342900" indent="-342900">
              <a:buFont typeface="Arial" pitchFamily="34" charset="0"/>
              <a:buChar char="•"/>
              <a:defRPr/>
            </a:pPr>
            <a:r>
              <a:rPr lang="en-US" sz="2100" b="1" dirty="0" smtClean="0">
                <a:solidFill>
                  <a:srgbClr val="000000"/>
                </a:solidFill>
                <a:latin typeface="+mj-lt"/>
              </a:rPr>
              <a:t>Example 2 – </a:t>
            </a:r>
            <a:r>
              <a:rPr lang="en-US" sz="2100" b="1" dirty="0">
                <a:solidFill>
                  <a:srgbClr val="000000"/>
                </a:solidFill>
                <a:latin typeface="+mj-lt"/>
              </a:rPr>
              <a:t>Facts: </a:t>
            </a:r>
          </a:p>
          <a:p>
            <a:pPr marL="342900" indent="-342900">
              <a:buFont typeface="Arial" pitchFamily="34" charset="0"/>
              <a:buChar char="•"/>
              <a:defRPr/>
            </a:pPr>
            <a:r>
              <a:rPr lang="en-US" sz="2100" dirty="0">
                <a:solidFill>
                  <a:srgbClr val="000000"/>
                </a:solidFill>
                <a:latin typeface="+mj-lt"/>
              </a:rPr>
              <a:t>A transfers property to a partnership</a:t>
            </a:r>
          </a:p>
          <a:p>
            <a:pPr marL="342900" indent="-342900">
              <a:buFont typeface="Arial" pitchFamily="34" charset="0"/>
              <a:buChar char="•"/>
              <a:defRPr/>
            </a:pPr>
            <a:r>
              <a:rPr lang="en-US" sz="2100" dirty="0" err="1" smtClean="0">
                <a:solidFill>
                  <a:srgbClr val="000000"/>
                </a:solidFill>
                <a:latin typeface="+mj-lt"/>
              </a:rPr>
              <a:t>FMV</a:t>
            </a:r>
            <a:r>
              <a:rPr lang="en-US" sz="2100" dirty="0" smtClean="0">
                <a:solidFill>
                  <a:srgbClr val="000000"/>
                </a:solidFill>
                <a:latin typeface="+mj-lt"/>
              </a:rPr>
              <a:t> is </a:t>
            </a:r>
            <a:r>
              <a:rPr lang="en-US" sz="2100" dirty="0">
                <a:solidFill>
                  <a:srgbClr val="000000"/>
                </a:solidFill>
                <a:latin typeface="+mj-lt"/>
              </a:rPr>
              <a:t>$165,000; Basis is $75,000; Liability of $75,000 is incurred </a:t>
            </a:r>
            <a:r>
              <a:rPr lang="en-US" sz="2100" dirty="0" smtClean="0">
                <a:solidFill>
                  <a:srgbClr val="000000"/>
                </a:solidFill>
                <a:latin typeface="+mj-lt"/>
              </a:rPr>
              <a:t>more than </a:t>
            </a:r>
            <a:r>
              <a:rPr lang="en-US" sz="2100" dirty="0">
                <a:solidFill>
                  <a:srgbClr val="000000"/>
                </a:solidFill>
                <a:latin typeface="+mj-lt"/>
              </a:rPr>
              <a:t>2 years before transfer, secured by the property since incurred</a:t>
            </a:r>
          </a:p>
          <a:p>
            <a:pPr marL="342900" indent="-342900">
              <a:buFont typeface="Arial" pitchFamily="34" charset="0"/>
              <a:buChar char="•"/>
              <a:defRPr/>
            </a:pPr>
            <a:r>
              <a:rPr lang="en-US" sz="2100" dirty="0">
                <a:solidFill>
                  <a:srgbClr val="000000"/>
                </a:solidFill>
                <a:latin typeface="+mj-lt"/>
              </a:rPr>
              <a:t>Assume liability becomes a partnership recourse liability &amp; that A's share is $25,000</a:t>
            </a:r>
          </a:p>
        </p:txBody>
      </p:sp>
      <p:sp>
        <p:nvSpPr>
          <p:cNvPr id="3" name="TextBox 2"/>
          <p:cNvSpPr txBox="1"/>
          <p:nvPr/>
        </p:nvSpPr>
        <p:spPr>
          <a:xfrm>
            <a:off x="8610600" y="6292334"/>
            <a:ext cx="381000" cy="276999"/>
          </a:xfrm>
          <a:prstGeom prst="rect">
            <a:avLst/>
          </a:prstGeom>
          <a:noFill/>
        </p:spPr>
        <p:txBody>
          <a:bodyPr wrap="square" rtlCol="0">
            <a:spAutoFit/>
          </a:bodyPr>
          <a:lstStyle/>
          <a:p>
            <a:fld id="{84ABA6F6-92DF-4BDD-9C7A-D52CF4868FA7}" type="slidenum">
              <a:rPr lang="en-US" sz="1200" smtClean="0">
                <a:latin typeface="+mj-lt"/>
              </a:rPr>
              <a:t>36</a:t>
            </a:fld>
            <a:endParaRPr lang="en-US" sz="1200">
              <a:latin typeface="+mj-lt"/>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Title 3"/>
          <p:cNvSpPr>
            <a:spLocks noGrp="1"/>
          </p:cNvSpPr>
          <p:nvPr>
            <p:ph type="title"/>
          </p:nvPr>
        </p:nvSpPr>
        <p:spPr/>
        <p:txBody>
          <a:bodyPr/>
          <a:lstStyle/>
          <a:p>
            <a:pPr marL="342900" indent="-342900" eaLnBrk="1" hangingPunct="1">
              <a:spcBef>
                <a:spcPct val="20000"/>
              </a:spcBef>
              <a:spcAft>
                <a:spcPct val="20000"/>
              </a:spcAft>
              <a:defRPr/>
            </a:pPr>
            <a:r>
              <a:rPr lang="en-US" sz="4800" u="sng" smtClean="0"/>
              <a:t>§707(a)(2)</a:t>
            </a:r>
            <a:endParaRPr lang="en-US" sz="4800" b="1" smtClean="0">
              <a:latin typeface="Garamond" pitchFamily="18" charset="0"/>
            </a:endParaRPr>
          </a:p>
        </p:txBody>
      </p:sp>
      <p:sp>
        <p:nvSpPr>
          <p:cNvPr id="2" name="Rectangle 1"/>
          <p:cNvSpPr/>
          <p:nvPr/>
        </p:nvSpPr>
        <p:spPr>
          <a:xfrm>
            <a:off x="457200" y="2057400"/>
            <a:ext cx="8229600" cy="4419600"/>
          </a:xfrm>
          <a:prstGeom prst="rect">
            <a:avLst/>
          </a:prstGeom>
        </p:spPr>
        <p:txBody>
          <a:bodyPr>
            <a:normAutofit/>
          </a:bodyPr>
          <a:lstStyle/>
          <a:p>
            <a:pPr marL="342900" indent="-342900">
              <a:buFont typeface="Arial" pitchFamily="34" charset="0"/>
              <a:buChar char="•"/>
              <a:defRPr/>
            </a:pPr>
            <a:r>
              <a:rPr lang="en-US" sz="2800" b="1" u="sng" dirty="0">
                <a:solidFill>
                  <a:srgbClr val="000000"/>
                </a:solidFill>
                <a:latin typeface="+mj-lt"/>
              </a:rPr>
              <a:t>Qualified </a:t>
            </a:r>
            <a:r>
              <a:rPr lang="en-US" sz="2800" b="1" u="sng" dirty="0" smtClean="0">
                <a:solidFill>
                  <a:srgbClr val="000000"/>
                </a:solidFill>
                <a:latin typeface="+mj-lt"/>
              </a:rPr>
              <a:t>Liabilities</a:t>
            </a:r>
          </a:p>
          <a:p>
            <a:pPr>
              <a:defRPr/>
            </a:pPr>
            <a:endParaRPr lang="en-US" sz="2800" dirty="0">
              <a:solidFill>
                <a:srgbClr val="000000"/>
              </a:solidFill>
              <a:latin typeface="+mj-lt"/>
            </a:endParaRPr>
          </a:p>
          <a:p>
            <a:pPr marL="342900" indent="-342900">
              <a:buFont typeface="Arial" pitchFamily="34" charset="0"/>
              <a:buChar char="•"/>
              <a:defRPr/>
            </a:pPr>
            <a:r>
              <a:rPr lang="en-US" sz="2800" b="1" dirty="0" smtClean="0">
                <a:solidFill>
                  <a:srgbClr val="000000"/>
                </a:solidFill>
                <a:latin typeface="+mj-lt"/>
              </a:rPr>
              <a:t>Example 2 – </a:t>
            </a:r>
            <a:r>
              <a:rPr lang="en-US" sz="2800" b="1" dirty="0">
                <a:solidFill>
                  <a:srgbClr val="000000"/>
                </a:solidFill>
                <a:latin typeface="+mj-lt"/>
              </a:rPr>
              <a:t>Tax: </a:t>
            </a:r>
          </a:p>
          <a:p>
            <a:pPr marL="342900" indent="-342900">
              <a:buFont typeface="Arial" pitchFamily="34" charset="0"/>
              <a:buChar char="•"/>
              <a:defRPr/>
            </a:pPr>
            <a:r>
              <a:rPr lang="en-US" sz="2800" dirty="0">
                <a:solidFill>
                  <a:srgbClr val="000000"/>
                </a:solidFill>
                <a:latin typeface="+mj-lt"/>
              </a:rPr>
              <a:t>This is a </a:t>
            </a:r>
            <a:r>
              <a:rPr lang="en-US" sz="2800" dirty="0" smtClean="0">
                <a:solidFill>
                  <a:srgbClr val="000000"/>
                </a:solidFill>
                <a:latin typeface="+mj-lt"/>
              </a:rPr>
              <a:t>“</a:t>
            </a:r>
            <a:r>
              <a:rPr lang="en-US" sz="2800" u="sng" dirty="0" smtClean="0">
                <a:solidFill>
                  <a:srgbClr val="000000"/>
                </a:solidFill>
                <a:latin typeface="+mj-lt"/>
              </a:rPr>
              <a:t>qualified </a:t>
            </a:r>
            <a:r>
              <a:rPr lang="en-US" sz="2800" u="sng" dirty="0" smtClean="0">
                <a:solidFill>
                  <a:srgbClr val="000000"/>
                </a:solidFill>
                <a:latin typeface="+mj-lt"/>
              </a:rPr>
              <a:t>liability</a:t>
            </a:r>
            <a:r>
              <a:rPr lang="en-US" sz="2800" dirty="0" smtClean="0">
                <a:solidFill>
                  <a:srgbClr val="000000"/>
                </a:solidFill>
                <a:latin typeface="+mj-lt"/>
              </a:rPr>
              <a:t>.”  </a:t>
            </a:r>
            <a:r>
              <a:rPr lang="en-US" sz="2800" dirty="0" smtClean="0">
                <a:solidFill>
                  <a:srgbClr val="000000"/>
                </a:solidFill>
                <a:latin typeface="+mj-lt"/>
              </a:rPr>
              <a:t>Since </a:t>
            </a:r>
            <a:r>
              <a:rPr lang="en-US" sz="2800" dirty="0">
                <a:solidFill>
                  <a:srgbClr val="000000"/>
                </a:solidFill>
                <a:latin typeface="+mj-lt"/>
              </a:rPr>
              <a:t>no other transfer was made to A as consideration for the transfer of </a:t>
            </a:r>
            <a:r>
              <a:rPr lang="en-US" sz="2800" dirty="0" smtClean="0">
                <a:solidFill>
                  <a:srgbClr val="000000"/>
                </a:solidFill>
                <a:latin typeface="+mj-lt"/>
              </a:rPr>
              <a:t>the property</a:t>
            </a:r>
            <a:r>
              <a:rPr lang="en-US" sz="2800" dirty="0">
                <a:solidFill>
                  <a:srgbClr val="000000"/>
                </a:solidFill>
                <a:latin typeface="+mj-lt"/>
              </a:rPr>
              <a:t>, the partnership’s assumption of the liability is </a:t>
            </a:r>
            <a:r>
              <a:rPr lang="en-US" sz="2800" u="sng" dirty="0">
                <a:solidFill>
                  <a:srgbClr val="000000"/>
                </a:solidFill>
                <a:latin typeface="+mj-lt"/>
              </a:rPr>
              <a:t>not</a:t>
            </a:r>
            <a:r>
              <a:rPr lang="en-US" sz="2800" dirty="0">
                <a:solidFill>
                  <a:srgbClr val="000000"/>
                </a:solidFill>
                <a:latin typeface="+mj-lt"/>
              </a:rPr>
              <a:t> treated as part of a sale</a:t>
            </a:r>
            <a:r>
              <a:rPr lang="en-US" sz="2800" dirty="0" smtClean="0">
                <a:solidFill>
                  <a:srgbClr val="000000"/>
                </a:solidFill>
                <a:latin typeface="+mj-lt"/>
              </a:rPr>
              <a:t>.</a:t>
            </a:r>
            <a:endParaRPr lang="en-US" sz="2800" dirty="0">
              <a:solidFill>
                <a:srgbClr val="000000"/>
              </a:solidFill>
              <a:latin typeface="+mj-lt"/>
            </a:endParaRPr>
          </a:p>
          <a:p>
            <a:pPr>
              <a:defRPr/>
            </a:pPr>
            <a:endParaRPr lang="en-US" sz="2100" dirty="0">
              <a:solidFill>
                <a:srgbClr val="000000"/>
              </a:solidFill>
              <a:latin typeface="+mj-lt"/>
            </a:endParaRPr>
          </a:p>
        </p:txBody>
      </p:sp>
      <p:sp>
        <p:nvSpPr>
          <p:cNvPr id="3" name="TextBox 2"/>
          <p:cNvSpPr txBox="1"/>
          <p:nvPr/>
        </p:nvSpPr>
        <p:spPr>
          <a:xfrm>
            <a:off x="8610600" y="6292334"/>
            <a:ext cx="381000" cy="276999"/>
          </a:xfrm>
          <a:prstGeom prst="rect">
            <a:avLst/>
          </a:prstGeom>
          <a:noFill/>
        </p:spPr>
        <p:txBody>
          <a:bodyPr wrap="square" rtlCol="0">
            <a:spAutoFit/>
          </a:bodyPr>
          <a:lstStyle/>
          <a:p>
            <a:fld id="{48E9D577-5E5A-4CAB-87BD-40B38F634EB2}" type="slidenum">
              <a:rPr lang="en-US" sz="1200" smtClean="0">
                <a:latin typeface="+mj-lt"/>
              </a:rPr>
              <a:t>37</a:t>
            </a:fld>
            <a:endParaRPr lang="en-US" sz="1200">
              <a:latin typeface="+mj-lt"/>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Title 3"/>
          <p:cNvSpPr>
            <a:spLocks noGrp="1"/>
          </p:cNvSpPr>
          <p:nvPr>
            <p:ph type="title"/>
          </p:nvPr>
        </p:nvSpPr>
        <p:spPr/>
        <p:txBody>
          <a:bodyPr/>
          <a:lstStyle/>
          <a:p>
            <a:pPr marL="342900" indent="-342900" eaLnBrk="1" hangingPunct="1">
              <a:spcBef>
                <a:spcPct val="20000"/>
              </a:spcBef>
              <a:spcAft>
                <a:spcPct val="20000"/>
              </a:spcAft>
              <a:defRPr/>
            </a:pPr>
            <a:r>
              <a:rPr lang="en-US" sz="4800" u="sng" smtClean="0"/>
              <a:t>§707(a)(2)</a:t>
            </a:r>
            <a:endParaRPr lang="en-US" sz="4800" b="1" smtClean="0">
              <a:latin typeface="Garamond" pitchFamily="18" charset="0"/>
            </a:endParaRPr>
          </a:p>
        </p:txBody>
      </p:sp>
      <p:sp>
        <p:nvSpPr>
          <p:cNvPr id="2" name="Rectangle 1"/>
          <p:cNvSpPr/>
          <p:nvPr/>
        </p:nvSpPr>
        <p:spPr>
          <a:xfrm>
            <a:off x="457200" y="2057400"/>
            <a:ext cx="8229600" cy="4419600"/>
          </a:xfrm>
          <a:prstGeom prst="rect">
            <a:avLst/>
          </a:prstGeom>
        </p:spPr>
        <p:txBody>
          <a:bodyPr>
            <a:normAutofit/>
          </a:bodyPr>
          <a:lstStyle/>
          <a:p>
            <a:pPr marL="342900" indent="-342900">
              <a:buFont typeface="Arial" pitchFamily="34" charset="0"/>
              <a:buChar char="•"/>
              <a:defRPr/>
            </a:pPr>
            <a:r>
              <a:rPr lang="en-US" sz="2800" b="1" u="sng" dirty="0" smtClean="0">
                <a:solidFill>
                  <a:srgbClr val="000000"/>
                </a:solidFill>
                <a:latin typeface="+mj-lt"/>
              </a:rPr>
              <a:t>Non-qualified </a:t>
            </a:r>
            <a:r>
              <a:rPr lang="en-US" sz="2800" b="1" u="sng" dirty="0" smtClean="0">
                <a:solidFill>
                  <a:srgbClr val="000000"/>
                </a:solidFill>
                <a:latin typeface="+mj-lt"/>
              </a:rPr>
              <a:t>Liabilities</a:t>
            </a:r>
          </a:p>
          <a:p>
            <a:pPr marL="342900" indent="-342900">
              <a:buFont typeface="Arial" pitchFamily="34" charset="0"/>
              <a:buChar char="•"/>
              <a:defRPr/>
            </a:pPr>
            <a:endParaRPr lang="en-US" sz="2800" dirty="0">
              <a:solidFill>
                <a:srgbClr val="000000"/>
              </a:solidFill>
              <a:latin typeface="+mj-lt"/>
            </a:endParaRPr>
          </a:p>
          <a:p>
            <a:pPr marL="342900" indent="-342900">
              <a:buFont typeface="Arial" pitchFamily="34" charset="0"/>
              <a:buChar char="•"/>
              <a:defRPr/>
            </a:pPr>
            <a:r>
              <a:rPr lang="en-US" sz="2800" dirty="0" smtClean="0">
                <a:solidFill>
                  <a:srgbClr val="000000"/>
                </a:solidFill>
                <a:latin typeface="+mj-lt"/>
              </a:rPr>
              <a:t>If </a:t>
            </a:r>
            <a:r>
              <a:rPr lang="en-US" sz="2800" dirty="0">
                <a:solidFill>
                  <a:srgbClr val="000000"/>
                </a:solidFill>
                <a:latin typeface="+mj-lt"/>
              </a:rPr>
              <a:t>a partnership assumes (or takes property subject to) a non-qualified liability, the partnership will be treated as having transferred consideration to the partner pursuant to a sale to the extent responsibility for the liability is shifted to another partner.</a:t>
            </a:r>
          </a:p>
          <a:p>
            <a:pPr>
              <a:defRPr/>
            </a:pPr>
            <a:endParaRPr lang="en-US" sz="2800" dirty="0">
              <a:solidFill>
                <a:srgbClr val="000000"/>
              </a:solidFill>
              <a:latin typeface="+mj-lt"/>
            </a:endParaRPr>
          </a:p>
        </p:txBody>
      </p:sp>
      <p:sp>
        <p:nvSpPr>
          <p:cNvPr id="3" name="TextBox 2"/>
          <p:cNvSpPr txBox="1"/>
          <p:nvPr/>
        </p:nvSpPr>
        <p:spPr>
          <a:xfrm>
            <a:off x="8610600" y="6292334"/>
            <a:ext cx="381000" cy="276999"/>
          </a:xfrm>
          <a:prstGeom prst="rect">
            <a:avLst/>
          </a:prstGeom>
          <a:noFill/>
        </p:spPr>
        <p:txBody>
          <a:bodyPr wrap="square" rtlCol="0">
            <a:spAutoFit/>
          </a:bodyPr>
          <a:lstStyle/>
          <a:p>
            <a:fld id="{48E9D577-5E5A-4CAB-87BD-40B38F634EB2}" type="slidenum">
              <a:rPr lang="en-US" sz="1200" smtClean="0">
                <a:latin typeface="+mj-lt"/>
              </a:rPr>
              <a:t>38</a:t>
            </a:fld>
            <a:endParaRPr lang="en-US" sz="1200">
              <a:latin typeface="+mj-lt"/>
            </a:endParaRPr>
          </a:p>
        </p:txBody>
      </p:sp>
    </p:spTree>
    <p:extLst>
      <p:ext uri="{BB962C8B-B14F-4D97-AF65-F5344CB8AC3E}">
        <p14:creationId xmlns:p14="http://schemas.microsoft.com/office/powerpoint/2010/main" val="346050108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4800" u="sng" dirty="0" smtClean="0"/>
              <a:t>§704(c)(1)(B)</a:t>
            </a:r>
            <a:endParaRPr lang="en-US" sz="4800" u="sng" dirty="0"/>
          </a:p>
        </p:txBody>
      </p:sp>
      <p:sp>
        <p:nvSpPr>
          <p:cNvPr id="86019" name="Content Placeholder 2"/>
          <p:cNvSpPr>
            <a:spLocks noGrp="1"/>
          </p:cNvSpPr>
          <p:nvPr>
            <p:ph idx="1"/>
          </p:nvPr>
        </p:nvSpPr>
        <p:spPr/>
        <p:txBody>
          <a:bodyPr/>
          <a:lstStyle/>
          <a:p>
            <a:r>
              <a:rPr lang="en-US" altLang="en-US" sz="2100" b="1" u="sng" dirty="0" smtClean="0">
                <a:solidFill>
                  <a:schemeClr val="tx1"/>
                </a:solidFill>
              </a:rPr>
              <a:t>Prior Law (Part of the “Review”)</a:t>
            </a:r>
          </a:p>
          <a:p>
            <a:endParaRPr lang="en-US" altLang="en-US" sz="2100" dirty="0" smtClean="0">
              <a:solidFill>
                <a:schemeClr val="tx1"/>
              </a:solidFill>
            </a:endParaRPr>
          </a:p>
          <a:p>
            <a:r>
              <a:rPr lang="en-US" altLang="en-US" sz="2100" dirty="0">
                <a:solidFill>
                  <a:schemeClr val="tx1"/>
                </a:solidFill>
              </a:rPr>
              <a:t>U</a:t>
            </a:r>
            <a:r>
              <a:rPr lang="en-US" altLang="en-US" sz="2100" dirty="0" smtClean="0">
                <a:solidFill>
                  <a:schemeClr val="tx1"/>
                </a:solidFill>
              </a:rPr>
              <a:t>nder §704(c)(1)(A), a partner contributing property with a built-in-gain or loss to a partnership is generally allocated that gain or loss when the partnership subsequently disposes of the property.</a:t>
            </a:r>
          </a:p>
          <a:p>
            <a:endParaRPr lang="en-US" altLang="en-US" sz="2100" dirty="0" smtClean="0">
              <a:solidFill>
                <a:schemeClr val="tx1"/>
              </a:solidFill>
            </a:endParaRPr>
          </a:p>
          <a:p>
            <a:r>
              <a:rPr lang="en-US" altLang="en-US" sz="2100" u="sng" dirty="0" smtClean="0">
                <a:solidFill>
                  <a:schemeClr val="tx1"/>
                </a:solidFill>
              </a:rPr>
              <a:t>Prior to the enactment of §704(c)(1)(B), </a:t>
            </a:r>
            <a:r>
              <a:rPr lang="en-US" altLang="en-US" sz="2100" dirty="0" smtClean="0">
                <a:solidFill>
                  <a:schemeClr val="tx1"/>
                </a:solidFill>
              </a:rPr>
              <a:t>a contributing partner could avoid an allocation of </a:t>
            </a:r>
            <a:r>
              <a:rPr lang="en-US" altLang="en-US" sz="2100" dirty="0" err="1" smtClean="0">
                <a:solidFill>
                  <a:schemeClr val="tx1"/>
                </a:solidFill>
              </a:rPr>
              <a:t>precontribution</a:t>
            </a:r>
            <a:r>
              <a:rPr lang="en-US" altLang="en-US" sz="2100" dirty="0" smtClean="0">
                <a:solidFill>
                  <a:schemeClr val="tx1"/>
                </a:solidFill>
              </a:rPr>
              <a:t> gain or loss if the partnership distributed the contributed property to another partner rather than selling it.</a:t>
            </a:r>
          </a:p>
        </p:txBody>
      </p:sp>
      <p:sp>
        <p:nvSpPr>
          <p:cNvPr id="3" name="Slide Number Placeholder 2"/>
          <p:cNvSpPr>
            <a:spLocks noGrp="1"/>
          </p:cNvSpPr>
          <p:nvPr>
            <p:ph type="sldNum" sz="quarter" idx="12"/>
          </p:nvPr>
        </p:nvSpPr>
        <p:spPr/>
        <p:txBody>
          <a:bodyPr/>
          <a:lstStyle/>
          <a:p>
            <a:pPr>
              <a:defRPr/>
            </a:pPr>
            <a:fld id="{0C31997C-7171-4761-AC47-CC99A16D5FDB}" type="slidenum">
              <a:rPr lang="en-US" smtClean="0"/>
              <a:pPr>
                <a:defRPr/>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US" smtClean="0"/>
              <a:t>Computing </a:t>
            </a:r>
            <a:r>
              <a:rPr lang="en-US" i="1" smtClean="0"/>
              <a:t>Outside</a:t>
            </a:r>
            <a:r>
              <a:rPr lang="en-US" smtClean="0"/>
              <a:t> Basis</a:t>
            </a:r>
            <a:endParaRPr lang="en-US"/>
          </a:p>
        </p:txBody>
      </p:sp>
      <p:sp>
        <p:nvSpPr>
          <p:cNvPr id="5" name="Content Placeholder 2"/>
          <p:cNvSpPr txBox="1">
            <a:spLocks/>
          </p:cNvSpPr>
          <p:nvPr/>
        </p:nvSpPr>
        <p:spPr bwMode="auto">
          <a:xfrm>
            <a:off x="457200" y="1600200"/>
            <a:ext cx="8229600" cy="475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r>
              <a:rPr lang="en-US" sz="2100" u="sng" dirty="0" smtClean="0"/>
              <a:t>A partner’s </a:t>
            </a:r>
            <a:r>
              <a:rPr lang="en-US" sz="2100" i="1" u="sng" dirty="0" smtClean="0"/>
              <a:t>outside</a:t>
            </a:r>
            <a:r>
              <a:rPr lang="en-US" sz="2100" u="sng" dirty="0" smtClean="0"/>
              <a:t> basis includes</a:t>
            </a:r>
            <a:r>
              <a:rPr lang="en-US" sz="2100" dirty="0" smtClean="0"/>
              <a:t>:</a:t>
            </a:r>
          </a:p>
          <a:p>
            <a:pPr lvl="1"/>
            <a:r>
              <a:rPr lang="en-US" sz="2100" u="sng" dirty="0" smtClean="0"/>
              <a:t>Partnership Interests acquired by </a:t>
            </a:r>
            <a:r>
              <a:rPr lang="en-US" sz="2100" b="1" u="sng" dirty="0" smtClean="0"/>
              <a:t>Purchase</a:t>
            </a:r>
            <a:r>
              <a:rPr lang="en-US" sz="2100" dirty="0" smtClean="0"/>
              <a:t>:  Cost basis, subject to §752 debt assumption and relief</a:t>
            </a:r>
            <a:r>
              <a:rPr lang="en-US" sz="2400" dirty="0" smtClean="0"/>
              <a:t>.</a:t>
            </a:r>
            <a:endParaRPr lang="en-US" sz="2400" dirty="0"/>
          </a:p>
          <a:p>
            <a:pPr lvl="1"/>
            <a:endParaRPr lang="en-US" sz="2100" u="sng" dirty="0" smtClean="0"/>
          </a:p>
          <a:p>
            <a:pPr lvl="1"/>
            <a:r>
              <a:rPr lang="en-US" sz="2100" u="sng" dirty="0" smtClean="0"/>
              <a:t>Partnership Interests acquired by </a:t>
            </a:r>
            <a:r>
              <a:rPr lang="en-US" sz="2100" b="1" u="sng" dirty="0" smtClean="0"/>
              <a:t>Contributions</a:t>
            </a:r>
            <a:r>
              <a:rPr lang="en-US" sz="2100" dirty="0" smtClean="0"/>
              <a:t>:</a:t>
            </a:r>
          </a:p>
          <a:p>
            <a:pPr lvl="2"/>
            <a:r>
              <a:rPr lang="en-US" sz="2100" dirty="0" smtClean="0"/>
              <a:t>Cash contributions by the partner(Including §752 debt “assumed”) </a:t>
            </a:r>
          </a:p>
          <a:p>
            <a:pPr lvl="2"/>
            <a:r>
              <a:rPr lang="en-US" sz="2100" dirty="0" smtClean="0"/>
              <a:t>The contributing partner’s </a:t>
            </a:r>
            <a:r>
              <a:rPr lang="en-US" sz="2100" u="sng" dirty="0" smtClean="0"/>
              <a:t>basis</a:t>
            </a:r>
            <a:r>
              <a:rPr lang="en-US" sz="2100" dirty="0" smtClean="0"/>
              <a:t> in any property contributed (</a:t>
            </a:r>
            <a:r>
              <a:rPr lang="en-US" sz="2100" dirty="0" err="1" smtClean="0"/>
              <a:t>FMV</a:t>
            </a:r>
            <a:r>
              <a:rPr lang="en-US" sz="2100" dirty="0" smtClean="0"/>
              <a:t> is irrelevant); </a:t>
            </a:r>
            <a:r>
              <a:rPr lang="en-US" sz="2100" u="sng" dirty="0" smtClean="0"/>
              <a:t>and</a:t>
            </a:r>
            <a:r>
              <a:rPr lang="en-US" sz="2100" dirty="0" smtClean="0"/>
              <a:t> </a:t>
            </a:r>
          </a:p>
          <a:p>
            <a:pPr lvl="2">
              <a:spcAft>
                <a:spcPts val="600"/>
              </a:spcAft>
            </a:pPr>
            <a:r>
              <a:rPr lang="en-US" sz="2100" dirty="0" smtClean="0"/>
              <a:t>The amount of gain, if any, recognized by the partner on the contribution. (§722) </a:t>
            </a:r>
          </a:p>
          <a:p>
            <a:pPr marL="457200" lvl="1" indent="0">
              <a:buFont typeface="Courier New" pitchFamily="49" charset="0"/>
              <a:buNone/>
            </a:pPr>
            <a:endParaRPr lang="en-US" dirty="0" smtClean="0"/>
          </a:p>
          <a:p>
            <a:pPr marL="914400" lvl="2" indent="0">
              <a:buFont typeface="Arial" charset="0"/>
              <a:buNone/>
            </a:pPr>
            <a:endParaRPr lang="en-US" u="sng" dirty="0" smtClean="0"/>
          </a:p>
        </p:txBody>
      </p:sp>
    </p:spTree>
    <p:extLst>
      <p:ext uri="{BB962C8B-B14F-4D97-AF65-F5344CB8AC3E}">
        <p14:creationId xmlns:p14="http://schemas.microsoft.com/office/powerpoint/2010/main" val="111159982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pPr eaLnBrk="1" fontAlgn="auto" hangingPunct="1">
              <a:spcAft>
                <a:spcPts val="0"/>
              </a:spcAft>
              <a:defRPr/>
            </a:pPr>
            <a:r>
              <a:rPr lang="en-US" sz="4800" u="sng" smtClean="0"/>
              <a:t>§704(c)(1)(B)</a:t>
            </a:r>
            <a:endParaRPr lang="en-US" sz="4800" u="sng"/>
          </a:p>
        </p:txBody>
      </p:sp>
      <p:sp>
        <p:nvSpPr>
          <p:cNvPr id="7171" name="Content Placeholder 2"/>
          <p:cNvSpPr>
            <a:spLocks noGrp="1"/>
          </p:cNvSpPr>
          <p:nvPr>
            <p:ph idx="1"/>
          </p:nvPr>
        </p:nvSpPr>
        <p:spPr>
          <a:xfrm>
            <a:off x="457200" y="1143000"/>
            <a:ext cx="8229600" cy="4983163"/>
          </a:xfrm>
        </p:spPr>
        <p:txBody>
          <a:bodyPr/>
          <a:lstStyle/>
          <a:p>
            <a:pPr>
              <a:defRPr/>
            </a:pPr>
            <a:r>
              <a:rPr lang="en-US" sz="1700" b="1" u="sng" dirty="0">
                <a:solidFill>
                  <a:schemeClr val="tx1"/>
                </a:solidFill>
              </a:rPr>
              <a:t>Current </a:t>
            </a:r>
            <a:r>
              <a:rPr lang="en-US" sz="1700" b="1" u="sng" dirty="0" smtClean="0">
                <a:solidFill>
                  <a:schemeClr val="tx1"/>
                </a:solidFill>
              </a:rPr>
              <a:t>Law</a:t>
            </a:r>
          </a:p>
          <a:p>
            <a:pPr marL="0" indent="0">
              <a:buFont typeface="Arial" charset="0"/>
              <a:buNone/>
              <a:defRPr/>
            </a:pPr>
            <a:endParaRPr lang="en-US" sz="1700" dirty="0">
              <a:solidFill>
                <a:schemeClr val="tx1"/>
              </a:solidFill>
            </a:endParaRPr>
          </a:p>
          <a:p>
            <a:pPr>
              <a:defRPr/>
            </a:pPr>
            <a:r>
              <a:rPr lang="en-US" sz="1700" dirty="0">
                <a:solidFill>
                  <a:schemeClr val="tx1"/>
                </a:solidFill>
              </a:rPr>
              <a:t>If property contributed by one partner has built-in gain </a:t>
            </a:r>
            <a:r>
              <a:rPr lang="en-US" sz="1700" dirty="0" smtClean="0">
                <a:solidFill>
                  <a:schemeClr val="tx1"/>
                </a:solidFill>
              </a:rPr>
              <a:t>and </a:t>
            </a:r>
            <a:r>
              <a:rPr lang="en-US" sz="1700" dirty="0">
                <a:solidFill>
                  <a:schemeClr val="tx1"/>
                </a:solidFill>
              </a:rPr>
              <a:t>that property is distributed to another partner within 7 years of its </a:t>
            </a:r>
            <a:r>
              <a:rPr lang="en-US" sz="1700" dirty="0" smtClean="0">
                <a:solidFill>
                  <a:schemeClr val="tx1"/>
                </a:solidFill>
              </a:rPr>
              <a:t>contribution, the </a:t>
            </a:r>
            <a:r>
              <a:rPr lang="en-US" sz="1700" dirty="0">
                <a:solidFill>
                  <a:schemeClr val="tx1"/>
                </a:solidFill>
              </a:rPr>
              <a:t>contributing partner (or his </a:t>
            </a:r>
            <a:r>
              <a:rPr lang="en-US" sz="1700" dirty="0" smtClean="0">
                <a:solidFill>
                  <a:schemeClr val="tx1"/>
                </a:solidFill>
              </a:rPr>
              <a:t>or her successor</a:t>
            </a:r>
            <a:r>
              <a:rPr lang="en-US" sz="1700" dirty="0">
                <a:solidFill>
                  <a:schemeClr val="tx1"/>
                </a:solidFill>
              </a:rPr>
              <a:t>) is treated as recognizing </a:t>
            </a:r>
            <a:r>
              <a:rPr lang="en-US" sz="1700" dirty="0" smtClean="0">
                <a:solidFill>
                  <a:schemeClr val="tx1"/>
                </a:solidFill>
              </a:rPr>
              <a:t>§704(c</a:t>
            </a:r>
            <a:r>
              <a:rPr lang="en-US" sz="1700" dirty="0">
                <a:solidFill>
                  <a:schemeClr val="tx1"/>
                </a:solidFill>
              </a:rPr>
              <a:t>) built-in gain or loss as if the partnership had sold the property for its </a:t>
            </a:r>
            <a:r>
              <a:rPr lang="en-US" sz="1700" dirty="0" err="1" smtClean="0">
                <a:solidFill>
                  <a:schemeClr val="tx1"/>
                </a:solidFill>
              </a:rPr>
              <a:t>FMV</a:t>
            </a:r>
            <a:r>
              <a:rPr lang="en-US" sz="1700" dirty="0" smtClean="0">
                <a:solidFill>
                  <a:schemeClr val="tx1"/>
                </a:solidFill>
              </a:rPr>
              <a:t> at </a:t>
            </a:r>
            <a:r>
              <a:rPr lang="en-US" sz="1700" dirty="0">
                <a:solidFill>
                  <a:schemeClr val="tx1"/>
                </a:solidFill>
              </a:rPr>
              <a:t>the time of the distribution.</a:t>
            </a:r>
          </a:p>
          <a:p>
            <a:pPr>
              <a:defRPr/>
            </a:pPr>
            <a:r>
              <a:rPr lang="en-US" sz="1700" dirty="0">
                <a:solidFill>
                  <a:schemeClr val="tx1"/>
                </a:solidFill>
              </a:rPr>
              <a:t>The contributing partner’s </a:t>
            </a:r>
            <a:r>
              <a:rPr lang="en-US" sz="1700" i="1" dirty="0">
                <a:solidFill>
                  <a:schemeClr val="tx1"/>
                </a:solidFill>
              </a:rPr>
              <a:t>outside</a:t>
            </a:r>
            <a:r>
              <a:rPr lang="en-US" sz="1700" dirty="0">
                <a:solidFill>
                  <a:schemeClr val="tx1"/>
                </a:solidFill>
              </a:rPr>
              <a:t> basis is increased or decreased by the  amount of gain or loss recognized as a result of the distribution. </a:t>
            </a:r>
          </a:p>
          <a:p>
            <a:pPr>
              <a:defRPr/>
            </a:pPr>
            <a:r>
              <a:rPr lang="en-US" sz="1700" dirty="0">
                <a:solidFill>
                  <a:schemeClr val="tx1"/>
                </a:solidFill>
              </a:rPr>
              <a:t>To avoid double recognition of that gain or loss, the partnership’s </a:t>
            </a:r>
            <a:r>
              <a:rPr lang="en-US" sz="1700" i="1" dirty="0">
                <a:solidFill>
                  <a:schemeClr val="tx1"/>
                </a:solidFill>
              </a:rPr>
              <a:t>inside</a:t>
            </a:r>
            <a:r>
              <a:rPr lang="en-US" sz="1700" dirty="0">
                <a:solidFill>
                  <a:schemeClr val="tx1"/>
                </a:solidFill>
              </a:rPr>
              <a:t> basis in the property is increased or decreased </a:t>
            </a:r>
            <a:r>
              <a:rPr lang="en-US" sz="1700" b="1" dirty="0">
                <a:solidFill>
                  <a:schemeClr val="tx1"/>
                </a:solidFill>
              </a:rPr>
              <a:t>PRIOR</a:t>
            </a:r>
            <a:r>
              <a:rPr lang="en-US" sz="1700" dirty="0">
                <a:solidFill>
                  <a:schemeClr val="tx1"/>
                </a:solidFill>
              </a:rPr>
              <a:t> to the distribution </a:t>
            </a:r>
            <a:r>
              <a:rPr lang="en-US" sz="1700" dirty="0" smtClean="0">
                <a:solidFill>
                  <a:schemeClr val="tx1"/>
                </a:solidFill>
              </a:rPr>
              <a:t>(to </a:t>
            </a:r>
            <a:r>
              <a:rPr lang="en-US" sz="1700" dirty="0">
                <a:solidFill>
                  <a:schemeClr val="tx1"/>
                </a:solidFill>
              </a:rPr>
              <a:t>reflect the gain or loss recognized by the contributing </a:t>
            </a:r>
            <a:r>
              <a:rPr lang="en-US" sz="1700" dirty="0" smtClean="0">
                <a:solidFill>
                  <a:schemeClr val="tx1"/>
                </a:solidFill>
              </a:rPr>
              <a:t>partner).</a:t>
            </a:r>
            <a:endParaRPr lang="en-US" sz="1700" dirty="0">
              <a:solidFill>
                <a:schemeClr val="tx1"/>
              </a:solidFill>
            </a:endParaRPr>
          </a:p>
          <a:p>
            <a:pPr>
              <a:defRPr/>
            </a:pPr>
            <a:r>
              <a:rPr lang="en-US" sz="1700" dirty="0" smtClean="0">
                <a:solidFill>
                  <a:schemeClr val="tx1"/>
                </a:solidFill>
              </a:rPr>
              <a:t>This rule applies </a:t>
            </a:r>
            <a:r>
              <a:rPr lang="en-US" sz="1700" dirty="0">
                <a:solidFill>
                  <a:schemeClr val="tx1"/>
                </a:solidFill>
              </a:rPr>
              <a:t>to contributing partners </a:t>
            </a:r>
            <a:r>
              <a:rPr lang="en-US" sz="1700" u="sng" dirty="0">
                <a:solidFill>
                  <a:schemeClr val="tx1"/>
                </a:solidFill>
              </a:rPr>
              <a:t>and their successors</a:t>
            </a:r>
            <a:r>
              <a:rPr lang="en-US" sz="1700" dirty="0">
                <a:solidFill>
                  <a:schemeClr val="tx1"/>
                </a:solidFill>
              </a:rPr>
              <a:t>.  Thus, if a contributing partner transfers a partnership interest, following which the partnership distributes the contributed property to a partner other than the transferee, the transferee recognizes </a:t>
            </a:r>
            <a:r>
              <a:rPr lang="en-US" sz="1700" dirty="0" smtClean="0">
                <a:solidFill>
                  <a:schemeClr val="tx1"/>
                </a:solidFill>
              </a:rPr>
              <a:t>the gain that </a:t>
            </a:r>
            <a:r>
              <a:rPr lang="en-US" sz="1700" dirty="0">
                <a:solidFill>
                  <a:schemeClr val="tx1"/>
                </a:solidFill>
              </a:rPr>
              <a:t>would have been allocable to the </a:t>
            </a:r>
            <a:r>
              <a:rPr lang="en-US" sz="1700" dirty="0" smtClean="0">
                <a:solidFill>
                  <a:schemeClr val="tx1"/>
                </a:solidFill>
              </a:rPr>
              <a:t>transferor (§</a:t>
            </a:r>
            <a:r>
              <a:rPr lang="en-US" sz="1700" dirty="0">
                <a:solidFill>
                  <a:schemeClr val="tx1"/>
                </a:solidFill>
              </a:rPr>
              <a:t>704(c)(3)).</a:t>
            </a:r>
          </a:p>
          <a:p>
            <a:pPr marL="0" indent="0" eaLnBrk="1" fontAlgn="auto" hangingPunct="1">
              <a:spcAft>
                <a:spcPts val="0"/>
              </a:spcAft>
              <a:buFont typeface="Arial" charset="0"/>
              <a:buNone/>
              <a:defRPr/>
            </a:pPr>
            <a:endParaRPr lang="en-US" sz="1100" dirty="0" smtClean="0">
              <a:solidFill>
                <a:schemeClr val="tx1"/>
              </a:solidFill>
              <a:latin typeface="+mn-lt"/>
            </a:endParaRPr>
          </a:p>
        </p:txBody>
      </p:sp>
      <p:sp>
        <p:nvSpPr>
          <p:cNvPr id="3" name="Slide Number Placeholder 2"/>
          <p:cNvSpPr>
            <a:spLocks noGrp="1"/>
          </p:cNvSpPr>
          <p:nvPr>
            <p:ph type="sldNum" sz="quarter" idx="12"/>
          </p:nvPr>
        </p:nvSpPr>
        <p:spPr/>
        <p:txBody>
          <a:bodyPr/>
          <a:lstStyle/>
          <a:p>
            <a:pPr>
              <a:defRPr/>
            </a:pPr>
            <a:fld id="{0C31997C-7171-4761-AC47-CC99A16D5FDB}" type="slidenum">
              <a:rPr lang="en-US" smtClean="0"/>
              <a:pPr>
                <a:defRPr/>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4800" u="sng" smtClean="0"/>
              <a:t>§704(c</a:t>
            </a:r>
            <a:r>
              <a:rPr lang="en-US" sz="4800" u="sng"/>
              <a:t>)(1)(B)</a:t>
            </a:r>
          </a:p>
        </p:txBody>
      </p:sp>
      <p:sp>
        <p:nvSpPr>
          <p:cNvPr id="3" name="Content Placeholder 2"/>
          <p:cNvSpPr>
            <a:spLocks noGrp="1"/>
          </p:cNvSpPr>
          <p:nvPr>
            <p:ph idx="1"/>
          </p:nvPr>
        </p:nvSpPr>
        <p:spPr>
          <a:xfrm>
            <a:off x="457200" y="1828800"/>
            <a:ext cx="8229600" cy="3733800"/>
          </a:xfrm>
        </p:spPr>
        <p:txBody>
          <a:bodyPr rtlCol="0">
            <a:normAutofit/>
          </a:bodyPr>
          <a:lstStyle/>
          <a:p>
            <a:pPr>
              <a:defRPr/>
            </a:pPr>
            <a:r>
              <a:rPr lang="en-US" sz="2100" b="1" u="sng" dirty="0">
                <a:solidFill>
                  <a:schemeClr val="tx1"/>
                </a:solidFill>
              </a:rPr>
              <a:t>Recognition of Gain and Basis Adjustment Under §704(c)(1)(B</a:t>
            </a:r>
            <a:r>
              <a:rPr lang="en-US" sz="2100" b="1" u="sng" dirty="0" smtClean="0">
                <a:solidFill>
                  <a:schemeClr val="tx1"/>
                </a:solidFill>
              </a:rPr>
              <a:t>)</a:t>
            </a:r>
          </a:p>
          <a:p>
            <a:pPr marL="0" indent="0">
              <a:buFont typeface="Arial" charset="0"/>
              <a:buNone/>
              <a:defRPr/>
            </a:pPr>
            <a:endParaRPr lang="en-US" sz="2100" dirty="0">
              <a:solidFill>
                <a:schemeClr val="tx1"/>
              </a:solidFill>
            </a:endParaRPr>
          </a:p>
          <a:p>
            <a:pPr>
              <a:defRPr/>
            </a:pPr>
            <a:r>
              <a:rPr lang="en-US" sz="2100" b="1" dirty="0">
                <a:solidFill>
                  <a:schemeClr val="tx1"/>
                </a:solidFill>
              </a:rPr>
              <a:t>Example </a:t>
            </a:r>
            <a:r>
              <a:rPr lang="en-US" sz="2100" b="1" dirty="0" smtClean="0">
                <a:solidFill>
                  <a:schemeClr val="tx1"/>
                </a:solidFill>
              </a:rPr>
              <a:t>3 </a:t>
            </a:r>
            <a:r>
              <a:rPr lang="en-US" sz="2100" b="1" dirty="0">
                <a:solidFill>
                  <a:schemeClr val="tx1"/>
                </a:solidFill>
              </a:rPr>
              <a:t>– Facts:</a:t>
            </a:r>
            <a:endParaRPr lang="en-US" sz="2100" dirty="0">
              <a:solidFill>
                <a:schemeClr val="tx1"/>
              </a:solidFill>
            </a:endParaRPr>
          </a:p>
          <a:p>
            <a:pPr>
              <a:defRPr/>
            </a:pPr>
            <a:r>
              <a:rPr lang="en-US" sz="2100" dirty="0">
                <a:solidFill>
                  <a:schemeClr val="tx1"/>
                </a:solidFill>
              </a:rPr>
              <a:t>A contributes </a:t>
            </a:r>
            <a:r>
              <a:rPr lang="en-US" sz="2100" dirty="0" err="1">
                <a:solidFill>
                  <a:schemeClr val="tx1"/>
                </a:solidFill>
              </a:rPr>
              <a:t>Blackacre</a:t>
            </a:r>
            <a:r>
              <a:rPr lang="en-US" sz="2100" dirty="0">
                <a:solidFill>
                  <a:schemeClr val="tx1"/>
                </a:solidFill>
              </a:rPr>
              <a:t> with an adjusted basis of $12,000 and a </a:t>
            </a:r>
            <a:r>
              <a:rPr lang="en-US" sz="2100" dirty="0" err="1" smtClean="0">
                <a:solidFill>
                  <a:schemeClr val="tx1"/>
                </a:solidFill>
              </a:rPr>
              <a:t>FMV</a:t>
            </a:r>
            <a:r>
              <a:rPr lang="en-US" sz="2100" dirty="0" smtClean="0">
                <a:solidFill>
                  <a:schemeClr val="tx1"/>
                </a:solidFill>
              </a:rPr>
              <a:t> of </a:t>
            </a:r>
            <a:r>
              <a:rPr lang="en-US" sz="2100" dirty="0">
                <a:solidFill>
                  <a:schemeClr val="tx1"/>
                </a:solidFill>
              </a:rPr>
              <a:t>$20,000 </a:t>
            </a:r>
          </a:p>
          <a:p>
            <a:pPr>
              <a:defRPr/>
            </a:pPr>
            <a:r>
              <a:rPr lang="en-US" sz="2100" dirty="0">
                <a:solidFill>
                  <a:schemeClr val="tx1"/>
                </a:solidFill>
              </a:rPr>
              <a:t>B contributes $20,000 cash. </a:t>
            </a:r>
          </a:p>
          <a:p>
            <a:pPr>
              <a:defRPr/>
            </a:pPr>
            <a:r>
              <a:rPr lang="en-US" sz="2100" dirty="0" smtClean="0">
                <a:solidFill>
                  <a:schemeClr val="tx1"/>
                </a:solidFill>
              </a:rPr>
              <a:t>3 years </a:t>
            </a:r>
            <a:r>
              <a:rPr lang="en-US" sz="2100" dirty="0">
                <a:solidFill>
                  <a:schemeClr val="tx1"/>
                </a:solidFill>
              </a:rPr>
              <a:t>later the partnership distributes </a:t>
            </a:r>
            <a:r>
              <a:rPr lang="en-US" sz="2100" dirty="0" err="1">
                <a:solidFill>
                  <a:schemeClr val="tx1"/>
                </a:solidFill>
              </a:rPr>
              <a:t>Blackacre</a:t>
            </a:r>
            <a:r>
              <a:rPr lang="en-US" sz="2100" dirty="0">
                <a:solidFill>
                  <a:schemeClr val="tx1"/>
                </a:solidFill>
              </a:rPr>
              <a:t>, then worth $23,000, to B. </a:t>
            </a: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4800" u="sng" smtClean="0"/>
              <a:t>§704(c</a:t>
            </a:r>
            <a:r>
              <a:rPr lang="en-US" sz="4800" u="sng"/>
              <a:t>)(1)(B)</a:t>
            </a:r>
          </a:p>
        </p:txBody>
      </p:sp>
      <p:sp>
        <p:nvSpPr>
          <p:cNvPr id="3" name="Content Placeholder 2"/>
          <p:cNvSpPr>
            <a:spLocks noGrp="1"/>
          </p:cNvSpPr>
          <p:nvPr>
            <p:ph idx="1"/>
          </p:nvPr>
        </p:nvSpPr>
        <p:spPr/>
        <p:txBody>
          <a:bodyPr rtlCol="0">
            <a:normAutofit/>
          </a:bodyPr>
          <a:lstStyle/>
          <a:p>
            <a:pPr>
              <a:defRPr/>
            </a:pPr>
            <a:r>
              <a:rPr lang="en-US" sz="2100" b="1" u="sng" dirty="0">
                <a:solidFill>
                  <a:schemeClr val="tx1"/>
                </a:solidFill>
              </a:rPr>
              <a:t>Recognition of Gain and Basis Adjustment Under §704(c)(1)(B</a:t>
            </a:r>
            <a:r>
              <a:rPr lang="en-US" sz="2100" b="1" u="sng" dirty="0" smtClean="0">
                <a:solidFill>
                  <a:schemeClr val="tx1"/>
                </a:solidFill>
              </a:rPr>
              <a:t>)</a:t>
            </a:r>
          </a:p>
          <a:p>
            <a:pPr marL="0" indent="0">
              <a:buFont typeface="Arial" charset="0"/>
              <a:buNone/>
              <a:defRPr/>
            </a:pPr>
            <a:endParaRPr lang="en-US" sz="2100" dirty="0">
              <a:solidFill>
                <a:schemeClr val="tx1"/>
              </a:solidFill>
            </a:endParaRPr>
          </a:p>
          <a:p>
            <a:pPr>
              <a:defRPr/>
            </a:pPr>
            <a:r>
              <a:rPr lang="en-US" sz="2100" b="1" dirty="0">
                <a:solidFill>
                  <a:schemeClr val="tx1"/>
                </a:solidFill>
              </a:rPr>
              <a:t>Example 3</a:t>
            </a:r>
            <a:r>
              <a:rPr lang="en-US" sz="2100" b="1" dirty="0" smtClean="0">
                <a:solidFill>
                  <a:schemeClr val="tx1"/>
                </a:solidFill>
              </a:rPr>
              <a:t> </a:t>
            </a:r>
            <a:r>
              <a:rPr lang="en-US" sz="2100" b="1" dirty="0">
                <a:solidFill>
                  <a:schemeClr val="tx1"/>
                </a:solidFill>
              </a:rPr>
              <a:t>– Tax:</a:t>
            </a:r>
            <a:endParaRPr lang="en-US" sz="2100" dirty="0">
              <a:solidFill>
                <a:schemeClr val="tx1"/>
              </a:solidFill>
            </a:endParaRPr>
          </a:p>
          <a:p>
            <a:pPr>
              <a:defRPr/>
            </a:pPr>
            <a:r>
              <a:rPr lang="en-US" sz="2100" dirty="0">
                <a:solidFill>
                  <a:schemeClr val="tx1"/>
                </a:solidFill>
              </a:rPr>
              <a:t>Under </a:t>
            </a:r>
            <a:r>
              <a:rPr lang="en-US" sz="2100" dirty="0" smtClean="0">
                <a:solidFill>
                  <a:schemeClr val="tx1"/>
                </a:solidFill>
              </a:rPr>
              <a:t>§704(c</a:t>
            </a:r>
            <a:r>
              <a:rPr lang="en-US" sz="2100" dirty="0">
                <a:solidFill>
                  <a:schemeClr val="tx1"/>
                </a:solidFill>
              </a:rPr>
              <a:t>)(1)(B), A is allocated the </a:t>
            </a:r>
            <a:r>
              <a:rPr lang="en-US" sz="2100" dirty="0" smtClean="0">
                <a:solidFill>
                  <a:schemeClr val="tx1"/>
                </a:solidFill>
              </a:rPr>
              <a:t>$8,000 (20,000 – 12,000) </a:t>
            </a:r>
            <a:r>
              <a:rPr lang="en-US" sz="2100" dirty="0" err="1" smtClean="0">
                <a:solidFill>
                  <a:schemeClr val="tx1"/>
                </a:solidFill>
              </a:rPr>
              <a:t>precontribution</a:t>
            </a:r>
            <a:r>
              <a:rPr lang="en-US" sz="2100" dirty="0" smtClean="0">
                <a:solidFill>
                  <a:schemeClr val="tx1"/>
                </a:solidFill>
              </a:rPr>
              <a:t> </a:t>
            </a:r>
            <a:r>
              <a:rPr lang="en-US" sz="2100" dirty="0">
                <a:solidFill>
                  <a:schemeClr val="tx1"/>
                </a:solidFill>
              </a:rPr>
              <a:t>gain just as if the partnership had sold the property instead of distributing it. </a:t>
            </a:r>
          </a:p>
          <a:p>
            <a:pPr>
              <a:defRPr/>
            </a:pPr>
            <a:r>
              <a:rPr lang="en-US" sz="2100" dirty="0">
                <a:solidFill>
                  <a:schemeClr val="tx1"/>
                </a:solidFill>
              </a:rPr>
              <a:t>A would increase </a:t>
            </a:r>
            <a:r>
              <a:rPr lang="en-US" sz="2100" dirty="0" smtClean="0">
                <a:solidFill>
                  <a:schemeClr val="tx1"/>
                </a:solidFill>
              </a:rPr>
              <a:t>his or her </a:t>
            </a:r>
            <a:r>
              <a:rPr lang="en-US" sz="2100" i="1" dirty="0">
                <a:solidFill>
                  <a:schemeClr val="tx1"/>
                </a:solidFill>
              </a:rPr>
              <a:t>outside</a:t>
            </a:r>
            <a:r>
              <a:rPr lang="en-US" sz="2100" dirty="0">
                <a:solidFill>
                  <a:schemeClr val="tx1"/>
                </a:solidFill>
              </a:rPr>
              <a:t> basis by $8,000 </a:t>
            </a:r>
            <a:r>
              <a:rPr lang="en-US" sz="2100" dirty="0" smtClean="0">
                <a:solidFill>
                  <a:schemeClr val="tx1"/>
                </a:solidFill>
              </a:rPr>
              <a:t>(to </a:t>
            </a:r>
            <a:r>
              <a:rPr lang="en-US" sz="2100" dirty="0">
                <a:solidFill>
                  <a:schemeClr val="tx1"/>
                </a:solidFill>
              </a:rPr>
              <a:t>$</a:t>
            </a:r>
            <a:r>
              <a:rPr lang="en-US" sz="2100" dirty="0" smtClean="0">
                <a:solidFill>
                  <a:schemeClr val="tx1"/>
                </a:solidFill>
              </a:rPr>
              <a:t>20,000). </a:t>
            </a:r>
          </a:p>
          <a:p>
            <a:pPr>
              <a:defRPr/>
            </a:pPr>
            <a:r>
              <a:rPr lang="en-US" sz="2100" dirty="0" smtClean="0">
                <a:solidFill>
                  <a:schemeClr val="tx1"/>
                </a:solidFill>
              </a:rPr>
              <a:t>Partnership’s </a:t>
            </a:r>
            <a:r>
              <a:rPr lang="en-US" sz="2100" i="1" dirty="0" smtClean="0">
                <a:solidFill>
                  <a:schemeClr val="tx1"/>
                </a:solidFill>
              </a:rPr>
              <a:t>inside</a:t>
            </a:r>
            <a:r>
              <a:rPr lang="en-US" sz="2100" dirty="0" smtClean="0">
                <a:solidFill>
                  <a:schemeClr val="tx1"/>
                </a:solidFill>
              </a:rPr>
              <a:t> basis in Black acre is increased to $20,000 (12,000 + 8, 000) prior to the distribution.</a:t>
            </a:r>
            <a:endParaRPr lang="en-US" sz="2100" dirty="0">
              <a:solidFill>
                <a:schemeClr val="tx1"/>
              </a:solidFill>
            </a:endParaRPr>
          </a:p>
          <a:p>
            <a:pPr>
              <a:defRPr/>
            </a:pPr>
            <a:r>
              <a:rPr lang="en-US" sz="2100" dirty="0" err="1">
                <a:solidFill>
                  <a:schemeClr val="tx1"/>
                </a:solidFill>
              </a:rPr>
              <a:t>Blackacre’s</a:t>
            </a:r>
            <a:r>
              <a:rPr lang="en-US" sz="2100" dirty="0">
                <a:solidFill>
                  <a:schemeClr val="tx1"/>
                </a:solidFill>
              </a:rPr>
              <a:t> basis </a:t>
            </a:r>
            <a:r>
              <a:rPr lang="en-US" sz="2100" dirty="0" smtClean="0">
                <a:solidFill>
                  <a:schemeClr val="tx1"/>
                </a:solidFill>
              </a:rPr>
              <a:t>in B’s hands would </a:t>
            </a:r>
            <a:r>
              <a:rPr lang="en-US" sz="2100" dirty="0">
                <a:solidFill>
                  <a:schemeClr val="tx1"/>
                </a:solidFill>
              </a:rPr>
              <a:t>be $20,000.</a:t>
            </a: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4800" u="sng" smtClean="0"/>
              <a:t>§704(c</a:t>
            </a:r>
            <a:r>
              <a:rPr lang="en-US" sz="4800" u="sng"/>
              <a:t>)(1)(B)</a:t>
            </a:r>
          </a:p>
        </p:txBody>
      </p:sp>
      <p:sp>
        <p:nvSpPr>
          <p:cNvPr id="3" name="Content Placeholder 2"/>
          <p:cNvSpPr>
            <a:spLocks noGrp="1"/>
          </p:cNvSpPr>
          <p:nvPr>
            <p:ph idx="1"/>
          </p:nvPr>
        </p:nvSpPr>
        <p:spPr/>
        <p:txBody>
          <a:bodyPr rtlCol="0">
            <a:normAutofit/>
          </a:bodyPr>
          <a:lstStyle/>
          <a:p>
            <a:pPr>
              <a:defRPr/>
            </a:pPr>
            <a:r>
              <a:rPr lang="en-US" sz="2100" b="1" u="sng" dirty="0">
                <a:solidFill>
                  <a:schemeClr val="tx1"/>
                </a:solidFill>
              </a:rPr>
              <a:t>Character of Gain or Loss: Capital or </a:t>
            </a:r>
            <a:r>
              <a:rPr lang="en-US" sz="2100" b="1" u="sng" dirty="0" smtClean="0">
                <a:solidFill>
                  <a:schemeClr val="tx1"/>
                </a:solidFill>
              </a:rPr>
              <a:t>Ordinary</a:t>
            </a:r>
          </a:p>
          <a:p>
            <a:pPr>
              <a:defRPr/>
            </a:pPr>
            <a:endParaRPr lang="en-US" sz="2100" dirty="0">
              <a:solidFill>
                <a:schemeClr val="tx1"/>
              </a:solidFill>
            </a:endParaRPr>
          </a:p>
          <a:p>
            <a:pPr>
              <a:defRPr/>
            </a:pPr>
            <a:r>
              <a:rPr lang="en-US" sz="2100" b="1" dirty="0">
                <a:solidFill>
                  <a:schemeClr val="tx1"/>
                </a:solidFill>
              </a:rPr>
              <a:t>Rule:</a:t>
            </a:r>
            <a:endParaRPr lang="en-US" sz="2100" dirty="0">
              <a:solidFill>
                <a:schemeClr val="tx1"/>
              </a:solidFill>
            </a:endParaRPr>
          </a:p>
          <a:p>
            <a:pPr>
              <a:defRPr/>
            </a:pPr>
            <a:r>
              <a:rPr lang="en-US" sz="2100" dirty="0">
                <a:solidFill>
                  <a:schemeClr val="tx1"/>
                </a:solidFill>
              </a:rPr>
              <a:t>The character of this gain or loss is determined as if the partnership sold the property to the </a:t>
            </a:r>
            <a:r>
              <a:rPr lang="en-US" sz="2100" dirty="0" err="1">
                <a:solidFill>
                  <a:schemeClr val="tx1"/>
                </a:solidFill>
              </a:rPr>
              <a:t>distributee</a:t>
            </a:r>
            <a:r>
              <a:rPr lang="en-US" sz="2100" dirty="0">
                <a:solidFill>
                  <a:schemeClr val="tx1"/>
                </a:solidFill>
              </a:rPr>
              <a:t>.</a:t>
            </a:r>
          </a:p>
          <a:p>
            <a:pPr>
              <a:defRPr/>
            </a:pPr>
            <a:endParaRPr lang="en-US" sz="2100" dirty="0" smtClean="0">
              <a:solidFill>
                <a:schemeClr val="tx1"/>
              </a:solidFill>
            </a:endParaRPr>
          </a:p>
          <a:p>
            <a:pPr>
              <a:defRPr/>
            </a:pPr>
            <a:r>
              <a:rPr lang="en-US" sz="2100" dirty="0" smtClean="0">
                <a:solidFill>
                  <a:schemeClr val="tx1"/>
                </a:solidFill>
              </a:rPr>
              <a:t>Thus, ordinarily </a:t>
            </a:r>
            <a:r>
              <a:rPr lang="en-US" sz="2100" dirty="0">
                <a:solidFill>
                  <a:schemeClr val="tx1"/>
                </a:solidFill>
              </a:rPr>
              <a:t>the character of the gain or loss will be determined by the character of the property in the hands of the partnership.</a:t>
            </a:r>
          </a:p>
          <a:p>
            <a:pPr>
              <a:defRPr/>
            </a:pPr>
            <a:endParaRPr lang="en-US" sz="2100" dirty="0" smtClean="0">
              <a:solidFill>
                <a:schemeClr val="tx1"/>
              </a:solidFill>
            </a:endParaRPr>
          </a:p>
          <a:p>
            <a:pPr>
              <a:defRPr/>
            </a:pPr>
            <a:r>
              <a:rPr lang="en-US" sz="2100" dirty="0" err="1" smtClean="0">
                <a:solidFill>
                  <a:schemeClr val="tx1"/>
                </a:solidFill>
              </a:rPr>
              <a:t>Recharacterization</a:t>
            </a:r>
            <a:r>
              <a:rPr lang="en-US" sz="2100" dirty="0" smtClean="0">
                <a:solidFill>
                  <a:schemeClr val="tx1"/>
                </a:solidFill>
              </a:rPr>
              <a:t> </a:t>
            </a:r>
            <a:r>
              <a:rPr lang="en-US" sz="2100" dirty="0">
                <a:solidFill>
                  <a:schemeClr val="tx1"/>
                </a:solidFill>
              </a:rPr>
              <a:t>rules </a:t>
            </a:r>
            <a:r>
              <a:rPr lang="en-US" sz="2100" dirty="0" smtClean="0">
                <a:solidFill>
                  <a:schemeClr val="tx1"/>
                </a:solidFill>
              </a:rPr>
              <a:t>such </a:t>
            </a:r>
            <a:r>
              <a:rPr lang="en-US" sz="2100" dirty="0">
                <a:solidFill>
                  <a:schemeClr val="tx1"/>
                </a:solidFill>
              </a:rPr>
              <a:t>as IRC §707(b)(2) may apply, however, </a:t>
            </a:r>
            <a:r>
              <a:rPr lang="en-US" sz="2100" dirty="0" smtClean="0">
                <a:solidFill>
                  <a:schemeClr val="tx1"/>
                </a:solidFill>
              </a:rPr>
              <a:t>to </a:t>
            </a:r>
            <a:r>
              <a:rPr lang="en-US" sz="2100" dirty="0">
                <a:solidFill>
                  <a:schemeClr val="tx1"/>
                </a:solidFill>
              </a:rPr>
              <a:t>convert capital gain to ordinary income.  </a:t>
            </a: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4800" u="sng" smtClean="0"/>
              <a:t>§704(c</a:t>
            </a:r>
            <a:r>
              <a:rPr lang="en-US" sz="4800" u="sng"/>
              <a:t>)(1)(B)</a:t>
            </a:r>
          </a:p>
        </p:txBody>
      </p:sp>
      <p:sp>
        <p:nvSpPr>
          <p:cNvPr id="3" name="Content Placeholder 2"/>
          <p:cNvSpPr>
            <a:spLocks noGrp="1"/>
          </p:cNvSpPr>
          <p:nvPr>
            <p:ph idx="1"/>
          </p:nvPr>
        </p:nvSpPr>
        <p:spPr>
          <a:xfrm>
            <a:off x="457200" y="1905000"/>
            <a:ext cx="8229600" cy="3962400"/>
          </a:xfrm>
        </p:spPr>
        <p:txBody>
          <a:bodyPr rtlCol="0">
            <a:normAutofit/>
          </a:bodyPr>
          <a:lstStyle/>
          <a:p>
            <a:pPr>
              <a:defRPr/>
            </a:pPr>
            <a:r>
              <a:rPr lang="en-US" sz="2100" b="1" i="1" u="sng" dirty="0" smtClean="0">
                <a:solidFill>
                  <a:schemeClr val="tx1"/>
                </a:solidFill>
              </a:rPr>
              <a:t>Exceptions</a:t>
            </a:r>
          </a:p>
          <a:p>
            <a:pPr marL="0" indent="0">
              <a:buFont typeface="Arial" charset="0"/>
              <a:buNone/>
              <a:defRPr/>
            </a:pPr>
            <a:endParaRPr lang="en-US" sz="2100" dirty="0">
              <a:solidFill>
                <a:schemeClr val="tx1"/>
              </a:solidFill>
            </a:endParaRPr>
          </a:p>
          <a:p>
            <a:pPr>
              <a:defRPr/>
            </a:pPr>
            <a:r>
              <a:rPr lang="en-US" sz="2100" b="1" dirty="0">
                <a:solidFill>
                  <a:schemeClr val="tx1"/>
                </a:solidFill>
              </a:rPr>
              <a:t>Exception #1:</a:t>
            </a:r>
            <a:endParaRPr lang="en-US" sz="2100" dirty="0">
              <a:solidFill>
                <a:schemeClr val="tx1"/>
              </a:solidFill>
            </a:endParaRPr>
          </a:p>
          <a:p>
            <a:pPr>
              <a:defRPr/>
            </a:pPr>
            <a:r>
              <a:rPr lang="en-US" sz="2100" b="1" u="sng" dirty="0">
                <a:solidFill>
                  <a:schemeClr val="tx1"/>
                </a:solidFill>
              </a:rPr>
              <a:t>Property Distributed to Contributing </a:t>
            </a:r>
            <a:r>
              <a:rPr lang="en-US" sz="2100" b="1" u="sng" dirty="0" smtClean="0">
                <a:solidFill>
                  <a:schemeClr val="tx1"/>
                </a:solidFill>
              </a:rPr>
              <a:t>Partner</a:t>
            </a:r>
            <a:endParaRPr lang="en-US" sz="2100" dirty="0" smtClean="0">
              <a:solidFill>
                <a:schemeClr val="tx1"/>
              </a:solidFill>
            </a:endParaRPr>
          </a:p>
          <a:p>
            <a:pPr>
              <a:defRPr/>
            </a:pPr>
            <a:r>
              <a:rPr lang="en-US" sz="2100" dirty="0" smtClean="0">
                <a:solidFill>
                  <a:schemeClr val="tx1"/>
                </a:solidFill>
              </a:rPr>
              <a:t>§704(c</a:t>
            </a:r>
            <a:r>
              <a:rPr lang="en-US" sz="2100" dirty="0">
                <a:solidFill>
                  <a:schemeClr val="tx1"/>
                </a:solidFill>
              </a:rPr>
              <a:t>)(1)(B) does </a:t>
            </a:r>
            <a:r>
              <a:rPr lang="en-US" sz="2100" u="sng" dirty="0">
                <a:solidFill>
                  <a:schemeClr val="tx1"/>
                </a:solidFill>
              </a:rPr>
              <a:t>not</a:t>
            </a:r>
            <a:r>
              <a:rPr lang="en-US" sz="2100" dirty="0">
                <a:solidFill>
                  <a:schemeClr val="tx1"/>
                </a:solidFill>
              </a:rPr>
              <a:t> apply if the contributed property is distributed back to the contributing partner.</a:t>
            </a: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4800" u="sng" smtClean="0"/>
              <a:t>§704(c</a:t>
            </a:r>
            <a:r>
              <a:rPr lang="en-US" sz="4800" u="sng"/>
              <a:t>)(1)(B)</a:t>
            </a:r>
          </a:p>
        </p:txBody>
      </p:sp>
      <p:sp>
        <p:nvSpPr>
          <p:cNvPr id="3" name="Content Placeholder 2"/>
          <p:cNvSpPr>
            <a:spLocks noGrp="1"/>
          </p:cNvSpPr>
          <p:nvPr>
            <p:ph idx="1"/>
          </p:nvPr>
        </p:nvSpPr>
        <p:spPr/>
        <p:txBody>
          <a:bodyPr rtlCol="0">
            <a:normAutofit lnSpcReduction="10000"/>
          </a:bodyPr>
          <a:lstStyle/>
          <a:p>
            <a:pPr>
              <a:defRPr/>
            </a:pPr>
            <a:r>
              <a:rPr lang="en-US" sz="2100" b="1" u="sng" dirty="0">
                <a:solidFill>
                  <a:schemeClr val="tx1"/>
                </a:solidFill>
              </a:rPr>
              <a:t>Property Distributed to Contribution </a:t>
            </a:r>
            <a:r>
              <a:rPr lang="en-US" sz="2100" b="1" u="sng" dirty="0" smtClean="0">
                <a:solidFill>
                  <a:schemeClr val="tx1"/>
                </a:solidFill>
              </a:rPr>
              <a:t>Partner</a:t>
            </a:r>
          </a:p>
          <a:p>
            <a:pPr marL="0" indent="0">
              <a:buFont typeface="Arial" charset="0"/>
              <a:buNone/>
              <a:defRPr/>
            </a:pPr>
            <a:endParaRPr lang="en-US" sz="2100" dirty="0">
              <a:solidFill>
                <a:schemeClr val="tx1"/>
              </a:solidFill>
            </a:endParaRPr>
          </a:p>
          <a:p>
            <a:pPr>
              <a:defRPr/>
            </a:pPr>
            <a:r>
              <a:rPr lang="en-US" sz="2100" b="1" dirty="0">
                <a:solidFill>
                  <a:schemeClr val="tx1"/>
                </a:solidFill>
              </a:rPr>
              <a:t>Example 4</a:t>
            </a:r>
            <a:r>
              <a:rPr lang="en-US" sz="2100" b="1" dirty="0" smtClean="0">
                <a:solidFill>
                  <a:schemeClr val="tx1"/>
                </a:solidFill>
              </a:rPr>
              <a:t>:</a:t>
            </a:r>
            <a:endParaRPr lang="en-US" sz="2100" dirty="0">
              <a:solidFill>
                <a:schemeClr val="tx1"/>
              </a:solidFill>
            </a:endParaRPr>
          </a:p>
          <a:p>
            <a:pPr>
              <a:defRPr/>
            </a:pPr>
            <a:r>
              <a:rPr lang="en-US" sz="2100" dirty="0">
                <a:solidFill>
                  <a:schemeClr val="tx1"/>
                </a:solidFill>
              </a:rPr>
              <a:t>A contributes </a:t>
            </a:r>
            <a:r>
              <a:rPr lang="en-US" sz="2100" dirty="0" err="1">
                <a:solidFill>
                  <a:schemeClr val="tx1"/>
                </a:solidFill>
              </a:rPr>
              <a:t>Blackacre</a:t>
            </a:r>
            <a:r>
              <a:rPr lang="en-US" sz="2100" dirty="0">
                <a:solidFill>
                  <a:schemeClr val="tx1"/>
                </a:solidFill>
              </a:rPr>
              <a:t> with an adjusted basis of $12,000 and a </a:t>
            </a:r>
            <a:r>
              <a:rPr lang="en-US" sz="2100" dirty="0" err="1">
                <a:solidFill>
                  <a:schemeClr val="tx1"/>
                </a:solidFill>
              </a:rPr>
              <a:t>FMV</a:t>
            </a:r>
            <a:r>
              <a:rPr lang="en-US" sz="2100" dirty="0">
                <a:solidFill>
                  <a:schemeClr val="tx1"/>
                </a:solidFill>
              </a:rPr>
              <a:t> of $20,000. </a:t>
            </a:r>
          </a:p>
          <a:p>
            <a:pPr>
              <a:defRPr/>
            </a:pPr>
            <a:endParaRPr lang="en-US" sz="2100" dirty="0" smtClean="0">
              <a:solidFill>
                <a:schemeClr val="tx1"/>
              </a:solidFill>
            </a:endParaRPr>
          </a:p>
          <a:p>
            <a:pPr>
              <a:defRPr/>
            </a:pPr>
            <a:r>
              <a:rPr lang="en-US" sz="2100" dirty="0" smtClean="0">
                <a:solidFill>
                  <a:schemeClr val="tx1"/>
                </a:solidFill>
              </a:rPr>
              <a:t>B </a:t>
            </a:r>
            <a:r>
              <a:rPr lang="en-US" sz="2100" dirty="0">
                <a:solidFill>
                  <a:schemeClr val="tx1"/>
                </a:solidFill>
              </a:rPr>
              <a:t>contributes $20,000 cash to the equal AB partnership. </a:t>
            </a:r>
          </a:p>
          <a:p>
            <a:pPr>
              <a:defRPr/>
            </a:pPr>
            <a:endParaRPr lang="en-US" sz="2100" dirty="0" smtClean="0">
              <a:solidFill>
                <a:schemeClr val="tx1"/>
              </a:solidFill>
            </a:endParaRPr>
          </a:p>
          <a:p>
            <a:pPr>
              <a:defRPr/>
            </a:pPr>
            <a:r>
              <a:rPr lang="en-US" sz="2100" dirty="0" smtClean="0">
                <a:solidFill>
                  <a:schemeClr val="tx1"/>
                </a:solidFill>
              </a:rPr>
              <a:t>3 years </a:t>
            </a:r>
            <a:r>
              <a:rPr lang="en-US" sz="2100" dirty="0">
                <a:solidFill>
                  <a:schemeClr val="tx1"/>
                </a:solidFill>
              </a:rPr>
              <a:t>later, the partnership distributes </a:t>
            </a:r>
            <a:r>
              <a:rPr lang="en-US" sz="2100" dirty="0" err="1">
                <a:solidFill>
                  <a:schemeClr val="tx1"/>
                </a:solidFill>
              </a:rPr>
              <a:t>Blackacre</a:t>
            </a:r>
            <a:r>
              <a:rPr lang="en-US" sz="2100" dirty="0">
                <a:solidFill>
                  <a:schemeClr val="tx1"/>
                </a:solidFill>
              </a:rPr>
              <a:t>, then worth $23,000, back to A.</a:t>
            </a:r>
          </a:p>
          <a:p>
            <a:pPr>
              <a:defRPr/>
            </a:pPr>
            <a:endParaRPr lang="en-US" sz="2100" dirty="0" smtClean="0">
              <a:solidFill>
                <a:schemeClr val="tx1"/>
              </a:solidFill>
            </a:endParaRPr>
          </a:p>
          <a:p>
            <a:pPr>
              <a:defRPr/>
            </a:pPr>
            <a:r>
              <a:rPr lang="en-US" sz="2100" dirty="0" smtClean="0">
                <a:solidFill>
                  <a:schemeClr val="tx1"/>
                </a:solidFill>
              </a:rPr>
              <a:t>Since </a:t>
            </a:r>
            <a:r>
              <a:rPr lang="en-US" sz="2100" dirty="0">
                <a:solidFill>
                  <a:schemeClr val="tx1"/>
                </a:solidFill>
              </a:rPr>
              <a:t>A is the contributing partner, </a:t>
            </a:r>
            <a:r>
              <a:rPr lang="en-US" sz="2100" dirty="0" smtClean="0">
                <a:solidFill>
                  <a:schemeClr val="tx1"/>
                </a:solidFill>
              </a:rPr>
              <a:t>§704(c</a:t>
            </a:r>
            <a:r>
              <a:rPr lang="en-US" sz="2100" dirty="0">
                <a:solidFill>
                  <a:schemeClr val="tx1"/>
                </a:solidFill>
              </a:rPr>
              <a:t>)(1)(B) does </a:t>
            </a:r>
            <a:r>
              <a:rPr lang="en-US" sz="2100" u="sng" dirty="0">
                <a:solidFill>
                  <a:schemeClr val="tx1"/>
                </a:solidFill>
              </a:rPr>
              <a:t>not</a:t>
            </a:r>
            <a:r>
              <a:rPr lang="en-US" sz="2100" dirty="0">
                <a:solidFill>
                  <a:schemeClr val="tx1"/>
                </a:solidFill>
              </a:rPr>
              <a:t> apply.</a:t>
            </a: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4800" u="sng" smtClean="0"/>
              <a:t>§704(c</a:t>
            </a:r>
            <a:r>
              <a:rPr lang="en-US" sz="4800" u="sng"/>
              <a:t>)(1)(B)</a:t>
            </a:r>
          </a:p>
        </p:txBody>
      </p:sp>
      <p:sp>
        <p:nvSpPr>
          <p:cNvPr id="3" name="Content Placeholder 2"/>
          <p:cNvSpPr>
            <a:spLocks noGrp="1"/>
          </p:cNvSpPr>
          <p:nvPr>
            <p:ph idx="1"/>
          </p:nvPr>
        </p:nvSpPr>
        <p:spPr/>
        <p:txBody>
          <a:bodyPr rtlCol="0">
            <a:normAutofit lnSpcReduction="10000"/>
          </a:bodyPr>
          <a:lstStyle/>
          <a:p>
            <a:pPr>
              <a:defRPr/>
            </a:pPr>
            <a:r>
              <a:rPr lang="en-US" sz="2100" b="1" dirty="0">
                <a:solidFill>
                  <a:schemeClr val="tx1"/>
                </a:solidFill>
              </a:rPr>
              <a:t>Exception #2</a:t>
            </a:r>
            <a:r>
              <a:rPr lang="en-US" sz="2100" b="1" dirty="0" smtClean="0">
                <a:solidFill>
                  <a:schemeClr val="tx1"/>
                </a:solidFill>
              </a:rPr>
              <a:t>:</a:t>
            </a:r>
          </a:p>
          <a:p>
            <a:pPr marL="0" indent="0">
              <a:buFont typeface="Arial" charset="0"/>
              <a:buNone/>
              <a:defRPr/>
            </a:pPr>
            <a:endParaRPr lang="en-US" sz="2100" dirty="0">
              <a:solidFill>
                <a:schemeClr val="tx1"/>
              </a:solidFill>
            </a:endParaRPr>
          </a:p>
          <a:p>
            <a:pPr>
              <a:defRPr/>
            </a:pPr>
            <a:r>
              <a:rPr lang="en-US" sz="2100" b="1" u="sng" dirty="0">
                <a:solidFill>
                  <a:schemeClr val="tx1"/>
                </a:solidFill>
              </a:rPr>
              <a:t>Distributions that Would Otherwise Qualify for Like-Kind Treatment</a:t>
            </a:r>
            <a:endParaRPr lang="en-US" sz="2100" dirty="0">
              <a:solidFill>
                <a:schemeClr val="tx1"/>
              </a:solidFill>
            </a:endParaRPr>
          </a:p>
          <a:p>
            <a:pPr>
              <a:defRPr/>
            </a:pPr>
            <a:r>
              <a:rPr lang="en-US" sz="2100" dirty="0" smtClean="0">
                <a:solidFill>
                  <a:schemeClr val="tx1"/>
                </a:solidFill>
              </a:rPr>
              <a:t>§704(c</a:t>
            </a:r>
            <a:r>
              <a:rPr lang="en-US" sz="2100" dirty="0">
                <a:solidFill>
                  <a:schemeClr val="tx1"/>
                </a:solidFill>
              </a:rPr>
              <a:t>)(2) provides relief to a contributing partner who receives a distribution of like-kind property (within the meaning of </a:t>
            </a:r>
            <a:r>
              <a:rPr lang="en-US" sz="2100" dirty="0" smtClean="0">
                <a:solidFill>
                  <a:schemeClr val="tx1"/>
                </a:solidFill>
              </a:rPr>
              <a:t>§1031</a:t>
            </a:r>
            <a:r>
              <a:rPr lang="en-US" sz="2100" dirty="0">
                <a:solidFill>
                  <a:schemeClr val="tx1"/>
                </a:solidFill>
              </a:rPr>
              <a:t>) within 180 days after the contributed property is distributed to another partner. </a:t>
            </a:r>
          </a:p>
          <a:p>
            <a:pPr>
              <a:defRPr/>
            </a:pPr>
            <a:endParaRPr lang="en-US" sz="2100" dirty="0" smtClean="0">
              <a:solidFill>
                <a:schemeClr val="tx1"/>
              </a:solidFill>
            </a:endParaRPr>
          </a:p>
          <a:p>
            <a:pPr>
              <a:defRPr/>
            </a:pPr>
            <a:r>
              <a:rPr lang="en-US" sz="2100" dirty="0" smtClean="0">
                <a:solidFill>
                  <a:schemeClr val="tx1"/>
                </a:solidFill>
              </a:rPr>
              <a:t>The </a:t>
            </a:r>
            <a:r>
              <a:rPr lang="en-US" sz="2100" dirty="0">
                <a:solidFill>
                  <a:schemeClr val="tx1"/>
                </a:solidFill>
              </a:rPr>
              <a:t>policy is that the contributing partner should not have to recognize gain under </a:t>
            </a:r>
            <a:r>
              <a:rPr lang="en-US" sz="2100" dirty="0" smtClean="0">
                <a:solidFill>
                  <a:schemeClr val="tx1"/>
                </a:solidFill>
              </a:rPr>
              <a:t>§704(c</a:t>
            </a:r>
            <a:r>
              <a:rPr lang="en-US" sz="2100" dirty="0">
                <a:solidFill>
                  <a:schemeClr val="tx1"/>
                </a:solidFill>
              </a:rPr>
              <a:t>)(1)(B) if he would have qualified for </a:t>
            </a:r>
            <a:r>
              <a:rPr lang="en-US" sz="2100" dirty="0" err="1">
                <a:solidFill>
                  <a:schemeClr val="tx1"/>
                </a:solidFill>
              </a:rPr>
              <a:t>nonrecognition</a:t>
            </a:r>
            <a:r>
              <a:rPr lang="en-US" sz="2100" dirty="0">
                <a:solidFill>
                  <a:schemeClr val="tx1"/>
                </a:solidFill>
              </a:rPr>
              <a:t> if the transaction had taken place outside the partnership.</a:t>
            </a: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5"/>
          <p:cNvGrpSpPr>
            <a:grpSpLocks noChangeAspect="1"/>
          </p:cNvGrpSpPr>
          <p:nvPr/>
        </p:nvGrpSpPr>
        <p:grpSpPr bwMode="auto">
          <a:xfrm>
            <a:off x="1255713" y="286856"/>
            <a:ext cx="6627813" cy="5885344"/>
            <a:chOff x="791" y="-39"/>
            <a:chExt cx="4175" cy="4435"/>
          </a:xfrm>
        </p:grpSpPr>
        <p:sp>
          <p:nvSpPr>
            <p:cNvPr id="6" name="Rectangle 6"/>
            <p:cNvSpPr>
              <a:spLocks noChangeArrowheads="1"/>
            </p:cNvSpPr>
            <p:nvPr/>
          </p:nvSpPr>
          <p:spPr bwMode="auto">
            <a:xfrm>
              <a:off x="2264" y="38"/>
              <a:ext cx="699"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1" i="0" u="sng" strike="noStrike" cap="none" normalizeH="0" baseline="0" dirty="0" smtClean="0">
                  <a:ln>
                    <a:noFill/>
                  </a:ln>
                  <a:solidFill>
                    <a:srgbClr val="000000"/>
                  </a:solidFill>
                  <a:effectLst/>
                  <a:latin typeface="Times New Roman" pitchFamily="18" charset="0"/>
                  <a:cs typeface="Arial" pitchFamily="34" charset="0"/>
                </a:rPr>
                <a:t>§704(c)(2)</a:t>
              </a:r>
              <a:endParaRPr kumimoji="0" lang="en-US" altLang="en-US" sz="1800" b="0" i="0" u="sng" strike="noStrike" cap="none" normalizeH="0" baseline="0" dirty="0" smtClean="0">
                <a:ln>
                  <a:noFill/>
                </a:ln>
                <a:solidFill>
                  <a:schemeClr val="tx1"/>
                </a:solidFill>
                <a:effectLst/>
                <a:cs typeface="Arial" pitchFamily="34" charset="0"/>
              </a:endParaRPr>
            </a:p>
          </p:txBody>
        </p:sp>
        <p:sp>
          <p:nvSpPr>
            <p:cNvPr id="7" name="Rectangle 7"/>
            <p:cNvSpPr>
              <a:spLocks noChangeArrowheads="1"/>
            </p:cNvSpPr>
            <p:nvPr/>
          </p:nvSpPr>
          <p:spPr bwMode="auto">
            <a:xfrm>
              <a:off x="3005" y="-39"/>
              <a:ext cx="108"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9"/>
            <p:cNvSpPr>
              <a:spLocks noChangeArrowheads="1"/>
            </p:cNvSpPr>
            <p:nvPr/>
          </p:nvSpPr>
          <p:spPr bwMode="auto">
            <a:xfrm>
              <a:off x="791" y="143"/>
              <a:ext cx="6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10"/>
            <p:cNvSpPr>
              <a:spLocks noChangeArrowheads="1"/>
            </p:cNvSpPr>
            <p:nvPr/>
          </p:nvSpPr>
          <p:spPr bwMode="auto">
            <a:xfrm>
              <a:off x="791" y="253"/>
              <a:ext cx="6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11"/>
            <p:cNvSpPr>
              <a:spLocks noChangeArrowheads="1"/>
            </p:cNvSpPr>
            <p:nvPr/>
          </p:nvSpPr>
          <p:spPr bwMode="auto">
            <a:xfrm>
              <a:off x="791" y="364"/>
              <a:ext cx="6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Rectangle 12"/>
            <p:cNvSpPr>
              <a:spLocks noChangeArrowheads="1"/>
            </p:cNvSpPr>
            <p:nvPr/>
          </p:nvSpPr>
          <p:spPr bwMode="auto">
            <a:xfrm>
              <a:off x="791" y="474"/>
              <a:ext cx="6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13"/>
            <p:cNvSpPr>
              <a:spLocks noChangeArrowheads="1"/>
            </p:cNvSpPr>
            <p:nvPr/>
          </p:nvSpPr>
          <p:spPr bwMode="auto">
            <a:xfrm>
              <a:off x="791" y="584"/>
              <a:ext cx="6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Rectangle 14"/>
            <p:cNvSpPr>
              <a:spLocks noChangeArrowheads="1"/>
            </p:cNvSpPr>
            <p:nvPr/>
          </p:nvSpPr>
          <p:spPr bwMode="auto">
            <a:xfrm>
              <a:off x="791" y="695"/>
              <a:ext cx="6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Rectangle 15"/>
            <p:cNvSpPr>
              <a:spLocks noChangeArrowheads="1"/>
            </p:cNvSpPr>
            <p:nvPr/>
          </p:nvSpPr>
          <p:spPr bwMode="auto">
            <a:xfrm>
              <a:off x="791" y="805"/>
              <a:ext cx="6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Rectangle 16"/>
            <p:cNvSpPr>
              <a:spLocks noChangeArrowheads="1"/>
            </p:cNvSpPr>
            <p:nvPr/>
          </p:nvSpPr>
          <p:spPr bwMode="auto">
            <a:xfrm>
              <a:off x="791" y="915"/>
              <a:ext cx="6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Rectangle 17"/>
            <p:cNvSpPr>
              <a:spLocks noChangeArrowheads="1"/>
            </p:cNvSpPr>
            <p:nvPr/>
          </p:nvSpPr>
          <p:spPr bwMode="auto">
            <a:xfrm>
              <a:off x="791" y="1026"/>
              <a:ext cx="6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 name="Rectangle 18"/>
            <p:cNvSpPr>
              <a:spLocks noChangeArrowheads="1"/>
            </p:cNvSpPr>
            <p:nvPr/>
          </p:nvSpPr>
          <p:spPr bwMode="auto">
            <a:xfrm>
              <a:off x="791" y="1136"/>
              <a:ext cx="6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Rectangle 19"/>
            <p:cNvSpPr>
              <a:spLocks noChangeArrowheads="1"/>
            </p:cNvSpPr>
            <p:nvPr/>
          </p:nvSpPr>
          <p:spPr bwMode="auto">
            <a:xfrm>
              <a:off x="791" y="1247"/>
              <a:ext cx="6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 name="Rectangle 20"/>
            <p:cNvSpPr>
              <a:spLocks noChangeArrowheads="1"/>
            </p:cNvSpPr>
            <p:nvPr/>
          </p:nvSpPr>
          <p:spPr bwMode="auto">
            <a:xfrm>
              <a:off x="791" y="1357"/>
              <a:ext cx="6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Rectangle 21"/>
            <p:cNvSpPr>
              <a:spLocks noChangeArrowheads="1"/>
            </p:cNvSpPr>
            <p:nvPr/>
          </p:nvSpPr>
          <p:spPr bwMode="auto">
            <a:xfrm>
              <a:off x="791" y="1467"/>
              <a:ext cx="6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 name="Rectangle 22"/>
            <p:cNvSpPr>
              <a:spLocks noChangeArrowheads="1"/>
            </p:cNvSpPr>
            <p:nvPr/>
          </p:nvSpPr>
          <p:spPr bwMode="auto">
            <a:xfrm>
              <a:off x="791" y="1578"/>
              <a:ext cx="6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 name="Rectangle 23"/>
            <p:cNvSpPr>
              <a:spLocks noChangeArrowheads="1"/>
            </p:cNvSpPr>
            <p:nvPr/>
          </p:nvSpPr>
          <p:spPr bwMode="auto">
            <a:xfrm>
              <a:off x="791" y="1688"/>
              <a:ext cx="6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Rectangle 24"/>
            <p:cNvSpPr>
              <a:spLocks noChangeArrowheads="1"/>
            </p:cNvSpPr>
            <p:nvPr/>
          </p:nvSpPr>
          <p:spPr bwMode="auto">
            <a:xfrm>
              <a:off x="791" y="1799"/>
              <a:ext cx="6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Rectangle 25"/>
            <p:cNvSpPr>
              <a:spLocks noChangeArrowheads="1"/>
            </p:cNvSpPr>
            <p:nvPr/>
          </p:nvSpPr>
          <p:spPr bwMode="auto">
            <a:xfrm>
              <a:off x="791" y="1908"/>
              <a:ext cx="6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 name="Rectangle 26"/>
            <p:cNvSpPr>
              <a:spLocks noChangeArrowheads="1"/>
            </p:cNvSpPr>
            <p:nvPr/>
          </p:nvSpPr>
          <p:spPr bwMode="auto">
            <a:xfrm>
              <a:off x="2663" y="2021"/>
              <a:ext cx="108"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Rectangle 27"/>
            <p:cNvSpPr>
              <a:spLocks noChangeArrowheads="1"/>
            </p:cNvSpPr>
            <p:nvPr/>
          </p:nvSpPr>
          <p:spPr bwMode="auto">
            <a:xfrm>
              <a:off x="2663" y="2205"/>
              <a:ext cx="108"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 name="Rectangle 28"/>
            <p:cNvSpPr>
              <a:spLocks noChangeArrowheads="1"/>
            </p:cNvSpPr>
            <p:nvPr/>
          </p:nvSpPr>
          <p:spPr bwMode="auto">
            <a:xfrm>
              <a:off x="2663" y="2390"/>
              <a:ext cx="108"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Rectangle 29"/>
            <p:cNvSpPr>
              <a:spLocks noChangeArrowheads="1"/>
            </p:cNvSpPr>
            <p:nvPr/>
          </p:nvSpPr>
          <p:spPr bwMode="auto">
            <a:xfrm>
              <a:off x="2663" y="2573"/>
              <a:ext cx="108"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Rectangle 30"/>
            <p:cNvSpPr>
              <a:spLocks noChangeArrowheads="1"/>
            </p:cNvSpPr>
            <p:nvPr/>
          </p:nvSpPr>
          <p:spPr bwMode="auto">
            <a:xfrm>
              <a:off x="2462" y="2757"/>
              <a:ext cx="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 name="Rectangle 31"/>
            <p:cNvSpPr>
              <a:spLocks noChangeArrowheads="1"/>
            </p:cNvSpPr>
            <p:nvPr/>
          </p:nvSpPr>
          <p:spPr bwMode="auto">
            <a:xfrm>
              <a:off x="2863" y="2757"/>
              <a:ext cx="108"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73" name="Rectangle 33"/>
            <p:cNvSpPr>
              <a:spLocks noChangeArrowheads="1"/>
            </p:cNvSpPr>
            <p:nvPr/>
          </p:nvSpPr>
          <p:spPr bwMode="auto">
            <a:xfrm>
              <a:off x="791" y="2939"/>
              <a:ext cx="6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75" name="Rectangle 34"/>
            <p:cNvSpPr>
              <a:spLocks noChangeArrowheads="1"/>
            </p:cNvSpPr>
            <p:nvPr/>
          </p:nvSpPr>
          <p:spPr bwMode="auto">
            <a:xfrm>
              <a:off x="791" y="3050"/>
              <a:ext cx="6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76" name="Rectangle 35"/>
            <p:cNvSpPr>
              <a:spLocks noChangeArrowheads="1"/>
            </p:cNvSpPr>
            <p:nvPr/>
          </p:nvSpPr>
          <p:spPr bwMode="auto">
            <a:xfrm>
              <a:off x="791" y="3160"/>
              <a:ext cx="6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77" name="Rectangle 36"/>
            <p:cNvSpPr>
              <a:spLocks noChangeArrowheads="1"/>
            </p:cNvSpPr>
            <p:nvPr/>
          </p:nvSpPr>
          <p:spPr bwMode="auto">
            <a:xfrm>
              <a:off x="791" y="3270"/>
              <a:ext cx="6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78" name="Rectangle 37"/>
            <p:cNvSpPr>
              <a:spLocks noChangeArrowheads="1"/>
            </p:cNvSpPr>
            <p:nvPr/>
          </p:nvSpPr>
          <p:spPr bwMode="auto">
            <a:xfrm>
              <a:off x="791" y="3381"/>
              <a:ext cx="6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79" name="Rectangle 38"/>
            <p:cNvSpPr>
              <a:spLocks noChangeArrowheads="1"/>
            </p:cNvSpPr>
            <p:nvPr/>
          </p:nvSpPr>
          <p:spPr bwMode="auto">
            <a:xfrm>
              <a:off x="791" y="3491"/>
              <a:ext cx="6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80" name="Rectangle 39"/>
            <p:cNvSpPr>
              <a:spLocks noChangeArrowheads="1"/>
            </p:cNvSpPr>
            <p:nvPr/>
          </p:nvSpPr>
          <p:spPr bwMode="auto">
            <a:xfrm>
              <a:off x="791" y="3602"/>
              <a:ext cx="6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81" name="Rectangle 40"/>
            <p:cNvSpPr>
              <a:spLocks noChangeArrowheads="1"/>
            </p:cNvSpPr>
            <p:nvPr/>
          </p:nvSpPr>
          <p:spPr bwMode="auto">
            <a:xfrm>
              <a:off x="791" y="3712"/>
              <a:ext cx="6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82" name="Rectangle 41"/>
            <p:cNvSpPr>
              <a:spLocks noChangeArrowheads="1"/>
            </p:cNvSpPr>
            <p:nvPr/>
          </p:nvSpPr>
          <p:spPr bwMode="auto">
            <a:xfrm>
              <a:off x="791" y="3822"/>
              <a:ext cx="6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83" name="Rectangle 42"/>
            <p:cNvSpPr>
              <a:spLocks noChangeArrowheads="1"/>
            </p:cNvSpPr>
            <p:nvPr/>
          </p:nvSpPr>
          <p:spPr bwMode="auto">
            <a:xfrm>
              <a:off x="791" y="3933"/>
              <a:ext cx="6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84" name="Rectangle 43"/>
            <p:cNvSpPr>
              <a:spLocks noChangeArrowheads="1"/>
            </p:cNvSpPr>
            <p:nvPr/>
          </p:nvSpPr>
          <p:spPr bwMode="auto">
            <a:xfrm>
              <a:off x="791" y="4043"/>
              <a:ext cx="6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85" name="Rectangle 44"/>
            <p:cNvSpPr>
              <a:spLocks noChangeArrowheads="1"/>
            </p:cNvSpPr>
            <p:nvPr/>
          </p:nvSpPr>
          <p:spPr bwMode="auto">
            <a:xfrm>
              <a:off x="791" y="4154"/>
              <a:ext cx="6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86" name="Rectangle 45"/>
            <p:cNvSpPr>
              <a:spLocks noChangeArrowheads="1"/>
            </p:cNvSpPr>
            <p:nvPr/>
          </p:nvSpPr>
          <p:spPr bwMode="auto">
            <a:xfrm>
              <a:off x="791" y="4264"/>
              <a:ext cx="6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87" name="Rectangle 46"/>
            <p:cNvSpPr>
              <a:spLocks noChangeArrowheads="1"/>
            </p:cNvSpPr>
            <p:nvPr/>
          </p:nvSpPr>
          <p:spPr bwMode="auto">
            <a:xfrm>
              <a:off x="1914" y="362"/>
              <a:ext cx="1483" cy="35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88" name="Rectangle 47"/>
            <p:cNvSpPr>
              <a:spLocks noChangeArrowheads="1"/>
            </p:cNvSpPr>
            <p:nvPr/>
          </p:nvSpPr>
          <p:spPr bwMode="auto">
            <a:xfrm>
              <a:off x="1914" y="362"/>
              <a:ext cx="1483" cy="351"/>
            </a:xfrm>
            <a:prstGeom prst="rect">
              <a:avLst/>
            </a:pr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89" name="Rectangle 48"/>
            <p:cNvSpPr>
              <a:spLocks noChangeArrowheads="1"/>
            </p:cNvSpPr>
            <p:nvPr/>
          </p:nvSpPr>
          <p:spPr bwMode="auto">
            <a:xfrm>
              <a:off x="2082" y="450"/>
              <a:ext cx="1275"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New Roman" pitchFamily="18" charset="0"/>
                  <a:cs typeface="Arial" pitchFamily="34" charset="0"/>
                </a:rPr>
                <a:t>PARTNERSHIP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90" name="Rectangle 49"/>
            <p:cNvSpPr>
              <a:spLocks noChangeArrowheads="1"/>
            </p:cNvSpPr>
            <p:nvPr/>
          </p:nvSpPr>
          <p:spPr bwMode="auto">
            <a:xfrm>
              <a:off x="3228" y="450"/>
              <a:ext cx="115"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91" name="Rectangle 50"/>
            <p:cNvSpPr>
              <a:spLocks noChangeArrowheads="1"/>
            </p:cNvSpPr>
            <p:nvPr/>
          </p:nvSpPr>
          <p:spPr bwMode="auto">
            <a:xfrm>
              <a:off x="978" y="1130"/>
              <a:ext cx="1080"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92" name="Rectangle 51"/>
            <p:cNvSpPr>
              <a:spLocks noChangeArrowheads="1"/>
            </p:cNvSpPr>
            <p:nvPr/>
          </p:nvSpPr>
          <p:spPr bwMode="auto">
            <a:xfrm>
              <a:off x="978" y="1130"/>
              <a:ext cx="1080" cy="174"/>
            </a:xfrm>
            <a:prstGeom prst="rect">
              <a:avLst/>
            </a:pr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93" name="Rectangle 52"/>
            <p:cNvSpPr>
              <a:spLocks noChangeArrowheads="1"/>
            </p:cNvSpPr>
            <p:nvPr/>
          </p:nvSpPr>
          <p:spPr bwMode="auto">
            <a:xfrm>
              <a:off x="1202" y="1163"/>
              <a:ext cx="672"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rgbClr val="000000"/>
                  </a:solidFill>
                  <a:effectLst/>
                  <a:latin typeface="Times New Roman" pitchFamily="18" charset="0"/>
                  <a:cs typeface="Arial" pitchFamily="34" charset="0"/>
                </a:rPr>
                <a:t>WHITE ACRE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94" name="Rectangle 53"/>
            <p:cNvSpPr>
              <a:spLocks noChangeArrowheads="1"/>
            </p:cNvSpPr>
            <p:nvPr/>
          </p:nvSpPr>
          <p:spPr bwMode="auto">
            <a:xfrm>
              <a:off x="1834" y="1163"/>
              <a:ext cx="65"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95" name="Rectangle 54"/>
            <p:cNvSpPr>
              <a:spLocks noChangeArrowheads="1"/>
            </p:cNvSpPr>
            <p:nvPr/>
          </p:nvSpPr>
          <p:spPr bwMode="auto">
            <a:xfrm>
              <a:off x="2120" y="1130"/>
              <a:ext cx="1070"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96" name="Rectangle 55"/>
            <p:cNvSpPr>
              <a:spLocks noChangeArrowheads="1"/>
            </p:cNvSpPr>
            <p:nvPr/>
          </p:nvSpPr>
          <p:spPr bwMode="auto">
            <a:xfrm>
              <a:off x="2120" y="1130"/>
              <a:ext cx="1070" cy="174"/>
            </a:xfrm>
            <a:prstGeom prst="rect">
              <a:avLst/>
            </a:pr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97" name="Rectangle 56"/>
            <p:cNvSpPr>
              <a:spLocks noChangeArrowheads="1"/>
            </p:cNvSpPr>
            <p:nvPr/>
          </p:nvSpPr>
          <p:spPr bwMode="auto">
            <a:xfrm>
              <a:off x="2337" y="1163"/>
              <a:ext cx="677"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rgbClr val="000000"/>
                  </a:solidFill>
                  <a:effectLst/>
                  <a:latin typeface="Times New Roman" pitchFamily="18" charset="0"/>
                  <a:cs typeface="Arial" pitchFamily="34" charset="0"/>
                </a:rPr>
                <a:t>BLACK ACRE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98" name="Rectangle 57"/>
            <p:cNvSpPr>
              <a:spLocks noChangeArrowheads="1"/>
            </p:cNvSpPr>
            <p:nvPr/>
          </p:nvSpPr>
          <p:spPr bwMode="auto">
            <a:xfrm>
              <a:off x="2974" y="1163"/>
              <a:ext cx="65"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99" name="Rectangle 58"/>
            <p:cNvSpPr>
              <a:spLocks noChangeArrowheads="1"/>
            </p:cNvSpPr>
            <p:nvPr/>
          </p:nvSpPr>
          <p:spPr bwMode="auto">
            <a:xfrm>
              <a:off x="1338" y="1634"/>
              <a:ext cx="1214"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00" name="Rectangle 59"/>
            <p:cNvSpPr>
              <a:spLocks noChangeArrowheads="1"/>
            </p:cNvSpPr>
            <p:nvPr/>
          </p:nvSpPr>
          <p:spPr bwMode="auto">
            <a:xfrm>
              <a:off x="1338" y="1634"/>
              <a:ext cx="1214" cy="174"/>
            </a:xfrm>
            <a:prstGeom prst="rect">
              <a:avLst/>
            </a:pr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01" name="Rectangle 60"/>
            <p:cNvSpPr>
              <a:spLocks noChangeArrowheads="1"/>
            </p:cNvSpPr>
            <p:nvPr/>
          </p:nvSpPr>
          <p:spPr bwMode="auto">
            <a:xfrm>
              <a:off x="1667" y="1667"/>
              <a:ext cx="597"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rgbClr val="000000"/>
                  </a:solidFill>
                  <a:effectLst/>
                  <a:latin typeface="Times New Roman" pitchFamily="18" charset="0"/>
                  <a:cs typeface="Arial" pitchFamily="34" charset="0"/>
                </a:rPr>
                <a:t>PARTNER 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02" name="Rectangle 61"/>
            <p:cNvSpPr>
              <a:spLocks noChangeArrowheads="1"/>
            </p:cNvSpPr>
            <p:nvPr/>
          </p:nvSpPr>
          <p:spPr bwMode="auto">
            <a:xfrm>
              <a:off x="2224" y="1667"/>
              <a:ext cx="66"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03" name="Rectangle 62"/>
            <p:cNvSpPr>
              <a:spLocks noChangeArrowheads="1"/>
            </p:cNvSpPr>
            <p:nvPr/>
          </p:nvSpPr>
          <p:spPr bwMode="auto">
            <a:xfrm>
              <a:off x="3565" y="1633"/>
              <a:ext cx="1214" cy="17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04" name="Rectangle 63"/>
            <p:cNvSpPr>
              <a:spLocks noChangeArrowheads="1"/>
            </p:cNvSpPr>
            <p:nvPr/>
          </p:nvSpPr>
          <p:spPr bwMode="auto">
            <a:xfrm>
              <a:off x="3565" y="1633"/>
              <a:ext cx="1214" cy="173"/>
            </a:xfrm>
            <a:prstGeom prst="rect">
              <a:avLst/>
            </a:pr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05" name="Rectangle 64"/>
            <p:cNvSpPr>
              <a:spLocks noChangeArrowheads="1"/>
            </p:cNvSpPr>
            <p:nvPr/>
          </p:nvSpPr>
          <p:spPr bwMode="auto">
            <a:xfrm>
              <a:off x="3897" y="1664"/>
              <a:ext cx="592"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rgbClr val="000000"/>
                  </a:solidFill>
                  <a:effectLst/>
                  <a:latin typeface="Times New Roman" pitchFamily="18" charset="0"/>
                  <a:cs typeface="Arial" pitchFamily="34" charset="0"/>
                </a:rPr>
                <a:t>PARTNER B</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06" name="Rectangle 65"/>
            <p:cNvSpPr>
              <a:spLocks noChangeArrowheads="1"/>
            </p:cNvSpPr>
            <p:nvPr/>
          </p:nvSpPr>
          <p:spPr bwMode="auto">
            <a:xfrm>
              <a:off x="4449" y="1664"/>
              <a:ext cx="65"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07" name="Line 66"/>
            <p:cNvSpPr>
              <a:spLocks noChangeShapeType="1"/>
            </p:cNvSpPr>
            <p:nvPr/>
          </p:nvSpPr>
          <p:spPr bwMode="auto">
            <a:xfrm flipH="1">
              <a:off x="1856" y="713"/>
              <a:ext cx="226" cy="417"/>
            </a:xfrm>
            <a:prstGeom prst="line">
              <a:avLst/>
            </a:prstGeom>
            <a:noFill/>
            <a:ln w="9525" cap="flat">
              <a:solidFill>
                <a:srgbClr val="4A7EBB"/>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08" name="Freeform 67"/>
            <p:cNvSpPr>
              <a:spLocks noEditPoints="1"/>
            </p:cNvSpPr>
            <p:nvPr/>
          </p:nvSpPr>
          <p:spPr bwMode="auto">
            <a:xfrm>
              <a:off x="1620" y="1302"/>
              <a:ext cx="163" cy="331"/>
            </a:xfrm>
            <a:custGeom>
              <a:avLst/>
              <a:gdLst>
                <a:gd name="T0" fmla="*/ 2598 w 2719"/>
                <a:gd name="T1" fmla="*/ 0 h 5509"/>
                <a:gd name="T2" fmla="*/ 94 w 2719"/>
                <a:gd name="T3" fmla="*/ 5361 h 5509"/>
                <a:gd name="T4" fmla="*/ 215 w 2719"/>
                <a:gd name="T5" fmla="*/ 5417 h 5509"/>
                <a:gd name="T6" fmla="*/ 2719 w 2719"/>
                <a:gd name="T7" fmla="*/ 57 h 5509"/>
                <a:gd name="T8" fmla="*/ 2598 w 2719"/>
                <a:gd name="T9" fmla="*/ 0 h 5509"/>
                <a:gd name="T10" fmla="*/ 4 w 2719"/>
                <a:gd name="T11" fmla="*/ 4473 h 5509"/>
                <a:gd name="T12" fmla="*/ 98 w 2719"/>
                <a:gd name="T13" fmla="*/ 5509 h 5509"/>
                <a:gd name="T14" fmla="*/ 954 w 2719"/>
                <a:gd name="T15" fmla="*/ 4917 h 5509"/>
                <a:gd name="T16" fmla="*/ 971 w 2719"/>
                <a:gd name="T17" fmla="*/ 4824 h 5509"/>
                <a:gd name="T18" fmla="*/ 878 w 2719"/>
                <a:gd name="T19" fmla="*/ 4807 h 5509"/>
                <a:gd name="T20" fmla="*/ 116 w 2719"/>
                <a:gd name="T21" fmla="*/ 5334 h 5509"/>
                <a:gd name="T22" fmla="*/ 221 w 2719"/>
                <a:gd name="T23" fmla="*/ 5383 h 5509"/>
                <a:gd name="T24" fmla="*/ 137 w 2719"/>
                <a:gd name="T25" fmla="*/ 4461 h 5509"/>
                <a:gd name="T26" fmla="*/ 64 w 2719"/>
                <a:gd name="T27" fmla="*/ 4400 h 5509"/>
                <a:gd name="T28" fmla="*/ 4 w 2719"/>
                <a:gd name="T29" fmla="*/ 4473 h 5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19" h="5509">
                  <a:moveTo>
                    <a:pt x="2598" y="0"/>
                  </a:moveTo>
                  <a:lnTo>
                    <a:pt x="94" y="5361"/>
                  </a:lnTo>
                  <a:lnTo>
                    <a:pt x="215" y="5417"/>
                  </a:lnTo>
                  <a:lnTo>
                    <a:pt x="2719" y="57"/>
                  </a:lnTo>
                  <a:lnTo>
                    <a:pt x="2598" y="0"/>
                  </a:lnTo>
                  <a:close/>
                  <a:moveTo>
                    <a:pt x="4" y="4473"/>
                  </a:moveTo>
                  <a:lnTo>
                    <a:pt x="98" y="5509"/>
                  </a:lnTo>
                  <a:lnTo>
                    <a:pt x="954" y="4917"/>
                  </a:lnTo>
                  <a:cubicBezTo>
                    <a:pt x="984" y="4896"/>
                    <a:pt x="992" y="4854"/>
                    <a:pt x="971" y="4824"/>
                  </a:cubicBezTo>
                  <a:cubicBezTo>
                    <a:pt x="950" y="4794"/>
                    <a:pt x="908" y="4786"/>
                    <a:pt x="878" y="4807"/>
                  </a:cubicBezTo>
                  <a:lnTo>
                    <a:pt x="116" y="5334"/>
                  </a:lnTo>
                  <a:lnTo>
                    <a:pt x="221" y="5383"/>
                  </a:lnTo>
                  <a:lnTo>
                    <a:pt x="137" y="4461"/>
                  </a:lnTo>
                  <a:cubicBezTo>
                    <a:pt x="133" y="4424"/>
                    <a:pt x="101" y="4397"/>
                    <a:pt x="64" y="4400"/>
                  </a:cubicBezTo>
                  <a:cubicBezTo>
                    <a:pt x="27" y="4404"/>
                    <a:pt x="0" y="4436"/>
                    <a:pt x="4" y="4473"/>
                  </a:cubicBezTo>
                  <a:close/>
                </a:path>
              </a:pathLst>
            </a:custGeom>
            <a:solidFill>
              <a:srgbClr val="4A7EBB"/>
            </a:solidFill>
            <a:ln w="0" cap="flat">
              <a:solidFill>
                <a:srgbClr val="4A7EBB"/>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09" name="Line 68"/>
            <p:cNvSpPr>
              <a:spLocks noChangeShapeType="1"/>
            </p:cNvSpPr>
            <p:nvPr/>
          </p:nvSpPr>
          <p:spPr bwMode="auto">
            <a:xfrm flipH="1">
              <a:off x="2552" y="1304"/>
              <a:ext cx="144" cy="328"/>
            </a:xfrm>
            <a:prstGeom prst="line">
              <a:avLst/>
            </a:prstGeom>
            <a:noFill/>
            <a:ln w="9525" cap="flat">
              <a:solidFill>
                <a:srgbClr val="4A7EBB"/>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10" name="Freeform 69"/>
            <p:cNvSpPr>
              <a:spLocks noEditPoints="1"/>
            </p:cNvSpPr>
            <p:nvPr/>
          </p:nvSpPr>
          <p:spPr bwMode="auto">
            <a:xfrm>
              <a:off x="2745" y="713"/>
              <a:ext cx="169" cy="419"/>
            </a:xfrm>
            <a:custGeom>
              <a:avLst/>
              <a:gdLst>
                <a:gd name="T0" fmla="*/ 63 w 1406"/>
                <a:gd name="T1" fmla="*/ 3492 h 3492"/>
                <a:gd name="T2" fmla="*/ 1320 w 1406"/>
                <a:gd name="T3" fmla="*/ 74 h 3492"/>
                <a:gd name="T4" fmla="*/ 1257 w 1406"/>
                <a:gd name="T5" fmla="*/ 51 h 3492"/>
                <a:gd name="T6" fmla="*/ 0 w 1406"/>
                <a:gd name="T7" fmla="*/ 3469 h 3492"/>
                <a:gd name="T8" fmla="*/ 63 w 1406"/>
                <a:gd name="T9" fmla="*/ 3492 h 3492"/>
                <a:gd name="T10" fmla="*/ 1402 w 1406"/>
                <a:gd name="T11" fmla="*/ 512 h 3492"/>
                <a:gd name="T12" fmla="*/ 1312 w 1406"/>
                <a:gd name="T13" fmla="*/ 0 h 3492"/>
                <a:gd name="T14" fmla="*/ 910 w 1406"/>
                <a:gd name="T15" fmla="*/ 331 h 3492"/>
                <a:gd name="T16" fmla="*/ 906 w 1406"/>
                <a:gd name="T17" fmla="*/ 378 h 3492"/>
                <a:gd name="T18" fmla="*/ 953 w 1406"/>
                <a:gd name="T19" fmla="*/ 383 h 3492"/>
                <a:gd name="T20" fmla="*/ 1310 w 1406"/>
                <a:gd name="T21" fmla="*/ 88 h 3492"/>
                <a:gd name="T22" fmla="*/ 1256 w 1406"/>
                <a:gd name="T23" fmla="*/ 68 h 3492"/>
                <a:gd name="T24" fmla="*/ 1337 w 1406"/>
                <a:gd name="T25" fmla="*/ 524 h 3492"/>
                <a:gd name="T26" fmla="*/ 1375 w 1406"/>
                <a:gd name="T27" fmla="*/ 551 h 3492"/>
                <a:gd name="T28" fmla="*/ 1402 w 1406"/>
                <a:gd name="T29" fmla="*/ 512 h 34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06" h="3492">
                  <a:moveTo>
                    <a:pt x="63" y="3492"/>
                  </a:moveTo>
                  <a:lnTo>
                    <a:pt x="1320" y="74"/>
                  </a:lnTo>
                  <a:lnTo>
                    <a:pt x="1257" y="51"/>
                  </a:lnTo>
                  <a:lnTo>
                    <a:pt x="0" y="3469"/>
                  </a:lnTo>
                  <a:lnTo>
                    <a:pt x="63" y="3492"/>
                  </a:lnTo>
                  <a:close/>
                  <a:moveTo>
                    <a:pt x="1402" y="512"/>
                  </a:moveTo>
                  <a:lnTo>
                    <a:pt x="1312" y="0"/>
                  </a:lnTo>
                  <a:lnTo>
                    <a:pt x="910" y="331"/>
                  </a:lnTo>
                  <a:cubicBezTo>
                    <a:pt x="896" y="343"/>
                    <a:pt x="894" y="364"/>
                    <a:pt x="906" y="378"/>
                  </a:cubicBezTo>
                  <a:cubicBezTo>
                    <a:pt x="918" y="393"/>
                    <a:pt x="939" y="395"/>
                    <a:pt x="953" y="383"/>
                  </a:cubicBezTo>
                  <a:lnTo>
                    <a:pt x="1310" y="88"/>
                  </a:lnTo>
                  <a:lnTo>
                    <a:pt x="1256" y="68"/>
                  </a:lnTo>
                  <a:lnTo>
                    <a:pt x="1337" y="524"/>
                  </a:lnTo>
                  <a:cubicBezTo>
                    <a:pt x="1340" y="542"/>
                    <a:pt x="1357" y="554"/>
                    <a:pt x="1375" y="551"/>
                  </a:cubicBezTo>
                  <a:cubicBezTo>
                    <a:pt x="1394" y="548"/>
                    <a:pt x="1406" y="530"/>
                    <a:pt x="1402" y="512"/>
                  </a:cubicBezTo>
                  <a:close/>
                </a:path>
              </a:pathLst>
            </a:custGeom>
            <a:solidFill>
              <a:srgbClr val="4A7EBB"/>
            </a:solidFill>
            <a:ln w="0" cap="flat">
              <a:solidFill>
                <a:srgbClr val="4A7EBB"/>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11" name="Freeform 70"/>
            <p:cNvSpPr>
              <a:spLocks noEditPoints="1"/>
            </p:cNvSpPr>
            <p:nvPr/>
          </p:nvSpPr>
          <p:spPr bwMode="auto">
            <a:xfrm>
              <a:off x="2900" y="734"/>
              <a:ext cx="1145" cy="897"/>
            </a:xfrm>
            <a:custGeom>
              <a:avLst/>
              <a:gdLst>
                <a:gd name="T0" fmla="*/ 41 w 9541"/>
                <a:gd name="T1" fmla="*/ 0 h 7480"/>
                <a:gd name="T2" fmla="*/ 9509 w 9541"/>
                <a:gd name="T3" fmla="*/ 7413 h 7480"/>
                <a:gd name="T4" fmla="*/ 9468 w 9541"/>
                <a:gd name="T5" fmla="*/ 7465 h 7480"/>
                <a:gd name="T6" fmla="*/ 0 w 9541"/>
                <a:gd name="T7" fmla="*/ 53 h 7480"/>
                <a:gd name="T8" fmla="*/ 41 w 9541"/>
                <a:gd name="T9" fmla="*/ 0 h 7480"/>
                <a:gd name="T10" fmla="*/ 9348 w 9541"/>
                <a:gd name="T11" fmla="*/ 6996 h 7480"/>
                <a:gd name="T12" fmla="*/ 9541 w 9541"/>
                <a:gd name="T13" fmla="*/ 7480 h 7480"/>
                <a:gd name="T14" fmla="*/ 9025 w 9541"/>
                <a:gd name="T15" fmla="*/ 7409 h 7480"/>
                <a:gd name="T16" fmla="*/ 8997 w 9541"/>
                <a:gd name="T17" fmla="*/ 7372 h 7480"/>
                <a:gd name="T18" fmla="*/ 9034 w 9541"/>
                <a:gd name="T19" fmla="*/ 7343 h 7480"/>
                <a:gd name="T20" fmla="*/ 9493 w 9541"/>
                <a:gd name="T21" fmla="*/ 7406 h 7480"/>
                <a:gd name="T22" fmla="*/ 9458 w 9541"/>
                <a:gd name="T23" fmla="*/ 7451 h 7480"/>
                <a:gd name="T24" fmla="*/ 9286 w 9541"/>
                <a:gd name="T25" fmla="*/ 7021 h 7480"/>
                <a:gd name="T26" fmla="*/ 9305 w 9541"/>
                <a:gd name="T27" fmla="*/ 6978 h 7480"/>
                <a:gd name="T28" fmla="*/ 9348 w 9541"/>
                <a:gd name="T29" fmla="*/ 6996 h 7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541" h="7480">
                  <a:moveTo>
                    <a:pt x="41" y="0"/>
                  </a:moveTo>
                  <a:lnTo>
                    <a:pt x="9509" y="7413"/>
                  </a:lnTo>
                  <a:lnTo>
                    <a:pt x="9468" y="7465"/>
                  </a:lnTo>
                  <a:lnTo>
                    <a:pt x="0" y="53"/>
                  </a:lnTo>
                  <a:lnTo>
                    <a:pt x="41" y="0"/>
                  </a:lnTo>
                  <a:close/>
                  <a:moveTo>
                    <a:pt x="9348" y="6996"/>
                  </a:moveTo>
                  <a:lnTo>
                    <a:pt x="9541" y="7480"/>
                  </a:lnTo>
                  <a:lnTo>
                    <a:pt x="9025" y="7409"/>
                  </a:lnTo>
                  <a:cubicBezTo>
                    <a:pt x="9007" y="7407"/>
                    <a:pt x="8994" y="7390"/>
                    <a:pt x="8997" y="7372"/>
                  </a:cubicBezTo>
                  <a:cubicBezTo>
                    <a:pt x="8999" y="7353"/>
                    <a:pt x="9016" y="7341"/>
                    <a:pt x="9034" y="7343"/>
                  </a:cubicBezTo>
                  <a:lnTo>
                    <a:pt x="9493" y="7406"/>
                  </a:lnTo>
                  <a:lnTo>
                    <a:pt x="9458" y="7451"/>
                  </a:lnTo>
                  <a:lnTo>
                    <a:pt x="9286" y="7021"/>
                  </a:lnTo>
                  <a:cubicBezTo>
                    <a:pt x="9280" y="7004"/>
                    <a:pt x="9288" y="6984"/>
                    <a:pt x="9305" y="6978"/>
                  </a:cubicBezTo>
                  <a:cubicBezTo>
                    <a:pt x="9322" y="6971"/>
                    <a:pt x="9342" y="6979"/>
                    <a:pt x="9348" y="6996"/>
                  </a:cubicBezTo>
                  <a:close/>
                </a:path>
              </a:pathLst>
            </a:custGeom>
            <a:solidFill>
              <a:srgbClr val="4A7EBB"/>
            </a:solidFill>
            <a:ln w="0" cap="flat">
              <a:solidFill>
                <a:srgbClr val="4A7EBB"/>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12" name="Rectangle 71"/>
            <p:cNvSpPr>
              <a:spLocks noChangeArrowheads="1"/>
            </p:cNvSpPr>
            <p:nvPr/>
          </p:nvSpPr>
          <p:spPr bwMode="auto">
            <a:xfrm>
              <a:off x="3535" y="3250"/>
              <a:ext cx="1431" cy="3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13" name="Rectangle 72"/>
            <p:cNvSpPr>
              <a:spLocks noChangeArrowheads="1"/>
            </p:cNvSpPr>
            <p:nvPr/>
          </p:nvSpPr>
          <p:spPr bwMode="auto">
            <a:xfrm>
              <a:off x="3535" y="3250"/>
              <a:ext cx="1431" cy="350"/>
            </a:xfrm>
            <a:prstGeom prst="rect">
              <a:avLst/>
            </a:pr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14" name="Rectangle 73"/>
            <p:cNvSpPr>
              <a:spLocks noChangeArrowheads="1"/>
            </p:cNvSpPr>
            <p:nvPr/>
          </p:nvSpPr>
          <p:spPr bwMode="auto">
            <a:xfrm>
              <a:off x="3678" y="3338"/>
              <a:ext cx="914"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rgbClr val="000000"/>
                  </a:solidFill>
                  <a:effectLst/>
                  <a:latin typeface="Times New Roman" pitchFamily="18" charset="0"/>
                  <a:cs typeface="Arial" pitchFamily="34" charset="0"/>
                </a:rPr>
                <a:t>PARTNER B</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15" name="Rectangle 74"/>
            <p:cNvSpPr>
              <a:spLocks noChangeArrowheads="1"/>
            </p:cNvSpPr>
            <p:nvPr/>
          </p:nvSpPr>
          <p:spPr bwMode="auto">
            <a:xfrm>
              <a:off x="4824" y="3338"/>
              <a:ext cx="108"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16" name="Rectangle 75"/>
            <p:cNvSpPr>
              <a:spLocks noChangeArrowheads="1"/>
            </p:cNvSpPr>
            <p:nvPr/>
          </p:nvSpPr>
          <p:spPr bwMode="auto">
            <a:xfrm>
              <a:off x="2463" y="3450"/>
              <a:ext cx="824"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17" name="Rectangle 76"/>
            <p:cNvSpPr>
              <a:spLocks noChangeArrowheads="1"/>
            </p:cNvSpPr>
            <p:nvPr/>
          </p:nvSpPr>
          <p:spPr bwMode="auto">
            <a:xfrm>
              <a:off x="2463" y="3450"/>
              <a:ext cx="824" cy="174"/>
            </a:xfrm>
            <a:prstGeom prst="rect">
              <a:avLst/>
            </a:pr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18" name="Rectangle 77"/>
            <p:cNvSpPr>
              <a:spLocks noChangeArrowheads="1"/>
            </p:cNvSpPr>
            <p:nvPr/>
          </p:nvSpPr>
          <p:spPr bwMode="auto">
            <a:xfrm>
              <a:off x="2559" y="3481"/>
              <a:ext cx="672"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rgbClr val="000000"/>
                  </a:solidFill>
                  <a:effectLst/>
                  <a:latin typeface="Times New Roman" pitchFamily="18" charset="0"/>
                  <a:cs typeface="Arial" pitchFamily="34" charset="0"/>
                </a:rPr>
                <a:t>WHITE ACRE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19" name="Rectangle 78"/>
            <p:cNvSpPr>
              <a:spLocks noChangeArrowheads="1"/>
            </p:cNvSpPr>
            <p:nvPr/>
          </p:nvSpPr>
          <p:spPr bwMode="auto">
            <a:xfrm>
              <a:off x="3191" y="3481"/>
              <a:ext cx="65"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20" name="Rectangle 79"/>
            <p:cNvSpPr>
              <a:spLocks noChangeArrowheads="1"/>
            </p:cNvSpPr>
            <p:nvPr/>
          </p:nvSpPr>
          <p:spPr bwMode="auto">
            <a:xfrm>
              <a:off x="2463" y="3230"/>
              <a:ext cx="824"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21" name="Rectangle 80"/>
            <p:cNvSpPr>
              <a:spLocks noChangeArrowheads="1"/>
            </p:cNvSpPr>
            <p:nvPr/>
          </p:nvSpPr>
          <p:spPr bwMode="auto">
            <a:xfrm>
              <a:off x="2463" y="3230"/>
              <a:ext cx="824" cy="174"/>
            </a:xfrm>
            <a:prstGeom prst="rect">
              <a:avLst/>
            </a:pr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22" name="Rectangle 81"/>
            <p:cNvSpPr>
              <a:spLocks noChangeArrowheads="1"/>
            </p:cNvSpPr>
            <p:nvPr/>
          </p:nvSpPr>
          <p:spPr bwMode="auto">
            <a:xfrm>
              <a:off x="2556" y="3263"/>
              <a:ext cx="678"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rgbClr val="000000"/>
                  </a:solidFill>
                  <a:effectLst/>
                  <a:latin typeface="Times New Roman" pitchFamily="18" charset="0"/>
                  <a:cs typeface="Arial" pitchFamily="34" charset="0"/>
                </a:rPr>
                <a:t>BLACK ACRE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23" name="Rectangle 82"/>
            <p:cNvSpPr>
              <a:spLocks noChangeArrowheads="1"/>
            </p:cNvSpPr>
            <p:nvPr/>
          </p:nvSpPr>
          <p:spPr bwMode="auto">
            <a:xfrm>
              <a:off x="3194" y="3263"/>
              <a:ext cx="65"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24" name="Rectangle 83"/>
            <p:cNvSpPr>
              <a:spLocks noChangeArrowheads="1"/>
            </p:cNvSpPr>
            <p:nvPr/>
          </p:nvSpPr>
          <p:spPr bwMode="auto">
            <a:xfrm>
              <a:off x="847" y="3250"/>
              <a:ext cx="1340" cy="3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25" name="Rectangle 84"/>
            <p:cNvSpPr>
              <a:spLocks noChangeArrowheads="1"/>
            </p:cNvSpPr>
            <p:nvPr/>
          </p:nvSpPr>
          <p:spPr bwMode="auto">
            <a:xfrm>
              <a:off x="847" y="3250"/>
              <a:ext cx="1340" cy="350"/>
            </a:xfrm>
            <a:prstGeom prst="rect">
              <a:avLst/>
            </a:pr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26" name="Rectangle 85"/>
            <p:cNvSpPr>
              <a:spLocks noChangeArrowheads="1"/>
            </p:cNvSpPr>
            <p:nvPr/>
          </p:nvSpPr>
          <p:spPr bwMode="auto">
            <a:xfrm>
              <a:off x="1172" y="3338"/>
              <a:ext cx="758"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New Roman" pitchFamily="18" charset="0"/>
                  <a:cs typeface="Arial" pitchFamily="34" charset="0"/>
                </a:rPr>
                <a:t>Partner 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27" name="Rectangle 86"/>
            <p:cNvSpPr>
              <a:spLocks noChangeArrowheads="1"/>
            </p:cNvSpPr>
            <p:nvPr/>
          </p:nvSpPr>
          <p:spPr bwMode="auto">
            <a:xfrm>
              <a:off x="1860" y="3338"/>
              <a:ext cx="109"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28" name="Freeform 87"/>
            <p:cNvSpPr>
              <a:spLocks noEditPoints="1"/>
            </p:cNvSpPr>
            <p:nvPr/>
          </p:nvSpPr>
          <p:spPr bwMode="auto">
            <a:xfrm>
              <a:off x="3315" y="3273"/>
              <a:ext cx="204" cy="66"/>
            </a:xfrm>
            <a:custGeom>
              <a:avLst/>
              <a:gdLst>
                <a:gd name="T0" fmla="*/ 0 w 1700"/>
                <a:gd name="T1" fmla="*/ 238 h 543"/>
                <a:gd name="T2" fmla="*/ 1634 w 1700"/>
                <a:gd name="T3" fmla="*/ 238 h 543"/>
                <a:gd name="T4" fmla="*/ 1634 w 1700"/>
                <a:gd name="T5" fmla="*/ 305 h 543"/>
                <a:gd name="T6" fmla="*/ 0 w 1700"/>
                <a:gd name="T7" fmla="*/ 305 h 543"/>
                <a:gd name="T8" fmla="*/ 0 w 1700"/>
                <a:gd name="T9" fmla="*/ 238 h 543"/>
                <a:gd name="T10" fmla="*/ 1251 w 1700"/>
                <a:gd name="T11" fmla="*/ 10 h 543"/>
                <a:gd name="T12" fmla="*/ 1700 w 1700"/>
                <a:gd name="T13" fmla="*/ 272 h 543"/>
                <a:gd name="T14" fmla="*/ 1251 w 1700"/>
                <a:gd name="T15" fmla="*/ 534 h 543"/>
                <a:gd name="T16" fmla="*/ 1205 w 1700"/>
                <a:gd name="T17" fmla="*/ 522 h 543"/>
                <a:gd name="T18" fmla="*/ 1217 w 1700"/>
                <a:gd name="T19" fmla="*/ 476 h 543"/>
                <a:gd name="T20" fmla="*/ 1617 w 1700"/>
                <a:gd name="T21" fmla="*/ 243 h 543"/>
                <a:gd name="T22" fmla="*/ 1617 w 1700"/>
                <a:gd name="T23" fmla="*/ 301 h 543"/>
                <a:gd name="T24" fmla="*/ 1217 w 1700"/>
                <a:gd name="T25" fmla="*/ 67 h 543"/>
                <a:gd name="T26" fmla="*/ 1205 w 1700"/>
                <a:gd name="T27" fmla="*/ 22 h 543"/>
                <a:gd name="T28" fmla="*/ 1251 w 1700"/>
                <a:gd name="T29" fmla="*/ 10 h 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00" h="543">
                  <a:moveTo>
                    <a:pt x="0" y="238"/>
                  </a:moveTo>
                  <a:lnTo>
                    <a:pt x="1634" y="238"/>
                  </a:lnTo>
                  <a:lnTo>
                    <a:pt x="1634" y="305"/>
                  </a:lnTo>
                  <a:lnTo>
                    <a:pt x="0" y="305"/>
                  </a:lnTo>
                  <a:lnTo>
                    <a:pt x="0" y="238"/>
                  </a:lnTo>
                  <a:close/>
                  <a:moveTo>
                    <a:pt x="1251" y="10"/>
                  </a:moveTo>
                  <a:lnTo>
                    <a:pt x="1700" y="272"/>
                  </a:lnTo>
                  <a:lnTo>
                    <a:pt x="1251" y="534"/>
                  </a:lnTo>
                  <a:cubicBezTo>
                    <a:pt x="1235" y="543"/>
                    <a:pt x="1214" y="538"/>
                    <a:pt x="1205" y="522"/>
                  </a:cubicBezTo>
                  <a:cubicBezTo>
                    <a:pt x="1196" y="506"/>
                    <a:pt x="1201" y="486"/>
                    <a:pt x="1217" y="476"/>
                  </a:cubicBezTo>
                  <a:lnTo>
                    <a:pt x="1617" y="243"/>
                  </a:lnTo>
                  <a:lnTo>
                    <a:pt x="1617" y="301"/>
                  </a:lnTo>
                  <a:lnTo>
                    <a:pt x="1217" y="67"/>
                  </a:lnTo>
                  <a:cubicBezTo>
                    <a:pt x="1201" y="58"/>
                    <a:pt x="1196" y="38"/>
                    <a:pt x="1205" y="22"/>
                  </a:cubicBezTo>
                  <a:cubicBezTo>
                    <a:pt x="1214" y="6"/>
                    <a:pt x="1235" y="0"/>
                    <a:pt x="1251" y="10"/>
                  </a:cubicBezTo>
                  <a:close/>
                </a:path>
              </a:pathLst>
            </a:custGeom>
            <a:solidFill>
              <a:srgbClr val="4A7EBB"/>
            </a:solidFill>
            <a:ln w="0" cap="flat">
              <a:solidFill>
                <a:srgbClr val="4A7EBB"/>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29" name="Freeform 88"/>
            <p:cNvSpPr>
              <a:spLocks noEditPoints="1"/>
            </p:cNvSpPr>
            <p:nvPr/>
          </p:nvSpPr>
          <p:spPr bwMode="auto">
            <a:xfrm>
              <a:off x="2211" y="3507"/>
              <a:ext cx="232" cy="65"/>
            </a:xfrm>
            <a:custGeom>
              <a:avLst/>
              <a:gdLst>
                <a:gd name="T0" fmla="*/ 1933 w 1933"/>
                <a:gd name="T1" fmla="*/ 228 h 543"/>
                <a:gd name="T2" fmla="*/ 66 w 1933"/>
                <a:gd name="T3" fmla="*/ 241 h 543"/>
                <a:gd name="T4" fmla="*/ 66 w 1933"/>
                <a:gd name="T5" fmla="*/ 307 h 543"/>
                <a:gd name="T6" fmla="*/ 1933 w 1933"/>
                <a:gd name="T7" fmla="*/ 294 h 543"/>
                <a:gd name="T8" fmla="*/ 1933 w 1933"/>
                <a:gd name="T9" fmla="*/ 228 h 543"/>
                <a:gd name="T10" fmla="*/ 447 w 1933"/>
                <a:gd name="T11" fmla="*/ 9 h 543"/>
                <a:gd name="T12" fmla="*/ 0 w 1933"/>
                <a:gd name="T13" fmla="*/ 274 h 543"/>
                <a:gd name="T14" fmla="*/ 451 w 1933"/>
                <a:gd name="T15" fmla="*/ 533 h 543"/>
                <a:gd name="T16" fmla="*/ 496 w 1933"/>
                <a:gd name="T17" fmla="*/ 521 h 543"/>
                <a:gd name="T18" fmla="*/ 484 w 1933"/>
                <a:gd name="T19" fmla="*/ 476 h 543"/>
                <a:gd name="T20" fmla="*/ 82 w 1933"/>
                <a:gd name="T21" fmla="*/ 245 h 543"/>
                <a:gd name="T22" fmla="*/ 83 w 1933"/>
                <a:gd name="T23" fmla="*/ 303 h 543"/>
                <a:gd name="T24" fmla="*/ 481 w 1933"/>
                <a:gd name="T25" fmla="*/ 67 h 543"/>
                <a:gd name="T26" fmla="*/ 493 w 1933"/>
                <a:gd name="T27" fmla="*/ 21 h 543"/>
                <a:gd name="T28" fmla="*/ 447 w 1933"/>
                <a:gd name="T29" fmla="*/ 9 h 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33" h="543">
                  <a:moveTo>
                    <a:pt x="1933" y="228"/>
                  </a:moveTo>
                  <a:lnTo>
                    <a:pt x="66" y="241"/>
                  </a:lnTo>
                  <a:lnTo>
                    <a:pt x="66" y="307"/>
                  </a:lnTo>
                  <a:lnTo>
                    <a:pt x="1933" y="294"/>
                  </a:lnTo>
                  <a:lnTo>
                    <a:pt x="1933" y="228"/>
                  </a:lnTo>
                  <a:close/>
                  <a:moveTo>
                    <a:pt x="447" y="9"/>
                  </a:moveTo>
                  <a:lnTo>
                    <a:pt x="0" y="274"/>
                  </a:lnTo>
                  <a:lnTo>
                    <a:pt x="451" y="533"/>
                  </a:lnTo>
                  <a:cubicBezTo>
                    <a:pt x="467" y="543"/>
                    <a:pt x="487" y="537"/>
                    <a:pt x="496" y="521"/>
                  </a:cubicBezTo>
                  <a:cubicBezTo>
                    <a:pt x="505" y="505"/>
                    <a:pt x="500" y="485"/>
                    <a:pt x="484" y="476"/>
                  </a:cubicBezTo>
                  <a:lnTo>
                    <a:pt x="82" y="245"/>
                  </a:lnTo>
                  <a:lnTo>
                    <a:pt x="83" y="303"/>
                  </a:lnTo>
                  <a:lnTo>
                    <a:pt x="481" y="67"/>
                  </a:lnTo>
                  <a:cubicBezTo>
                    <a:pt x="497" y="57"/>
                    <a:pt x="502" y="37"/>
                    <a:pt x="493" y="21"/>
                  </a:cubicBezTo>
                  <a:cubicBezTo>
                    <a:pt x="483" y="5"/>
                    <a:pt x="463" y="0"/>
                    <a:pt x="447" y="9"/>
                  </a:cubicBezTo>
                  <a:close/>
                </a:path>
              </a:pathLst>
            </a:custGeom>
            <a:solidFill>
              <a:srgbClr val="4A7EBB"/>
            </a:solidFill>
            <a:ln w="0" cap="flat">
              <a:solidFill>
                <a:srgbClr val="4A7EBB"/>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30" name="Line 89"/>
            <p:cNvSpPr>
              <a:spLocks noChangeShapeType="1"/>
            </p:cNvSpPr>
            <p:nvPr/>
          </p:nvSpPr>
          <p:spPr bwMode="auto">
            <a:xfrm flipH="1">
              <a:off x="3315" y="3534"/>
              <a:ext cx="199" cy="0"/>
            </a:xfrm>
            <a:prstGeom prst="line">
              <a:avLst/>
            </a:prstGeom>
            <a:noFill/>
            <a:ln w="9525" cap="flat">
              <a:solidFill>
                <a:srgbClr val="4A7EBB"/>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31" name="Line 90"/>
            <p:cNvSpPr>
              <a:spLocks noChangeShapeType="1"/>
            </p:cNvSpPr>
            <p:nvPr/>
          </p:nvSpPr>
          <p:spPr bwMode="auto">
            <a:xfrm flipH="1">
              <a:off x="2223" y="3326"/>
              <a:ext cx="199" cy="0"/>
            </a:xfrm>
            <a:prstGeom prst="line">
              <a:avLst/>
            </a:prstGeom>
            <a:noFill/>
            <a:ln w="9525" cap="flat">
              <a:solidFill>
                <a:srgbClr val="4A7EBB"/>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3132" name="TextBox 3131"/>
          <p:cNvSpPr txBox="1"/>
          <p:nvPr/>
        </p:nvSpPr>
        <p:spPr>
          <a:xfrm>
            <a:off x="4051301" y="4126383"/>
            <a:ext cx="1062832" cy="369332"/>
          </a:xfrm>
          <a:prstGeom prst="rect">
            <a:avLst/>
          </a:prstGeom>
          <a:noFill/>
        </p:spPr>
        <p:txBody>
          <a:bodyPr wrap="square" rtlCol="0">
            <a:spAutoFit/>
          </a:bodyPr>
          <a:lstStyle/>
          <a:p>
            <a:r>
              <a:rPr lang="en-US" b="1" u="sng" dirty="0"/>
              <a:t>§1031</a:t>
            </a:r>
          </a:p>
        </p:txBody>
      </p:sp>
      <p:sp>
        <p:nvSpPr>
          <p:cNvPr id="2" name="Slide Number Placeholder 1"/>
          <p:cNvSpPr>
            <a:spLocks noGrp="1"/>
          </p:cNvSpPr>
          <p:nvPr>
            <p:ph type="sldNum" sz="quarter" idx="10"/>
          </p:nvPr>
        </p:nvSpPr>
        <p:spPr>
          <a:xfrm>
            <a:off x="8382000" y="6473825"/>
            <a:ext cx="685800" cy="320675"/>
          </a:xfrm>
        </p:spPr>
        <p:txBody>
          <a:bodyPr/>
          <a:lstStyle/>
          <a:p>
            <a:pPr>
              <a:defRPr/>
            </a:pPr>
            <a:fld id="{A950FDEA-1367-4214-A388-84A7E37C8804}" type="slidenum">
              <a:rPr lang="en-US" smtClean="0"/>
              <a:pPr>
                <a:defRPr/>
              </a:pPr>
              <a:t>47</a:t>
            </a:fld>
            <a:endParaRPr lang="en-US" dirty="0"/>
          </a:p>
        </p:txBody>
      </p:sp>
    </p:spTree>
    <p:extLst>
      <p:ext uri="{BB962C8B-B14F-4D97-AF65-F5344CB8AC3E}">
        <p14:creationId xmlns:p14="http://schemas.microsoft.com/office/powerpoint/2010/main" val="146577239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eaLnBrk="1" fontAlgn="auto" hangingPunct="1">
              <a:spcAft>
                <a:spcPts val="0"/>
              </a:spcAft>
              <a:defRPr/>
            </a:pPr>
            <a:r>
              <a:rPr lang="en-US" sz="4800" u="sng" dirty="0" smtClean="0"/>
              <a:t>§704(c</a:t>
            </a:r>
            <a:r>
              <a:rPr lang="en-US" sz="4800" u="sng" dirty="0"/>
              <a:t>)(1)(B)</a:t>
            </a:r>
          </a:p>
        </p:txBody>
      </p:sp>
      <p:sp>
        <p:nvSpPr>
          <p:cNvPr id="13315" name="Content Placeholder 2"/>
          <p:cNvSpPr>
            <a:spLocks noGrp="1"/>
          </p:cNvSpPr>
          <p:nvPr>
            <p:ph idx="1"/>
          </p:nvPr>
        </p:nvSpPr>
        <p:spPr>
          <a:xfrm>
            <a:off x="457200" y="990600"/>
            <a:ext cx="8229600" cy="5486400"/>
          </a:xfrm>
        </p:spPr>
        <p:txBody>
          <a:bodyPr>
            <a:noAutofit/>
          </a:bodyPr>
          <a:lstStyle/>
          <a:p>
            <a:pPr>
              <a:defRPr/>
            </a:pPr>
            <a:r>
              <a:rPr lang="en-US" sz="1800" b="1" i="1" u="sng" dirty="0">
                <a:solidFill>
                  <a:schemeClr val="tx1"/>
                </a:solidFill>
              </a:rPr>
              <a:t>Other </a:t>
            </a:r>
            <a:r>
              <a:rPr lang="en-US" sz="1800" b="1" i="1" u="sng" dirty="0" smtClean="0">
                <a:solidFill>
                  <a:schemeClr val="tx1"/>
                </a:solidFill>
              </a:rPr>
              <a:t>Exceptions</a:t>
            </a:r>
          </a:p>
          <a:p>
            <a:pPr marL="0" indent="0">
              <a:buFont typeface="Arial" charset="0"/>
              <a:buNone/>
              <a:defRPr/>
            </a:pPr>
            <a:endParaRPr lang="en-US" sz="1800" dirty="0">
              <a:solidFill>
                <a:schemeClr val="tx1"/>
              </a:solidFill>
            </a:endParaRPr>
          </a:p>
          <a:p>
            <a:pPr>
              <a:defRPr/>
            </a:pPr>
            <a:r>
              <a:rPr lang="en-US" sz="1800" b="1" u="sng" dirty="0">
                <a:solidFill>
                  <a:schemeClr val="tx1"/>
                </a:solidFill>
              </a:rPr>
              <a:t>Distributions of Contributed Property will Not Trigger Gain or Loss in the Case of:</a:t>
            </a:r>
            <a:endParaRPr lang="en-US" sz="1800" dirty="0">
              <a:solidFill>
                <a:schemeClr val="tx1"/>
              </a:solidFill>
            </a:endParaRPr>
          </a:p>
          <a:p>
            <a:pPr>
              <a:defRPr/>
            </a:pPr>
            <a:r>
              <a:rPr lang="en-US" sz="1800" b="1" i="1" dirty="0">
                <a:solidFill>
                  <a:schemeClr val="tx1"/>
                </a:solidFill>
              </a:rPr>
              <a:t>Contributions before effective date.</a:t>
            </a:r>
            <a:r>
              <a:rPr lang="en-US" sz="1800" dirty="0">
                <a:solidFill>
                  <a:schemeClr val="tx1"/>
                </a:solidFill>
              </a:rPr>
              <a:t>  Property contributed on or before October 3, 1989 (Reg. §1.704-4(c))1)).</a:t>
            </a:r>
          </a:p>
          <a:p>
            <a:pPr>
              <a:defRPr/>
            </a:pPr>
            <a:endParaRPr lang="en-US" sz="1800" b="1" i="1" dirty="0" smtClean="0">
              <a:solidFill>
                <a:schemeClr val="tx1"/>
              </a:solidFill>
            </a:endParaRPr>
          </a:p>
          <a:p>
            <a:pPr>
              <a:defRPr/>
            </a:pPr>
            <a:r>
              <a:rPr lang="en-US" sz="1800" b="1" i="1" dirty="0" smtClean="0">
                <a:solidFill>
                  <a:schemeClr val="tx1"/>
                </a:solidFill>
              </a:rPr>
              <a:t>Certain </a:t>
            </a:r>
            <a:r>
              <a:rPr lang="en-US" sz="1800" b="1" i="1" dirty="0">
                <a:solidFill>
                  <a:schemeClr val="tx1"/>
                </a:solidFill>
              </a:rPr>
              <a:t>liquidations.</a:t>
            </a:r>
            <a:r>
              <a:rPr lang="en-US" sz="1800" dirty="0">
                <a:solidFill>
                  <a:schemeClr val="tx1"/>
                </a:solidFill>
              </a:rPr>
              <a:t>  A distribution of an interest in contributed property to a partner in liquidation of the partnership if (1) the contributing partner receives an interest in the contributed property (and no other property) and (2) the built-in gain or loss in the interest distributed to the </a:t>
            </a:r>
            <a:r>
              <a:rPr lang="en-US" sz="1800" i="1" dirty="0">
                <a:solidFill>
                  <a:schemeClr val="tx1"/>
                </a:solidFill>
              </a:rPr>
              <a:t>contributing </a:t>
            </a:r>
            <a:r>
              <a:rPr lang="en-US" sz="1800" dirty="0">
                <a:solidFill>
                  <a:schemeClr val="tx1"/>
                </a:solidFill>
              </a:rPr>
              <a:t>partner is equal to or greater than the built-in gain or loss that would have been allocated to that partner on a sale of the property immediately before the distribution (Reg. §1.704-4(c)(2)).</a:t>
            </a:r>
          </a:p>
          <a:p>
            <a:pPr>
              <a:defRPr/>
            </a:pPr>
            <a:endParaRPr lang="en-US" sz="1800" b="1" i="1" dirty="0" smtClean="0">
              <a:solidFill>
                <a:schemeClr val="tx1"/>
              </a:solidFill>
            </a:endParaRPr>
          </a:p>
          <a:p>
            <a:pPr>
              <a:defRPr/>
            </a:pPr>
            <a:r>
              <a:rPr lang="en-US" sz="1800" b="1" i="1" dirty="0" smtClean="0">
                <a:solidFill>
                  <a:schemeClr val="tx1"/>
                </a:solidFill>
              </a:rPr>
              <a:t>Termination</a:t>
            </a:r>
            <a:r>
              <a:rPr lang="en-US" sz="1800" b="1" i="1" dirty="0">
                <a:solidFill>
                  <a:schemeClr val="tx1"/>
                </a:solidFill>
              </a:rPr>
              <a:t>.</a:t>
            </a:r>
            <a:r>
              <a:rPr lang="en-US" sz="1800" dirty="0">
                <a:solidFill>
                  <a:schemeClr val="tx1"/>
                </a:solidFill>
              </a:rPr>
              <a:t>  A deemed distribution caused by a termination of the partnership under </a:t>
            </a:r>
            <a:r>
              <a:rPr lang="en-US" sz="1800" dirty="0" smtClean="0">
                <a:solidFill>
                  <a:schemeClr val="tx1"/>
                </a:solidFill>
              </a:rPr>
              <a:t> </a:t>
            </a:r>
            <a:r>
              <a:rPr lang="en-US" sz="1800" dirty="0">
                <a:solidFill>
                  <a:schemeClr val="tx1"/>
                </a:solidFill>
              </a:rPr>
              <a:t>§708(b)(1)(B) (Reg. §1.704-4(c)(3)).</a:t>
            </a:r>
          </a:p>
        </p:txBody>
      </p:sp>
      <p:sp>
        <p:nvSpPr>
          <p:cNvPr id="3" name="Slide Number Placeholder 2"/>
          <p:cNvSpPr>
            <a:spLocks noGrp="1"/>
          </p:cNvSpPr>
          <p:nvPr>
            <p:ph type="sldNum" sz="quarter" idx="12"/>
          </p:nvPr>
        </p:nvSpPr>
        <p:spPr/>
        <p:txBody>
          <a:bodyPr/>
          <a:lstStyle/>
          <a:p>
            <a:pPr>
              <a:defRPr/>
            </a:pPr>
            <a:fld id="{0C31997C-7171-4761-AC47-CC99A16D5FDB}" type="slidenum">
              <a:rPr lang="en-US" smtClean="0"/>
              <a:pPr>
                <a:defRPr/>
              </a:pPr>
              <a:t>48</a:t>
            </a:fld>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pPr eaLnBrk="1" fontAlgn="auto" hangingPunct="1">
              <a:spcAft>
                <a:spcPts val="0"/>
              </a:spcAft>
              <a:defRPr/>
            </a:pPr>
            <a:r>
              <a:rPr lang="en-US" sz="4800" u="sng" dirty="0" smtClean="0"/>
              <a:t>§704(c</a:t>
            </a:r>
            <a:r>
              <a:rPr lang="en-US" sz="4800" u="sng" dirty="0"/>
              <a:t>)(1)(B)</a:t>
            </a:r>
          </a:p>
        </p:txBody>
      </p:sp>
      <p:sp>
        <p:nvSpPr>
          <p:cNvPr id="13315" name="Content Placeholder 2"/>
          <p:cNvSpPr>
            <a:spLocks noGrp="1"/>
          </p:cNvSpPr>
          <p:nvPr>
            <p:ph idx="1"/>
          </p:nvPr>
        </p:nvSpPr>
        <p:spPr>
          <a:xfrm>
            <a:off x="457200" y="1036637"/>
            <a:ext cx="8229600" cy="5287963"/>
          </a:xfrm>
        </p:spPr>
        <p:txBody>
          <a:bodyPr>
            <a:noAutofit/>
          </a:bodyPr>
          <a:lstStyle/>
          <a:p>
            <a:pPr>
              <a:defRPr/>
            </a:pPr>
            <a:r>
              <a:rPr lang="en-US" sz="1800" i="1" dirty="0">
                <a:solidFill>
                  <a:schemeClr val="tx1"/>
                </a:solidFill>
              </a:rPr>
              <a:t>Other Exceptions (cont’d</a:t>
            </a:r>
            <a:r>
              <a:rPr lang="en-US" sz="1800" i="1" dirty="0" smtClean="0">
                <a:solidFill>
                  <a:schemeClr val="tx1"/>
                </a:solidFill>
              </a:rPr>
              <a:t>.)</a:t>
            </a:r>
          </a:p>
          <a:p>
            <a:pPr>
              <a:defRPr/>
            </a:pPr>
            <a:r>
              <a:rPr lang="en-US" sz="1800" b="1" u="sng" dirty="0" smtClean="0">
                <a:solidFill>
                  <a:schemeClr val="tx1"/>
                </a:solidFill>
              </a:rPr>
              <a:t>Distributions </a:t>
            </a:r>
            <a:r>
              <a:rPr lang="en-US" sz="1800" b="1" u="sng" dirty="0">
                <a:solidFill>
                  <a:schemeClr val="tx1"/>
                </a:solidFill>
              </a:rPr>
              <a:t>of Contributed Property will Not Trigger Gain or Loss in the Case of:</a:t>
            </a:r>
            <a:endParaRPr lang="en-US" sz="1800" dirty="0">
              <a:solidFill>
                <a:schemeClr val="tx1"/>
              </a:solidFill>
            </a:endParaRPr>
          </a:p>
          <a:p>
            <a:pPr>
              <a:defRPr/>
            </a:pPr>
            <a:r>
              <a:rPr lang="en-US" sz="1800" b="1" i="1" dirty="0">
                <a:solidFill>
                  <a:schemeClr val="tx1"/>
                </a:solidFill>
              </a:rPr>
              <a:t>Tiered partnership transaction.</a:t>
            </a:r>
            <a:r>
              <a:rPr lang="en-US" sz="1800" i="1" dirty="0">
                <a:solidFill>
                  <a:schemeClr val="tx1"/>
                </a:solidFill>
              </a:rPr>
              <a:t>  </a:t>
            </a:r>
            <a:r>
              <a:rPr lang="en-US" sz="1800" dirty="0">
                <a:solidFill>
                  <a:schemeClr val="tx1"/>
                </a:solidFill>
              </a:rPr>
              <a:t>A partnership that transfers all of its assets and liabilities</a:t>
            </a:r>
            <a:r>
              <a:rPr lang="en-US" sz="1800" i="1" dirty="0">
                <a:solidFill>
                  <a:schemeClr val="tx1"/>
                </a:solidFill>
              </a:rPr>
              <a:t> </a:t>
            </a:r>
            <a:r>
              <a:rPr lang="en-US" sz="1800" dirty="0">
                <a:solidFill>
                  <a:schemeClr val="tx1"/>
                </a:solidFill>
              </a:rPr>
              <a:t>to a second partnership (transferee partnership) in an exchange described by </a:t>
            </a:r>
            <a:r>
              <a:rPr lang="en-US" sz="1800" dirty="0" smtClean="0">
                <a:solidFill>
                  <a:schemeClr val="tx1"/>
                </a:solidFill>
              </a:rPr>
              <a:t> </a:t>
            </a:r>
            <a:r>
              <a:rPr lang="en-US" sz="1800" dirty="0">
                <a:solidFill>
                  <a:schemeClr val="tx1"/>
                </a:solidFill>
              </a:rPr>
              <a:t>§721, followed by a  distribution of the interest in the transferee partnership in liquidation of the transferor partnership as part of the same plan or arrangement (Reg. §1.704-4(c)(4)).</a:t>
            </a:r>
          </a:p>
          <a:p>
            <a:pPr>
              <a:defRPr/>
            </a:pPr>
            <a:r>
              <a:rPr lang="en-US" sz="1800" b="1" i="1" dirty="0">
                <a:solidFill>
                  <a:schemeClr val="tx1"/>
                </a:solidFill>
              </a:rPr>
              <a:t>Incorporation.</a:t>
            </a:r>
            <a:r>
              <a:rPr lang="en-US" sz="1800" dirty="0">
                <a:solidFill>
                  <a:schemeClr val="tx1"/>
                </a:solidFill>
              </a:rPr>
              <a:t>  Incorporation of a partnership, provided that the partnership is liquidated as part of the incorporation transaction (Reg. §1.704-4(c)(5)).  However, if the partnership distributes its property to the partners, following which that property is contributed to a corporation, this exception does not apply.</a:t>
            </a:r>
          </a:p>
          <a:p>
            <a:pPr>
              <a:defRPr/>
            </a:pPr>
            <a:r>
              <a:rPr lang="en-US" sz="1800" b="1" i="1" dirty="0">
                <a:solidFill>
                  <a:schemeClr val="tx1"/>
                </a:solidFill>
              </a:rPr>
              <a:t>Undivided Interests.</a:t>
            </a:r>
            <a:r>
              <a:rPr lang="en-US" sz="1800" dirty="0">
                <a:solidFill>
                  <a:schemeClr val="tx1"/>
                </a:solidFill>
              </a:rPr>
              <a:t>  Distribution of an undivided interest in property, to the extent that the undivided interest does not exceed the undivided interests, if any, contributed by the distributing partner in the same property (</a:t>
            </a:r>
            <a:r>
              <a:rPr lang="en-US" sz="1800" dirty="0" err="1" smtClean="0">
                <a:solidFill>
                  <a:schemeClr val="tx1"/>
                </a:solidFill>
              </a:rPr>
              <a:t>Regs</a:t>
            </a:r>
            <a:r>
              <a:rPr lang="en-US" sz="1800" dirty="0" smtClean="0">
                <a:solidFill>
                  <a:schemeClr val="tx1"/>
                </a:solidFill>
              </a:rPr>
              <a:t> </a:t>
            </a:r>
            <a:r>
              <a:rPr lang="en-US" sz="1800" dirty="0">
                <a:solidFill>
                  <a:schemeClr val="tx1"/>
                </a:solidFill>
              </a:rPr>
              <a:t>§1.704-4(c)(6)).</a:t>
            </a:r>
          </a:p>
        </p:txBody>
      </p:sp>
      <p:sp>
        <p:nvSpPr>
          <p:cNvPr id="3" name="Slide Number Placeholder 2"/>
          <p:cNvSpPr>
            <a:spLocks noGrp="1"/>
          </p:cNvSpPr>
          <p:nvPr>
            <p:ph type="sldNum" sz="quarter" idx="12"/>
          </p:nvPr>
        </p:nvSpPr>
        <p:spPr/>
        <p:txBody>
          <a:bodyPr/>
          <a:lstStyle/>
          <a:p>
            <a:pPr>
              <a:defRPr/>
            </a:pPr>
            <a:fld id="{0C31997C-7171-4761-AC47-CC99A16D5FDB}" type="slidenum">
              <a:rPr lang="en-US" smtClean="0"/>
              <a:pPr>
                <a:defRPr/>
              </a:pPr>
              <a:t>49</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noAutofit/>
          </a:bodyPr>
          <a:lstStyle/>
          <a:p>
            <a:r>
              <a:rPr lang="en-US" sz="4000"/>
              <a:t>Varying Interests During Tax </a:t>
            </a:r>
            <a:r>
              <a:rPr lang="en-US" sz="4000" smtClean="0"/>
              <a:t>Year</a:t>
            </a:r>
            <a:endParaRPr lang="en-US" sz="4000"/>
          </a:p>
        </p:txBody>
      </p:sp>
      <p:sp>
        <p:nvSpPr>
          <p:cNvPr id="5" name="Content Placeholder 2"/>
          <p:cNvSpPr txBox="1">
            <a:spLocks/>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Font typeface="Arial" charset="0"/>
              <a:buNone/>
            </a:pPr>
            <a:r>
              <a:rPr lang="en-US" sz="2100" dirty="0" smtClean="0"/>
              <a:t>Allocations must take into account “varying interests of the partners in the partnership” during the taxable year (§706(d)(1))</a:t>
            </a:r>
          </a:p>
          <a:p>
            <a:pPr>
              <a:spcBef>
                <a:spcPts val="600"/>
              </a:spcBef>
            </a:pPr>
            <a:r>
              <a:rPr lang="en-US" sz="2100" u="sng" dirty="0" smtClean="0"/>
              <a:t>Two Methods</a:t>
            </a:r>
            <a:r>
              <a:rPr lang="en-US" sz="2100" b="1" dirty="0" smtClean="0"/>
              <a:t>:</a:t>
            </a:r>
          </a:p>
          <a:p>
            <a:pPr marL="0" indent="0">
              <a:spcBef>
                <a:spcPts val="0"/>
              </a:spcBef>
              <a:buNone/>
            </a:pPr>
            <a:endParaRPr lang="en-US" sz="2100" b="1" dirty="0" smtClean="0"/>
          </a:p>
          <a:p>
            <a:pPr lvl="1"/>
            <a:r>
              <a:rPr lang="en-US" u="sng" dirty="0" smtClean="0"/>
              <a:t>Interim Closing of the Books (Default Method):</a:t>
            </a:r>
            <a:endParaRPr lang="en-US" sz="2800" dirty="0" smtClean="0"/>
          </a:p>
          <a:p>
            <a:pPr lvl="2"/>
            <a:r>
              <a:rPr lang="en-US" dirty="0" smtClean="0"/>
              <a:t>Partnership allocates items of income or loss as if it had closed its books on the date of the change in ownership (even though its taxable year remains open) </a:t>
            </a:r>
          </a:p>
          <a:p>
            <a:pPr lvl="1"/>
            <a:r>
              <a:rPr lang="en-US" u="sng" dirty="0" smtClean="0"/>
              <a:t>Proration</a:t>
            </a:r>
            <a:r>
              <a:rPr lang="en-US" dirty="0" smtClean="0"/>
              <a:t>:  </a:t>
            </a:r>
          </a:p>
          <a:p>
            <a:pPr lvl="2"/>
            <a:r>
              <a:rPr lang="en-US" dirty="0" smtClean="0"/>
              <a:t>Partnership determines each partner’s share of the partnership’s tax items for the year by proration, based on the number of days of the year each respective partner owned the interest which was transferred </a:t>
            </a:r>
          </a:p>
          <a:p>
            <a:pPr marL="914400" lvl="2" indent="0">
              <a:buFont typeface="Arial" charset="0"/>
              <a:buNone/>
            </a:pPr>
            <a:endParaRPr lang="en-US" dirty="0" smtClean="0"/>
          </a:p>
        </p:txBody>
      </p:sp>
    </p:spTree>
    <p:extLst>
      <p:ext uri="{BB962C8B-B14F-4D97-AF65-F5344CB8AC3E}">
        <p14:creationId xmlns:p14="http://schemas.microsoft.com/office/powerpoint/2010/main" val="74388385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4800" u="sng" smtClean="0"/>
              <a:t>§704(c</a:t>
            </a:r>
            <a:r>
              <a:rPr lang="en-US" sz="4800" u="sng"/>
              <a:t>)(1)(B)</a:t>
            </a:r>
          </a:p>
        </p:txBody>
      </p:sp>
      <p:sp>
        <p:nvSpPr>
          <p:cNvPr id="13315" name="Content Placeholder 2"/>
          <p:cNvSpPr>
            <a:spLocks noGrp="1"/>
          </p:cNvSpPr>
          <p:nvPr>
            <p:ph idx="1"/>
          </p:nvPr>
        </p:nvSpPr>
        <p:spPr/>
        <p:txBody>
          <a:bodyPr>
            <a:normAutofit/>
          </a:bodyPr>
          <a:lstStyle/>
          <a:p>
            <a:pPr>
              <a:defRPr/>
            </a:pPr>
            <a:r>
              <a:rPr lang="en-US" sz="2100" b="1" u="sng" dirty="0" smtClean="0">
                <a:solidFill>
                  <a:schemeClr val="tx1"/>
                </a:solidFill>
              </a:rPr>
              <a:t>Anti-Abuse</a:t>
            </a:r>
          </a:p>
          <a:p>
            <a:pPr marL="0" indent="0">
              <a:buFont typeface="Arial" charset="0"/>
              <a:buNone/>
              <a:defRPr/>
            </a:pPr>
            <a:endParaRPr lang="en-US" sz="2100" dirty="0">
              <a:solidFill>
                <a:schemeClr val="tx1"/>
              </a:solidFill>
            </a:endParaRPr>
          </a:p>
          <a:p>
            <a:pPr>
              <a:defRPr/>
            </a:pPr>
            <a:r>
              <a:rPr lang="en-US" sz="2100" dirty="0">
                <a:solidFill>
                  <a:schemeClr val="tx1"/>
                </a:solidFill>
              </a:rPr>
              <a:t>The </a:t>
            </a:r>
            <a:r>
              <a:rPr lang="en-US" sz="2100" dirty="0" err="1" smtClean="0">
                <a:solidFill>
                  <a:schemeClr val="tx1"/>
                </a:solidFill>
              </a:rPr>
              <a:t>Regs</a:t>
            </a:r>
            <a:r>
              <a:rPr lang="en-US" sz="2100" dirty="0" smtClean="0">
                <a:solidFill>
                  <a:schemeClr val="tx1"/>
                </a:solidFill>
              </a:rPr>
              <a:t> </a:t>
            </a:r>
            <a:r>
              <a:rPr lang="en-US" sz="2100" dirty="0">
                <a:solidFill>
                  <a:schemeClr val="tx1"/>
                </a:solidFill>
              </a:rPr>
              <a:t>under </a:t>
            </a:r>
            <a:r>
              <a:rPr lang="en-US" sz="2100" dirty="0" smtClean="0">
                <a:solidFill>
                  <a:schemeClr val="tx1"/>
                </a:solidFill>
              </a:rPr>
              <a:t>§704(c</a:t>
            </a:r>
            <a:r>
              <a:rPr lang="en-US" sz="2100" dirty="0">
                <a:solidFill>
                  <a:schemeClr val="tx1"/>
                </a:solidFill>
              </a:rPr>
              <a:t>)(1)(B) also contain an anti-abuse provision under which the statute and </a:t>
            </a:r>
            <a:r>
              <a:rPr lang="en-US" sz="2100" dirty="0" err="1" smtClean="0">
                <a:solidFill>
                  <a:schemeClr val="tx1"/>
                </a:solidFill>
              </a:rPr>
              <a:t>Regs</a:t>
            </a:r>
            <a:r>
              <a:rPr lang="en-US" sz="2100" dirty="0" smtClean="0">
                <a:solidFill>
                  <a:schemeClr val="tx1"/>
                </a:solidFill>
              </a:rPr>
              <a:t> </a:t>
            </a:r>
            <a:r>
              <a:rPr lang="en-US" sz="2100" dirty="0">
                <a:solidFill>
                  <a:schemeClr val="tx1"/>
                </a:solidFill>
              </a:rPr>
              <a:t>must be applied in a manner consistent with the purpose of the section, or the Service can recast a transaction for federal tax purposes to achieve appropriate tax results. </a:t>
            </a:r>
          </a:p>
          <a:p>
            <a:pPr>
              <a:defRPr/>
            </a:pPr>
            <a:endParaRPr lang="en-US" sz="2100" dirty="0" smtClean="0">
              <a:solidFill>
                <a:schemeClr val="tx1"/>
              </a:solidFill>
            </a:endParaRPr>
          </a:p>
          <a:p>
            <a:pPr>
              <a:defRPr/>
            </a:pPr>
            <a:r>
              <a:rPr lang="en-US" sz="2100" dirty="0" smtClean="0">
                <a:solidFill>
                  <a:schemeClr val="tx1"/>
                </a:solidFill>
              </a:rPr>
              <a:t>For </a:t>
            </a:r>
            <a:r>
              <a:rPr lang="en-US" sz="2100" dirty="0">
                <a:solidFill>
                  <a:schemeClr val="tx1"/>
                </a:solidFill>
              </a:rPr>
              <a:t>example, the </a:t>
            </a:r>
            <a:r>
              <a:rPr lang="en-US" sz="2100" dirty="0" err="1" smtClean="0">
                <a:solidFill>
                  <a:schemeClr val="tx1"/>
                </a:solidFill>
              </a:rPr>
              <a:t>Regs</a:t>
            </a:r>
            <a:r>
              <a:rPr lang="en-US" sz="2100" dirty="0" smtClean="0">
                <a:solidFill>
                  <a:schemeClr val="tx1"/>
                </a:solidFill>
              </a:rPr>
              <a:t> apply §704(c</a:t>
            </a:r>
            <a:r>
              <a:rPr lang="en-US" sz="2100" dirty="0">
                <a:solidFill>
                  <a:schemeClr val="tx1"/>
                </a:solidFill>
              </a:rPr>
              <a:t>)(1)(B) to a distribution that actually takes place after the statute’s time limitation (i.e., more than </a:t>
            </a:r>
            <a:r>
              <a:rPr lang="en-US" sz="2100" dirty="0" smtClean="0">
                <a:solidFill>
                  <a:schemeClr val="tx1"/>
                </a:solidFill>
              </a:rPr>
              <a:t>7 years </a:t>
            </a:r>
            <a:r>
              <a:rPr lang="en-US" sz="2100" dirty="0">
                <a:solidFill>
                  <a:schemeClr val="tx1"/>
                </a:solidFill>
              </a:rPr>
              <a:t>after the contribution of property), but where the partners took steps that were the functional equivalent of a distribution before the end of that period.</a:t>
            </a:r>
          </a:p>
        </p:txBody>
      </p:sp>
      <p:sp>
        <p:nvSpPr>
          <p:cNvPr id="3" name="Slide Number Placeholder 2"/>
          <p:cNvSpPr>
            <a:spLocks noGrp="1"/>
          </p:cNvSpPr>
          <p:nvPr>
            <p:ph type="sldNum" sz="quarter" idx="12"/>
          </p:nvPr>
        </p:nvSpPr>
        <p:spPr/>
        <p:txBody>
          <a:bodyPr/>
          <a:lstStyle/>
          <a:p>
            <a:pPr>
              <a:defRPr/>
            </a:pPr>
            <a:fld id="{0C31997C-7171-4761-AC47-CC99A16D5FDB}" type="slidenum">
              <a:rPr lang="en-US" smtClean="0"/>
              <a:pPr>
                <a:defRPr/>
              </a:pPr>
              <a:t>50</a:t>
            </a:fld>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4800" u="sng" smtClean="0"/>
              <a:t>§737</a:t>
            </a:r>
            <a:endParaRPr lang="en-US" sz="4800" u="sng"/>
          </a:p>
        </p:txBody>
      </p:sp>
      <p:sp>
        <p:nvSpPr>
          <p:cNvPr id="31747" name="Content Placeholder 2"/>
          <p:cNvSpPr>
            <a:spLocks noGrp="1"/>
          </p:cNvSpPr>
          <p:nvPr>
            <p:ph idx="1"/>
          </p:nvPr>
        </p:nvSpPr>
        <p:spPr/>
        <p:txBody>
          <a:bodyPr/>
          <a:lstStyle/>
          <a:p>
            <a:pPr>
              <a:defRPr/>
            </a:pPr>
            <a:r>
              <a:rPr lang="en-US" sz="2100" b="1" u="sng" dirty="0" smtClean="0">
                <a:solidFill>
                  <a:schemeClr val="tx1"/>
                </a:solidFill>
              </a:rPr>
              <a:t>Purpose</a:t>
            </a:r>
          </a:p>
          <a:p>
            <a:pPr marL="0" indent="0">
              <a:buFont typeface="Arial" charset="0"/>
              <a:buNone/>
              <a:defRPr/>
            </a:pPr>
            <a:endParaRPr lang="en-US" sz="2100" dirty="0">
              <a:solidFill>
                <a:schemeClr val="tx1"/>
              </a:solidFill>
            </a:endParaRPr>
          </a:p>
          <a:p>
            <a:pPr>
              <a:defRPr/>
            </a:pPr>
            <a:r>
              <a:rPr lang="en-US" sz="2100" dirty="0">
                <a:solidFill>
                  <a:schemeClr val="tx1"/>
                </a:solidFill>
              </a:rPr>
              <a:t>It </a:t>
            </a:r>
            <a:r>
              <a:rPr lang="en-US" sz="2100" dirty="0" smtClean="0">
                <a:solidFill>
                  <a:schemeClr val="tx1"/>
                </a:solidFill>
              </a:rPr>
              <a:t>was possible </a:t>
            </a:r>
            <a:r>
              <a:rPr lang="en-US" sz="2100" dirty="0">
                <a:solidFill>
                  <a:schemeClr val="tx1"/>
                </a:solidFill>
              </a:rPr>
              <a:t>that the partner who contributed </a:t>
            </a:r>
            <a:r>
              <a:rPr lang="en-US" sz="2100" dirty="0" smtClean="0">
                <a:solidFill>
                  <a:schemeClr val="tx1"/>
                </a:solidFill>
              </a:rPr>
              <a:t>built-in-gain </a:t>
            </a:r>
            <a:r>
              <a:rPr lang="en-US" sz="2100" dirty="0">
                <a:solidFill>
                  <a:schemeClr val="tx1"/>
                </a:solidFill>
              </a:rPr>
              <a:t>property (“</a:t>
            </a:r>
            <a:r>
              <a:rPr lang="en-US" sz="2100" dirty="0" smtClean="0">
                <a:solidFill>
                  <a:schemeClr val="tx1"/>
                </a:solidFill>
              </a:rPr>
              <a:t>BIG </a:t>
            </a:r>
            <a:r>
              <a:rPr lang="en-US" sz="2100" dirty="0">
                <a:solidFill>
                  <a:schemeClr val="tx1"/>
                </a:solidFill>
              </a:rPr>
              <a:t>Property”) could be redeemed out of a partnership by way of a distribution of </a:t>
            </a:r>
            <a:r>
              <a:rPr lang="en-US" sz="2100" dirty="0" smtClean="0">
                <a:solidFill>
                  <a:schemeClr val="tx1"/>
                </a:solidFill>
              </a:rPr>
              <a:t>other property </a:t>
            </a:r>
            <a:r>
              <a:rPr lang="en-US" sz="2100" dirty="0">
                <a:solidFill>
                  <a:schemeClr val="tx1"/>
                </a:solidFill>
              </a:rPr>
              <a:t>in </a:t>
            </a:r>
            <a:r>
              <a:rPr lang="en-US" sz="2100" dirty="0" smtClean="0">
                <a:solidFill>
                  <a:schemeClr val="tx1"/>
                </a:solidFill>
              </a:rPr>
              <a:t>kind.</a:t>
            </a:r>
            <a:endParaRPr lang="en-US" sz="2100" dirty="0">
              <a:solidFill>
                <a:schemeClr val="tx1"/>
              </a:solidFill>
            </a:endParaRPr>
          </a:p>
          <a:p>
            <a:pPr>
              <a:defRPr/>
            </a:pPr>
            <a:endParaRPr lang="en-US" sz="2100" dirty="0" smtClean="0">
              <a:solidFill>
                <a:schemeClr val="tx1"/>
              </a:solidFill>
            </a:endParaRPr>
          </a:p>
          <a:p>
            <a:pPr>
              <a:defRPr/>
            </a:pPr>
            <a:r>
              <a:rPr lang="en-US" sz="2100" dirty="0" smtClean="0">
                <a:solidFill>
                  <a:schemeClr val="tx1"/>
                </a:solidFill>
              </a:rPr>
              <a:t>Since </a:t>
            </a:r>
            <a:r>
              <a:rPr lang="en-US" sz="2100" dirty="0">
                <a:solidFill>
                  <a:schemeClr val="tx1"/>
                </a:solidFill>
              </a:rPr>
              <a:t>§704(c)(1)(B) or a subsequent sale of the </a:t>
            </a:r>
            <a:r>
              <a:rPr lang="en-US" sz="2100" dirty="0" smtClean="0">
                <a:solidFill>
                  <a:schemeClr val="tx1"/>
                </a:solidFill>
              </a:rPr>
              <a:t>BIG </a:t>
            </a:r>
            <a:r>
              <a:rPr lang="en-US" sz="2100" dirty="0">
                <a:solidFill>
                  <a:schemeClr val="tx1"/>
                </a:solidFill>
              </a:rPr>
              <a:t>Property would </a:t>
            </a:r>
            <a:r>
              <a:rPr lang="en-US" sz="2100" u="sng" dirty="0">
                <a:solidFill>
                  <a:schemeClr val="tx1"/>
                </a:solidFill>
              </a:rPr>
              <a:t>not</a:t>
            </a:r>
            <a:r>
              <a:rPr lang="en-US" sz="2100" dirty="0">
                <a:solidFill>
                  <a:schemeClr val="tx1"/>
                </a:solidFill>
              </a:rPr>
              <a:t> apply to allocate the built-in-gain to the retired partner, §737 was enacted.</a:t>
            </a:r>
          </a:p>
        </p:txBody>
      </p:sp>
      <p:sp>
        <p:nvSpPr>
          <p:cNvPr id="3" name="Slide Number Placeholder 2"/>
          <p:cNvSpPr>
            <a:spLocks noGrp="1"/>
          </p:cNvSpPr>
          <p:nvPr>
            <p:ph type="sldNum" sz="quarter" idx="12"/>
          </p:nvPr>
        </p:nvSpPr>
        <p:spPr/>
        <p:txBody>
          <a:bodyPr/>
          <a:lstStyle/>
          <a:p>
            <a:pPr>
              <a:defRPr/>
            </a:pPr>
            <a:fld id="{0C31997C-7171-4761-AC47-CC99A16D5FDB}" type="slidenum">
              <a:rPr lang="en-US" smtClean="0"/>
              <a:pPr>
                <a:defRPr/>
              </a:pPr>
              <a:t>51</a:t>
            </a:fld>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4800" u="sng" smtClean="0"/>
              <a:t>§737</a:t>
            </a:r>
            <a:endParaRPr lang="en-US" sz="4800" u="sng"/>
          </a:p>
        </p:txBody>
      </p:sp>
      <p:sp>
        <p:nvSpPr>
          <p:cNvPr id="3" name="Content Placeholder 2"/>
          <p:cNvSpPr>
            <a:spLocks noGrp="1"/>
          </p:cNvSpPr>
          <p:nvPr>
            <p:ph idx="1"/>
          </p:nvPr>
        </p:nvSpPr>
        <p:spPr/>
        <p:txBody>
          <a:bodyPr rtlCol="0">
            <a:normAutofit/>
          </a:bodyPr>
          <a:lstStyle/>
          <a:p>
            <a:pPr>
              <a:defRPr/>
            </a:pPr>
            <a:r>
              <a:rPr lang="en-US" sz="2100" b="1" u="sng" dirty="0">
                <a:solidFill>
                  <a:schemeClr val="tx1"/>
                </a:solidFill>
              </a:rPr>
              <a:t>Exception to </a:t>
            </a:r>
            <a:r>
              <a:rPr lang="en-US" sz="2100" b="1" u="sng" dirty="0" err="1" smtClean="0">
                <a:solidFill>
                  <a:schemeClr val="tx1"/>
                </a:solidFill>
              </a:rPr>
              <a:t>Nonrecognition</a:t>
            </a:r>
            <a:endParaRPr lang="en-US" sz="2100" b="1" u="sng" dirty="0" smtClean="0">
              <a:solidFill>
                <a:schemeClr val="tx1"/>
              </a:solidFill>
            </a:endParaRPr>
          </a:p>
          <a:p>
            <a:pPr marL="0" indent="0">
              <a:buFont typeface="Arial" charset="0"/>
              <a:buNone/>
              <a:defRPr/>
            </a:pPr>
            <a:endParaRPr lang="en-US" sz="2100" dirty="0">
              <a:solidFill>
                <a:schemeClr val="tx1"/>
              </a:solidFill>
            </a:endParaRPr>
          </a:p>
          <a:p>
            <a:pPr>
              <a:defRPr/>
            </a:pPr>
            <a:r>
              <a:rPr lang="en-US" sz="2100" dirty="0">
                <a:solidFill>
                  <a:schemeClr val="tx1"/>
                </a:solidFill>
              </a:rPr>
              <a:t>Under </a:t>
            </a:r>
            <a:r>
              <a:rPr lang="en-US" sz="2100" dirty="0" smtClean="0">
                <a:solidFill>
                  <a:schemeClr val="tx1"/>
                </a:solidFill>
              </a:rPr>
              <a:t>§737</a:t>
            </a:r>
            <a:r>
              <a:rPr lang="en-US" sz="2100" dirty="0">
                <a:solidFill>
                  <a:schemeClr val="tx1"/>
                </a:solidFill>
              </a:rPr>
              <a:t>, the general </a:t>
            </a:r>
            <a:r>
              <a:rPr lang="en-US" sz="2100" dirty="0" err="1">
                <a:solidFill>
                  <a:schemeClr val="tx1"/>
                </a:solidFill>
              </a:rPr>
              <a:t>nonrecognition</a:t>
            </a:r>
            <a:r>
              <a:rPr lang="en-US" sz="2100" dirty="0">
                <a:solidFill>
                  <a:schemeClr val="tx1"/>
                </a:solidFill>
              </a:rPr>
              <a:t> rule of </a:t>
            </a:r>
            <a:r>
              <a:rPr lang="en-US" sz="2100" dirty="0" smtClean="0">
                <a:solidFill>
                  <a:schemeClr val="tx1"/>
                </a:solidFill>
              </a:rPr>
              <a:t>§731 </a:t>
            </a:r>
            <a:r>
              <a:rPr lang="en-US" sz="2100" dirty="0">
                <a:solidFill>
                  <a:schemeClr val="tx1"/>
                </a:solidFill>
              </a:rPr>
              <a:t>does </a:t>
            </a:r>
            <a:r>
              <a:rPr lang="en-US" sz="2100" u="sng" dirty="0">
                <a:solidFill>
                  <a:schemeClr val="tx1"/>
                </a:solidFill>
              </a:rPr>
              <a:t>not</a:t>
            </a:r>
            <a:r>
              <a:rPr lang="en-US" sz="2100" dirty="0">
                <a:solidFill>
                  <a:schemeClr val="tx1"/>
                </a:solidFill>
              </a:rPr>
              <a:t> apply if a partner who contributes </a:t>
            </a:r>
            <a:r>
              <a:rPr lang="en-US" sz="2100" dirty="0" smtClean="0">
                <a:solidFill>
                  <a:schemeClr val="tx1"/>
                </a:solidFill>
              </a:rPr>
              <a:t>BIG </a:t>
            </a:r>
            <a:r>
              <a:rPr lang="en-US" sz="2100" dirty="0">
                <a:solidFill>
                  <a:schemeClr val="tx1"/>
                </a:solidFill>
              </a:rPr>
              <a:t>Property to a partnership receives a current or liquidating distribution in kind of other property within 7 years of the date of the contribution of the </a:t>
            </a:r>
            <a:r>
              <a:rPr lang="en-US" sz="2100" dirty="0" smtClean="0">
                <a:solidFill>
                  <a:schemeClr val="tx1"/>
                </a:solidFill>
              </a:rPr>
              <a:t>BIG </a:t>
            </a:r>
            <a:r>
              <a:rPr lang="en-US" sz="2100" dirty="0">
                <a:solidFill>
                  <a:schemeClr val="tx1"/>
                </a:solidFill>
              </a:rPr>
              <a:t>Property.</a:t>
            </a:r>
          </a:p>
          <a:p>
            <a:pPr>
              <a:defRPr/>
            </a:pPr>
            <a:endParaRPr lang="en-US" sz="2100" dirty="0" smtClean="0">
              <a:solidFill>
                <a:schemeClr val="tx1"/>
              </a:solidFill>
            </a:endParaRPr>
          </a:p>
          <a:p>
            <a:pPr>
              <a:defRPr/>
            </a:pPr>
            <a:r>
              <a:rPr lang="en-US" sz="2100" dirty="0" smtClean="0">
                <a:solidFill>
                  <a:schemeClr val="tx1"/>
                </a:solidFill>
              </a:rPr>
              <a:t>§737 </a:t>
            </a:r>
            <a:r>
              <a:rPr lang="en-US" sz="2100" dirty="0">
                <a:solidFill>
                  <a:schemeClr val="tx1"/>
                </a:solidFill>
              </a:rPr>
              <a:t>requires recognition of gain but does not allow for loss recognition.</a:t>
            </a: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52</a:t>
            </a:fld>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71600"/>
          </a:xfrm>
        </p:spPr>
        <p:txBody>
          <a:bodyPr/>
          <a:lstStyle/>
          <a:p>
            <a:pPr eaLnBrk="1" fontAlgn="auto" hangingPunct="1">
              <a:spcAft>
                <a:spcPts val="0"/>
              </a:spcAft>
              <a:defRPr/>
            </a:pPr>
            <a:r>
              <a:rPr lang="en-US" sz="4800" u="sng" dirty="0" smtClean="0"/>
              <a:t>§737</a:t>
            </a:r>
            <a:endParaRPr lang="en-US" sz="4800" u="sng" dirty="0"/>
          </a:p>
        </p:txBody>
      </p:sp>
      <p:sp>
        <p:nvSpPr>
          <p:cNvPr id="3" name="Content Placeholder 2"/>
          <p:cNvSpPr>
            <a:spLocks noGrp="1"/>
          </p:cNvSpPr>
          <p:nvPr>
            <p:ph idx="1"/>
          </p:nvPr>
        </p:nvSpPr>
        <p:spPr/>
        <p:txBody>
          <a:bodyPr rtlCol="0">
            <a:normAutofit/>
          </a:bodyPr>
          <a:lstStyle/>
          <a:p>
            <a:pPr>
              <a:defRPr/>
            </a:pPr>
            <a:r>
              <a:rPr lang="en-US" sz="2100" b="1" u="sng" dirty="0">
                <a:solidFill>
                  <a:schemeClr val="tx1"/>
                </a:solidFill>
              </a:rPr>
              <a:t>Amount of Gain </a:t>
            </a:r>
            <a:r>
              <a:rPr lang="en-US" sz="2100" b="1" u="sng" dirty="0" smtClean="0">
                <a:solidFill>
                  <a:schemeClr val="tx1"/>
                </a:solidFill>
              </a:rPr>
              <a:t>Recognized</a:t>
            </a:r>
          </a:p>
          <a:p>
            <a:pPr marL="0" indent="0">
              <a:buFont typeface="Arial" charset="0"/>
              <a:buNone/>
              <a:defRPr/>
            </a:pPr>
            <a:endParaRPr lang="en-US" sz="2100" dirty="0">
              <a:solidFill>
                <a:schemeClr val="tx1"/>
              </a:solidFill>
            </a:endParaRPr>
          </a:p>
          <a:p>
            <a:pPr>
              <a:defRPr/>
            </a:pPr>
            <a:r>
              <a:rPr lang="en-US" sz="2100" dirty="0">
                <a:solidFill>
                  <a:schemeClr val="tx1"/>
                </a:solidFill>
              </a:rPr>
              <a:t>Gain is recognized to the extent of the </a:t>
            </a:r>
            <a:r>
              <a:rPr lang="en-US" sz="2100" b="1" u="sng" dirty="0">
                <a:solidFill>
                  <a:schemeClr val="tx1"/>
                </a:solidFill>
              </a:rPr>
              <a:t>LESSER</a:t>
            </a:r>
            <a:r>
              <a:rPr lang="en-US" sz="2100" dirty="0">
                <a:solidFill>
                  <a:schemeClr val="tx1"/>
                </a:solidFill>
              </a:rPr>
              <a:t> of:</a:t>
            </a:r>
          </a:p>
          <a:p>
            <a:pPr>
              <a:defRPr/>
            </a:pPr>
            <a:r>
              <a:rPr lang="en-US" sz="2100" dirty="0">
                <a:solidFill>
                  <a:schemeClr val="tx1"/>
                </a:solidFill>
              </a:rPr>
              <a:t>“Excess Distribution” = the excess of </a:t>
            </a:r>
            <a:r>
              <a:rPr lang="en-US" sz="2100" dirty="0" err="1">
                <a:solidFill>
                  <a:schemeClr val="tx1"/>
                </a:solidFill>
              </a:rPr>
              <a:t>FMV</a:t>
            </a:r>
            <a:r>
              <a:rPr lang="en-US" sz="2100" dirty="0">
                <a:solidFill>
                  <a:schemeClr val="tx1"/>
                </a:solidFill>
              </a:rPr>
              <a:t> – Adjusted </a:t>
            </a:r>
            <a:r>
              <a:rPr lang="en-US" sz="2100" i="1" dirty="0" smtClean="0">
                <a:solidFill>
                  <a:schemeClr val="tx1"/>
                </a:solidFill>
              </a:rPr>
              <a:t>outside</a:t>
            </a:r>
            <a:r>
              <a:rPr lang="en-US" sz="2100" dirty="0" smtClean="0">
                <a:solidFill>
                  <a:schemeClr val="tx1"/>
                </a:solidFill>
              </a:rPr>
              <a:t> Basis </a:t>
            </a:r>
            <a:r>
              <a:rPr lang="en-US" sz="2100" dirty="0">
                <a:solidFill>
                  <a:schemeClr val="tx1"/>
                </a:solidFill>
              </a:rPr>
              <a:t>in Partnership</a:t>
            </a:r>
            <a:r>
              <a:rPr lang="en-US" sz="2100" dirty="0" smtClean="0">
                <a:solidFill>
                  <a:schemeClr val="tx1"/>
                </a:solidFill>
              </a:rPr>
              <a:t>; or</a:t>
            </a:r>
            <a:endParaRPr lang="en-US" sz="2100" dirty="0">
              <a:solidFill>
                <a:schemeClr val="tx1"/>
              </a:solidFill>
            </a:endParaRPr>
          </a:p>
          <a:p>
            <a:pPr>
              <a:defRPr/>
            </a:pPr>
            <a:endParaRPr lang="en-US" sz="2100" dirty="0" smtClean="0">
              <a:solidFill>
                <a:schemeClr val="tx1"/>
              </a:solidFill>
            </a:endParaRPr>
          </a:p>
          <a:p>
            <a:pPr>
              <a:defRPr/>
            </a:pPr>
            <a:r>
              <a:rPr lang="en-US" sz="2100" dirty="0" smtClean="0">
                <a:solidFill>
                  <a:schemeClr val="tx1"/>
                </a:solidFill>
              </a:rPr>
              <a:t>the </a:t>
            </a:r>
            <a:r>
              <a:rPr lang="en-US" sz="2100" dirty="0">
                <a:solidFill>
                  <a:schemeClr val="tx1"/>
                </a:solidFill>
              </a:rPr>
              <a:t>“Net </a:t>
            </a:r>
            <a:r>
              <a:rPr lang="en-US" sz="2100" dirty="0" err="1">
                <a:solidFill>
                  <a:schemeClr val="tx1"/>
                </a:solidFill>
              </a:rPr>
              <a:t>Precontribution</a:t>
            </a:r>
            <a:r>
              <a:rPr lang="en-US" sz="2100" dirty="0">
                <a:solidFill>
                  <a:schemeClr val="tx1"/>
                </a:solidFill>
              </a:rPr>
              <a:t> Gain” of the partner.</a:t>
            </a: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53</a:t>
            </a:fld>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4800" u="sng" smtClean="0"/>
              <a:t>§737</a:t>
            </a:r>
            <a:endParaRPr lang="en-US" sz="4800" u="sng"/>
          </a:p>
        </p:txBody>
      </p:sp>
      <p:sp>
        <p:nvSpPr>
          <p:cNvPr id="3" name="Content Placeholder 2"/>
          <p:cNvSpPr>
            <a:spLocks noGrp="1"/>
          </p:cNvSpPr>
          <p:nvPr>
            <p:ph idx="1"/>
          </p:nvPr>
        </p:nvSpPr>
        <p:spPr/>
        <p:txBody>
          <a:bodyPr rtlCol="0">
            <a:normAutofit/>
          </a:bodyPr>
          <a:lstStyle/>
          <a:p>
            <a:pPr>
              <a:defRPr/>
            </a:pPr>
            <a:r>
              <a:rPr lang="en-US" sz="2100" b="1" u="sng" dirty="0">
                <a:solidFill>
                  <a:schemeClr val="tx1"/>
                </a:solidFill>
              </a:rPr>
              <a:t>Amount of Gain </a:t>
            </a:r>
            <a:r>
              <a:rPr lang="en-US" sz="2100" b="1" u="sng" dirty="0" smtClean="0">
                <a:solidFill>
                  <a:schemeClr val="tx1"/>
                </a:solidFill>
              </a:rPr>
              <a:t>Recognized</a:t>
            </a:r>
          </a:p>
          <a:p>
            <a:pPr marL="0" indent="0">
              <a:buFont typeface="Arial" charset="0"/>
              <a:buNone/>
              <a:defRPr/>
            </a:pPr>
            <a:endParaRPr lang="en-US" sz="2100" dirty="0">
              <a:solidFill>
                <a:schemeClr val="tx1"/>
              </a:solidFill>
            </a:endParaRPr>
          </a:p>
          <a:p>
            <a:pPr>
              <a:defRPr/>
            </a:pPr>
            <a:r>
              <a:rPr lang="en-US" sz="2100" dirty="0">
                <a:solidFill>
                  <a:schemeClr val="tx1"/>
                </a:solidFill>
              </a:rPr>
              <a:t>“Net </a:t>
            </a:r>
            <a:r>
              <a:rPr lang="en-US" sz="2100" dirty="0" err="1">
                <a:solidFill>
                  <a:schemeClr val="tx1"/>
                </a:solidFill>
              </a:rPr>
              <a:t>Precontribution</a:t>
            </a:r>
            <a:r>
              <a:rPr lang="en-US" sz="2100" dirty="0">
                <a:solidFill>
                  <a:schemeClr val="tx1"/>
                </a:solidFill>
              </a:rPr>
              <a:t> Gain” –</a:t>
            </a:r>
          </a:p>
          <a:p>
            <a:pPr>
              <a:defRPr/>
            </a:pPr>
            <a:endParaRPr lang="en-US" sz="2100" dirty="0" smtClean="0">
              <a:solidFill>
                <a:schemeClr val="tx1"/>
              </a:solidFill>
            </a:endParaRPr>
          </a:p>
          <a:p>
            <a:pPr>
              <a:defRPr/>
            </a:pPr>
            <a:r>
              <a:rPr lang="en-US" sz="2100" dirty="0" smtClean="0">
                <a:solidFill>
                  <a:schemeClr val="tx1"/>
                </a:solidFill>
              </a:rPr>
              <a:t>The </a:t>
            </a:r>
            <a:r>
              <a:rPr lang="en-US" sz="2100" dirty="0">
                <a:solidFill>
                  <a:schemeClr val="tx1"/>
                </a:solidFill>
              </a:rPr>
              <a:t>amount of net gain (i.e., gain reduced by any loss) that the </a:t>
            </a:r>
            <a:r>
              <a:rPr lang="en-US" sz="2100" dirty="0" err="1">
                <a:solidFill>
                  <a:schemeClr val="tx1"/>
                </a:solidFill>
              </a:rPr>
              <a:t>distributee</a:t>
            </a:r>
            <a:r>
              <a:rPr lang="en-US" sz="2100" dirty="0">
                <a:solidFill>
                  <a:schemeClr val="tx1"/>
                </a:solidFill>
              </a:rPr>
              <a:t> partner would be required to recognize under </a:t>
            </a:r>
            <a:r>
              <a:rPr lang="en-US" sz="2100" dirty="0" smtClean="0">
                <a:solidFill>
                  <a:schemeClr val="tx1"/>
                </a:solidFill>
              </a:rPr>
              <a:t>§704(c</a:t>
            </a:r>
            <a:r>
              <a:rPr lang="en-US" sz="2100" dirty="0">
                <a:solidFill>
                  <a:schemeClr val="tx1"/>
                </a:solidFill>
              </a:rPr>
              <a:t>)(1)(B) if all property owned by the partnership immediately before the distribution that had been contributed by the </a:t>
            </a:r>
            <a:r>
              <a:rPr lang="en-US" sz="2100" dirty="0" err="1">
                <a:solidFill>
                  <a:schemeClr val="tx1"/>
                </a:solidFill>
              </a:rPr>
              <a:t>distributee</a:t>
            </a:r>
            <a:r>
              <a:rPr lang="en-US" sz="2100" dirty="0">
                <a:solidFill>
                  <a:schemeClr val="tx1"/>
                </a:solidFill>
              </a:rPr>
              <a:t> within 7 years of the distribution was distributed to a different partner.</a:t>
            </a: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54</a:t>
            </a:fld>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pPr eaLnBrk="1" fontAlgn="auto" hangingPunct="1">
              <a:spcAft>
                <a:spcPts val="0"/>
              </a:spcAft>
              <a:defRPr/>
            </a:pPr>
            <a:r>
              <a:rPr lang="en-US" sz="4800" u="sng" smtClean="0"/>
              <a:t>§737</a:t>
            </a:r>
            <a:endParaRPr lang="en-US" sz="4800" u="sng"/>
          </a:p>
        </p:txBody>
      </p:sp>
      <p:sp>
        <p:nvSpPr>
          <p:cNvPr id="3" name="Content Placeholder 2"/>
          <p:cNvSpPr>
            <a:spLocks noGrp="1"/>
          </p:cNvSpPr>
          <p:nvPr>
            <p:ph idx="1"/>
          </p:nvPr>
        </p:nvSpPr>
        <p:spPr>
          <a:xfrm>
            <a:off x="457200" y="1143000"/>
            <a:ext cx="8229600" cy="5181600"/>
          </a:xfrm>
        </p:spPr>
        <p:txBody>
          <a:bodyPr rtlCol="0">
            <a:noAutofit/>
          </a:bodyPr>
          <a:lstStyle/>
          <a:p>
            <a:pPr>
              <a:defRPr/>
            </a:pPr>
            <a:r>
              <a:rPr lang="en-US" sz="2100" b="1" u="sng" dirty="0">
                <a:solidFill>
                  <a:schemeClr val="tx1"/>
                </a:solidFill>
              </a:rPr>
              <a:t>Amount of Gain </a:t>
            </a:r>
            <a:r>
              <a:rPr lang="en-US" sz="2100" b="1" u="sng" dirty="0" smtClean="0">
                <a:solidFill>
                  <a:schemeClr val="tx1"/>
                </a:solidFill>
              </a:rPr>
              <a:t>Recognized</a:t>
            </a:r>
          </a:p>
          <a:p>
            <a:pPr marL="0" indent="0">
              <a:buFont typeface="Arial" charset="0"/>
              <a:buNone/>
              <a:defRPr/>
            </a:pPr>
            <a:endParaRPr lang="en-US" sz="2100" dirty="0">
              <a:solidFill>
                <a:schemeClr val="tx1"/>
              </a:solidFill>
            </a:endParaRPr>
          </a:p>
          <a:p>
            <a:pPr>
              <a:defRPr/>
            </a:pPr>
            <a:r>
              <a:rPr lang="en-US" sz="2100" b="1" dirty="0">
                <a:solidFill>
                  <a:schemeClr val="tx1"/>
                </a:solidFill>
              </a:rPr>
              <a:t>Example 5</a:t>
            </a:r>
            <a:r>
              <a:rPr lang="en-US" sz="2100" b="1" dirty="0" smtClean="0">
                <a:solidFill>
                  <a:schemeClr val="tx1"/>
                </a:solidFill>
              </a:rPr>
              <a:t> </a:t>
            </a:r>
            <a:r>
              <a:rPr lang="en-US" sz="2100" b="1" dirty="0">
                <a:solidFill>
                  <a:schemeClr val="tx1"/>
                </a:solidFill>
              </a:rPr>
              <a:t>– Facts:</a:t>
            </a:r>
            <a:endParaRPr lang="en-US" sz="2100" dirty="0">
              <a:solidFill>
                <a:schemeClr val="tx1"/>
              </a:solidFill>
            </a:endParaRPr>
          </a:p>
          <a:p>
            <a:pPr>
              <a:defRPr/>
            </a:pPr>
            <a:r>
              <a:rPr lang="en-US" sz="2100" dirty="0">
                <a:solidFill>
                  <a:schemeClr val="tx1"/>
                </a:solidFill>
              </a:rPr>
              <a:t>A and B form partnership AB.</a:t>
            </a:r>
          </a:p>
          <a:p>
            <a:pPr>
              <a:defRPr/>
            </a:pPr>
            <a:r>
              <a:rPr lang="en-US" sz="2100" dirty="0">
                <a:solidFill>
                  <a:schemeClr val="tx1"/>
                </a:solidFill>
              </a:rPr>
              <a:t>A contributes Property Y, unimproved real estate having a basis of $10,000 and a </a:t>
            </a:r>
            <a:r>
              <a:rPr lang="en-US" sz="2100" dirty="0" err="1">
                <a:solidFill>
                  <a:schemeClr val="tx1"/>
                </a:solidFill>
              </a:rPr>
              <a:t>FMV</a:t>
            </a:r>
            <a:r>
              <a:rPr lang="en-US" sz="2100" dirty="0">
                <a:solidFill>
                  <a:schemeClr val="tx1"/>
                </a:solidFill>
              </a:rPr>
              <a:t> of $100,000. </a:t>
            </a:r>
          </a:p>
          <a:p>
            <a:pPr>
              <a:defRPr/>
            </a:pPr>
            <a:r>
              <a:rPr lang="en-US" sz="2100" dirty="0">
                <a:solidFill>
                  <a:schemeClr val="tx1"/>
                </a:solidFill>
              </a:rPr>
              <a:t>B contributes Property Z, unimproved real estate having a basis and </a:t>
            </a:r>
            <a:r>
              <a:rPr lang="en-US" sz="2100" dirty="0" err="1">
                <a:solidFill>
                  <a:schemeClr val="tx1"/>
                </a:solidFill>
              </a:rPr>
              <a:t>FMV</a:t>
            </a:r>
            <a:r>
              <a:rPr lang="en-US" sz="2100" dirty="0">
                <a:solidFill>
                  <a:schemeClr val="tx1"/>
                </a:solidFill>
              </a:rPr>
              <a:t> of $100,000. </a:t>
            </a:r>
          </a:p>
          <a:p>
            <a:pPr>
              <a:defRPr/>
            </a:pPr>
            <a:r>
              <a:rPr lang="en-US" sz="2100" dirty="0">
                <a:solidFill>
                  <a:schemeClr val="tx1"/>
                </a:solidFill>
              </a:rPr>
              <a:t>A’s </a:t>
            </a:r>
            <a:r>
              <a:rPr lang="en-US" sz="2100" i="1" dirty="0" smtClean="0">
                <a:solidFill>
                  <a:schemeClr val="tx1"/>
                </a:solidFill>
              </a:rPr>
              <a:t>outside</a:t>
            </a:r>
            <a:r>
              <a:rPr lang="en-US" sz="2100" dirty="0">
                <a:solidFill>
                  <a:schemeClr val="tx1"/>
                </a:solidFill>
              </a:rPr>
              <a:t> </a:t>
            </a:r>
            <a:r>
              <a:rPr lang="en-US" sz="2100" dirty="0" smtClean="0">
                <a:solidFill>
                  <a:schemeClr val="tx1"/>
                </a:solidFill>
              </a:rPr>
              <a:t>basis </a:t>
            </a:r>
            <a:r>
              <a:rPr lang="en-US" sz="2100" dirty="0">
                <a:solidFill>
                  <a:schemeClr val="tx1"/>
                </a:solidFill>
              </a:rPr>
              <a:t>in </a:t>
            </a:r>
            <a:r>
              <a:rPr lang="en-US" sz="2100" dirty="0" smtClean="0">
                <a:solidFill>
                  <a:schemeClr val="tx1"/>
                </a:solidFill>
              </a:rPr>
              <a:t>his partnership </a:t>
            </a:r>
            <a:r>
              <a:rPr lang="en-US" sz="2100" dirty="0">
                <a:solidFill>
                  <a:schemeClr val="tx1"/>
                </a:solidFill>
              </a:rPr>
              <a:t>interest is initially $10,000 and B’s basis is $100,000. </a:t>
            </a:r>
          </a:p>
          <a:p>
            <a:pPr>
              <a:defRPr/>
            </a:pPr>
            <a:r>
              <a:rPr lang="en-US" sz="2100" dirty="0">
                <a:solidFill>
                  <a:schemeClr val="tx1"/>
                </a:solidFill>
              </a:rPr>
              <a:t>Subsequently, Property Y is worth $150,000 and Property Z is worth $110,000. </a:t>
            </a:r>
          </a:p>
          <a:p>
            <a:pPr>
              <a:defRPr/>
            </a:pPr>
            <a:r>
              <a:rPr lang="en-US" sz="2100" dirty="0">
                <a:solidFill>
                  <a:schemeClr val="tx1"/>
                </a:solidFill>
              </a:rPr>
              <a:t>The partnership then distributes Property Z to A in a </a:t>
            </a:r>
            <a:r>
              <a:rPr lang="en-US" sz="2100" dirty="0" err="1">
                <a:solidFill>
                  <a:schemeClr val="tx1"/>
                </a:solidFill>
              </a:rPr>
              <a:t>nonliquidating</a:t>
            </a:r>
            <a:r>
              <a:rPr lang="en-US" sz="2100" dirty="0">
                <a:solidFill>
                  <a:schemeClr val="tx1"/>
                </a:solidFill>
              </a:rPr>
              <a:t> distribution.  </a:t>
            </a: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55</a:t>
            </a:fld>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71600"/>
          </a:xfrm>
        </p:spPr>
        <p:txBody>
          <a:bodyPr/>
          <a:lstStyle/>
          <a:p>
            <a:pPr eaLnBrk="1" fontAlgn="auto" hangingPunct="1">
              <a:spcAft>
                <a:spcPts val="0"/>
              </a:spcAft>
              <a:defRPr/>
            </a:pPr>
            <a:r>
              <a:rPr lang="en-US" sz="4800" u="sng" dirty="0" smtClean="0"/>
              <a:t>§737</a:t>
            </a:r>
            <a:endParaRPr lang="en-US" sz="4800" u="sng" dirty="0"/>
          </a:p>
        </p:txBody>
      </p:sp>
      <p:sp>
        <p:nvSpPr>
          <p:cNvPr id="3" name="Content Placeholder 2"/>
          <p:cNvSpPr>
            <a:spLocks noGrp="1"/>
          </p:cNvSpPr>
          <p:nvPr>
            <p:ph idx="1"/>
          </p:nvPr>
        </p:nvSpPr>
        <p:spPr/>
        <p:txBody>
          <a:bodyPr rtlCol="0">
            <a:normAutofit fontScale="92500"/>
          </a:bodyPr>
          <a:lstStyle/>
          <a:p>
            <a:pPr>
              <a:defRPr/>
            </a:pPr>
            <a:r>
              <a:rPr lang="en-US" sz="2100" b="1" u="sng" dirty="0">
                <a:solidFill>
                  <a:schemeClr val="tx1"/>
                </a:solidFill>
              </a:rPr>
              <a:t>Amount of Gain </a:t>
            </a:r>
            <a:r>
              <a:rPr lang="en-US" sz="2100" b="1" u="sng" dirty="0" smtClean="0">
                <a:solidFill>
                  <a:schemeClr val="tx1"/>
                </a:solidFill>
              </a:rPr>
              <a:t>Recognized</a:t>
            </a:r>
          </a:p>
          <a:p>
            <a:pPr marL="0" indent="0">
              <a:buFont typeface="Arial" charset="0"/>
              <a:buNone/>
              <a:defRPr/>
            </a:pPr>
            <a:endParaRPr lang="en-US" sz="2100" dirty="0">
              <a:solidFill>
                <a:schemeClr val="tx1"/>
              </a:solidFill>
            </a:endParaRPr>
          </a:p>
          <a:p>
            <a:pPr>
              <a:defRPr/>
            </a:pPr>
            <a:r>
              <a:rPr lang="en-US" sz="2100" b="1" dirty="0">
                <a:solidFill>
                  <a:schemeClr val="tx1"/>
                </a:solidFill>
              </a:rPr>
              <a:t>Example 5</a:t>
            </a:r>
            <a:r>
              <a:rPr lang="en-US" sz="2100" b="1" dirty="0" smtClean="0">
                <a:solidFill>
                  <a:schemeClr val="tx1"/>
                </a:solidFill>
              </a:rPr>
              <a:t> </a:t>
            </a:r>
            <a:r>
              <a:rPr lang="en-US" sz="2100" b="1" dirty="0">
                <a:solidFill>
                  <a:schemeClr val="tx1"/>
                </a:solidFill>
              </a:rPr>
              <a:t>– Tax:</a:t>
            </a:r>
            <a:endParaRPr lang="en-US" sz="2100" dirty="0">
              <a:solidFill>
                <a:schemeClr val="tx1"/>
              </a:solidFill>
            </a:endParaRPr>
          </a:p>
          <a:p>
            <a:pPr>
              <a:defRPr/>
            </a:pPr>
            <a:r>
              <a:rPr lang="en-US" sz="2100" dirty="0">
                <a:solidFill>
                  <a:schemeClr val="tx1"/>
                </a:solidFill>
              </a:rPr>
              <a:t>A’s Net </a:t>
            </a:r>
            <a:r>
              <a:rPr lang="en-US" sz="2100" dirty="0" err="1">
                <a:solidFill>
                  <a:schemeClr val="tx1"/>
                </a:solidFill>
              </a:rPr>
              <a:t>Precontribution</a:t>
            </a:r>
            <a:r>
              <a:rPr lang="en-US" sz="2100" dirty="0">
                <a:solidFill>
                  <a:schemeClr val="tx1"/>
                </a:solidFill>
              </a:rPr>
              <a:t> Gain is $90,000 (the amount of gain A would be required to recognize under §704(c)(1)(B) if Property Y were distributed to B). </a:t>
            </a:r>
          </a:p>
          <a:p>
            <a:pPr>
              <a:defRPr/>
            </a:pPr>
            <a:endParaRPr lang="en-US" sz="2100" dirty="0" smtClean="0">
              <a:solidFill>
                <a:schemeClr val="tx1"/>
              </a:solidFill>
            </a:endParaRPr>
          </a:p>
          <a:p>
            <a:pPr>
              <a:defRPr/>
            </a:pPr>
            <a:r>
              <a:rPr lang="en-US" sz="2100" dirty="0" smtClean="0">
                <a:solidFill>
                  <a:schemeClr val="tx1"/>
                </a:solidFill>
              </a:rPr>
              <a:t>The </a:t>
            </a:r>
            <a:r>
              <a:rPr lang="en-US" sz="2100" dirty="0">
                <a:solidFill>
                  <a:schemeClr val="tx1"/>
                </a:solidFill>
              </a:rPr>
              <a:t>Excess Distribution is the excess of the </a:t>
            </a:r>
            <a:r>
              <a:rPr lang="en-US" sz="2100" dirty="0" err="1">
                <a:solidFill>
                  <a:schemeClr val="tx1"/>
                </a:solidFill>
              </a:rPr>
              <a:t>FMV</a:t>
            </a:r>
            <a:r>
              <a:rPr lang="en-US" sz="2100" dirty="0">
                <a:solidFill>
                  <a:schemeClr val="tx1"/>
                </a:solidFill>
              </a:rPr>
              <a:t> of Property Z ($110,000) over A’s adjusted </a:t>
            </a:r>
            <a:r>
              <a:rPr lang="en-US" sz="2100" i="1" dirty="0" smtClean="0">
                <a:solidFill>
                  <a:schemeClr val="tx1"/>
                </a:solidFill>
              </a:rPr>
              <a:t>outside</a:t>
            </a:r>
            <a:r>
              <a:rPr lang="en-US" sz="2100" dirty="0" smtClean="0">
                <a:solidFill>
                  <a:schemeClr val="tx1"/>
                </a:solidFill>
              </a:rPr>
              <a:t> basis </a:t>
            </a:r>
            <a:r>
              <a:rPr lang="en-US" sz="2100" dirty="0">
                <a:solidFill>
                  <a:schemeClr val="tx1"/>
                </a:solidFill>
              </a:rPr>
              <a:t>in </a:t>
            </a:r>
            <a:r>
              <a:rPr lang="en-US" sz="2100" dirty="0" smtClean="0">
                <a:solidFill>
                  <a:schemeClr val="tx1"/>
                </a:solidFill>
              </a:rPr>
              <a:t>his or her </a:t>
            </a:r>
            <a:r>
              <a:rPr lang="en-US" sz="2100" dirty="0">
                <a:solidFill>
                  <a:schemeClr val="tx1"/>
                </a:solidFill>
              </a:rPr>
              <a:t>partnership interest ($10,000) = $100,000. </a:t>
            </a:r>
          </a:p>
          <a:p>
            <a:pPr>
              <a:defRPr/>
            </a:pPr>
            <a:endParaRPr lang="en-US" sz="2100" dirty="0" smtClean="0">
              <a:solidFill>
                <a:schemeClr val="tx1"/>
              </a:solidFill>
            </a:endParaRPr>
          </a:p>
          <a:p>
            <a:pPr>
              <a:defRPr/>
            </a:pPr>
            <a:r>
              <a:rPr lang="en-US" sz="2100" dirty="0" smtClean="0">
                <a:solidFill>
                  <a:schemeClr val="tx1"/>
                </a:solidFill>
              </a:rPr>
              <a:t>Since </a:t>
            </a:r>
            <a:r>
              <a:rPr lang="en-US" sz="2100" dirty="0">
                <a:solidFill>
                  <a:schemeClr val="tx1"/>
                </a:solidFill>
              </a:rPr>
              <a:t>the Net </a:t>
            </a:r>
            <a:r>
              <a:rPr lang="en-US" sz="2100" dirty="0" err="1">
                <a:solidFill>
                  <a:schemeClr val="tx1"/>
                </a:solidFill>
              </a:rPr>
              <a:t>Precontribution</a:t>
            </a:r>
            <a:r>
              <a:rPr lang="en-US" sz="2100" dirty="0">
                <a:solidFill>
                  <a:schemeClr val="tx1"/>
                </a:solidFill>
              </a:rPr>
              <a:t> Gain is </a:t>
            </a:r>
            <a:r>
              <a:rPr lang="en-US" sz="2100" u="sng" dirty="0">
                <a:solidFill>
                  <a:schemeClr val="tx1"/>
                </a:solidFill>
              </a:rPr>
              <a:t>less</a:t>
            </a:r>
            <a:r>
              <a:rPr lang="en-US" sz="2100" dirty="0">
                <a:solidFill>
                  <a:schemeClr val="tx1"/>
                </a:solidFill>
              </a:rPr>
              <a:t> than the Excess Distribution, A is required to recognize the lesser of the </a:t>
            </a:r>
            <a:r>
              <a:rPr lang="en-US" sz="2100" dirty="0" smtClean="0">
                <a:solidFill>
                  <a:schemeClr val="tx1"/>
                </a:solidFill>
              </a:rPr>
              <a:t>2 – </a:t>
            </a:r>
            <a:r>
              <a:rPr lang="en-US" sz="2100" dirty="0">
                <a:solidFill>
                  <a:schemeClr val="tx1"/>
                </a:solidFill>
              </a:rPr>
              <a:t>$90,000.</a:t>
            </a: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56</a:t>
            </a:fld>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71600"/>
          </a:xfrm>
        </p:spPr>
        <p:txBody>
          <a:bodyPr/>
          <a:lstStyle/>
          <a:p>
            <a:pPr eaLnBrk="1" fontAlgn="auto" hangingPunct="1">
              <a:spcAft>
                <a:spcPts val="0"/>
              </a:spcAft>
              <a:defRPr/>
            </a:pPr>
            <a:r>
              <a:rPr lang="en-US" sz="4800" u="sng" dirty="0" smtClean="0"/>
              <a:t>§737</a:t>
            </a:r>
            <a:endParaRPr lang="en-US" sz="4800" u="sng" dirty="0"/>
          </a:p>
        </p:txBody>
      </p:sp>
      <p:sp>
        <p:nvSpPr>
          <p:cNvPr id="3" name="Content Placeholder 2"/>
          <p:cNvSpPr>
            <a:spLocks noGrp="1"/>
          </p:cNvSpPr>
          <p:nvPr>
            <p:ph idx="1"/>
          </p:nvPr>
        </p:nvSpPr>
        <p:spPr/>
        <p:txBody>
          <a:bodyPr rtlCol="0">
            <a:normAutofit/>
          </a:bodyPr>
          <a:lstStyle/>
          <a:p>
            <a:pPr>
              <a:defRPr/>
            </a:pPr>
            <a:r>
              <a:rPr lang="en-US" sz="2100" b="1" u="sng" dirty="0">
                <a:solidFill>
                  <a:schemeClr val="tx1"/>
                </a:solidFill>
              </a:rPr>
              <a:t>Basis </a:t>
            </a:r>
            <a:r>
              <a:rPr lang="en-US" sz="2100" b="1" u="sng" dirty="0" smtClean="0">
                <a:solidFill>
                  <a:schemeClr val="tx1"/>
                </a:solidFill>
              </a:rPr>
              <a:t>Adjustment</a:t>
            </a:r>
          </a:p>
          <a:p>
            <a:pPr marL="0" indent="0">
              <a:buFont typeface="Arial" charset="0"/>
              <a:buNone/>
              <a:defRPr/>
            </a:pPr>
            <a:endParaRPr lang="en-US" sz="2100" dirty="0">
              <a:solidFill>
                <a:schemeClr val="tx1"/>
              </a:solidFill>
            </a:endParaRPr>
          </a:p>
          <a:p>
            <a:pPr>
              <a:defRPr/>
            </a:pPr>
            <a:r>
              <a:rPr lang="en-US" sz="2100" dirty="0">
                <a:solidFill>
                  <a:schemeClr val="tx1"/>
                </a:solidFill>
              </a:rPr>
              <a:t>Under </a:t>
            </a:r>
            <a:r>
              <a:rPr lang="en-US" sz="2100" dirty="0" smtClean="0">
                <a:solidFill>
                  <a:schemeClr val="tx1"/>
                </a:solidFill>
              </a:rPr>
              <a:t>§737(c</a:t>
            </a:r>
            <a:r>
              <a:rPr lang="en-US" sz="2100" dirty="0">
                <a:solidFill>
                  <a:schemeClr val="tx1"/>
                </a:solidFill>
              </a:rPr>
              <a:t>)(1), a </a:t>
            </a:r>
            <a:r>
              <a:rPr lang="en-US" sz="2100" dirty="0" err="1">
                <a:solidFill>
                  <a:schemeClr val="tx1"/>
                </a:solidFill>
              </a:rPr>
              <a:t>distributee</a:t>
            </a:r>
            <a:r>
              <a:rPr lang="en-US" sz="2100" dirty="0">
                <a:solidFill>
                  <a:schemeClr val="tx1"/>
                </a:solidFill>
              </a:rPr>
              <a:t> partner recognizing gain under </a:t>
            </a:r>
            <a:r>
              <a:rPr lang="en-US" sz="2100" dirty="0" smtClean="0">
                <a:solidFill>
                  <a:schemeClr val="tx1"/>
                </a:solidFill>
              </a:rPr>
              <a:t>§737(a</a:t>
            </a:r>
            <a:r>
              <a:rPr lang="en-US" sz="2100" dirty="0">
                <a:solidFill>
                  <a:schemeClr val="tx1"/>
                </a:solidFill>
              </a:rPr>
              <a:t>) increases the </a:t>
            </a:r>
            <a:r>
              <a:rPr lang="en-US" sz="2100" i="1" dirty="0" smtClean="0">
                <a:solidFill>
                  <a:schemeClr val="tx1"/>
                </a:solidFill>
              </a:rPr>
              <a:t>outside</a:t>
            </a:r>
            <a:r>
              <a:rPr lang="en-US" sz="2100" dirty="0" smtClean="0">
                <a:solidFill>
                  <a:schemeClr val="tx1"/>
                </a:solidFill>
              </a:rPr>
              <a:t> basis </a:t>
            </a:r>
            <a:r>
              <a:rPr lang="en-US" sz="2100" dirty="0">
                <a:solidFill>
                  <a:schemeClr val="tx1"/>
                </a:solidFill>
              </a:rPr>
              <a:t>of </a:t>
            </a:r>
            <a:r>
              <a:rPr lang="en-US" sz="2100" dirty="0" smtClean="0">
                <a:solidFill>
                  <a:schemeClr val="tx1"/>
                </a:solidFill>
              </a:rPr>
              <a:t>his or her </a:t>
            </a:r>
            <a:r>
              <a:rPr lang="en-US" sz="2100" dirty="0">
                <a:solidFill>
                  <a:schemeClr val="tx1"/>
                </a:solidFill>
              </a:rPr>
              <a:t>partnership interest to the extent of the gain recognition.</a:t>
            </a:r>
          </a:p>
          <a:p>
            <a:pPr>
              <a:defRPr/>
            </a:pPr>
            <a:endParaRPr lang="en-US" sz="2100" dirty="0" smtClean="0">
              <a:solidFill>
                <a:schemeClr val="tx1"/>
              </a:solidFill>
            </a:endParaRPr>
          </a:p>
          <a:p>
            <a:pPr>
              <a:defRPr/>
            </a:pPr>
            <a:r>
              <a:rPr lang="en-US" sz="2100" dirty="0" smtClean="0">
                <a:solidFill>
                  <a:schemeClr val="tx1"/>
                </a:solidFill>
              </a:rPr>
              <a:t>Under §737(c</a:t>
            </a:r>
            <a:r>
              <a:rPr lang="en-US" sz="2100" dirty="0">
                <a:solidFill>
                  <a:schemeClr val="tx1"/>
                </a:solidFill>
              </a:rPr>
              <a:t>)(2), the partnership’s </a:t>
            </a:r>
            <a:r>
              <a:rPr lang="en-US" sz="2100" i="1" dirty="0" smtClean="0">
                <a:solidFill>
                  <a:schemeClr val="tx1"/>
                </a:solidFill>
              </a:rPr>
              <a:t>inside</a:t>
            </a:r>
            <a:r>
              <a:rPr lang="en-US" sz="2100" dirty="0" smtClean="0">
                <a:solidFill>
                  <a:schemeClr val="tx1"/>
                </a:solidFill>
              </a:rPr>
              <a:t> basis </a:t>
            </a:r>
            <a:r>
              <a:rPr lang="en-US" sz="2100" dirty="0">
                <a:solidFill>
                  <a:schemeClr val="tx1"/>
                </a:solidFill>
              </a:rPr>
              <a:t>in the contributed property is also appropriately adjusted to reflect gain recognized under </a:t>
            </a:r>
            <a:r>
              <a:rPr lang="en-US" sz="2100" dirty="0" smtClean="0">
                <a:solidFill>
                  <a:schemeClr val="tx1"/>
                </a:solidFill>
              </a:rPr>
              <a:t>§737(a</a:t>
            </a:r>
            <a:r>
              <a:rPr lang="en-US" sz="2100" dirty="0">
                <a:solidFill>
                  <a:schemeClr val="tx1"/>
                </a:solidFill>
              </a:rPr>
              <a:t>).</a:t>
            </a:r>
          </a:p>
          <a:p>
            <a:pPr marL="0" indent="0" eaLnBrk="1" fontAlgn="auto" hangingPunct="1">
              <a:spcAft>
                <a:spcPts val="0"/>
              </a:spcAft>
              <a:buFont typeface="Arial" charset="0"/>
              <a:buNone/>
              <a:defRPr/>
            </a:pPr>
            <a:endParaRPr lang="en-US" dirty="0">
              <a:solidFill>
                <a:schemeClr val="tx1"/>
              </a:solidFill>
              <a:latin typeface="+mn-lt"/>
            </a:endParaRP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57</a:t>
            </a:fld>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4800" u="sng" smtClean="0"/>
              <a:t>§737</a:t>
            </a:r>
            <a:endParaRPr lang="en-US" sz="4800" u="sng"/>
          </a:p>
        </p:txBody>
      </p:sp>
      <p:sp>
        <p:nvSpPr>
          <p:cNvPr id="46083" name="Content Placeholder 2"/>
          <p:cNvSpPr>
            <a:spLocks noGrp="1"/>
          </p:cNvSpPr>
          <p:nvPr>
            <p:ph idx="1"/>
          </p:nvPr>
        </p:nvSpPr>
        <p:spPr>
          <a:xfrm>
            <a:off x="457200" y="1600200"/>
            <a:ext cx="8229600" cy="4800600"/>
          </a:xfrm>
        </p:spPr>
        <p:txBody>
          <a:bodyPr/>
          <a:lstStyle/>
          <a:p>
            <a:pPr>
              <a:defRPr/>
            </a:pPr>
            <a:r>
              <a:rPr lang="en-US" sz="2100" b="1" u="sng" dirty="0">
                <a:solidFill>
                  <a:schemeClr val="tx1"/>
                </a:solidFill>
              </a:rPr>
              <a:t>Basis </a:t>
            </a:r>
            <a:r>
              <a:rPr lang="en-US" sz="2100" b="1" u="sng" dirty="0" smtClean="0">
                <a:solidFill>
                  <a:schemeClr val="tx1"/>
                </a:solidFill>
              </a:rPr>
              <a:t>Adjustment</a:t>
            </a:r>
            <a:endParaRPr lang="en-US" sz="2100" dirty="0">
              <a:solidFill>
                <a:schemeClr val="tx1"/>
              </a:solidFill>
            </a:endParaRPr>
          </a:p>
          <a:p>
            <a:pPr>
              <a:defRPr/>
            </a:pPr>
            <a:r>
              <a:rPr lang="en-US" sz="2100" b="1" dirty="0">
                <a:solidFill>
                  <a:schemeClr val="tx1"/>
                </a:solidFill>
              </a:rPr>
              <a:t>Example 6</a:t>
            </a:r>
            <a:r>
              <a:rPr lang="en-US" sz="2100" b="1" dirty="0" smtClean="0">
                <a:solidFill>
                  <a:schemeClr val="tx1"/>
                </a:solidFill>
              </a:rPr>
              <a:t> </a:t>
            </a:r>
            <a:r>
              <a:rPr lang="en-US" sz="2100" b="1" dirty="0">
                <a:solidFill>
                  <a:schemeClr val="tx1"/>
                </a:solidFill>
              </a:rPr>
              <a:t>– Facts:</a:t>
            </a:r>
            <a:endParaRPr lang="en-US" sz="2100" dirty="0">
              <a:solidFill>
                <a:schemeClr val="tx1"/>
              </a:solidFill>
            </a:endParaRPr>
          </a:p>
          <a:p>
            <a:pPr>
              <a:defRPr/>
            </a:pPr>
            <a:r>
              <a:rPr lang="en-US" sz="2100" dirty="0">
                <a:solidFill>
                  <a:schemeClr val="tx1"/>
                </a:solidFill>
              </a:rPr>
              <a:t>At formation, partner A contributes </a:t>
            </a:r>
            <a:r>
              <a:rPr lang="en-US" sz="2100" dirty="0" err="1">
                <a:solidFill>
                  <a:schemeClr val="tx1"/>
                </a:solidFill>
              </a:rPr>
              <a:t>nondepreciable</a:t>
            </a:r>
            <a:r>
              <a:rPr lang="en-US" sz="2100" dirty="0">
                <a:solidFill>
                  <a:schemeClr val="tx1"/>
                </a:solidFill>
              </a:rPr>
              <a:t> real properties </a:t>
            </a:r>
            <a:r>
              <a:rPr lang="en-US" sz="2100" dirty="0" err="1">
                <a:solidFill>
                  <a:schemeClr val="tx1"/>
                </a:solidFill>
              </a:rPr>
              <a:t>X1</a:t>
            </a:r>
            <a:r>
              <a:rPr lang="en-US" sz="2100" dirty="0">
                <a:solidFill>
                  <a:schemeClr val="tx1"/>
                </a:solidFill>
              </a:rPr>
              <a:t> and </a:t>
            </a:r>
            <a:r>
              <a:rPr lang="en-US" sz="2100" dirty="0" err="1">
                <a:solidFill>
                  <a:schemeClr val="tx1"/>
                </a:solidFill>
              </a:rPr>
              <a:t>X2</a:t>
            </a:r>
            <a:r>
              <a:rPr lang="en-US" sz="2100" dirty="0">
                <a:solidFill>
                  <a:schemeClr val="tx1"/>
                </a:solidFill>
              </a:rPr>
              <a:t>, each with a </a:t>
            </a:r>
            <a:r>
              <a:rPr lang="en-US" sz="2100" dirty="0" err="1">
                <a:solidFill>
                  <a:schemeClr val="tx1"/>
                </a:solidFill>
              </a:rPr>
              <a:t>FMV</a:t>
            </a:r>
            <a:r>
              <a:rPr lang="en-US" sz="2100" dirty="0">
                <a:solidFill>
                  <a:schemeClr val="tx1"/>
                </a:solidFill>
              </a:rPr>
              <a:t> of $10,000 and an adjusted basis of $6,000. </a:t>
            </a:r>
            <a:endParaRPr lang="en-US" sz="2100" dirty="0" smtClean="0">
              <a:solidFill>
                <a:schemeClr val="tx1"/>
              </a:solidFill>
            </a:endParaRPr>
          </a:p>
          <a:p>
            <a:pPr>
              <a:defRPr/>
            </a:pPr>
            <a:r>
              <a:rPr lang="en-US" sz="2100" dirty="0" smtClean="0">
                <a:solidFill>
                  <a:schemeClr val="tx1"/>
                </a:solidFill>
              </a:rPr>
              <a:t>4 years </a:t>
            </a:r>
            <a:r>
              <a:rPr lang="en-US" sz="2100" dirty="0">
                <a:solidFill>
                  <a:schemeClr val="tx1"/>
                </a:solidFill>
              </a:rPr>
              <a:t>later, A receives property Y (</a:t>
            </a:r>
            <a:r>
              <a:rPr lang="en-US" sz="2100" dirty="0" err="1">
                <a:solidFill>
                  <a:schemeClr val="tx1"/>
                </a:solidFill>
              </a:rPr>
              <a:t>FMV</a:t>
            </a:r>
            <a:r>
              <a:rPr lang="en-US" sz="2100" dirty="0">
                <a:solidFill>
                  <a:schemeClr val="tx1"/>
                </a:solidFill>
              </a:rPr>
              <a:t> and basis of $20,000) in liquidation of </a:t>
            </a:r>
            <a:r>
              <a:rPr lang="en-US" sz="2100" dirty="0" smtClean="0">
                <a:solidFill>
                  <a:schemeClr val="tx1"/>
                </a:solidFill>
              </a:rPr>
              <a:t>his or her </a:t>
            </a:r>
            <a:r>
              <a:rPr lang="en-US" sz="2100" dirty="0">
                <a:solidFill>
                  <a:schemeClr val="tx1"/>
                </a:solidFill>
              </a:rPr>
              <a:t>partnership interest</a:t>
            </a:r>
            <a:r>
              <a:rPr lang="en-US" sz="2100" dirty="0" smtClean="0">
                <a:solidFill>
                  <a:schemeClr val="tx1"/>
                </a:solidFill>
              </a:rPr>
              <a:t>.</a:t>
            </a:r>
          </a:p>
          <a:p>
            <a:pPr>
              <a:defRPr/>
            </a:pPr>
            <a:r>
              <a:rPr lang="en-US" sz="2100" dirty="0" smtClean="0">
                <a:solidFill>
                  <a:schemeClr val="tx1"/>
                </a:solidFill>
              </a:rPr>
              <a:t>At </a:t>
            </a:r>
            <a:r>
              <a:rPr lang="en-US" sz="2100" dirty="0">
                <a:solidFill>
                  <a:schemeClr val="tx1"/>
                </a:solidFill>
              </a:rPr>
              <a:t>the same </a:t>
            </a:r>
            <a:r>
              <a:rPr lang="en-US" sz="2100" dirty="0" smtClean="0">
                <a:solidFill>
                  <a:schemeClr val="tx1"/>
                </a:solidFill>
              </a:rPr>
              <a:t>time, </a:t>
            </a:r>
            <a:r>
              <a:rPr lang="en-US" sz="2100" dirty="0">
                <a:solidFill>
                  <a:schemeClr val="tx1"/>
                </a:solidFill>
              </a:rPr>
              <a:t>Property </a:t>
            </a:r>
            <a:r>
              <a:rPr lang="en-US" sz="2100" dirty="0" err="1">
                <a:solidFill>
                  <a:schemeClr val="tx1"/>
                </a:solidFill>
              </a:rPr>
              <a:t>X1</a:t>
            </a:r>
            <a:r>
              <a:rPr lang="en-US" sz="2100" dirty="0">
                <a:solidFill>
                  <a:schemeClr val="tx1"/>
                </a:solidFill>
              </a:rPr>
              <a:t> (which still has a </a:t>
            </a:r>
            <a:r>
              <a:rPr lang="en-US" sz="2100" dirty="0" err="1">
                <a:solidFill>
                  <a:schemeClr val="tx1"/>
                </a:solidFill>
              </a:rPr>
              <a:t>FMV</a:t>
            </a:r>
            <a:r>
              <a:rPr lang="en-US" sz="2100" dirty="0">
                <a:solidFill>
                  <a:schemeClr val="tx1"/>
                </a:solidFill>
              </a:rPr>
              <a:t> of $10,000) is distributed to another partner</a:t>
            </a:r>
            <a:r>
              <a:rPr lang="en-US" sz="2100" dirty="0" smtClean="0">
                <a:solidFill>
                  <a:schemeClr val="tx1"/>
                </a:solidFill>
              </a:rPr>
              <a:t>.</a:t>
            </a:r>
          </a:p>
          <a:p>
            <a:pPr>
              <a:defRPr/>
            </a:pPr>
            <a:r>
              <a:rPr lang="en-US" sz="2100" dirty="0">
                <a:solidFill>
                  <a:schemeClr val="tx1"/>
                </a:solidFill>
              </a:rPr>
              <a:t>No other events have occurred that affect A’s basis. </a:t>
            </a:r>
          </a:p>
          <a:p>
            <a:pPr>
              <a:defRPr/>
            </a:pPr>
            <a:r>
              <a:rPr lang="en-US" sz="2100" dirty="0">
                <a:solidFill>
                  <a:schemeClr val="tx1"/>
                </a:solidFill>
              </a:rPr>
              <a:t>Prior to these distributions, A’s </a:t>
            </a:r>
            <a:r>
              <a:rPr lang="en-US" sz="2100" dirty="0" smtClean="0">
                <a:solidFill>
                  <a:schemeClr val="tx1"/>
                </a:solidFill>
              </a:rPr>
              <a:t>(</a:t>
            </a:r>
            <a:r>
              <a:rPr lang="en-US" sz="2100" i="1" dirty="0" smtClean="0">
                <a:solidFill>
                  <a:schemeClr val="tx1"/>
                </a:solidFill>
              </a:rPr>
              <a:t>outside</a:t>
            </a:r>
            <a:r>
              <a:rPr lang="en-US" sz="2100" dirty="0" smtClean="0">
                <a:solidFill>
                  <a:schemeClr val="tx1"/>
                </a:solidFill>
              </a:rPr>
              <a:t>) basis </a:t>
            </a:r>
            <a:r>
              <a:rPr lang="en-US" sz="2100" dirty="0">
                <a:solidFill>
                  <a:schemeClr val="tx1"/>
                </a:solidFill>
              </a:rPr>
              <a:t>for </a:t>
            </a:r>
            <a:r>
              <a:rPr lang="en-US" sz="2100" dirty="0" smtClean="0">
                <a:solidFill>
                  <a:schemeClr val="tx1"/>
                </a:solidFill>
              </a:rPr>
              <a:t>his </a:t>
            </a:r>
            <a:r>
              <a:rPr lang="en-US" sz="2100" dirty="0">
                <a:solidFill>
                  <a:schemeClr val="tx1"/>
                </a:solidFill>
              </a:rPr>
              <a:t>partnership interest is $12,000 and A has $8,000 of Net </a:t>
            </a:r>
            <a:r>
              <a:rPr lang="en-US" sz="2100" dirty="0" err="1">
                <a:solidFill>
                  <a:schemeClr val="tx1"/>
                </a:solidFill>
              </a:rPr>
              <a:t>Precontribution</a:t>
            </a:r>
            <a:r>
              <a:rPr lang="en-US" sz="2100" dirty="0">
                <a:solidFill>
                  <a:schemeClr val="tx1"/>
                </a:solidFill>
              </a:rPr>
              <a:t> Gain.</a:t>
            </a:r>
          </a:p>
          <a:p>
            <a:pPr>
              <a:defRPr/>
            </a:pPr>
            <a:endParaRPr lang="en-US" sz="2100" dirty="0">
              <a:solidFill>
                <a:schemeClr val="tx1"/>
              </a:solidFill>
            </a:endParaRPr>
          </a:p>
          <a:p>
            <a:pPr lvl="1" eaLnBrk="1" hangingPunct="1">
              <a:defRPr/>
            </a:pPr>
            <a:endParaRPr lang="en-US" dirty="0" smtClean="0">
              <a:solidFill>
                <a:schemeClr val="tx1"/>
              </a:solidFill>
              <a:latin typeface="+mn-lt"/>
            </a:endParaRPr>
          </a:p>
        </p:txBody>
      </p:sp>
      <p:sp>
        <p:nvSpPr>
          <p:cNvPr id="3" name="Slide Number Placeholder 2"/>
          <p:cNvSpPr>
            <a:spLocks noGrp="1"/>
          </p:cNvSpPr>
          <p:nvPr>
            <p:ph type="sldNum" sz="quarter" idx="12"/>
          </p:nvPr>
        </p:nvSpPr>
        <p:spPr/>
        <p:txBody>
          <a:bodyPr/>
          <a:lstStyle/>
          <a:p>
            <a:pPr>
              <a:defRPr/>
            </a:pPr>
            <a:fld id="{0C31997C-7171-4761-AC47-CC99A16D5FDB}" type="slidenum">
              <a:rPr lang="en-US" smtClean="0"/>
              <a:pPr>
                <a:defRPr/>
              </a:pPr>
              <a:t>58</a:t>
            </a:fld>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pPr eaLnBrk="1" fontAlgn="auto" hangingPunct="1">
              <a:spcAft>
                <a:spcPts val="0"/>
              </a:spcAft>
              <a:defRPr/>
            </a:pPr>
            <a:r>
              <a:rPr lang="en-US" sz="4800" u="sng" dirty="0" smtClean="0"/>
              <a:t>§737</a:t>
            </a:r>
            <a:endParaRPr lang="en-US" sz="4800" u="sng" dirty="0"/>
          </a:p>
        </p:txBody>
      </p:sp>
      <p:sp>
        <p:nvSpPr>
          <p:cNvPr id="3" name="Content Placeholder 2"/>
          <p:cNvSpPr>
            <a:spLocks noGrp="1"/>
          </p:cNvSpPr>
          <p:nvPr>
            <p:ph idx="1"/>
          </p:nvPr>
        </p:nvSpPr>
        <p:spPr>
          <a:xfrm>
            <a:off x="457200" y="1143000"/>
            <a:ext cx="8229600" cy="5334000"/>
          </a:xfrm>
        </p:spPr>
        <p:txBody>
          <a:bodyPr rtlCol="0">
            <a:normAutofit fontScale="92500" lnSpcReduction="10000"/>
          </a:bodyPr>
          <a:lstStyle/>
          <a:p>
            <a:pPr>
              <a:defRPr/>
            </a:pPr>
            <a:r>
              <a:rPr lang="en-US" sz="2100" b="1" u="sng" dirty="0">
                <a:solidFill>
                  <a:schemeClr val="tx1"/>
                </a:solidFill>
              </a:rPr>
              <a:t>Basis </a:t>
            </a:r>
            <a:r>
              <a:rPr lang="en-US" sz="2100" b="1" u="sng" dirty="0" smtClean="0">
                <a:solidFill>
                  <a:schemeClr val="tx1"/>
                </a:solidFill>
              </a:rPr>
              <a:t>Adjustment</a:t>
            </a:r>
            <a:endParaRPr lang="en-US" sz="2100" dirty="0">
              <a:solidFill>
                <a:schemeClr val="tx1"/>
              </a:solidFill>
            </a:endParaRPr>
          </a:p>
          <a:p>
            <a:pPr>
              <a:defRPr/>
            </a:pPr>
            <a:r>
              <a:rPr lang="en-US" sz="2100" b="1" dirty="0">
                <a:solidFill>
                  <a:schemeClr val="tx1"/>
                </a:solidFill>
              </a:rPr>
              <a:t>Example 6</a:t>
            </a:r>
            <a:r>
              <a:rPr lang="en-US" sz="2100" b="1" dirty="0" smtClean="0">
                <a:solidFill>
                  <a:schemeClr val="tx1"/>
                </a:solidFill>
              </a:rPr>
              <a:t> </a:t>
            </a:r>
            <a:r>
              <a:rPr lang="en-US" sz="2100" b="1" dirty="0">
                <a:solidFill>
                  <a:schemeClr val="tx1"/>
                </a:solidFill>
              </a:rPr>
              <a:t>– Tax:</a:t>
            </a:r>
            <a:endParaRPr lang="en-US" sz="2100" dirty="0">
              <a:solidFill>
                <a:schemeClr val="tx1"/>
              </a:solidFill>
            </a:endParaRPr>
          </a:p>
          <a:p>
            <a:pPr>
              <a:defRPr/>
            </a:pPr>
            <a:endParaRPr lang="en-US" sz="2100" dirty="0" smtClean="0">
              <a:solidFill>
                <a:schemeClr val="tx1"/>
              </a:solidFill>
            </a:endParaRPr>
          </a:p>
          <a:p>
            <a:pPr>
              <a:defRPr/>
            </a:pPr>
            <a:r>
              <a:rPr lang="en-US" sz="2100" dirty="0" smtClean="0">
                <a:solidFill>
                  <a:schemeClr val="tx1"/>
                </a:solidFill>
              </a:rPr>
              <a:t>The </a:t>
            </a:r>
            <a:r>
              <a:rPr lang="en-US" sz="2100" dirty="0">
                <a:solidFill>
                  <a:schemeClr val="tx1"/>
                </a:solidFill>
              </a:rPr>
              <a:t>distribution of Property </a:t>
            </a:r>
            <a:r>
              <a:rPr lang="en-US" sz="2100" dirty="0" err="1">
                <a:solidFill>
                  <a:schemeClr val="tx1"/>
                </a:solidFill>
              </a:rPr>
              <a:t>X1</a:t>
            </a:r>
            <a:r>
              <a:rPr lang="en-US" sz="2100" dirty="0">
                <a:solidFill>
                  <a:schemeClr val="tx1"/>
                </a:solidFill>
              </a:rPr>
              <a:t>, which is subject to §704(c)(1)(B), is treated as occurring first, regardless of the actual order. </a:t>
            </a:r>
            <a:endParaRPr lang="en-US" sz="2100" dirty="0" smtClean="0">
              <a:solidFill>
                <a:schemeClr val="tx1"/>
              </a:solidFill>
            </a:endParaRPr>
          </a:p>
          <a:p>
            <a:pPr>
              <a:defRPr/>
            </a:pPr>
            <a:endParaRPr lang="en-US" sz="2100" dirty="0" smtClean="0">
              <a:solidFill>
                <a:schemeClr val="tx1"/>
              </a:solidFill>
            </a:endParaRPr>
          </a:p>
          <a:p>
            <a:pPr>
              <a:defRPr/>
            </a:pPr>
            <a:r>
              <a:rPr lang="en-US" sz="2100" dirty="0" smtClean="0">
                <a:solidFill>
                  <a:schemeClr val="tx1"/>
                </a:solidFill>
              </a:rPr>
              <a:t>Under </a:t>
            </a:r>
            <a:r>
              <a:rPr lang="en-US" sz="2100" dirty="0">
                <a:solidFill>
                  <a:schemeClr val="tx1"/>
                </a:solidFill>
              </a:rPr>
              <a:t>§704(c)(1)(B), A recognizes $4,000 of gain on the distribution of Property </a:t>
            </a:r>
            <a:r>
              <a:rPr lang="en-US" sz="2100" dirty="0" err="1">
                <a:solidFill>
                  <a:schemeClr val="tx1"/>
                </a:solidFill>
              </a:rPr>
              <a:t>X1</a:t>
            </a:r>
            <a:r>
              <a:rPr lang="en-US" sz="2100" dirty="0">
                <a:solidFill>
                  <a:schemeClr val="tx1"/>
                </a:solidFill>
              </a:rPr>
              <a:t>. </a:t>
            </a:r>
            <a:endParaRPr lang="en-US" sz="2100" dirty="0" smtClean="0">
              <a:solidFill>
                <a:schemeClr val="tx1"/>
              </a:solidFill>
            </a:endParaRPr>
          </a:p>
          <a:p>
            <a:pPr>
              <a:defRPr/>
            </a:pPr>
            <a:endParaRPr lang="en-US" sz="2100" dirty="0" smtClean="0">
              <a:solidFill>
                <a:schemeClr val="tx1"/>
              </a:solidFill>
            </a:endParaRPr>
          </a:p>
          <a:p>
            <a:pPr>
              <a:defRPr/>
            </a:pPr>
            <a:r>
              <a:rPr lang="en-US" sz="2100" dirty="0" smtClean="0">
                <a:solidFill>
                  <a:schemeClr val="tx1"/>
                </a:solidFill>
              </a:rPr>
              <a:t>This </a:t>
            </a:r>
            <a:r>
              <a:rPr lang="en-US" sz="2100" dirty="0">
                <a:solidFill>
                  <a:schemeClr val="tx1"/>
                </a:solidFill>
              </a:rPr>
              <a:t>increases </a:t>
            </a:r>
            <a:r>
              <a:rPr lang="en-US" sz="2100" dirty="0" smtClean="0">
                <a:solidFill>
                  <a:schemeClr val="tx1"/>
                </a:solidFill>
              </a:rPr>
              <a:t>the (</a:t>
            </a:r>
            <a:r>
              <a:rPr lang="en-US" sz="2100" i="1" dirty="0" smtClean="0">
                <a:solidFill>
                  <a:schemeClr val="tx1"/>
                </a:solidFill>
              </a:rPr>
              <a:t>outside</a:t>
            </a:r>
            <a:r>
              <a:rPr lang="en-US" sz="2100" dirty="0" smtClean="0">
                <a:solidFill>
                  <a:schemeClr val="tx1"/>
                </a:solidFill>
              </a:rPr>
              <a:t>) </a:t>
            </a:r>
            <a:r>
              <a:rPr lang="en-US" sz="2100" dirty="0">
                <a:solidFill>
                  <a:schemeClr val="tx1"/>
                </a:solidFill>
              </a:rPr>
              <a:t>basis of </a:t>
            </a:r>
            <a:r>
              <a:rPr lang="en-US" sz="2100" dirty="0" smtClean="0">
                <a:solidFill>
                  <a:schemeClr val="tx1"/>
                </a:solidFill>
              </a:rPr>
              <a:t>A’s partnership interest </a:t>
            </a:r>
            <a:r>
              <a:rPr lang="en-US" sz="2100" dirty="0">
                <a:solidFill>
                  <a:schemeClr val="tx1"/>
                </a:solidFill>
              </a:rPr>
              <a:t>to $16,000 and reduces </a:t>
            </a:r>
            <a:r>
              <a:rPr lang="en-US" sz="2100" dirty="0" smtClean="0">
                <a:solidFill>
                  <a:schemeClr val="tx1"/>
                </a:solidFill>
              </a:rPr>
              <a:t>his </a:t>
            </a:r>
            <a:r>
              <a:rPr lang="en-US" sz="2100" dirty="0">
                <a:solidFill>
                  <a:schemeClr val="tx1"/>
                </a:solidFill>
              </a:rPr>
              <a:t>Net </a:t>
            </a:r>
            <a:r>
              <a:rPr lang="en-US" sz="2100" dirty="0" err="1">
                <a:solidFill>
                  <a:schemeClr val="tx1"/>
                </a:solidFill>
              </a:rPr>
              <a:t>Precontribution</a:t>
            </a:r>
            <a:r>
              <a:rPr lang="en-US" sz="2100" dirty="0">
                <a:solidFill>
                  <a:schemeClr val="tx1"/>
                </a:solidFill>
              </a:rPr>
              <a:t> Gain to $4,000. </a:t>
            </a:r>
            <a:endParaRPr lang="en-US" sz="2100" dirty="0" smtClean="0">
              <a:solidFill>
                <a:schemeClr val="tx1"/>
              </a:solidFill>
            </a:endParaRPr>
          </a:p>
          <a:p>
            <a:pPr>
              <a:defRPr/>
            </a:pPr>
            <a:endParaRPr lang="en-US" sz="2100" dirty="0" smtClean="0">
              <a:solidFill>
                <a:schemeClr val="tx1"/>
              </a:solidFill>
            </a:endParaRPr>
          </a:p>
          <a:p>
            <a:pPr>
              <a:defRPr/>
            </a:pPr>
            <a:r>
              <a:rPr lang="en-US" sz="2100" dirty="0" smtClean="0">
                <a:solidFill>
                  <a:schemeClr val="tx1"/>
                </a:solidFill>
              </a:rPr>
              <a:t>Under </a:t>
            </a:r>
            <a:r>
              <a:rPr lang="en-US" sz="2100" dirty="0">
                <a:solidFill>
                  <a:schemeClr val="tx1"/>
                </a:solidFill>
              </a:rPr>
              <a:t>§737, A has an Excess Distribution of $4,000 ($20,000 value of Y less $16,000 basis of interest) and $4,000 of remaining Net </a:t>
            </a:r>
            <a:r>
              <a:rPr lang="en-US" sz="2100" dirty="0" err="1">
                <a:solidFill>
                  <a:schemeClr val="tx1"/>
                </a:solidFill>
              </a:rPr>
              <a:t>Precontribution</a:t>
            </a:r>
            <a:r>
              <a:rPr lang="en-US" sz="2100" dirty="0">
                <a:solidFill>
                  <a:schemeClr val="tx1"/>
                </a:solidFill>
              </a:rPr>
              <a:t> Gain. </a:t>
            </a:r>
          </a:p>
          <a:p>
            <a:pPr>
              <a:defRPr/>
            </a:pPr>
            <a:endParaRPr lang="en-US" sz="2100" dirty="0" smtClean="0">
              <a:solidFill>
                <a:schemeClr val="tx1"/>
              </a:solidFill>
            </a:endParaRPr>
          </a:p>
          <a:p>
            <a:pPr>
              <a:defRPr/>
            </a:pPr>
            <a:r>
              <a:rPr lang="en-US" sz="2100" dirty="0" smtClean="0">
                <a:solidFill>
                  <a:schemeClr val="tx1"/>
                </a:solidFill>
              </a:rPr>
              <a:t>A’s </a:t>
            </a:r>
            <a:r>
              <a:rPr lang="en-US" sz="2100" dirty="0">
                <a:solidFill>
                  <a:schemeClr val="tx1"/>
                </a:solidFill>
              </a:rPr>
              <a:t>§737 gain is $4,000</a:t>
            </a:r>
            <a:r>
              <a:rPr lang="en-US" dirty="0">
                <a:solidFill>
                  <a:schemeClr val="tx1"/>
                </a:solidFill>
              </a:rPr>
              <a:t>.</a:t>
            </a:r>
          </a:p>
          <a:p>
            <a:pPr>
              <a:defRPr/>
            </a:pPr>
            <a:endParaRPr lang="en-US" sz="2100" dirty="0">
              <a:solidFill>
                <a:schemeClr val="tx1"/>
              </a:solidFill>
            </a:endParaRPr>
          </a:p>
          <a:p>
            <a:pPr eaLnBrk="1" fontAlgn="auto" hangingPunct="1">
              <a:spcAft>
                <a:spcPts val="0"/>
              </a:spcAft>
              <a:buFont typeface="Arial" pitchFamily="34" charset="0"/>
              <a:buChar char="•"/>
              <a:defRPr/>
            </a:pPr>
            <a:endParaRPr lang="en-US" dirty="0" smtClean="0">
              <a:solidFill>
                <a:schemeClr val="tx1"/>
              </a:solidFill>
              <a:latin typeface="+mn-lt"/>
            </a:endParaRP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59</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normAutofit/>
          </a:bodyPr>
          <a:lstStyle/>
          <a:p>
            <a:r>
              <a:rPr lang="en-US" sz="3600"/>
              <a:t>Varying Interests During Tax </a:t>
            </a:r>
            <a:r>
              <a:rPr lang="en-US" sz="3600" smtClean="0"/>
              <a:t>Year </a:t>
            </a:r>
            <a:r>
              <a:rPr lang="en-US" sz="2400" smtClean="0"/>
              <a:t>(Cont.)</a:t>
            </a:r>
            <a:endParaRPr lang="en-US" sz="2400"/>
          </a:p>
        </p:txBody>
      </p:sp>
      <p:sp>
        <p:nvSpPr>
          <p:cNvPr id="5" name="Content Placeholder 2"/>
          <p:cNvSpPr txBox="1">
            <a:spLocks/>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spcAft>
                <a:spcPts val="1200"/>
              </a:spcAft>
              <a:buFont typeface="Arial" charset="0"/>
              <a:buNone/>
            </a:pPr>
            <a:r>
              <a:rPr lang="en-US" sz="2800" b="1" i="1" u="sng" dirty="0" smtClean="0"/>
              <a:t>Example  (Varying Interests)</a:t>
            </a:r>
            <a:r>
              <a:rPr lang="en-US" sz="2800" b="1" dirty="0" smtClean="0"/>
              <a:t>:</a:t>
            </a:r>
            <a:endParaRPr lang="en-US" sz="2800" dirty="0" smtClean="0"/>
          </a:p>
          <a:p>
            <a:pPr marL="230188" indent="0">
              <a:lnSpc>
                <a:spcPts val="3000"/>
              </a:lnSpc>
              <a:buFont typeface="Arial" charset="0"/>
              <a:buNone/>
            </a:pPr>
            <a:endParaRPr lang="en-US" sz="2800" dirty="0" smtClean="0"/>
          </a:p>
          <a:p>
            <a:pPr marL="230188" indent="0">
              <a:lnSpc>
                <a:spcPts val="3000"/>
              </a:lnSpc>
              <a:buFont typeface="Arial" charset="0"/>
              <a:buNone/>
            </a:pPr>
            <a:r>
              <a:rPr lang="en-US" sz="2000" dirty="0" smtClean="0"/>
              <a:t>Partnership only engages in 1 transaction, a sale on 2/1, generating $1,000,000 worth of gain.  </a:t>
            </a:r>
            <a:r>
              <a:rPr lang="en-US" sz="2000" dirty="0" err="1" smtClean="0"/>
              <a:t>P1</a:t>
            </a:r>
            <a:r>
              <a:rPr lang="en-US" sz="2000" dirty="0" smtClean="0"/>
              <a:t> transfers to </a:t>
            </a:r>
            <a:r>
              <a:rPr lang="en-US" sz="2000" dirty="0" err="1" smtClean="0"/>
              <a:t>P2</a:t>
            </a:r>
            <a:r>
              <a:rPr lang="en-US" sz="2000" dirty="0" smtClean="0"/>
              <a:t> on 2/2.  Who wants to </a:t>
            </a:r>
            <a:r>
              <a:rPr lang="en-US" sz="2000" i="1" dirty="0" smtClean="0"/>
              <a:t>close the books</a:t>
            </a:r>
            <a:r>
              <a:rPr lang="en-US" sz="2000" dirty="0" smtClean="0"/>
              <a:t>?  Who wants to </a:t>
            </a:r>
            <a:r>
              <a:rPr lang="en-US" sz="2000" i="1" dirty="0" smtClean="0"/>
              <a:t>prorate</a:t>
            </a:r>
            <a:r>
              <a:rPr lang="en-US" sz="2000" dirty="0" smtClean="0"/>
              <a:t>?</a:t>
            </a:r>
            <a:endParaRPr lang="en-US" sz="2000" b="1" i="1" u="sng" dirty="0" smtClean="0"/>
          </a:p>
          <a:p>
            <a:pPr marL="230188" indent="0">
              <a:lnSpc>
                <a:spcPts val="3000"/>
              </a:lnSpc>
              <a:buFont typeface="Arial" charset="0"/>
              <a:buNone/>
            </a:pPr>
            <a:endParaRPr lang="en-US" sz="2800" dirty="0"/>
          </a:p>
        </p:txBody>
      </p:sp>
    </p:spTree>
    <p:extLst>
      <p:ext uri="{BB962C8B-B14F-4D97-AF65-F5344CB8AC3E}">
        <p14:creationId xmlns:p14="http://schemas.microsoft.com/office/powerpoint/2010/main" val="99192117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eaLnBrk="1" fontAlgn="auto" hangingPunct="1">
              <a:spcAft>
                <a:spcPts val="0"/>
              </a:spcAft>
              <a:defRPr/>
            </a:pPr>
            <a:r>
              <a:rPr lang="en-US" u="sng" dirty="0" smtClean="0"/>
              <a:t>§737</a:t>
            </a:r>
            <a:endParaRPr lang="en-US" u="sng" dirty="0"/>
          </a:p>
        </p:txBody>
      </p:sp>
      <p:sp>
        <p:nvSpPr>
          <p:cNvPr id="3" name="Content Placeholder 2"/>
          <p:cNvSpPr>
            <a:spLocks noGrp="1"/>
          </p:cNvSpPr>
          <p:nvPr>
            <p:ph idx="1"/>
          </p:nvPr>
        </p:nvSpPr>
        <p:spPr>
          <a:xfrm>
            <a:off x="457200" y="1143000"/>
            <a:ext cx="8229600" cy="4983163"/>
          </a:xfrm>
        </p:spPr>
        <p:txBody>
          <a:bodyPr rtlCol="0">
            <a:normAutofit/>
          </a:bodyPr>
          <a:lstStyle/>
          <a:p>
            <a:pPr>
              <a:defRPr/>
            </a:pPr>
            <a:r>
              <a:rPr lang="en-US" sz="2100" b="1" u="sng" dirty="0">
                <a:solidFill>
                  <a:schemeClr val="tx1"/>
                </a:solidFill>
              </a:rPr>
              <a:t>Character of </a:t>
            </a:r>
            <a:r>
              <a:rPr lang="en-US" sz="2100" b="1" u="sng" dirty="0" smtClean="0">
                <a:solidFill>
                  <a:schemeClr val="tx1"/>
                </a:solidFill>
              </a:rPr>
              <a:t>Gain</a:t>
            </a:r>
          </a:p>
          <a:p>
            <a:pPr marL="0" indent="0">
              <a:buFont typeface="Arial" charset="0"/>
              <a:buNone/>
              <a:defRPr/>
            </a:pPr>
            <a:endParaRPr lang="en-US" sz="2100" dirty="0">
              <a:solidFill>
                <a:schemeClr val="tx1"/>
              </a:solidFill>
            </a:endParaRPr>
          </a:p>
          <a:p>
            <a:pPr>
              <a:defRPr/>
            </a:pPr>
            <a:r>
              <a:rPr lang="en-US" sz="2100" dirty="0">
                <a:solidFill>
                  <a:schemeClr val="tx1"/>
                </a:solidFill>
              </a:rPr>
              <a:t>The character of gain recognized under §737 is determined by the “proportionate character of the Net </a:t>
            </a:r>
            <a:r>
              <a:rPr lang="en-US" sz="2100" dirty="0" err="1">
                <a:solidFill>
                  <a:schemeClr val="tx1"/>
                </a:solidFill>
              </a:rPr>
              <a:t>Precontribution</a:t>
            </a:r>
            <a:r>
              <a:rPr lang="en-US" sz="2100" dirty="0">
                <a:solidFill>
                  <a:schemeClr val="tx1"/>
                </a:solidFill>
              </a:rPr>
              <a:t> Gain.”</a:t>
            </a:r>
          </a:p>
          <a:p>
            <a:pPr>
              <a:defRPr/>
            </a:pPr>
            <a:endParaRPr lang="en-US" sz="2100" dirty="0" smtClean="0">
              <a:solidFill>
                <a:schemeClr val="tx1"/>
              </a:solidFill>
            </a:endParaRPr>
          </a:p>
          <a:p>
            <a:pPr>
              <a:defRPr/>
            </a:pPr>
            <a:r>
              <a:rPr lang="en-US" sz="2100" dirty="0" smtClean="0">
                <a:solidFill>
                  <a:schemeClr val="tx1"/>
                </a:solidFill>
              </a:rPr>
              <a:t>For </a:t>
            </a:r>
            <a:r>
              <a:rPr lang="en-US" sz="2100" dirty="0">
                <a:solidFill>
                  <a:schemeClr val="tx1"/>
                </a:solidFill>
              </a:rPr>
              <a:t>this purpose, all gains and losses from §704(c) property of a like character are netted, and any character category that has a net loss is ignored.</a:t>
            </a:r>
          </a:p>
          <a:p>
            <a:pPr>
              <a:defRPr/>
            </a:pPr>
            <a:endParaRPr lang="en-US" sz="2100" dirty="0" smtClean="0">
              <a:solidFill>
                <a:schemeClr val="tx1"/>
              </a:solidFill>
            </a:endParaRPr>
          </a:p>
          <a:p>
            <a:pPr>
              <a:defRPr/>
            </a:pPr>
            <a:r>
              <a:rPr lang="en-US" sz="2100" dirty="0" smtClean="0">
                <a:solidFill>
                  <a:schemeClr val="tx1"/>
                </a:solidFill>
              </a:rPr>
              <a:t>Character </a:t>
            </a:r>
            <a:r>
              <a:rPr lang="en-US" sz="2100" dirty="0">
                <a:solidFill>
                  <a:schemeClr val="tx1"/>
                </a:solidFill>
              </a:rPr>
              <a:t>is determined at the partnership level as if all §704(c) property were sold to an unrelated party at the time of the distribution and includes any separately allocated items.</a:t>
            </a: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60</a:t>
            </a:fld>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a:lstStyle/>
          <a:p>
            <a:pPr eaLnBrk="1" fontAlgn="auto" hangingPunct="1">
              <a:spcAft>
                <a:spcPts val="0"/>
              </a:spcAft>
              <a:defRPr/>
            </a:pPr>
            <a:r>
              <a:rPr lang="en-US" sz="4800" u="sng" dirty="0" smtClean="0"/>
              <a:t>§737</a:t>
            </a:r>
            <a:endParaRPr lang="en-US" sz="4800" u="sng" dirty="0"/>
          </a:p>
        </p:txBody>
      </p:sp>
      <p:sp>
        <p:nvSpPr>
          <p:cNvPr id="3" name="Content Placeholder 2"/>
          <p:cNvSpPr>
            <a:spLocks noGrp="1"/>
          </p:cNvSpPr>
          <p:nvPr>
            <p:ph idx="1"/>
          </p:nvPr>
        </p:nvSpPr>
        <p:spPr/>
        <p:txBody>
          <a:bodyPr rtlCol="0">
            <a:normAutofit/>
          </a:bodyPr>
          <a:lstStyle/>
          <a:p>
            <a:pPr>
              <a:defRPr/>
            </a:pPr>
            <a:r>
              <a:rPr lang="en-US" sz="2100" b="1" i="1" u="sng" dirty="0" smtClean="0">
                <a:solidFill>
                  <a:schemeClr val="tx1"/>
                </a:solidFill>
              </a:rPr>
              <a:t>Exceptions</a:t>
            </a:r>
          </a:p>
          <a:p>
            <a:pPr marL="0" indent="0">
              <a:buFont typeface="Arial" charset="0"/>
              <a:buNone/>
              <a:defRPr/>
            </a:pPr>
            <a:endParaRPr lang="en-US" sz="2100" dirty="0">
              <a:solidFill>
                <a:schemeClr val="tx1"/>
              </a:solidFill>
            </a:endParaRPr>
          </a:p>
          <a:p>
            <a:pPr>
              <a:defRPr/>
            </a:pPr>
            <a:r>
              <a:rPr lang="en-US" sz="2100" b="1" u="sng" dirty="0">
                <a:solidFill>
                  <a:schemeClr val="tx1"/>
                </a:solidFill>
              </a:rPr>
              <a:t>Exception if Same Property is Distributed</a:t>
            </a:r>
            <a:endParaRPr lang="en-US" sz="2100" dirty="0">
              <a:solidFill>
                <a:schemeClr val="tx1"/>
              </a:solidFill>
            </a:endParaRPr>
          </a:p>
          <a:p>
            <a:pPr>
              <a:defRPr/>
            </a:pPr>
            <a:r>
              <a:rPr lang="en-US" sz="2100" dirty="0">
                <a:solidFill>
                  <a:schemeClr val="tx1"/>
                </a:solidFill>
              </a:rPr>
              <a:t>No gain is recognized by a </a:t>
            </a:r>
            <a:r>
              <a:rPr lang="en-US" sz="2100" dirty="0" err="1">
                <a:solidFill>
                  <a:schemeClr val="tx1"/>
                </a:solidFill>
              </a:rPr>
              <a:t>distributee</a:t>
            </a:r>
            <a:r>
              <a:rPr lang="en-US" sz="2100" dirty="0">
                <a:solidFill>
                  <a:schemeClr val="tx1"/>
                </a:solidFill>
              </a:rPr>
              <a:t> partner under </a:t>
            </a:r>
            <a:r>
              <a:rPr lang="en-US" sz="2100" dirty="0" smtClean="0">
                <a:solidFill>
                  <a:schemeClr val="tx1"/>
                </a:solidFill>
              </a:rPr>
              <a:t>§737 </a:t>
            </a:r>
            <a:r>
              <a:rPr lang="en-US" sz="2100" dirty="0">
                <a:solidFill>
                  <a:schemeClr val="tx1"/>
                </a:solidFill>
              </a:rPr>
              <a:t>if the same property contributed by the </a:t>
            </a:r>
            <a:r>
              <a:rPr lang="en-US" sz="2100" dirty="0" err="1">
                <a:solidFill>
                  <a:schemeClr val="tx1"/>
                </a:solidFill>
              </a:rPr>
              <a:t>distributee</a:t>
            </a:r>
            <a:r>
              <a:rPr lang="en-US" sz="2100" dirty="0">
                <a:solidFill>
                  <a:schemeClr val="tx1"/>
                </a:solidFill>
              </a:rPr>
              <a:t> is distributed to </a:t>
            </a:r>
            <a:r>
              <a:rPr lang="en-US" sz="2100" dirty="0" smtClean="0">
                <a:solidFill>
                  <a:schemeClr val="tx1"/>
                </a:solidFill>
              </a:rPr>
              <a:t>him or her.</a:t>
            </a:r>
            <a:endParaRPr lang="en-US" sz="2100" dirty="0">
              <a:solidFill>
                <a:schemeClr val="tx1"/>
              </a:solidFill>
            </a:endParaRP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61</a:t>
            </a:fld>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71600"/>
          </a:xfrm>
        </p:spPr>
        <p:txBody>
          <a:bodyPr/>
          <a:lstStyle/>
          <a:p>
            <a:pPr eaLnBrk="1" fontAlgn="auto" hangingPunct="1">
              <a:spcAft>
                <a:spcPts val="0"/>
              </a:spcAft>
              <a:defRPr/>
            </a:pPr>
            <a:r>
              <a:rPr lang="en-US" sz="4800" u="sng" dirty="0" smtClean="0"/>
              <a:t>§737</a:t>
            </a:r>
            <a:endParaRPr lang="en-US" sz="4800" u="sng" dirty="0"/>
          </a:p>
        </p:txBody>
      </p:sp>
      <p:sp>
        <p:nvSpPr>
          <p:cNvPr id="3" name="Content Placeholder 2"/>
          <p:cNvSpPr>
            <a:spLocks noGrp="1"/>
          </p:cNvSpPr>
          <p:nvPr>
            <p:ph idx="1"/>
          </p:nvPr>
        </p:nvSpPr>
        <p:spPr/>
        <p:txBody>
          <a:bodyPr rtlCol="0">
            <a:normAutofit/>
          </a:bodyPr>
          <a:lstStyle/>
          <a:p>
            <a:pPr>
              <a:defRPr/>
            </a:pPr>
            <a:r>
              <a:rPr lang="en-US" sz="2100" b="1" u="sng" dirty="0">
                <a:solidFill>
                  <a:schemeClr val="tx1"/>
                </a:solidFill>
              </a:rPr>
              <a:t>Distribution of Same </a:t>
            </a:r>
            <a:r>
              <a:rPr lang="en-US" sz="2100" b="1" u="sng" dirty="0" smtClean="0">
                <a:solidFill>
                  <a:schemeClr val="tx1"/>
                </a:solidFill>
              </a:rPr>
              <a:t>Property</a:t>
            </a:r>
          </a:p>
          <a:p>
            <a:pPr marL="0" indent="0">
              <a:buFont typeface="Arial" charset="0"/>
              <a:buNone/>
              <a:defRPr/>
            </a:pPr>
            <a:endParaRPr lang="en-US" sz="2100" dirty="0">
              <a:solidFill>
                <a:schemeClr val="tx1"/>
              </a:solidFill>
            </a:endParaRPr>
          </a:p>
          <a:p>
            <a:pPr>
              <a:defRPr/>
            </a:pPr>
            <a:r>
              <a:rPr lang="en-US" sz="2100" b="1" dirty="0" smtClean="0">
                <a:solidFill>
                  <a:schemeClr val="tx1"/>
                </a:solidFill>
              </a:rPr>
              <a:t>Example 7 </a:t>
            </a:r>
            <a:r>
              <a:rPr lang="en-US" sz="2100" b="1" dirty="0">
                <a:solidFill>
                  <a:schemeClr val="tx1"/>
                </a:solidFill>
              </a:rPr>
              <a:t>– Facts:</a:t>
            </a:r>
            <a:endParaRPr lang="en-US" sz="2100" dirty="0">
              <a:solidFill>
                <a:schemeClr val="tx1"/>
              </a:solidFill>
            </a:endParaRPr>
          </a:p>
          <a:p>
            <a:pPr>
              <a:defRPr/>
            </a:pPr>
            <a:r>
              <a:rPr lang="en-US" sz="2100" dirty="0">
                <a:solidFill>
                  <a:schemeClr val="tx1"/>
                </a:solidFill>
              </a:rPr>
              <a:t>At formation of a partnership, A contributes </a:t>
            </a:r>
            <a:r>
              <a:rPr lang="en-US" sz="2100" dirty="0" err="1">
                <a:solidFill>
                  <a:schemeClr val="tx1"/>
                </a:solidFill>
              </a:rPr>
              <a:t>nondepreciable</a:t>
            </a:r>
            <a:r>
              <a:rPr lang="en-US" sz="2100" dirty="0">
                <a:solidFill>
                  <a:schemeClr val="tx1"/>
                </a:solidFill>
              </a:rPr>
              <a:t> real Properties </a:t>
            </a:r>
            <a:r>
              <a:rPr lang="en-US" sz="2100" dirty="0" err="1">
                <a:solidFill>
                  <a:schemeClr val="tx1"/>
                </a:solidFill>
              </a:rPr>
              <a:t>X1</a:t>
            </a:r>
            <a:r>
              <a:rPr lang="en-US" sz="2100" dirty="0">
                <a:solidFill>
                  <a:schemeClr val="tx1"/>
                </a:solidFill>
              </a:rPr>
              <a:t> (</a:t>
            </a:r>
            <a:r>
              <a:rPr lang="en-US" sz="2100" dirty="0" err="1">
                <a:solidFill>
                  <a:schemeClr val="tx1"/>
                </a:solidFill>
              </a:rPr>
              <a:t>FMV</a:t>
            </a:r>
            <a:r>
              <a:rPr lang="en-US" sz="2100" dirty="0">
                <a:solidFill>
                  <a:schemeClr val="tx1"/>
                </a:solidFill>
              </a:rPr>
              <a:t> $20,000, basis $10,000) and </a:t>
            </a:r>
            <a:r>
              <a:rPr lang="en-US" sz="2100" dirty="0" err="1">
                <a:solidFill>
                  <a:schemeClr val="tx1"/>
                </a:solidFill>
              </a:rPr>
              <a:t>X2</a:t>
            </a:r>
            <a:r>
              <a:rPr lang="en-US" sz="2100" dirty="0">
                <a:solidFill>
                  <a:schemeClr val="tx1"/>
                </a:solidFill>
              </a:rPr>
              <a:t> (</a:t>
            </a:r>
            <a:r>
              <a:rPr lang="en-US" sz="2100" dirty="0" err="1">
                <a:solidFill>
                  <a:schemeClr val="tx1"/>
                </a:solidFill>
              </a:rPr>
              <a:t>FMV</a:t>
            </a:r>
            <a:r>
              <a:rPr lang="en-US" sz="2100" dirty="0">
                <a:solidFill>
                  <a:schemeClr val="tx1"/>
                </a:solidFill>
              </a:rPr>
              <a:t> $10,000, basis $6,000). </a:t>
            </a:r>
          </a:p>
          <a:p>
            <a:pPr>
              <a:defRPr/>
            </a:pPr>
            <a:endParaRPr lang="en-US" sz="2100" dirty="0" smtClean="0">
              <a:solidFill>
                <a:schemeClr val="tx1"/>
              </a:solidFill>
            </a:endParaRPr>
          </a:p>
          <a:p>
            <a:pPr>
              <a:defRPr/>
            </a:pPr>
            <a:r>
              <a:rPr lang="en-US" sz="2100" dirty="0" smtClean="0">
                <a:solidFill>
                  <a:schemeClr val="tx1"/>
                </a:solidFill>
              </a:rPr>
              <a:t>4 years </a:t>
            </a:r>
            <a:r>
              <a:rPr lang="en-US" sz="2100" dirty="0">
                <a:solidFill>
                  <a:schemeClr val="tx1"/>
                </a:solidFill>
              </a:rPr>
              <a:t>later, A receives Property </a:t>
            </a:r>
            <a:r>
              <a:rPr lang="en-US" sz="2100" dirty="0" err="1">
                <a:solidFill>
                  <a:schemeClr val="tx1"/>
                </a:solidFill>
              </a:rPr>
              <a:t>X2</a:t>
            </a:r>
            <a:r>
              <a:rPr lang="en-US" sz="2100" dirty="0">
                <a:solidFill>
                  <a:schemeClr val="tx1"/>
                </a:solidFill>
              </a:rPr>
              <a:t> and Y (Y has </a:t>
            </a:r>
            <a:r>
              <a:rPr lang="en-US" sz="2100" dirty="0" err="1">
                <a:solidFill>
                  <a:schemeClr val="tx1"/>
                </a:solidFill>
              </a:rPr>
              <a:t>FMV</a:t>
            </a:r>
            <a:r>
              <a:rPr lang="en-US" sz="2100" dirty="0">
                <a:solidFill>
                  <a:schemeClr val="tx1"/>
                </a:solidFill>
              </a:rPr>
              <a:t> and basis of $20,000) in liquidation of </a:t>
            </a:r>
            <a:r>
              <a:rPr lang="en-US" sz="2100" dirty="0" smtClean="0">
                <a:solidFill>
                  <a:schemeClr val="tx1"/>
                </a:solidFill>
              </a:rPr>
              <a:t>his </a:t>
            </a:r>
            <a:r>
              <a:rPr lang="en-US" sz="2100" dirty="0">
                <a:solidFill>
                  <a:schemeClr val="tx1"/>
                </a:solidFill>
              </a:rPr>
              <a:t>interest. </a:t>
            </a:r>
          </a:p>
          <a:p>
            <a:pPr>
              <a:defRPr/>
            </a:pPr>
            <a:endParaRPr lang="en-US" sz="2100" dirty="0" smtClean="0">
              <a:solidFill>
                <a:schemeClr val="tx1"/>
              </a:solidFill>
            </a:endParaRPr>
          </a:p>
          <a:p>
            <a:pPr>
              <a:defRPr/>
            </a:pPr>
            <a:r>
              <a:rPr lang="en-US" sz="2100" dirty="0" smtClean="0">
                <a:solidFill>
                  <a:schemeClr val="tx1"/>
                </a:solidFill>
              </a:rPr>
              <a:t>No </a:t>
            </a:r>
            <a:r>
              <a:rPr lang="en-US" sz="2100" dirty="0">
                <a:solidFill>
                  <a:schemeClr val="tx1"/>
                </a:solidFill>
              </a:rPr>
              <a:t>other events have occurred that affect A’s basis. </a:t>
            </a: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62</a:t>
            </a:fld>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eaLnBrk="1" fontAlgn="auto" hangingPunct="1">
              <a:spcAft>
                <a:spcPts val="0"/>
              </a:spcAft>
              <a:defRPr/>
            </a:pPr>
            <a:r>
              <a:rPr lang="en-US" sz="4800" u="sng" dirty="0" smtClean="0"/>
              <a:t>§737</a:t>
            </a:r>
            <a:endParaRPr lang="en-US" sz="4800" u="sng" dirty="0"/>
          </a:p>
        </p:txBody>
      </p:sp>
      <p:sp>
        <p:nvSpPr>
          <p:cNvPr id="3" name="Content Placeholder 2"/>
          <p:cNvSpPr>
            <a:spLocks noGrp="1"/>
          </p:cNvSpPr>
          <p:nvPr>
            <p:ph idx="1"/>
          </p:nvPr>
        </p:nvSpPr>
        <p:spPr>
          <a:xfrm>
            <a:off x="457200" y="914400"/>
            <a:ext cx="8229600" cy="5715000"/>
          </a:xfrm>
        </p:spPr>
        <p:txBody>
          <a:bodyPr rtlCol="0">
            <a:noAutofit/>
          </a:bodyPr>
          <a:lstStyle/>
          <a:p>
            <a:pPr>
              <a:defRPr/>
            </a:pPr>
            <a:r>
              <a:rPr lang="en-US" sz="2100" b="1" u="sng" dirty="0">
                <a:solidFill>
                  <a:schemeClr val="tx1"/>
                </a:solidFill>
              </a:rPr>
              <a:t>Distribution of Same </a:t>
            </a:r>
            <a:r>
              <a:rPr lang="en-US" sz="2100" b="1" u="sng" dirty="0" smtClean="0">
                <a:solidFill>
                  <a:schemeClr val="tx1"/>
                </a:solidFill>
              </a:rPr>
              <a:t>Property</a:t>
            </a:r>
          </a:p>
          <a:p>
            <a:pPr marL="0" indent="0">
              <a:buFont typeface="Arial" charset="0"/>
              <a:buNone/>
              <a:defRPr/>
            </a:pPr>
            <a:endParaRPr lang="en-US" sz="2100" dirty="0">
              <a:solidFill>
                <a:schemeClr val="tx1"/>
              </a:solidFill>
            </a:endParaRPr>
          </a:p>
          <a:p>
            <a:pPr>
              <a:defRPr/>
            </a:pPr>
            <a:r>
              <a:rPr lang="en-US" sz="2100" b="1" dirty="0">
                <a:solidFill>
                  <a:schemeClr val="tx1"/>
                </a:solidFill>
              </a:rPr>
              <a:t>Example 7</a:t>
            </a:r>
            <a:r>
              <a:rPr lang="en-US" sz="2100" b="1" dirty="0" smtClean="0">
                <a:solidFill>
                  <a:schemeClr val="tx1"/>
                </a:solidFill>
              </a:rPr>
              <a:t> </a:t>
            </a:r>
            <a:r>
              <a:rPr lang="en-US" sz="2100" b="1" dirty="0">
                <a:solidFill>
                  <a:schemeClr val="tx1"/>
                </a:solidFill>
              </a:rPr>
              <a:t>– Tax:</a:t>
            </a:r>
            <a:endParaRPr lang="en-US" sz="2100" dirty="0">
              <a:solidFill>
                <a:schemeClr val="tx1"/>
              </a:solidFill>
            </a:endParaRPr>
          </a:p>
          <a:p>
            <a:pPr>
              <a:spcBef>
                <a:spcPts val="0"/>
              </a:spcBef>
              <a:defRPr/>
            </a:pPr>
            <a:r>
              <a:rPr lang="en-US" sz="2100" dirty="0">
                <a:solidFill>
                  <a:schemeClr val="tx1"/>
                </a:solidFill>
              </a:rPr>
              <a:t>Under the previously-contributed property exception, Property </a:t>
            </a:r>
            <a:r>
              <a:rPr lang="en-US" sz="2100" dirty="0" err="1">
                <a:solidFill>
                  <a:schemeClr val="tx1"/>
                </a:solidFill>
              </a:rPr>
              <a:t>X2</a:t>
            </a:r>
            <a:r>
              <a:rPr lang="en-US" sz="2100" dirty="0">
                <a:solidFill>
                  <a:schemeClr val="tx1"/>
                </a:solidFill>
              </a:rPr>
              <a:t> is not taken into account in computing the amount of the Excess Distribution or the amount of A’s Net </a:t>
            </a:r>
            <a:r>
              <a:rPr lang="en-US" sz="2100" dirty="0" err="1">
                <a:solidFill>
                  <a:schemeClr val="tx1"/>
                </a:solidFill>
              </a:rPr>
              <a:t>Precontribution</a:t>
            </a:r>
            <a:r>
              <a:rPr lang="en-US" sz="2100" dirty="0">
                <a:solidFill>
                  <a:schemeClr val="tx1"/>
                </a:solidFill>
              </a:rPr>
              <a:t> Gain. </a:t>
            </a:r>
          </a:p>
          <a:p>
            <a:pPr>
              <a:spcBef>
                <a:spcPts val="0"/>
              </a:spcBef>
              <a:defRPr/>
            </a:pPr>
            <a:endParaRPr lang="en-US" sz="2100" dirty="0" smtClean="0">
              <a:solidFill>
                <a:schemeClr val="tx1"/>
              </a:solidFill>
            </a:endParaRPr>
          </a:p>
          <a:p>
            <a:pPr>
              <a:spcBef>
                <a:spcPts val="0"/>
              </a:spcBef>
              <a:defRPr/>
            </a:pPr>
            <a:r>
              <a:rPr lang="en-US" sz="2100" dirty="0" smtClean="0">
                <a:solidFill>
                  <a:schemeClr val="tx1"/>
                </a:solidFill>
              </a:rPr>
              <a:t>The </a:t>
            </a:r>
            <a:r>
              <a:rPr lang="en-US" sz="2100" dirty="0">
                <a:solidFill>
                  <a:schemeClr val="tx1"/>
                </a:solidFill>
              </a:rPr>
              <a:t>basis of Property </a:t>
            </a:r>
            <a:r>
              <a:rPr lang="en-US" sz="2100" dirty="0" err="1">
                <a:solidFill>
                  <a:schemeClr val="tx1"/>
                </a:solidFill>
              </a:rPr>
              <a:t>X2</a:t>
            </a:r>
            <a:r>
              <a:rPr lang="en-US" sz="2100" dirty="0">
                <a:solidFill>
                  <a:schemeClr val="tx1"/>
                </a:solidFill>
              </a:rPr>
              <a:t> to A is determined independently of the rest of the distribution. </a:t>
            </a:r>
          </a:p>
          <a:p>
            <a:pPr>
              <a:spcBef>
                <a:spcPts val="0"/>
              </a:spcBef>
              <a:defRPr/>
            </a:pPr>
            <a:endParaRPr lang="en-US" sz="2100" dirty="0" smtClean="0">
              <a:solidFill>
                <a:schemeClr val="tx1"/>
              </a:solidFill>
            </a:endParaRPr>
          </a:p>
          <a:p>
            <a:pPr>
              <a:spcBef>
                <a:spcPts val="0"/>
              </a:spcBef>
              <a:defRPr/>
            </a:pPr>
            <a:r>
              <a:rPr lang="en-US" sz="2100" dirty="0" smtClean="0">
                <a:solidFill>
                  <a:schemeClr val="tx1"/>
                </a:solidFill>
              </a:rPr>
              <a:t>Hence</a:t>
            </a:r>
            <a:r>
              <a:rPr lang="en-US" sz="2100" dirty="0">
                <a:solidFill>
                  <a:schemeClr val="tx1"/>
                </a:solidFill>
              </a:rPr>
              <a:t>, Property </a:t>
            </a:r>
            <a:r>
              <a:rPr lang="en-US" sz="2100" dirty="0" err="1">
                <a:solidFill>
                  <a:schemeClr val="tx1"/>
                </a:solidFill>
              </a:rPr>
              <a:t>X2</a:t>
            </a:r>
            <a:r>
              <a:rPr lang="en-US" sz="2100" dirty="0">
                <a:solidFill>
                  <a:schemeClr val="tx1"/>
                </a:solidFill>
              </a:rPr>
              <a:t> takes a carryover basis of $6,000 under §732(a)(1) (general carryover basis rule for current distributions). </a:t>
            </a:r>
          </a:p>
          <a:p>
            <a:pPr>
              <a:spcBef>
                <a:spcPts val="0"/>
              </a:spcBef>
              <a:defRPr/>
            </a:pPr>
            <a:endParaRPr lang="en-US" sz="2100" dirty="0" smtClean="0">
              <a:solidFill>
                <a:schemeClr val="tx1"/>
              </a:solidFill>
            </a:endParaRPr>
          </a:p>
          <a:p>
            <a:pPr>
              <a:spcBef>
                <a:spcPts val="0"/>
              </a:spcBef>
              <a:defRPr/>
            </a:pPr>
            <a:r>
              <a:rPr lang="en-US" sz="2100" dirty="0" smtClean="0">
                <a:solidFill>
                  <a:schemeClr val="tx1"/>
                </a:solidFill>
              </a:rPr>
              <a:t>The </a:t>
            </a:r>
            <a:r>
              <a:rPr lang="en-US" sz="2100" dirty="0">
                <a:solidFill>
                  <a:schemeClr val="tx1"/>
                </a:solidFill>
              </a:rPr>
              <a:t>basis of A’s interest is reduced to $10,000. </a:t>
            </a: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63</a:t>
            </a:fld>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pPr eaLnBrk="1" fontAlgn="auto" hangingPunct="1">
              <a:spcAft>
                <a:spcPts val="0"/>
              </a:spcAft>
              <a:defRPr/>
            </a:pPr>
            <a:r>
              <a:rPr lang="en-US" sz="4800" u="sng" dirty="0" smtClean="0"/>
              <a:t>§737</a:t>
            </a:r>
            <a:endParaRPr lang="en-US" sz="4800" u="sng" dirty="0"/>
          </a:p>
        </p:txBody>
      </p:sp>
      <p:sp>
        <p:nvSpPr>
          <p:cNvPr id="3" name="Content Placeholder 2"/>
          <p:cNvSpPr>
            <a:spLocks noGrp="1"/>
          </p:cNvSpPr>
          <p:nvPr>
            <p:ph idx="1"/>
          </p:nvPr>
        </p:nvSpPr>
        <p:spPr>
          <a:xfrm>
            <a:off x="457200" y="1219200"/>
            <a:ext cx="8229600" cy="4906963"/>
          </a:xfrm>
        </p:spPr>
        <p:txBody>
          <a:bodyPr rtlCol="0">
            <a:normAutofit/>
          </a:bodyPr>
          <a:lstStyle/>
          <a:p>
            <a:pPr>
              <a:defRPr/>
            </a:pPr>
            <a:r>
              <a:rPr lang="en-US" sz="2100" b="1" u="sng" dirty="0">
                <a:solidFill>
                  <a:schemeClr val="tx1"/>
                </a:solidFill>
              </a:rPr>
              <a:t>Distribution of Same </a:t>
            </a:r>
            <a:r>
              <a:rPr lang="en-US" sz="2100" b="1" u="sng" dirty="0" smtClean="0">
                <a:solidFill>
                  <a:schemeClr val="tx1"/>
                </a:solidFill>
              </a:rPr>
              <a:t>Property</a:t>
            </a:r>
          </a:p>
          <a:p>
            <a:pPr marL="0" indent="0">
              <a:buFont typeface="Arial" charset="0"/>
              <a:buNone/>
              <a:defRPr/>
            </a:pPr>
            <a:endParaRPr lang="en-US" sz="2100" dirty="0">
              <a:solidFill>
                <a:schemeClr val="tx1"/>
              </a:solidFill>
            </a:endParaRPr>
          </a:p>
          <a:p>
            <a:pPr>
              <a:defRPr/>
            </a:pPr>
            <a:r>
              <a:rPr lang="en-US" sz="2100" b="1" dirty="0">
                <a:solidFill>
                  <a:schemeClr val="tx1"/>
                </a:solidFill>
              </a:rPr>
              <a:t>Example 7</a:t>
            </a:r>
            <a:r>
              <a:rPr lang="en-US" sz="2100" b="1" dirty="0" smtClean="0">
                <a:solidFill>
                  <a:schemeClr val="tx1"/>
                </a:solidFill>
              </a:rPr>
              <a:t> </a:t>
            </a:r>
            <a:r>
              <a:rPr lang="en-US" sz="2100" b="1" dirty="0">
                <a:solidFill>
                  <a:schemeClr val="tx1"/>
                </a:solidFill>
              </a:rPr>
              <a:t>– Tax:</a:t>
            </a:r>
            <a:endParaRPr lang="en-US" sz="2100" dirty="0">
              <a:solidFill>
                <a:schemeClr val="tx1"/>
              </a:solidFill>
            </a:endParaRPr>
          </a:p>
          <a:p>
            <a:pPr>
              <a:defRPr/>
            </a:pPr>
            <a:r>
              <a:rPr lang="en-US" sz="2100" dirty="0">
                <a:solidFill>
                  <a:schemeClr val="tx1"/>
                </a:solidFill>
              </a:rPr>
              <a:t>The §737 distribution then consists of Property Y and the Excess Distribution is $10,000 ($20,000 </a:t>
            </a:r>
            <a:r>
              <a:rPr lang="en-US" sz="2100" dirty="0" err="1">
                <a:solidFill>
                  <a:schemeClr val="tx1"/>
                </a:solidFill>
              </a:rPr>
              <a:t>FMV</a:t>
            </a:r>
            <a:r>
              <a:rPr lang="en-US" sz="2100" dirty="0">
                <a:solidFill>
                  <a:schemeClr val="tx1"/>
                </a:solidFill>
              </a:rPr>
              <a:t> in Property Y less $10,000 basis of A’s interest). </a:t>
            </a:r>
          </a:p>
          <a:p>
            <a:pPr>
              <a:defRPr/>
            </a:pPr>
            <a:endParaRPr lang="en-US" sz="2100" dirty="0" smtClean="0">
              <a:solidFill>
                <a:schemeClr val="tx1"/>
              </a:solidFill>
            </a:endParaRPr>
          </a:p>
          <a:p>
            <a:pPr>
              <a:defRPr/>
            </a:pPr>
            <a:r>
              <a:rPr lang="en-US" sz="2100" dirty="0" smtClean="0">
                <a:solidFill>
                  <a:schemeClr val="tx1"/>
                </a:solidFill>
              </a:rPr>
              <a:t>A’s </a:t>
            </a:r>
            <a:r>
              <a:rPr lang="en-US" sz="2100" dirty="0">
                <a:solidFill>
                  <a:schemeClr val="tx1"/>
                </a:solidFill>
              </a:rPr>
              <a:t>Net </a:t>
            </a:r>
            <a:r>
              <a:rPr lang="en-US" sz="2100" dirty="0" err="1">
                <a:solidFill>
                  <a:schemeClr val="tx1"/>
                </a:solidFill>
              </a:rPr>
              <a:t>Precontribution</a:t>
            </a:r>
            <a:r>
              <a:rPr lang="en-US" sz="2100" dirty="0">
                <a:solidFill>
                  <a:schemeClr val="tx1"/>
                </a:solidFill>
              </a:rPr>
              <a:t> Gain (with respect to Property </a:t>
            </a:r>
            <a:r>
              <a:rPr lang="en-US" sz="2100" dirty="0" err="1">
                <a:solidFill>
                  <a:schemeClr val="tx1"/>
                </a:solidFill>
              </a:rPr>
              <a:t>X1</a:t>
            </a:r>
            <a:r>
              <a:rPr lang="en-US" sz="2100" dirty="0">
                <a:solidFill>
                  <a:schemeClr val="tx1"/>
                </a:solidFill>
              </a:rPr>
              <a:t>) is $10,000, as is A’s §737 gain. </a:t>
            </a: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64</a:t>
            </a:fld>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pPr eaLnBrk="1" fontAlgn="auto" hangingPunct="1">
              <a:spcAft>
                <a:spcPts val="0"/>
              </a:spcAft>
              <a:defRPr/>
            </a:pPr>
            <a:r>
              <a:rPr lang="en-US" sz="4800" u="sng" dirty="0" smtClean="0"/>
              <a:t>§737</a:t>
            </a:r>
            <a:endParaRPr lang="en-US" sz="4800" u="sng" dirty="0"/>
          </a:p>
        </p:txBody>
      </p:sp>
      <p:sp>
        <p:nvSpPr>
          <p:cNvPr id="3" name="Content Placeholder 2"/>
          <p:cNvSpPr>
            <a:spLocks noGrp="1"/>
          </p:cNvSpPr>
          <p:nvPr>
            <p:ph idx="1"/>
          </p:nvPr>
        </p:nvSpPr>
        <p:spPr>
          <a:xfrm>
            <a:off x="457200" y="1219200"/>
            <a:ext cx="8229600" cy="4906963"/>
          </a:xfrm>
        </p:spPr>
        <p:txBody>
          <a:bodyPr rtlCol="0">
            <a:normAutofit/>
          </a:bodyPr>
          <a:lstStyle/>
          <a:p>
            <a:pPr>
              <a:defRPr/>
            </a:pPr>
            <a:r>
              <a:rPr lang="en-US" sz="2100" b="1" u="sng" dirty="0">
                <a:solidFill>
                  <a:schemeClr val="tx1"/>
                </a:solidFill>
              </a:rPr>
              <a:t>Application Following </a:t>
            </a:r>
            <a:r>
              <a:rPr lang="en-US" sz="2100" b="1" u="sng" dirty="0" smtClean="0">
                <a:solidFill>
                  <a:schemeClr val="tx1"/>
                </a:solidFill>
              </a:rPr>
              <a:t>§708(b</a:t>
            </a:r>
            <a:r>
              <a:rPr lang="en-US" sz="2100" b="1" u="sng" dirty="0">
                <a:solidFill>
                  <a:schemeClr val="tx1"/>
                </a:solidFill>
              </a:rPr>
              <a:t>)(1)(B) Termination</a:t>
            </a:r>
            <a:endParaRPr lang="en-US" sz="2100" dirty="0">
              <a:solidFill>
                <a:schemeClr val="tx1"/>
              </a:solidFill>
            </a:endParaRPr>
          </a:p>
          <a:p>
            <a:pPr marL="0" indent="0">
              <a:buFont typeface="Arial" charset="0"/>
              <a:buNone/>
              <a:defRPr/>
            </a:pPr>
            <a:endParaRPr lang="en-US" sz="2100" dirty="0">
              <a:solidFill>
                <a:schemeClr val="tx1"/>
              </a:solidFill>
            </a:endParaRPr>
          </a:p>
          <a:p>
            <a:pPr>
              <a:defRPr/>
            </a:pPr>
            <a:r>
              <a:rPr lang="en-US" sz="2100" dirty="0">
                <a:solidFill>
                  <a:schemeClr val="tx1"/>
                </a:solidFill>
              </a:rPr>
              <a:t>In the context of §§704(c) and 737, the </a:t>
            </a:r>
            <a:r>
              <a:rPr lang="en-US" sz="2100" dirty="0" err="1" smtClean="0">
                <a:solidFill>
                  <a:schemeClr val="tx1"/>
                </a:solidFill>
              </a:rPr>
              <a:t>Regs</a:t>
            </a:r>
            <a:r>
              <a:rPr lang="en-US" sz="2100" dirty="0" smtClean="0">
                <a:solidFill>
                  <a:schemeClr val="tx1"/>
                </a:solidFill>
              </a:rPr>
              <a:t> </a:t>
            </a:r>
            <a:r>
              <a:rPr lang="en-US" sz="2100" dirty="0">
                <a:solidFill>
                  <a:schemeClr val="tx1"/>
                </a:solidFill>
              </a:rPr>
              <a:t>clarify that a §708(a)(1)(B) termination will have </a:t>
            </a:r>
            <a:r>
              <a:rPr lang="en-US" sz="2100" u="sng" dirty="0">
                <a:solidFill>
                  <a:schemeClr val="tx1"/>
                </a:solidFill>
              </a:rPr>
              <a:t>no</a:t>
            </a:r>
            <a:r>
              <a:rPr lang="en-US" sz="2100" dirty="0">
                <a:solidFill>
                  <a:schemeClr val="tx1"/>
                </a:solidFill>
              </a:rPr>
              <a:t> effect on partnership and partners.</a:t>
            </a:r>
          </a:p>
          <a:p>
            <a:pPr>
              <a:defRPr/>
            </a:pPr>
            <a:endParaRPr lang="en-US" sz="2100" dirty="0" smtClean="0">
              <a:solidFill>
                <a:schemeClr val="tx1"/>
              </a:solidFill>
            </a:endParaRPr>
          </a:p>
          <a:p>
            <a:pPr>
              <a:defRPr/>
            </a:pPr>
            <a:r>
              <a:rPr lang="en-US" sz="2100" dirty="0" err="1" smtClean="0">
                <a:solidFill>
                  <a:schemeClr val="tx1"/>
                </a:solidFill>
              </a:rPr>
              <a:t>Regs</a:t>
            </a:r>
            <a:r>
              <a:rPr lang="en-US" sz="2100" dirty="0" smtClean="0">
                <a:solidFill>
                  <a:schemeClr val="tx1"/>
                </a:solidFill>
              </a:rPr>
              <a:t> </a:t>
            </a:r>
            <a:r>
              <a:rPr lang="en-US" sz="2100" dirty="0">
                <a:solidFill>
                  <a:schemeClr val="tx1"/>
                </a:solidFill>
              </a:rPr>
              <a:t>under §704(c) provide that property deemed to be contributed to the new partnership will only be treated as §704(c) property in the hands of the new partnership to the extent it was §704(c) property in the hands of the terminated partnership.</a:t>
            </a: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65</a:t>
            </a:fld>
            <a:endParaRPr 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pPr eaLnBrk="1" fontAlgn="auto" hangingPunct="1">
              <a:spcAft>
                <a:spcPts val="0"/>
              </a:spcAft>
              <a:defRPr/>
            </a:pPr>
            <a:r>
              <a:rPr lang="en-US" sz="4800" u="sng" dirty="0" smtClean="0"/>
              <a:t>§737</a:t>
            </a:r>
            <a:endParaRPr lang="en-US" sz="4800" u="sng" dirty="0"/>
          </a:p>
        </p:txBody>
      </p:sp>
      <p:sp>
        <p:nvSpPr>
          <p:cNvPr id="3" name="Content Placeholder 2"/>
          <p:cNvSpPr>
            <a:spLocks noGrp="1"/>
          </p:cNvSpPr>
          <p:nvPr>
            <p:ph idx="1"/>
          </p:nvPr>
        </p:nvSpPr>
        <p:spPr>
          <a:xfrm>
            <a:off x="457200" y="1143000"/>
            <a:ext cx="8229600" cy="4983163"/>
          </a:xfrm>
        </p:spPr>
        <p:txBody>
          <a:bodyPr rtlCol="0">
            <a:normAutofit/>
          </a:bodyPr>
          <a:lstStyle/>
          <a:p>
            <a:pPr>
              <a:defRPr/>
            </a:pPr>
            <a:r>
              <a:rPr lang="en-US" sz="2100" b="1" u="sng" dirty="0">
                <a:solidFill>
                  <a:schemeClr val="tx1"/>
                </a:solidFill>
              </a:rPr>
              <a:t>Incorporation of </a:t>
            </a:r>
            <a:r>
              <a:rPr lang="en-US" sz="2100" b="1" u="sng" dirty="0" smtClean="0">
                <a:solidFill>
                  <a:schemeClr val="tx1"/>
                </a:solidFill>
              </a:rPr>
              <a:t>Partnership</a:t>
            </a:r>
          </a:p>
          <a:p>
            <a:pPr marL="0" indent="0">
              <a:buFont typeface="Arial" charset="0"/>
              <a:buNone/>
              <a:defRPr/>
            </a:pPr>
            <a:endParaRPr lang="en-US" sz="2100" dirty="0">
              <a:solidFill>
                <a:schemeClr val="tx1"/>
              </a:solidFill>
            </a:endParaRPr>
          </a:p>
          <a:p>
            <a:pPr>
              <a:defRPr/>
            </a:pPr>
            <a:r>
              <a:rPr lang="en-US" sz="2100" dirty="0" smtClean="0">
                <a:solidFill>
                  <a:schemeClr val="tx1"/>
                </a:solidFill>
              </a:rPr>
              <a:t>§737 </a:t>
            </a:r>
            <a:r>
              <a:rPr lang="en-US" sz="2100" dirty="0">
                <a:solidFill>
                  <a:schemeClr val="tx1"/>
                </a:solidFill>
              </a:rPr>
              <a:t>does </a:t>
            </a:r>
            <a:r>
              <a:rPr lang="en-US" sz="2100" u="sng" dirty="0">
                <a:solidFill>
                  <a:schemeClr val="tx1"/>
                </a:solidFill>
              </a:rPr>
              <a:t>not</a:t>
            </a:r>
            <a:r>
              <a:rPr lang="en-US" sz="2100" dirty="0">
                <a:solidFill>
                  <a:schemeClr val="tx1"/>
                </a:solidFill>
              </a:rPr>
              <a:t> apply to distributions in connection with the incorporation of a partnership (provided that the partnership liquidates as part of the incorporation transaction) unless the incorporation is accomplished by means of an actual distribution of partnership assets to the partners followed by a contribution of such assets from the partners to the new corporation.  Thus, </a:t>
            </a:r>
            <a:r>
              <a:rPr lang="en-US" sz="2100" u="sng" dirty="0">
                <a:solidFill>
                  <a:schemeClr val="tx1"/>
                </a:solidFill>
              </a:rPr>
              <a:t>form continues to govern</a:t>
            </a:r>
            <a:r>
              <a:rPr lang="en-US" sz="2100" dirty="0">
                <a:solidFill>
                  <a:schemeClr val="tx1"/>
                </a:solidFill>
              </a:rPr>
              <a:t>, as it does with respect to other aspects of partnership incorporation.</a:t>
            </a: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66</a:t>
            </a:fld>
            <a:endParaRPr lang="en-US"/>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419600"/>
          </a:xfrm>
        </p:spPr>
        <p:txBody>
          <a:bodyPr/>
          <a:lstStyle/>
          <a:p>
            <a:r>
              <a:rPr lang="en-US" dirty="0" smtClean="0"/>
              <a:t>Part III</a:t>
            </a:r>
            <a:br>
              <a:rPr lang="en-US" dirty="0" smtClean="0"/>
            </a:br>
            <a:r>
              <a:rPr lang="en-US" dirty="0" smtClean="0"/>
              <a:t/>
            </a:r>
            <a:br>
              <a:rPr lang="en-US" dirty="0" smtClean="0"/>
            </a:br>
            <a:r>
              <a:rPr lang="en-US" dirty="0" smtClean="0"/>
              <a:t>Terminations</a:t>
            </a:r>
            <a:endParaRPr lang="en-US" dirty="0"/>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67</a:t>
            </a:fld>
            <a:endParaRPr lang="en-US"/>
          </a:p>
        </p:txBody>
      </p:sp>
    </p:spTree>
    <p:extLst>
      <p:ext uri="{BB962C8B-B14F-4D97-AF65-F5344CB8AC3E}">
        <p14:creationId xmlns:p14="http://schemas.microsoft.com/office/powerpoint/2010/main" val="35181164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pPr>
              <a:lnSpc>
                <a:spcPct val="100000"/>
              </a:lnSpc>
            </a:pPr>
            <a:r>
              <a:rPr lang="en-US" sz="2800" dirty="0"/>
              <a:t>Partnership Termination </a:t>
            </a:r>
            <a:br>
              <a:rPr lang="en-US" sz="2800" dirty="0"/>
            </a:br>
            <a:r>
              <a:rPr lang="en-US" sz="2800" dirty="0"/>
              <a:t>(for Federal Income Tax Purposes)</a:t>
            </a:r>
          </a:p>
        </p:txBody>
      </p:sp>
      <p:sp>
        <p:nvSpPr>
          <p:cNvPr id="3" name="Content Placeholder 2"/>
          <p:cNvSpPr>
            <a:spLocks noGrp="1"/>
          </p:cNvSpPr>
          <p:nvPr>
            <p:ph idx="1"/>
          </p:nvPr>
        </p:nvSpPr>
        <p:spPr>
          <a:xfrm>
            <a:off x="457200" y="1219200"/>
            <a:ext cx="8229600" cy="5334000"/>
          </a:xfrm>
        </p:spPr>
        <p:txBody>
          <a:bodyPr>
            <a:noAutofit/>
          </a:bodyPr>
          <a:lstStyle/>
          <a:p>
            <a:r>
              <a:rPr lang="en-US" sz="1600" b="1" u="sng" dirty="0" smtClean="0">
                <a:latin typeface="+mn-lt"/>
              </a:rPr>
              <a:t>(Actual) Termination</a:t>
            </a:r>
            <a:r>
              <a:rPr lang="en-US" sz="1600" dirty="0" smtClean="0">
                <a:latin typeface="+mn-lt"/>
              </a:rPr>
              <a:t>: When a </a:t>
            </a:r>
            <a:r>
              <a:rPr lang="en-US" sz="1600" dirty="0">
                <a:latin typeface="+mn-lt"/>
              </a:rPr>
              <a:t>partnership </a:t>
            </a:r>
            <a:r>
              <a:rPr lang="en-US" sz="1600" dirty="0" smtClean="0">
                <a:latin typeface="+mn-lt"/>
              </a:rPr>
              <a:t>ceases </a:t>
            </a:r>
            <a:r>
              <a:rPr lang="en-US" sz="1600" dirty="0">
                <a:latin typeface="+mn-lt"/>
              </a:rPr>
              <a:t>to do </a:t>
            </a:r>
            <a:r>
              <a:rPr lang="en-US" sz="1600" dirty="0" smtClean="0">
                <a:latin typeface="+mn-lt"/>
              </a:rPr>
              <a:t>business.  (§</a:t>
            </a:r>
            <a:r>
              <a:rPr lang="en-US" sz="1600" dirty="0">
                <a:latin typeface="+mn-lt"/>
              </a:rPr>
              <a:t>708(b)(1)(A</a:t>
            </a:r>
            <a:r>
              <a:rPr lang="en-US" sz="1600" dirty="0" smtClean="0">
                <a:latin typeface="+mn-lt"/>
              </a:rPr>
              <a:t>).)</a:t>
            </a:r>
          </a:p>
          <a:p>
            <a:pPr lvl="1"/>
            <a:r>
              <a:rPr lang="en-US" b="1" u="sng" dirty="0">
                <a:latin typeface="+mn-lt"/>
              </a:rPr>
              <a:t>Effects</a:t>
            </a:r>
            <a:r>
              <a:rPr lang="en-US" dirty="0">
                <a:latin typeface="+mn-lt"/>
              </a:rPr>
              <a:t>:</a:t>
            </a:r>
          </a:p>
          <a:p>
            <a:pPr lvl="2"/>
            <a:r>
              <a:rPr lang="en-US" dirty="0">
                <a:latin typeface="+mn-lt"/>
              </a:rPr>
              <a:t>The partnership’s taxable year closes upon termination.</a:t>
            </a:r>
          </a:p>
          <a:p>
            <a:pPr lvl="2"/>
            <a:r>
              <a:rPr lang="en-US" dirty="0">
                <a:latin typeface="+mn-lt"/>
              </a:rPr>
              <a:t>All partnership assets are treated as distributed to the partners.</a:t>
            </a:r>
          </a:p>
          <a:p>
            <a:endParaRPr lang="en-US" sz="1600" b="1" u="sng" dirty="0" smtClean="0">
              <a:latin typeface="+mn-lt"/>
            </a:endParaRPr>
          </a:p>
          <a:p>
            <a:r>
              <a:rPr lang="en-US" sz="1600" b="1" u="sng" dirty="0" smtClean="0">
                <a:latin typeface="+mn-lt"/>
              </a:rPr>
              <a:t>Deemed Termination</a:t>
            </a:r>
            <a:r>
              <a:rPr lang="en-US" sz="1600" dirty="0">
                <a:latin typeface="+mn-lt"/>
              </a:rPr>
              <a:t>:</a:t>
            </a:r>
            <a:r>
              <a:rPr lang="en-US" sz="1600" dirty="0" smtClean="0">
                <a:latin typeface="+mn-lt"/>
              </a:rPr>
              <a:t>  When there </a:t>
            </a:r>
            <a:r>
              <a:rPr lang="en-US" sz="1600" dirty="0">
                <a:latin typeface="+mn-lt"/>
              </a:rPr>
              <a:t>is a sale or exchange of 50% or more of the total interests in partnership capital and profits within any 12-month </a:t>
            </a:r>
            <a:r>
              <a:rPr lang="en-US" sz="1600" dirty="0" smtClean="0">
                <a:latin typeface="+mn-lt"/>
              </a:rPr>
              <a:t>period, </a:t>
            </a:r>
            <a:r>
              <a:rPr lang="en-US" sz="1600" dirty="0">
                <a:latin typeface="+mn-lt"/>
              </a:rPr>
              <a:t>regardless of whether </a:t>
            </a:r>
            <a:r>
              <a:rPr lang="en-US" sz="1600" dirty="0" smtClean="0">
                <a:latin typeface="+mn-lt"/>
              </a:rPr>
              <a:t>it actually </a:t>
            </a:r>
            <a:r>
              <a:rPr lang="en-US" sz="1600" dirty="0">
                <a:latin typeface="+mn-lt"/>
              </a:rPr>
              <a:t>ceases to do </a:t>
            </a:r>
            <a:r>
              <a:rPr lang="en-US" sz="1600" dirty="0" smtClean="0">
                <a:latin typeface="+mn-lt"/>
              </a:rPr>
              <a:t>business.  (§</a:t>
            </a:r>
            <a:r>
              <a:rPr lang="en-US" sz="1600" dirty="0">
                <a:latin typeface="+mn-lt"/>
              </a:rPr>
              <a:t>708(b)(1)(B</a:t>
            </a:r>
            <a:r>
              <a:rPr lang="en-US" sz="1600" dirty="0" smtClean="0">
                <a:latin typeface="+mn-lt"/>
              </a:rPr>
              <a:t>)). </a:t>
            </a:r>
          </a:p>
          <a:p>
            <a:endParaRPr lang="en-US" sz="1600" dirty="0" smtClean="0">
              <a:latin typeface="+mn-lt"/>
            </a:endParaRPr>
          </a:p>
          <a:p>
            <a:r>
              <a:rPr lang="en-US" sz="1600" dirty="0" smtClean="0">
                <a:latin typeface="+mn-lt"/>
              </a:rPr>
              <a:t>§708(b</a:t>
            </a:r>
            <a:r>
              <a:rPr lang="en-US" sz="1600" dirty="0">
                <a:latin typeface="+mn-lt"/>
              </a:rPr>
              <a:t>)(1)(B): Sales or Exchanges of 50% or more of the Capital and Profits Interests Within 12 Months.</a:t>
            </a:r>
          </a:p>
          <a:p>
            <a:r>
              <a:rPr lang="en-US" sz="1600" dirty="0" smtClean="0">
                <a:latin typeface="+mn-lt"/>
              </a:rPr>
              <a:t>§</a:t>
            </a:r>
            <a:r>
              <a:rPr lang="en-US" sz="1600" dirty="0">
                <a:latin typeface="+mn-lt"/>
              </a:rPr>
              <a:t>708(b)(1)(B) terminating events are based upon the </a:t>
            </a:r>
            <a:r>
              <a:rPr lang="en-US" sz="1600" u="sng" dirty="0">
                <a:latin typeface="+mn-lt"/>
              </a:rPr>
              <a:t>sales or exchanges</a:t>
            </a:r>
            <a:r>
              <a:rPr lang="en-US" sz="1600" dirty="0">
                <a:latin typeface="+mn-lt"/>
              </a:rPr>
              <a:t> of partnership interests.  For a termination to occur, there must be a sale or exchange of at least 50% of the total interests in partnership capital and profits during a 12 (consecutive) month period. The same interest sold more than once during the 12 (consecutive) month period is only counted once, although the later sale rolls the 12 month period forward. </a:t>
            </a:r>
          </a:p>
          <a:p>
            <a:r>
              <a:rPr lang="en-US" sz="1600" dirty="0" smtClean="0"/>
              <a:t>Gifts </a:t>
            </a:r>
            <a:r>
              <a:rPr lang="en-US" sz="1600" dirty="0"/>
              <a:t>and Bequests.  </a:t>
            </a:r>
            <a:r>
              <a:rPr lang="en-US" sz="1600" dirty="0" smtClean="0"/>
              <a:t>Gifts</a:t>
            </a:r>
            <a:r>
              <a:rPr lang="en-US" sz="1600" dirty="0"/>
              <a:t>, bequests, and </a:t>
            </a:r>
            <a:r>
              <a:rPr lang="en-US" sz="1600" dirty="0" smtClean="0"/>
              <a:t>inheritances events </a:t>
            </a:r>
            <a:r>
              <a:rPr lang="en-US" sz="1600" dirty="0"/>
              <a:t>are </a:t>
            </a:r>
            <a:r>
              <a:rPr lang="en-US" sz="1600" u="sng" dirty="0"/>
              <a:t>not</a:t>
            </a:r>
            <a:r>
              <a:rPr lang="en-US" sz="1600" dirty="0"/>
              <a:t> deemed sales or exchanges for termination </a:t>
            </a:r>
            <a:r>
              <a:rPr lang="en-US" sz="1600" dirty="0" smtClean="0"/>
              <a:t>purposes. </a:t>
            </a:r>
            <a:endParaRPr lang="en-US" sz="1800" dirty="0">
              <a:latin typeface="+mn-lt"/>
            </a:endParaRPr>
          </a:p>
        </p:txBody>
      </p:sp>
      <p:sp>
        <p:nvSpPr>
          <p:cNvPr id="4" name="Slide Number Placeholder 3"/>
          <p:cNvSpPr>
            <a:spLocks noGrp="1"/>
          </p:cNvSpPr>
          <p:nvPr>
            <p:ph type="sldNum" sz="quarter" idx="12"/>
          </p:nvPr>
        </p:nvSpPr>
        <p:spPr/>
        <p:txBody>
          <a:bodyPr/>
          <a:lstStyle/>
          <a:p>
            <a:fld id="{8DFC526E-0A08-E844-A4EE-F41C4940EFD7}" type="slidenum">
              <a:rPr lang="en-US" smtClean="0"/>
              <a:t>68</a:t>
            </a:fld>
            <a:endParaRPr lang="en-US"/>
          </a:p>
        </p:txBody>
      </p:sp>
    </p:spTree>
    <p:extLst>
      <p:ext uri="{BB962C8B-B14F-4D97-AF65-F5344CB8AC3E}">
        <p14:creationId xmlns:p14="http://schemas.microsoft.com/office/powerpoint/2010/main" val="169996687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47800"/>
          </a:xfrm>
        </p:spPr>
        <p:txBody>
          <a:bodyPr/>
          <a:lstStyle/>
          <a:p>
            <a:pPr>
              <a:lnSpc>
                <a:spcPct val="100000"/>
              </a:lnSpc>
            </a:pPr>
            <a:r>
              <a:rPr lang="en-US" sz="3600" dirty="0">
                <a:solidFill>
                  <a:srgbClr val="2F5897"/>
                </a:solidFill>
              </a:rPr>
              <a:t>Partnership Termination </a:t>
            </a:r>
            <a:br>
              <a:rPr lang="en-US" sz="3600" dirty="0">
                <a:solidFill>
                  <a:srgbClr val="2F5897"/>
                </a:solidFill>
              </a:rPr>
            </a:br>
            <a:r>
              <a:rPr lang="en-US" sz="3600" dirty="0">
                <a:solidFill>
                  <a:srgbClr val="2F5897"/>
                </a:solidFill>
              </a:rPr>
              <a:t>(for Federal Income Tax Purposes)</a:t>
            </a:r>
            <a:endParaRPr lang="en-US" dirty="0"/>
          </a:p>
        </p:txBody>
      </p:sp>
      <p:sp>
        <p:nvSpPr>
          <p:cNvPr id="3" name="Content Placeholder 2"/>
          <p:cNvSpPr>
            <a:spLocks noGrp="1"/>
          </p:cNvSpPr>
          <p:nvPr>
            <p:ph idx="1"/>
          </p:nvPr>
        </p:nvSpPr>
        <p:spPr/>
        <p:txBody>
          <a:bodyPr/>
          <a:lstStyle/>
          <a:p>
            <a:r>
              <a:rPr lang="en-US" sz="2000" b="1" u="sng" dirty="0">
                <a:latin typeface="+mn-lt"/>
              </a:rPr>
              <a:t>EXAMPLE</a:t>
            </a:r>
            <a:endParaRPr lang="en-US" sz="2000" dirty="0">
              <a:latin typeface="+mn-lt"/>
            </a:endParaRPr>
          </a:p>
          <a:p>
            <a:r>
              <a:rPr lang="en-US" sz="1800" dirty="0" smtClean="0">
                <a:latin typeface="+mn-lt"/>
              </a:rPr>
              <a:t>In partnership ABC, where A, B and C each hold an equal 1/3 interest in capital, profits and losses, if A sells her 1/3 capital and profits interest to X on June 1, </a:t>
            </a:r>
            <a:r>
              <a:rPr lang="en-US" sz="1800" dirty="0" err="1" smtClean="0">
                <a:latin typeface="+mn-lt"/>
              </a:rPr>
              <a:t>20X0</a:t>
            </a:r>
            <a:r>
              <a:rPr lang="en-US" sz="1800" dirty="0" smtClean="0">
                <a:latin typeface="+mn-lt"/>
              </a:rPr>
              <a:t>, and X sells the same 1/3 interest to Y on September 15, </a:t>
            </a:r>
            <a:r>
              <a:rPr lang="en-US" sz="1800" dirty="0" err="1" smtClean="0">
                <a:latin typeface="+mn-lt"/>
              </a:rPr>
              <a:t>20X0</a:t>
            </a:r>
            <a:r>
              <a:rPr lang="en-US" sz="1800" dirty="0" smtClean="0">
                <a:latin typeface="+mn-lt"/>
              </a:rPr>
              <a:t>, </a:t>
            </a:r>
            <a:r>
              <a:rPr lang="en-US" sz="1800" dirty="0">
                <a:latin typeface="+mn-lt"/>
              </a:rPr>
              <a:t>no termination arises, since only 33.3% has been sold, but the 12 month period will run forward to September 15 of the next year (</a:t>
            </a:r>
            <a:r>
              <a:rPr lang="en-US" sz="1800" dirty="0" err="1">
                <a:latin typeface="+mn-lt"/>
              </a:rPr>
              <a:t>20X1</a:t>
            </a:r>
            <a:r>
              <a:rPr lang="en-US" sz="1800" dirty="0" smtClean="0">
                <a:latin typeface="+mn-lt"/>
              </a:rPr>
              <a:t>).</a:t>
            </a:r>
            <a:endParaRPr lang="en-US" sz="2000" dirty="0">
              <a:latin typeface="+mn-lt"/>
            </a:endParaRPr>
          </a:p>
          <a:p>
            <a:endParaRPr lang="en-US" sz="1800" dirty="0" smtClean="0">
              <a:latin typeface="+mn-lt"/>
            </a:endParaRPr>
          </a:p>
          <a:p>
            <a:r>
              <a:rPr lang="en-US" sz="1800" dirty="0" smtClean="0">
                <a:latin typeface="+mn-lt"/>
              </a:rPr>
              <a:t>“12 </a:t>
            </a:r>
            <a:r>
              <a:rPr lang="en-US" sz="1800" dirty="0">
                <a:latin typeface="+mn-lt"/>
              </a:rPr>
              <a:t>Months” Means 12 Consecutive Months. The 12-month period is not a reference to a (taxable) year, but to any 12 consecutive month period. </a:t>
            </a:r>
          </a:p>
          <a:p>
            <a:endParaRPr lang="en-US" sz="1800" dirty="0" smtClean="0">
              <a:latin typeface="+mn-lt"/>
            </a:endParaRPr>
          </a:p>
          <a:p>
            <a:r>
              <a:rPr lang="en-US" sz="1800" dirty="0" smtClean="0">
                <a:latin typeface="+mn-lt"/>
              </a:rPr>
              <a:t>Multiple </a:t>
            </a:r>
            <a:r>
              <a:rPr lang="en-US" sz="1800" dirty="0">
                <a:latin typeface="+mn-lt"/>
              </a:rPr>
              <a:t>Sales. Other than the same interest being sold twice, multiple interest sales are counted within the 12 month period for the 50% test and, so long as the aggregate total of capital and profits interests transferred equals 50% or more within the 12 month period, a termination occurs under §708(b)(1)(B</a:t>
            </a:r>
            <a:r>
              <a:rPr lang="en-US" sz="1800" dirty="0" smtClean="0">
                <a:latin typeface="+mn-lt"/>
              </a:rPr>
              <a:t>).</a:t>
            </a:r>
            <a:endParaRPr lang="en-US" sz="1800" dirty="0">
              <a:latin typeface="+mn-lt"/>
            </a:endParaRP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69</a:t>
            </a:fld>
            <a:endParaRPr lang="en-US"/>
          </a:p>
        </p:txBody>
      </p:sp>
    </p:spTree>
    <p:extLst>
      <p:ext uri="{BB962C8B-B14F-4D97-AF65-F5344CB8AC3E}">
        <p14:creationId xmlns:p14="http://schemas.microsoft.com/office/powerpoint/2010/main" val="35779984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noAutofit/>
          </a:bodyPr>
          <a:lstStyle/>
          <a:p>
            <a:pPr>
              <a:lnSpc>
                <a:spcPct val="100000"/>
              </a:lnSpc>
            </a:pPr>
            <a:r>
              <a:rPr lang="en-US" sz="4000"/>
              <a:t>(</a:t>
            </a:r>
            <a:r>
              <a:rPr lang="en-US" sz="3600" smtClean="0"/>
              <a:t>Income</a:t>
            </a:r>
            <a:r>
              <a:rPr lang="en-US" sz="4000" smtClean="0"/>
              <a:t>) </a:t>
            </a:r>
            <a:r>
              <a:rPr lang="en-US" sz="3600" smtClean="0"/>
              <a:t>Allocations With Respect to </a:t>
            </a:r>
            <a:br>
              <a:rPr lang="en-US" sz="3600" smtClean="0"/>
            </a:br>
            <a:r>
              <a:rPr lang="en-US" sz="3600" smtClean="0"/>
              <a:t>Contributed Property</a:t>
            </a:r>
            <a:endParaRPr lang="en-US" sz="3600"/>
          </a:p>
        </p:txBody>
      </p:sp>
      <p:sp>
        <p:nvSpPr>
          <p:cNvPr id="5" name="Content Placeholder 2"/>
          <p:cNvSpPr txBox="1">
            <a:spLocks/>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77500" lnSpcReduction="20000"/>
          </a:bodyPr>
          <a:lstStyle>
            <a:lvl1pPr marL="342900" indent="-342900" algn="l" rtl="0" eaLnBrk="0" fontAlgn="base" hangingPunct="0">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a:buFont typeface="Arial" panose="020B0604020202020204" pitchFamily="34" charset="0"/>
              <a:buChar char="•"/>
            </a:pPr>
            <a:r>
              <a:rPr lang="en-US" sz="3600" u="sng" smtClean="0"/>
              <a:t>§704(c)</a:t>
            </a:r>
            <a:r>
              <a:rPr lang="en-US" sz="3600" smtClean="0"/>
              <a:t>. A contributing partner must remain responsible for inherent tax consequences in contributed property when unrecognized gains or losses at the time of contribution are subsequently realized by the partnership.  </a:t>
            </a:r>
          </a:p>
          <a:p>
            <a:pPr marL="0" indent="0">
              <a:buFont typeface="Arial" charset="0"/>
              <a:buNone/>
            </a:pPr>
            <a:endParaRPr lang="en-US" sz="1600" smtClean="0"/>
          </a:p>
          <a:p>
            <a:pPr lvl="1"/>
            <a:r>
              <a:rPr lang="en-US" sz="3200" i="1" u="sng" smtClean="0"/>
              <a:t>Example</a:t>
            </a:r>
            <a:r>
              <a:rPr lang="en-US" sz="3200" smtClean="0"/>
              <a:t>: If a partner contributes property with a basis of $4k and a FMV of $10k, upon the partnership’s subsequent sale of the contributed property, the contributing partner is allocated the </a:t>
            </a:r>
            <a:r>
              <a:rPr lang="en-US" sz="3200" u="sng" smtClean="0"/>
              <a:t>first $6k </a:t>
            </a:r>
            <a:r>
              <a:rPr lang="en-US" sz="3200" smtClean="0"/>
              <a:t>of the capital gain arising from the sale.</a:t>
            </a:r>
          </a:p>
          <a:p>
            <a:pPr marL="457200" lvl="1" indent="0">
              <a:buFont typeface="Courier New" pitchFamily="49" charset="0"/>
              <a:buNone/>
            </a:pPr>
            <a:endParaRPr lang="en-US" smtClean="0"/>
          </a:p>
        </p:txBody>
      </p:sp>
    </p:spTree>
    <p:extLst>
      <p:ext uri="{BB962C8B-B14F-4D97-AF65-F5344CB8AC3E}">
        <p14:creationId xmlns:p14="http://schemas.microsoft.com/office/powerpoint/2010/main" val="245989391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pPr>
            <a:r>
              <a:rPr lang="en-US" sz="3600" dirty="0">
                <a:solidFill>
                  <a:srgbClr val="2F5897"/>
                </a:solidFill>
              </a:rPr>
              <a:t>Partnership Termination </a:t>
            </a:r>
            <a:br>
              <a:rPr lang="en-US" sz="3600" dirty="0">
                <a:solidFill>
                  <a:srgbClr val="2F5897"/>
                </a:solidFill>
              </a:rPr>
            </a:br>
            <a:r>
              <a:rPr lang="en-US" sz="3600" dirty="0">
                <a:solidFill>
                  <a:srgbClr val="2F5897"/>
                </a:solidFill>
              </a:rPr>
              <a:t>(for Federal Income Tax Purposes)</a:t>
            </a:r>
            <a:endParaRPr lang="en-US" dirty="0"/>
          </a:p>
        </p:txBody>
      </p:sp>
      <p:sp>
        <p:nvSpPr>
          <p:cNvPr id="3" name="Content Placeholder 2"/>
          <p:cNvSpPr>
            <a:spLocks noGrp="1"/>
          </p:cNvSpPr>
          <p:nvPr>
            <p:ph idx="1"/>
          </p:nvPr>
        </p:nvSpPr>
        <p:spPr>
          <a:xfrm>
            <a:off x="457200" y="1874837"/>
            <a:ext cx="8229600" cy="4525963"/>
          </a:xfrm>
        </p:spPr>
        <p:txBody>
          <a:bodyPr/>
          <a:lstStyle/>
          <a:p>
            <a:pPr marL="400050" lvl="1" indent="0">
              <a:buNone/>
            </a:pPr>
            <a:r>
              <a:rPr lang="en-US" sz="2000" b="1" u="sng" dirty="0">
                <a:latin typeface="+mn-lt"/>
              </a:rPr>
              <a:t>EXAMPLE</a:t>
            </a:r>
            <a:endParaRPr lang="en-US" sz="1200" b="1" u="sng" dirty="0">
              <a:latin typeface="+mn-lt"/>
            </a:endParaRPr>
          </a:p>
          <a:p>
            <a:r>
              <a:rPr lang="en-US" sz="2000" dirty="0">
                <a:latin typeface="+mn-lt"/>
              </a:rPr>
              <a:t>In partnership ABC, where A, B and C each hold an equal 1/3 interest in capital, profits and losses, if A sells her 1/3 capital and profits interest to X on June 1, </a:t>
            </a:r>
            <a:r>
              <a:rPr lang="en-US" sz="2000" dirty="0" err="1">
                <a:latin typeface="+mn-lt"/>
              </a:rPr>
              <a:t>20X0</a:t>
            </a:r>
            <a:r>
              <a:rPr lang="en-US" sz="2000" dirty="0">
                <a:latin typeface="+mn-lt"/>
              </a:rPr>
              <a:t> and B sells her 1/3 capital and profits interest to Y on January 1, </a:t>
            </a:r>
            <a:r>
              <a:rPr lang="en-US" sz="2000" dirty="0" err="1">
                <a:latin typeface="+mn-lt"/>
              </a:rPr>
              <a:t>20X1</a:t>
            </a:r>
            <a:r>
              <a:rPr lang="en-US" sz="2000" dirty="0">
                <a:latin typeface="+mn-lt"/>
              </a:rPr>
              <a:t>, a termination results. The termination occurs despite the fact that the second sale by B to Y occurred during the following taxable year. </a:t>
            </a:r>
          </a:p>
          <a:p>
            <a:endParaRPr lang="en-US" dirty="0"/>
          </a:p>
          <a:p>
            <a:endParaRPr lang="en-US" dirty="0"/>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70</a:t>
            </a:fld>
            <a:endParaRPr lang="en-US"/>
          </a:p>
        </p:txBody>
      </p:sp>
    </p:spTree>
    <p:extLst>
      <p:ext uri="{BB962C8B-B14F-4D97-AF65-F5344CB8AC3E}">
        <p14:creationId xmlns:p14="http://schemas.microsoft.com/office/powerpoint/2010/main" val="7964098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a:lstStyle/>
          <a:p>
            <a:pPr>
              <a:lnSpc>
                <a:spcPct val="100000"/>
              </a:lnSpc>
            </a:pPr>
            <a:r>
              <a:rPr lang="en-US" sz="3200" dirty="0"/>
              <a:t>Partnership Termination </a:t>
            </a:r>
            <a:br>
              <a:rPr lang="en-US" sz="3200" dirty="0"/>
            </a:br>
            <a:r>
              <a:rPr lang="en-US" sz="3200" dirty="0"/>
              <a:t>(for Federal Income Tax Purposes)</a:t>
            </a:r>
          </a:p>
        </p:txBody>
      </p:sp>
      <p:sp>
        <p:nvSpPr>
          <p:cNvPr id="3" name="Content Placeholder 2"/>
          <p:cNvSpPr>
            <a:spLocks noGrp="1"/>
          </p:cNvSpPr>
          <p:nvPr>
            <p:ph idx="1"/>
          </p:nvPr>
        </p:nvSpPr>
        <p:spPr/>
        <p:txBody>
          <a:bodyPr/>
          <a:lstStyle/>
          <a:p>
            <a:pPr lvl="0"/>
            <a:r>
              <a:rPr lang="en-US" sz="2000" b="1" u="sng" dirty="0">
                <a:latin typeface="Palatino Linotype"/>
              </a:rPr>
              <a:t>EXAMPLE</a:t>
            </a:r>
          </a:p>
          <a:p>
            <a:pPr lvl="0"/>
            <a:r>
              <a:rPr lang="en-US" sz="1800" u="sng" dirty="0">
                <a:latin typeface="Palatino Linotype"/>
              </a:rPr>
              <a:t>Distributions</a:t>
            </a:r>
            <a:r>
              <a:rPr lang="en-US" sz="1800" dirty="0">
                <a:latin typeface="Palatino Linotype"/>
              </a:rPr>
              <a:t>.  In partnership ABC, where A, B and C each hold an equal 1/3 interest in capital, profits and losses, if A and B each receive a current distribution from ABC, resulting in their overall interests reduced to 5% each, no termination occurs because there's no sale or exchange for §708 purposes. This result would be true under §708 even if A and B receive money distributions in excess of their adjusted basis resulting in §731 gains (treated as gains from the sale or exchange of an interest). </a:t>
            </a:r>
          </a:p>
          <a:p>
            <a:pPr lvl="0"/>
            <a:endParaRPr lang="en-US" sz="1800" u="sng" dirty="0" smtClean="0">
              <a:latin typeface="Palatino Linotype"/>
            </a:endParaRPr>
          </a:p>
          <a:p>
            <a:pPr lvl="0"/>
            <a:r>
              <a:rPr lang="en-US" sz="1800" u="sng" dirty="0" smtClean="0">
                <a:latin typeface="Palatino Linotype"/>
              </a:rPr>
              <a:t>Contributions</a:t>
            </a:r>
            <a:r>
              <a:rPr lang="en-US" sz="1800" u="sng" dirty="0">
                <a:latin typeface="Palatino Linotype"/>
              </a:rPr>
              <a:t>.</a:t>
            </a:r>
            <a:r>
              <a:rPr lang="en-US" sz="1800" dirty="0">
                <a:latin typeface="Palatino Linotype"/>
              </a:rPr>
              <a:t>  The same result (i.e. no termination) would arise if C alone, contributed additional property/capital, resulting in a 50% or more shift in profits and capital interest.</a:t>
            </a:r>
          </a:p>
          <a:p>
            <a:endParaRPr lang="en-US" dirty="0"/>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71</a:t>
            </a:fld>
            <a:endParaRPr lang="en-US"/>
          </a:p>
        </p:txBody>
      </p:sp>
    </p:spTree>
    <p:extLst>
      <p:ext uri="{BB962C8B-B14F-4D97-AF65-F5344CB8AC3E}">
        <p14:creationId xmlns:p14="http://schemas.microsoft.com/office/powerpoint/2010/main" val="1299326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a:lnSpc>
                <a:spcPct val="100000"/>
              </a:lnSpc>
            </a:pPr>
            <a:r>
              <a:rPr lang="en-US" sz="2800" dirty="0"/>
              <a:t>Partnership Termination </a:t>
            </a:r>
            <a:br>
              <a:rPr lang="en-US" sz="2800" dirty="0"/>
            </a:br>
            <a:r>
              <a:rPr lang="en-US" sz="2800" dirty="0"/>
              <a:t>(for Federal Income Tax Purposes)</a:t>
            </a:r>
          </a:p>
        </p:txBody>
      </p:sp>
      <p:sp>
        <p:nvSpPr>
          <p:cNvPr id="3" name="Content Placeholder 2"/>
          <p:cNvSpPr>
            <a:spLocks noGrp="1"/>
          </p:cNvSpPr>
          <p:nvPr>
            <p:ph idx="1"/>
          </p:nvPr>
        </p:nvSpPr>
        <p:spPr/>
        <p:txBody>
          <a:bodyPr/>
          <a:lstStyle/>
          <a:p>
            <a:r>
              <a:rPr lang="en-US" sz="2000" u="sng" dirty="0">
                <a:latin typeface="+mn-lt"/>
              </a:rPr>
              <a:t>Closing the Tax Year for All Partners.</a:t>
            </a:r>
          </a:p>
          <a:p>
            <a:r>
              <a:rPr lang="en-US" sz="2000" dirty="0" smtClean="0">
                <a:latin typeface="+mn-lt"/>
              </a:rPr>
              <a:t>Date </a:t>
            </a:r>
            <a:r>
              <a:rPr lang="en-US" sz="2000" dirty="0">
                <a:latin typeface="+mn-lt"/>
              </a:rPr>
              <a:t>of Closing. For purposes of subchapter K, a partnership taxable year closes with respect to all partners on the date on which the partnership terminates. See §706(c)(1) and </a:t>
            </a:r>
            <a:r>
              <a:rPr lang="en-US" sz="2000" dirty="0" err="1">
                <a:latin typeface="+mn-lt"/>
              </a:rPr>
              <a:t>Regs</a:t>
            </a:r>
            <a:r>
              <a:rPr lang="en-US" sz="2000" dirty="0">
                <a:latin typeface="+mn-lt"/>
              </a:rPr>
              <a:t>. §1.706-1(c)(1). </a:t>
            </a:r>
            <a:r>
              <a:rPr lang="en-US" sz="2000" dirty="0" err="1">
                <a:latin typeface="+mn-lt"/>
              </a:rPr>
              <a:t>Regs</a:t>
            </a:r>
            <a:r>
              <a:rPr lang="en-US" sz="2000" dirty="0">
                <a:latin typeface="+mn-lt"/>
              </a:rPr>
              <a:t>. §1.706-1 states that the date of termination is:</a:t>
            </a:r>
          </a:p>
          <a:p>
            <a:endParaRPr lang="en-US" sz="2000" dirty="0">
              <a:latin typeface="+mn-lt"/>
            </a:endParaRPr>
          </a:p>
          <a:p>
            <a:r>
              <a:rPr lang="en-US" sz="2000" dirty="0" smtClean="0">
                <a:latin typeface="+mn-lt"/>
              </a:rPr>
              <a:t>For </a:t>
            </a:r>
            <a:r>
              <a:rPr lang="en-US" sz="2000" dirty="0">
                <a:latin typeface="+mn-lt"/>
              </a:rPr>
              <a:t>purposes of §708(b)(1)(A), the date on which the winding up of the partnership affairs is completed; </a:t>
            </a:r>
            <a:r>
              <a:rPr lang="en-US" sz="2000" dirty="0" smtClean="0">
                <a:latin typeface="+mn-lt"/>
              </a:rPr>
              <a:t>and</a:t>
            </a:r>
          </a:p>
          <a:p>
            <a:endParaRPr lang="en-US" sz="2000" dirty="0" smtClean="0">
              <a:latin typeface="+mn-lt"/>
            </a:endParaRPr>
          </a:p>
          <a:p>
            <a:r>
              <a:rPr lang="en-US" sz="2000" dirty="0" smtClean="0">
                <a:latin typeface="+mn-lt"/>
              </a:rPr>
              <a:t>For </a:t>
            </a:r>
            <a:r>
              <a:rPr lang="en-US" sz="2000" dirty="0">
                <a:latin typeface="+mn-lt"/>
              </a:rPr>
              <a:t>purposes of §708(b)(1)(B), the date of the sale or exchange of a partnership interest which, of itself or together with sales or exchanges in the preceding 12 months, transfers an interest of 50% or more in both partnership capital and profits.</a:t>
            </a: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72</a:t>
            </a:fld>
            <a:endParaRPr lang="en-US"/>
          </a:p>
        </p:txBody>
      </p:sp>
    </p:spTree>
    <p:extLst>
      <p:ext uri="{BB962C8B-B14F-4D97-AF65-F5344CB8AC3E}">
        <p14:creationId xmlns:p14="http://schemas.microsoft.com/office/powerpoint/2010/main" val="86172467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pPr>
              <a:lnSpc>
                <a:spcPct val="100000"/>
              </a:lnSpc>
            </a:pPr>
            <a:r>
              <a:rPr lang="en-US" sz="2800" dirty="0">
                <a:solidFill>
                  <a:srgbClr val="2F5897"/>
                </a:solidFill>
              </a:rPr>
              <a:t>Partnership Termination </a:t>
            </a:r>
            <a:br>
              <a:rPr lang="en-US" sz="2800" dirty="0">
                <a:solidFill>
                  <a:srgbClr val="2F5897"/>
                </a:solidFill>
              </a:rPr>
            </a:br>
            <a:r>
              <a:rPr lang="en-US" sz="2800" dirty="0">
                <a:solidFill>
                  <a:srgbClr val="2F5897"/>
                </a:solidFill>
              </a:rPr>
              <a:t>(for Federal Income Tax Purposes)</a:t>
            </a:r>
            <a:endParaRPr lang="en-US" sz="4400" dirty="0"/>
          </a:p>
        </p:txBody>
      </p:sp>
      <p:sp>
        <p:nvSpPr>
          <p:cNvPr id="3" name="Content Placeholder 2"/>
          <p:cNvSpPr>
            <a:spLocks noGrp="1"/>
          </p:cNvSpPr>
          <p:nvPr>
            <p:ph idx="1"/>
          </p:nvPr>
        </p:nvSpPr>
        <p:spPr>
          <a:xfrm>
            <a:off x="457200" y="1524000"/>
            <a:ext cx="8229600" cy="4221163"/>
          </a:xfrm>
        </p:spPr>
        <p:txBody>
          <a:bodyPr/>
          <a:lstStyle/>
          <a:p>
            <a:pPr marL="0" indent="0">
              <a:buNone/>
            </a:pPr>
            <a:r>
              <a:rPr lang="en-US" u="sng" dirty="0" smtClean="0">
                <a:latin typeface="+mn-lt"/>
              </a:rPr>
              <a:t>Effects </a:t>
            </a:r>
            <a:r>
              <a:rPr lang="en-US" u="sng" dirty="0">
                <a:latin typeface="+mn-lt"/>
              </a:rPr>
              <a:t>of Closing the Tax Year.</a:t>
            </a:r>
          </a:p>
          <a:p>
            <a:r>
              <a:rPr lang="en-US" dirty="0" smtClean="0">
                <a:latin typeface="+mn-lt"/>
              </a:rPr>
              <a:t>Creates </a:t>
            </a:r>
            <a:r>
              <a:rPr lang="en-US" dirty="0">
                <a:latin typeface="+mn-lt"/>
              </a:rPr>
              <a:t>a short year final return. </a:t>
            </a:r>
            <a:endParaRPr lang="en-US" dirty="0" smtClean="0">
              <a:latin typeface="+mn-lt"/>
            </a:endParaRPr>
          </a:p>
          <a:p>
            <a:r>
              <a:rPr lang="en-US" dirty="0" smtClean="0">
                <a:latin typeface="+mn-lt"/>
              </a:rPr>
              <a:t>Requires </a:t>
            </a:r>
            <a:r>
              <a:rPr lang="en-US" dirty="0">
                <a:latin typeface="+mn-lt"/>
              </a:rPr>
              <a:t>income/loss for the short period to be determined, allocated and reported by the partners. </a:t>
            </a:r>
            <a:endParaRPr lang="en-US" dirty="0" smtClean="0">
              <a:latin typeface="+mn-lt"/>
            </a:endParaRPr>
          </a:p>
          <a:p>
            <a:r>
              <a:rPr lang="en-US" dirty="0" smtClean="0">
                <a:latin typeface="+mn-lt"/>
              </a:rPr>
              <a:t>Under </a:t>
            </a:r>
            <a:r>
              <a:rPr lang="en-US" dirty="0">
                <a:latin typeface="+mn-lt"/>
              </a:rPr>
              <a:t>§705, outside basis adjustments are then required for the income/loss adjustments.</a:t>
            </a:r>
          </a:p>
          <a:p>
            <a:pPr marL="0" indent="0">
              <a:buNone/>
            </a:pPr>
            <a:endParaRPr lang="en-US" sz="3200" dirty="0"/>
          </a:p>
          <a:p>
            <a:endParaRPr lang="en-US" dirty="0"/>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73</a:t>
            </a:fld>
            <a:endParaRPr lang="en-US"/>
          </a:p>
        </p:txBody>
      </p:sp>
    </p:spTree>
    <p:extLst>
      <p:ext uri="{BB962C8B-B14F-4D97-AF65-F5344CB8AC3E}">
        <p14:creationId xmlns:p14="http://schemas.microsoft.com/office/powerpoint/2010/main" val="289579040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rgbClr val="2F5897"/>
                </a:solidFill>
              </a:rPr>
              <a:t>Partnership Termination </a:t>
            </a:r>
            <a:br>
              <a:rPr lang="en-US" sz="3600" dirty="0">
                <a:solidFill>
                  <a:srgbClr val="2F5897"/>
                </a:solidFill>
              </a:rPr>
            </a:br>
            <a:r>
              <a:rPr lang="en-US" sz="3600" dirty="0">
                <a:solidFill>
                  <a:srgbClr val="2F5897"/>
                </a:solidFill>
              </a:rPr>
              <a:t>(for Federal Income Tax Purposes)</a:t>
            </a:r>
            <a:endParaRPr lang="en-US" dirty="0"/>
          </a:p>
        </p:txBody>
      </p:sp>
      <p:sp>
        <p:nvSpPr>
          <p:cNvPr id="3" name="Content Placeholder 2"/>
          <p:cNvSpPr>
            <a:spLocks noGrp="1"/>
          </p:cNvSpPr>
          <p:nvPr>
            <p:ph idx="1"/>
          </p:nvPr>
        </p:nvSpPr>
        <p:spPr/>
        <p:txBody>
          <a:bodyPr/>
          <a:lstStyle/>
          <a:p>
            <a:pPr marL="0" indent="0">
              <a:buNone/>
            </a:pPr>
            <a:r>
              <a:rPr lang="en-US" u="sng" dirty="0" smtClean="0">
                <a:latin typeface="+mn-lt"/>
              </a:rPr>
              <a:t>Deemed </a:t>
            </a:r>
            <a:r>
              <a:rPr lang="en-US" u="sng" dirty="0">
                <a:latin typeface="+mn-lt"/>
              </a:rPr>
              <a:t>Contribution and Distribution (to New Partnership)—“Assets Over”.</a:t>
            </a:r>
          </a:p>
          <a:p>
            <a:r>
              <a:rPr lang="en-US" dirty="0">
                <a:latin typeface="+mn-lt"/>
              </a:rPr>
              <a:t>	If a tax termination occurs, the partnership is deemed to contribute all of its assets and liabilities to a new partnership in exchange for interests in the new partnership which, immediately thereafter, are distributed to the (purchasing partner and the other remaining) partners in proportion to their respective interests in the terminated partnership in liquidation of the terminated partnership.</a:t>
            </a:r>
          </a:p>
          <a:p>
            <a:endParaRPr lang="en-US" dirty="0"/>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74</a:t>
            </a:fld>
            <a:endParaRPr lang="en-US"/>
          </a:p>
        </p:txBody>
      </p:sp>
    </p:spTree>
    <p:extLst>
      <p:ext uri="{BB962C8B-B14F-4D97-AF65-F5344CB8AC3E}">
        <p14:creationId xmlns:p14="http://schemas.microsoft.com/office/powerpoint/2010/main" val="122436033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ct val="100000"/>
              </a:lnSpc>
            </a:pPr>
            <a:r>
              <a:rPr lang="en-US" sz="3600" dirty="0" smtClean="0"/>
              <a:t>Partnership Termination </a:t>
            </a:r>
            <a:br>
              <a:rPr lang="en-US" sz="3600" dirty="0" smtClean="0"/>
            </a:br>
            <a:r>
              <a:rPr lang="en-US" sz="3600" dirty="0" smtClean="0"/>
              <a:t>(for Federal Income Tax Purposes)</a:t>
            </a:r>
            <a:endParaRPr lang="en-US" sz="2400" dirty="0"/>
          </a:p>
        </p:txBody>
      </p:sp>
      <p:sp>
        <p:nvSpPr>
          <p:cNvPr id="3" name="Content Placeholder 2"/>
          <p:cNvSpPr>
            <a:spLocks noGrp="1"/>
          </p:cNvSpPr>
          <p:nvPr>
            <p:ph idx="1"/>
          </p:nvPr>
        </p:nvSpPr>
        <p:spPr>
          <a:xfrm>
            <a:off x="457200" y="1981201"/>
            <a:ext cx="8229600" cy="4876800"/>
          </a:xfrm>
        </p:spPr>
        <p:txBody>
          <a:bodyPr>
            <a:normAutofit/>
          </a:bodyPr>
          <a:lstStyle/>
          <a:p>
            <a:pPr marL="0" indent="0">
              <a:buNone/>
            </a:pPr>
            <a:r>
              <a:rPr lang="en-US" sz="2000" b="1" i="1" u="sng" dirty="0">
                <a:latin typeface="+mn-lt"/>
              </a:rPr>
              <a:t>Example </a:t>
            </a:r>
            <a:r>
              <a:rPr lang="en-US" sz="2000" b="1" i="1" u="sng" dirty="0" smtClean="0">
                <a:latin typeface="+mn-lt"/>
              </a:rPr>
              <a:t>(Partnership Termination)</a:t>
            </a:r>
            <a:r>
              <a:rPr lang="en-US" sz="2000" b="1" i="1" dirty="0" smtClean="0">
                <a:latin typeface="+mn-lt"/>
              </a:rPr>
              <a:t>:</a:t>
            </a:r>
            <a:endParaRPr lang="en-US" sz="2000" dirty="0">
              <a:latin typeface="+mn-lt"/>
            </a:endParaRPr>
          </a:p>
          <a:p>
            <a:pPr marL="230188" indent="0">
              <a:lnSpc>
                <a:spcPts val="2400"/>
              </a:lnSpc>
              <a:buNone/>
            </a:pPr>
            <a:r>
              <a:rPr lang="en-US" sz="2000" dirty="0">
                <a:latin typeface="+mn-lt"/>
              </a:rPr>
              <a:t>Following a deemed termination, a commercial building with a 39-year life, having an original cost of $1,000,000 and 13 years’ worth of accumulated depreciation of $333,000, would be depreciated by the “new” partnership over 39 years using an adjusted basis of $667,000.</a:t>
            </a:r>
          </a:p>
          <a:p>
            <a:pPr lvl="2"/>
            <a:r>
              <a:rPr lang="en-US" sz="2000" dirty="0" smtClean="0">
                <a:latin typeface="+mn-lt"/>
              </a:rPr>
              <a:t>This </a:t>
            </a:r>
            <a:r>
              <a:rPr lang="en-US" sz="2000" dirty="0">
                <a:latin typeface="+mn-lt"/>
              </a:rPr>
              <a:t>is often a more complicated issue than a “real” termination under </a:t>
            </a:r>
            <a:r>
              <a:rPr lang="en-US" sz="2000" dirty="0" smtClean="0">
                <a:latin typeface="+mn-lt"/>
              </a:rPr>
              <a:t> </a:t>
            </a:r>
            <a:r>
              <a:rPr lang="en-US" sz="2000" dirty="0">
                <a:latin typeface="+mn-lt"/>
              </a:rPr>
              <a:t>§708(b)(1)(A) because the partnership and the remaining partners may unwittingly carry on the partnership’s operations and have to deal with any unintended tax consequences caused by the deemed termination “after the fact.”</a:t>
            </a:r>
          </a:p>
          <a:p>
            <a:pPr marL="0" indent="0">
              <a:buNone/>
            </a:pPr>
            <a:endParaRPr lang="en-US" dirty="0" smtClean="0"/>
          </a:p>
        </p:txBody>
      </p:sp>
      <p:sp>
        <p:nvSpPr>
          <p:cNvPr id="4" name="Slide Number Placeholder 3"/>
          <p:cNvSpPr>
            <a:spLocks noGrp="1"/>
          </p:cNvSpPr>
          <p:nvPr>
            <p:ph type="sldNum" sz="quarter" idx="12"/>
          </p:nvPr>
        </p:nvSpPr>
        <p:spPr/>
        <p:txBody>
          <a:bodyPr/>
          <a:lstStyle/>
          <a:p>
            <a:fld id="{8DFC526E-0A08-E844-A4EE-F41C4940EFD7}" type="slidenum">
              <a:rPr lang="en-US" smtClean="0"/>
              <a:t>75</a:t>
            </a:fld>
            <a:endParaRPr lang="en-US"/>
          </a:p>
        </p:txBody>
      </p:sp>
    </p:spTree>
    <p:extLst>
      <p:ext uri="{BB962C8B-B14F-4D97-AF65-F5344CB8AC3E}">
        <p14:creationId xmlns:p14="http://schemas.microsoft.com/office/powerpoint/2010/main" val="684990843"/>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sz="4800" dirty="0" smtClean="0"/>
              <a:t>§743 &amp; Optional Adjustments</a:t>
            </a:r>
            <a:endParaRPr lang="en-US" sz="4800" dirty="0"/>
          </a:p>
        </p:txBody>
      </p:sp>
      <p:sp>
        <p:nvSpPr>
          <p:cNvPr id="3" name="Content Placeholder 2"/>
          <p:cNvSpPr>
            <a:spLocks noGrp="1"/>
          </p:cNvSpPr>
          <p:nvPr>
            <p:ph idx="1"/>
          </p:nvPr>
        </p:nvSpPr>
        <p:spPr/>
        <p:txBody>
          <a:bodyPr>
            <a:noAutofit/>
          </a:bodyPr>
          <a:lstStyle/>
          <a:p>
            <a:pPr marL="0" indent="0">
              <a:buNone/>
            </a:pPr>
            <a:r>
              <a:rPr lang="en-US" sz="1800" u="sng" dirty="0" smtClean="0">
                <a:latin typeface="+mn-lt"/>
              </a:rPr>
              <a:t>General Rule</a:t>
            </a:r>
            <a:r>
              <a:rPr lang="en-US" sz="1800" dirty="0" smtClean="0">
                <a:latin typeface="+mn-lt"/>
              </a:rPr>
              <a:t>:  Basis </a:t>
            </a:r>
            <a:r>
              <a:rPr lang="en-US" sz="1800" dirty="0">
                <a:latin typeface="+mn-lt"/>
              </a:rPr>
              <a:t>of partnership property shall </a:t>
            </a:r>
            <a:r>
              <a:rPr lang="en-US" sz="1800" u="sng" dirty="0">
                <a:latin typeface="+mn-lt"/>
              </a:rPr>
              <a:t>not</a:t>
            </a:r>
            <a:r>
              <a:rPr lang="en-US" sz="1800" dirty="0">
                <a:latin typeface="+mn-lt"/>
              </a:rPr>
              <a:t> be adjusted as the result of a transfer of an interest in a partnership by sale or exchange or on the death of a </a:t>
            </a:r>
            <a:r>
              <a:rPr lang="en-US" sz="1800" dirty="0" smtClean="0">
                <a:latin typeface="+mn-lt"/>
              </a:rPr>
              <a:t>partner. (§743(a).)</a:t>
            </a:r>
          </a:p>
          <a:p>
            <a:r>
              <a:rPr lang="en-US" sz="1800" u="sng" dirty="0" smtClean="0">
                <a:latin typeface="+mn-lt"/>
              </a:rPr>
              <a:t>Optional Adjustments</a:t>
            </a:r>
            <a:r>
              <a:rPr lang="en-US" sz="1800" dirty="0" smtClean="0">
                <a:latin typeface="+mn-lt"/>
              </a:rPr>
              <a:t> (§743(b)): </a:t>
            </a:r>
          </a:p>
          <a:p>
            <a:pPr lvl="1"/>
            <a:r>
              <a:rPr lang="en-US" sz="1800" dirty="0">
                <a:latin typeface="+mn-lt"/>
              </a:rPr>
              <a:t>P</a:t>
            </a:r>
            <a:r>
              <a:rPr lang="en-US" sz="1800" dirty="0" smtClean="0">
                <a:latin typeface="+mn-lt"/>
              </a:rPr>
              <a:t>artnership must make </a:t>
            </a:r>
            <a:r>
              <a:rPr lang="en-US" sz="1800" dirty="0">
                <a:latin typeface="+mn-lt"/>
              </a:rPr>
              <a:t>a valid election under </a:t>
            </a:r>
            <a:r>
              <a:rPr lang="en-US" sz="1800" dirty="0" smtClean="0">
                <a:latin typeface="+mn-lt"/>
              </a:rPr>
              <a:t>§754. </a:t>
            </a:r>
          </a:p>
          <a:p>
            <a:pPr lvl="1"/>
            <a:r>
              <a:rPr lang="en-US" sz="1800" dirty="0">
                <a:latin typeface="+mn-lt"/>
              </a:rPr>
              <a:t>B</a:t>
            </a:r>
            <a:r>
              <a:rPr lang="en-US" sz="1800" dirty="0" smtClean="0">
                <a:latin typeface="+mn-lt"/>
              </a:rPr>
              <a:t>asis </a:t>
            </a:r>
            <a:r>
              <a:rPr lang="en-US" sz="1800" dirty="0">
                <a:latin typeface="+mn-lt"/>
              </a:rPr>
              <a:t>of partnership assets is adjusted with respect to the </a:t>
            </a:r>
            <a:r>
              <a:rPr lang="en-US" sz="1800" dirty="0" smtClean="0">
                <a:latin typeface="+mn-lt"/>
              </a:rPr>
              <a:t>transferee-partner </a:t>
            </a:r>
            <a:r>
              <a:rPr lang="en-US" sz="1800" dirty="0">
                <a:latin typeface="+mn-lt"/>
              </a:rPr>
              <a:t>only upon the transfer of a partnership interest “by sale or exchange or upon the death of a </a:t>
            </a:r>
            <a:r>
              <a:rPr lang="en-US" sz="1800" dirty="0" smtClean="0">
                <a:latin typeface="+mn-lt"/>
              </a:rPr>
              <a:t>partner”.</a:t>
            </a:r>
          </a:p>
          <a:p>
            <a:pPr lvl="2"/>
            <a:r>
              <a:rPr lang="en-US" sz="1800" dirty="0" smtClean="0">
                <a:latin typeface="+mn-lt"/>
              </a:rPr>
              <a:t>Adjustment = difference </a:t>
            </a:r>
            <a:r>
              <a:rPr lang="en-US" sz="1800" dirty="0">
                <a:latin typeface="+mn-lt"/>
              </a:rPr>
              <a:t>between the transferee’s </a:t>
            </a:r>
            <a:r>
              <a:rPr lang="en-US" sz="1800" dirty="0" smtClean="0">
                <a:latin typeface="+mn-lt"/>
              </a:rPr>
              <a:t>initial </a:t>
            </a:r>
            <a:r>
              <a:rPr lang="en-US" sz="1800" i="1" dirty="0" smtClean="0">
                <a:latin typeface="+mn-lt"/>
              </a:rPr>
              <a:t>(outside)</a:t>
            </a:r>
            <a:r>
              <a:rPr lang="en-US" sz="1800" dirty="0" smtClean="0">
                <a:latin typeface="+mn-lt"/>
              </a:rPr>
              <a:t> </a:t>
            </a:r>
            <a:r>
              <a:rPr lang="en-US" sz="1800" dirty="0">
                <a:latin typeface="+mn-lt"/>
              </a:rPr>
              <a:t>basis for </a:t>
            </a:r>
            <a:r>
              <a:rPr lang="en-US" sz="1800" dirty="0" smtClean="0">
                <a:latin typeface="+mn-lt"/>
              </a:rPr>
              <a:t>their partnership </a:t>
            </a:r>
            <a:r>
              <a:rPr lang="en-US" sz="1800" dirty="0">
                <a:latin typeface="+mn-lt"/>
              </a:rPr>
              <a:t>interest and </a:t>
            </a:r>
            <a:r>
              <a:rPr lang="en-US" sz="1800" dirty="0" smtClean="0">
                <a:latin typeface="+mn-lt"/>
              </a:rPr>
              <a:t>their “</a:t>
            </a:r>
            <a:r>
              <a:rPr lang="en-US" sz="1800" dirty="0">
                <a:latin typeface="+mn-lt"/>
              </a:rPr>
              <a:t>proportionate share of </a:t>
            </a:r>
            <a:r>
              <a:rPr lang="en-US" sz="1800" dirty="0" smtClean="0">
                <a:latin typeface="+mn-lt"/>
              </a:rPr>
              <a:t>the adjusted </a:t>
            </a:r>
            <a:r>
              <a:rPr lang="en-US" sz="1800" i="1" dirty="0" smtClean="0">
                <a:latin typeface="+mn-lt"/>
              </a:rPr>
              <a:t>(inside) </a:t>
            </a:r>
            <a:r>
              <a:rPr lang="en-US" sz="1800" dirty="0" smtClean="0">
                <a:latin typeface="+mn-lt"/>
              </a:rPr>
              <a:t>basis of the partnership </a:t>
            </a:r>
            <a:r>
              <a:rPr lang="en-US" sz="1800" dirty="0">
                <a:latin typeface="+mn-lt"/>
              </a:rPr>
              <a:t>property </a:t>
            </a:r>
            <a:endParaRPr lang="en-US" sz="1800" dirty="0" smtClean="0">
              <a:latin typeface="+mn-lt"/>
            </a:endParaRPr>
          </a:p>
          <a:p>
            <a:pPr lvl="1"/>
            <a:r>
              <a:rPr lang="en-US" sz="1800" dirty="0" smtClean="0">
                <a:latin typeface="+mn-lt"/>
              </a:rPr>
              <a:t>Transferee</a:t>
            </a:r>
            <a:r>
              <a:rPr lang="en-US" sz="1800" dirty="0">
                <a:latin typeface="+mn-lt"/>
              </a:rPr>
              <a:t>-partner’s share of the basis of all </a:t>
            </a:r>
            <a:r>
              <a:rPr lang="en-US" sz="1800" dirty="0" smtClean="0">
                <a:latin typeface="+mn-lt"/>
              </a:rPr>
              <a:t>partnership </a:t>
            </a:r>
            <a:r>
              <a:rPr lang="en-US" sz="1800" dirty="0">
                <a:latin typeface="+mn-lt"/>
              </a:rPr>
              <a:t>assets is equal to </a:t>
            </a:r>
            <a:r>
              <a:rPr lang="en-US" sz="1800" dirty="0" smtClean="0">
                <a:latin typeface="+mn-lt"/>
              </a:rPr>
              <a:t>their initial </a:t>
            </a:r>
            <a:r>
              <a:rPr lang="en-US" sz="1800" dirty="0">
                <a:latin typeface="+mn-lt"/>
              </a:rPr>
              <a:t>basis in </a:t>
            </a:r>
            <a:r>
              <a:rPr lang="en-US" sz="1800" dirty="0" smtClean="0">
                <a:latin typeface="+mn-lt"/>
              </a:rPr>
              <a:t>their partnership </a:t>
            </a:r>
            <a:r>
              <a:rPr lang="en-US" sz="1800" dirty="0">
                <a:latin typeface="+mn-lt"/>
              </a:rPr>
              <a:t>interest. </a:t>
            </a:r>
            <a:endParaRPr lang="en-US" sz="1800" dirty="0" smtClean="0">
              <a:latin typeface="+mn-lt"/>
            </a:endParaRPr>
          </a:p>
          <a:p>
            <a:pPr lvl="2"/>
            <a:r>
              <a:rPr lang="en-US" sz="1800" dirty="0" smtClean="0">
                <a:latin typeface="+mn-lt"/>
              </a:rPr>
              <a:t>Allocation of </a:t>
            </a:r>
            <a:r>
              <a:rPr lang="en-US" sz="1800" dirty="0">
                <a:latin typeface="+mn-lt"/>
              </a:rPr>
              <a:t>transferee’s total basis among these assets is controlled by </a:t>
            </a:r>
            <a:r>
              <a:rPr lang="en-US" sz="1800" dirty="0" smtClean="0">
                <a:latin typeface="+mn-lt"/>
              </a:rPr>
              <a:t>§755.</a:t>
            </a:r>
            <a:endParaRPr lang="en-US" sz="1800" dirty="0">
              <a:latin typeface="+mn-lt"/>
            </a:endParaRPr>
          </a:p>
        </p:txBody>
      </p:sp>
      <p:sp>
        <p:nvSpPr>
          <p:cNvPr id="4" name="Slide Number Placeholder 3"/>
          <p:cNvSpPr>
            <a:spLocks noGrp="1"/>
          </p:cNvSpPr>
          <p:nvPr>
            <p:ph type="sldNum" sz="quarter" idx="12"/>
          </p:nvPr>
        </p:nvSpPr>
        <p:spPr/>
        <p:txBody>
          <a:bodyPr/>
          <a:lstStyle/>
          <a:p>
            <a:fld id="{8DFC526E-0A08-E844-A4EE-F41C4940EFD7}" type="slidenum">
              <a:rPr lang="en-US" smtClean="0"/>
              <a:t>76</a:t>
            </a:fld>
            <a:endParaRPr lang="en-US"/>
          </a:p>
        </p:txBody>
      </p:sp>
    </p:spTree>
    <p:extLst>
      <p:ext uri="{BB962C8B-B14F-4D97-AF65-F5344CB8AC3E}">
        <p14:creationId xmlns:p14="http://schemas.microsoft.com/office/powerpoint/2010/main" val="288205789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pPr eaLnBrk="1" fontAlgn="auto" hangingPunct="1">
              <a:spcAft>
                <a:spcPts val="0"/>
              </a:spcAft>
              <a:defRPr/>
            </a:pPr>
            <a:r>
              <a:rPr lang="en-US" sz="4800" u="sng" dirty="0" smtClean="0"/>
              <a:t>§751(b)(1)</a:t>
            </a:r>
            <a:endParaRPr lang="en-US" sz="4800" u="sng" dirty="0"/>
          </a:p>
        </p:txBody>
      </p:sp>
      <p:sp>
        <p:nvSpPr>
          <p:cNvPr id="3" name="Content Placeholder 2"/>
          <p:cNvSpPr>
            <a:spLocks noGrp="1"/>
          </p:cNvSpPr>
          <p:nvPr>
            <p:ph idx="1"/>
          </p:nvPr>
        </p:nvSpPr>
        <p:spPr>
          <a:xfrm>
            <a:off x="457200" y="1341437"/>
            <a:ext cx="8229600" cy="4983163"/>
          </a:xfrm>
        </p:spPr>
        <p:txBody>
          <a:bodyPr rtlCol="0">
            <a:normAutofit/>
          </a:bodyPr>
          <a:lstStyle/>
          <a:p>
            <a:pPr>
              <a:defRPr/>
            </a:pPr>
            <a:r>
              <a:rPr lang="en-US" sz="2100" b="1" u="sng" dirty="0" smtClean="0">
                <a:solidFill>
                  <a:schemeClr val="tx1"/>
                </a:solidFill>
              </a:rPr>
              <a:t>Disguised Sale</a:t>
            </a:r>
            <a:r>
              <a:rPr lang="en-US" sz="2100" u="sng" dirty="0" smtClean="0">
                <a:solidFill>
                  <a:schemeClr val="tx1"/>
                </a:solidFill>
              </a:rPr>
              <a:t> </a:t>
            </a:r>
            <a:r>
              <a:rPr lang="en-US" sz="2100" b="1" u="sng" dirty="0" smtClean="0">
                <a:solidFill>
                  <a:schemeClr val="tx1"/>
                </a:solidFill>
              </a:rPr>
              <a:t>“Hot Assets</a:t>
            </a:r>
            <a:r>
              <a:rPr lang="en-US" sz="2100" b="1" dirty="0" smtClean="0">
                <a:solidFill>
                  <a:schemeClr val="tx1"/>
                </a:solidFill>
              </a:rPr>
              <a:t>” </a:t>
            </a:r>
            <a:r>
              <a:rPr lang="en-US" sz="2100" dirty="0" smtClean="0">
                <a:solidFill>
                  <a:schemeClr val="tx1"/>
                </a:solidFill>
              </a:rPr>
              <a:t>– </a:t>
            </a:r>
            <a:r>
              <a:rPr lang="en-US" sz="2100" dirty="0">
                <a:solidFill>
                  <a:schemeClr val="tx1"/>
                </a:solidFill>
              </a:rPr>
              <a:t>A transaction will be considered a sale or exchange of such property between the partner and the </a:t>
            </a:r>
            <a:r>
              <a:rPr lang="en-US" sz="2100" dirty="0" smtClean="0">
                <a:solidFill>
                  <a:schemeClr val="tx1"/>
                </a:solidFill>
              </a:rPr>
              <a:t>partnership to </a:t>
            </a:r>
            <a:r>
              <a:rPr lang="en-US" sz="2100" dirty="0">
                <a:solidFill>
                  <a:schemeClr val="tx1"/>
                </a:solidFill>
              </a:rPr>
              <a:t>the extent a partner </a:t>
            </a:r>
            <a:r>
              <a:rPr lang="en-US" sz="2100" dirty="0" smtClean="0">
                <a:solidFill>
                  <a:schemeClr val="tx1"/>
                </a:solidFill>
              </a:rPr>
              <a:t>receives:</a:t>
            </a:r>
            <a:endParaRPr lang="en-US" sz="2100" dirty="0">
              <a:solidFill>
                <a:schemeClr val="tx1"/>
              </a:solidFill>
            </a:endParaRPr>
          </a:p>
          <a:p>
            <a:pPr marL="0" indent="0">
              <a:buNone/>
              <a:defRPr/>
            </a:pPr>
            <a:endParaRPr lang="en-US" sz="2100" dirty="0">
              <a:solidFill>
                <a:schemeClr val="tx1"/>
              </a:solidFill>
            </a:endParaRPr>
          </a:p>
          <a:p>
            <a:pPr>
              <a:defRPr/>
            </a:pPr>
            <a:r>
              <a:rPr lang="en-US" sz="2100" dirty="0" smtClean="0">
                <a:solidFill>
                  <a:schemeClr val="tx1"/>
                </a:solidFill>
              </a:rPr>
              <a:t>a distribution </a:t>
            </a:r>
            <a:r>
              <a:rPr lang="en-US" sz="2100" dirty="0">
                <a:solidFill>
                  <a:schemeClr val="tx1"/>
                </a:solidFill>
              </a:rPr>
              <a:t>of unrealized receivables or substantially appreciated inventory items in exchange for the partner's interest in other </a:t>
            </a:r>
            <a:r>
              <a:rPr lang="en-US" sz="2100" dirty="0" smtClean="0">
                <a:solidFill>
                  <a:schemeClr val="tx1"/>
                </a:solidFill>
              </a:rPr>
              <a:t>partnership property</a:t>
            </a:r>
            <a:r>
              <a:rPr lang="en-US" sz="2100" dirty="0">
                <a:solidFill>
                  <a:schemeClr val="tx1"/>
                </a:solidFill>
              </a:rPr>
              <a:t>, or </a:t>
            </a:r>
          </a:p>
          <a:p>
            <a:pPr>
              <a:defRPr/>
            </a:pPr>
            <a:endParaRPr lang="en-US" sz="2100" dirty="0">
              <a:solidFill>
                <a:schemeClr val="tx1"/>
              </a:solidFill>
            </a:endParaRPr>
          </a:p>
          <a:p>
            <a:pPr>
              <a:defRPr/>
            </a:pPr>
            <a:r>
              <a:rPr lang="en-US" sz="2100" dirty="0" smtClean="0">
                <a:solidFill>
                  <a:schemeClr val="tx1"/>
                </a:solidFill>
              </a:rPr>
              <a:t>a distribution </a:t>
            </a:r>
            <a:r>
              <a:rPr lang="en-US" sz="2100" dirty="0">
                <a:solidFill>
                  <a:schemeClr val="tx1"/>
                </a:solidFill>
              </a:rPr>
              <a:t>of other </a:t>
            </a:r>
            <a:r>
              <a:rPr lang="en-US" sz="2100" dirty="0" smtClean="0">
                <a:solidFill>
                  <a:schemeClr val="tx1"/>
                </a:solidFill>
              </a:rPr>
              <a:t>partnership property</a:t>
            </a:r>
            <a:r>
              <a:rPr lang="en-US" sz="2100" dirty="0">
                <a:solidFill>
                  <a:schemeClr val="tx1"/>
                </a:solidFill>
              </a:rPr>
              <a:t>, in exchange for the partner's interest in unrealized receivables or substantially appreciated inventory </a:t>
            </a:r>
            <a:r>
              <a:rPr lang="en-US" sz="2100" dirty="0" smtClean="0">
                <a:solidFill>
                  <a:schemeClr val="tx1"/>
                </a:solidFill>
              </a:rPr>
              <a:t>items</a:t>
            </a:r>
            <a:endParaRPr lang="en-US" sz="2100" dirty="0">
              <a:solidFill>
                <a:schemeClr val="tx1"/>
              </a:solidFill>
            </a:endParaRPr>
          </a:p>
          <a:p>
            <a:pPr>
              <a:defRPr/>
            </a:pPr>
            <a:endParaRPr lang="en-US" sz="2100" dirty="0">
              <a:solidFill>
                <a:schemeClr val="tx1"/>
              </a:solidFill>
            </a:endParaRP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77</a:t>
            </a:fld>
            <a:endParaRPr lang="en-US"/>
          </a:p>
        </p:txBody>
      </p:sp>
    </p:spTree>
    <p:extLst>
      <p:ext uri="{BB962C8B-B14F-4D97-AF65-F5344CB8AC3E}">
        <p14:creationId xmlns:p14="http://schemas.microsoft.com/office/powerpoint/2010/main" val="33243865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4800" u="sng" smtClean="0"/>
              <a:t>§751(b)(1)</a:t>
            </a:r>
            <a:endParaRPr lang="en-US" sz="4800" u="sng"/>
          </a:p>
        </p:txBody>
      </p:sp>
      <p:sp>
        <p:nvSpPr>
          <p:cNvPr id="3" name="Content Placeholder 2"/>
          <p:cNvSpPr>
            <a:spLocks noGrp="1"/>
          </p:cNvSpPr>
          <p:nvPr>
            <p:ph idx="1"/>
          </p:nvPr>
        </p:nvSpPr>
        <p:spPr/>
        <p:txBody>
          <a:bodyPr rtlCol="0">
            <a:normAutofit/>
          </a:bodyPr>
          <a:lstStyle/>
          <a:p>
            <a:pPr>
              <a:defRPr/>
            </a:pPr>
            <a:endParaRPr lang="en-US" b="1" u="sng" dirty="0" smtClean="0">
              <a:solidFill>
                <a:schemeClr val="tx1"/>
              </a:solidFill>
              <a:latin typeface="+mn-lt"/>
            </a:endParaRPr>
          </a:p>
          <a:p>
            <a:pPr>
              <a:defRPr/>
            </a:pPr>
            <a:r>
              <a:rPr lang="en-US" sz="2100" b="1" u="sng" dirty="0" smtClean="0">
                <a:solidFill>
                  <a:schemeClr val="tx1"/>
                </a:solidFill>
              </a:rPr>
              <a:t>Capital Gain or Loss</a:t>
            </a:r>
            <a:r>
              <a:rPr lang="en-US" sz="2100" dirty="0" smtClean="0">
                <a:solidFill>
                  <a:schemeClr val="tx1"/>
                </a:solidFill>
              </a:rPr>
              <a:t> - Except </a:t>
            </a:r>
            <a:r>
              <a:rPr lang="en-US" sz="2100" dirty="0">
                <a:solidFill>
                  <a:schemeClr val="tx1"/>
                </a:solidFill>
              </a:rPr>
              <a:t>as provided in § </a:t>
            </a:r>
            <a:r>
              <a:rPr lang="en-US" sz="2100" dirty="0" smtClean="0">
                <a:solidFill>
                  <a:schemeClr val="tx1"/>
                </a:solidFill>
              </a:rPr>
              <a:t>751, gain or loss recognized on the sale or exchange of a partnership interest shall be considered a gain or loss on the sale or exchange of a capital asset.</a:t>
            </a:r>
          </a:p>
          <a:p>
            <a:pPr>
              <a:defRPr/>
            </a:pPr>
            <a:endParaRPr lang="en-US" sz="2100" b="1" u="sng" dirty="0" smtClean="0">
              <a:solidFill>
                <a:schemeClr val="tx1"/>
              </a:solidFill>
            </a:endParaRPr>
          </a:p>
          <a:p>
            <a:pPr>
              <a:defRPr/>
            </a:pPr>
            <a:r>
              <a:rPr lang="en-US" sz="2100" b="1" u="sng" dirty="0" smtClean="0">
                <a:solidFill>
                  <a:schemeClr val="tx1"/>
                </a:solidFill>
              </a:rPr>
              <a:t>Ordinary </a:t>
            </a:r>
            <a:r>
              <a:rPr lang="en-US" sz="2100" b="1" u="sng" dirty="0">
                <a:solidFill>
                  <a:schemeClr val="tx1"/>
                </a:solidFill>
              </a:rPr>
              <a:t>Gain or Loss</a:t>
            </a:r>
            <a:r>
              <a:rPr lang="en-US" sz="2100" dirty="0">
                <a:solidFill>
                  <a:schemeClr val="tx1"/>
                </a:solidFill>
              </a:rPr>
              <a:t> - The amount of any money, or the </a:t>
            </a:r>
            <a:r>
              <a:rPr lang="en-US" sz="2100" dirty="0" err="1" smtClean="0">
                <a:solidFill>
                  <a:schemeClr val="tx1"/>
                </a:solidFill>
              </a:rPr>
              <a:t>FMV</a:t>
            </a:r>
            <a:r>
              <a:rPr lang="en-US" sz="2100" dirty="0" smtClean="0">
                <a:solidFill>
                  <a:schemeClr val="tx1"/>
                </a:solidFill>
              </a:rPr>
              <a:t> </a:t>
            </a:r>
            <a:r>
              <a:rPr lang="en-US" sz="2100" dirty="0">
                <a:solidFill>
                  <a:schemeClr val="tx1"/>
                </a:solidFill>
              </a:rPr>
              <a:t>of any property, received by a partner in exchange for the partner's partnership interest that is attributable to unrealized receivables or inventory items shall be considered an amount realized from the sale or exchange of property other than a capital asset. </a:t>
            </a:r>
          </a:p>
          <a:p>
            <a:pPr>
              <a:defRPr/>
            </a:pPr>
            <a:endParaRPr lang="en-US" sz="2100" dirty="0">
              <a:solidFill>
                <a:schemeClr val="tx1"/>
              </a:solidFill>
            </a:endParaRP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78</a:t>
            </a:fld>
            <a:endParaRPr lang="en-US"/>
          </a:p>
        </p:txBody>
      </p:sp>
    </p:spTree>
    <p:extLst>
      <p:ext uri="{BB962C8B-B14F-4D97-AF65-F5344CB8AC3E}">
        <p14:creationId xmlns:p14="http://schemas.microsoft.com/office/powerpoint/2010/main" val="1583071967"/>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pPr eaLnBrk="1" fontAlgn="auto" hangingPunct="1">
              <a:spcAft>
                <a:spcPts val="0"/>
              </a:spcAft>
              <a:defRPr/>
            </a:pPr>
            <a:r>
              <a:rPr lang="en-US" sz="4800" u="sng" dirty="0" smtClean="0"/>
              <a:t>§751(b)(1)</a:t>
            </a:r>
            <a:endParaRPr lang="en-US" sz="4800" u="sng" dirty="0"/>
          </a:p>
        </p:txBody>
      </p:sp>
      <p:sp>
        <p:nvSpPr>
          <p:cNvPr id="3" name="Content Placeholder 2"/>
          <p:cNvSpPr>
            <a:spLocks noGrp="1"/>
          </p:cNvSpPr>
          <p:nvPr>
            <p:ph idx="1"/>
          </p:nvPr>
        </p:nvSpPr>
        <p:spPr>
          <a:xfrm>
            <a:off x="457200" y="1143000"/>
            <a:ext cx="8229600" cy="4983163"/>
          </a:xfrm>
        </p:spPr>
        <p:txBody>
          <a:bodyPr rtlCol="0">
            <a:normAutofit lnSpcReduction="10000"/>
          </a:bodyPr>
          <a:lstStyle/>
          <a:p>
            <a:pPr>
              <a:defRPr/>
            </a:pPr>
            <a:r>
              <a:rPr lang="en-US" sz="2100" b="1" u="sng" dirty="0" smtClean="0">
                <a:solidFill>
                  <a:schemeClr val="tx1"/>
                </a:solidFill>
              </a:rPr>
              <a:t>Ordinary Gain or Loss</a:t>
            </a:r>
            <a:r>
              <a:rPr lang="en-US" sz="2100" dirty="0">
                <a:solidFill>
                  <a:schemeClr val="tx1"/>
                </a:solidFill>
              </a:rPr>
              <a:t> </a:t>
            </a:r>
            <a:r>
              <a:rPr lang="en-US" sz="2100" dirty="0" smtClean="0">
                <a:solidFill>
                  <a:schemeClr val="tx1"/>
                </a:solidFill>
              </a:rPr>
              <a:t>– </a:t>
            </a:r>
          </a:p>
          <a:p>
            <a:pPr>
              <a:defRPr/>
            </a:pPr>
            <a:r>
              <a:rPr lang="en-US" sz="2100" dirty="0">
                <a:solidFill>
                  <a:schemeClr val="tx1"/>
                </a:solidFill>
              </a:rPr>
              <a:t>If </a:t>
            </a:r>
            <a:r>
              <a:rPr lang="en-US" sz="2100" dirty="0" smtClean="0">
                <a:solidFill>
                  <a:schemeClr val="tx1"/>
                </a:solidFill>
              </a:rPr>
              <a:t>a </a:t>
            </a:r>
            <a:r>
              <a:rPr lang="en-US" sz="2100" dirty="0">
                <a:solidFill>
                  <a:schemeClr val="tx1"/>
                </a:solidFill>
              </a:rPr>
              <a:t>partner has received a distribution of unrealized receivables or </a:t>
            </a:r>
            <a:r>
              <a:rPr lang="en-US" sz="2100" dirty="0" smtClean="0">
                <a:solidFill>
                  <a:schemeClr val="tx1"/>
                </a:solidFill>
              </a:rPr>
              <a:t>substantially </a:t>
            </a:r>
            <a:r>
              <a:rPr lang="en-US" sz="2100" dirty="0">
                <a:solidFill>
                  <a:schemeClr val="tx1"/>
                </a:solidFill>
              </a:rPr>
              <a:t>appreciated inventory and has not received </a:t>
            </a:r>
            <a:r>
              <a:rPr lang="en-US" sz="2100" dirty="0" smtClean="0">
                <a:solidFill>
                  <a:schemeClr val="tx1"/>
                </a:solidFill>
              </a:rPr>
              <a:t>a proportionate </a:t>
            </a:r>
            <a:r>
              <a:rPr lang="en-US" sz="2100" dirty="0">
                <a:solidFill>
                  <a:schemeClr val="tx1"/>
                </a:solidFill>
              </a:rPr>
              <a:t>distribution of other </a:t>
            </a:r>
            <a:r>
              <a:rPr lang="en-US" sz="2100" dirty="0" smtClean="0">
                <a:solidFill>
                  <a:schemeClr val="tx1"/>
                </a:solidFill>
              </a:rPr>
              <a:t>partnership property</a:t>
            </a:r>
            <a:r>
              <a:rPr lang="en-US" sz="2100" dirty="0">
                <a:solidFill>
                  <a:schemeClr val="tx1"/>
                </a:solidFill>
              </a:rPr>
              <a:t>, or </a:t>
            </a:r>
          </a:p>
          <a:p>
            <a:pPr>
              <a:defRPr/>
            </a:pPr>
            <a:endParaRPr lang="en-US" sz="2100" dirty="0" smtClean="0">
              <a:solidFill>
                <a:schemeClr val="tx1"/>
              </a:solidFill>
            </a:endParaRPr>
          </a:p>
          <a:p>
            <a:pPr>
              <a:defRPr/>
            </a:pPr>
            <a:r>
              <a:rPr lang="en-US" sz="2100" dirty="0" smtClean="0">
                <a:solidFill>
                  <a:schemeClr val="tx1"/>
                </a:solidFill>
              </a:rPr>
              <a:t>If a </a:t>
            </a:r>
            <a:r>
              <a:rPr lang="en-US" sz="2100" dirty="0">
                <a:solidFill>
                  <a:schemeClr val="tx1"/>
                </a:solidFill>
              </a:rPr>
              <a:t>partner has received a distribution of other </a:t>
            </a:r>
            <a:r>
              <a:rPr lang="en-US" sz="2100" dirty="0" smtClean="0">
                <a:solidFill>
                  <a:schemeClr val="tx1"/>
                </a:solidFill>
              </a:rPr>
              <a:t>partnership property </a:t>
            </a:r>
            <a:r>
              <a:rPr lang="en-US" sz="2100" dirty="0">
                <a:solidFill>
                  <a:schemeClr val="tx1"/>
                </a:solidFill>
              </a:rPr>
              <a:t>and has not received a proportionate distribution of unrealized receivables or substantially appreciated </a:t>
            </a:r>
            <a:r>
              <a:rPr lang="en-US" sz="2100" dirty="0" smtClean="0">
                <a:solidFill>
                  <a:schemeClr val="tx1"/>
                </a:solidFill>
              </a:rPr>
              <a:t>inventory</a:t>
            </a:r>
          </a:p>
          <a:p>
            <a:pPr>
              <a:defRPr/>
            </a:pPr>
            <a:endParaRPr lang="en-US" sz="2100" dirty="0" smtClean="0">
              <a:solidFill>
                <a:schemeClr val="tx1"/>
              </a:solidFill>
            </a:endParaRPr>
          </a:p>
          <a:p>
            <a:pPr>
              <a:defRPr/>
            </a:pPr>
            <a:r>
              <a:rPr lang="en-US" sz="2100" dirty="0" smtClean="0">
                <a:solidFill>
                  <a:schemeClr val="tx1"/>
                </a:solidFill>
              </a:rPr>
              <a:t>Then</a:t>
            </a:r>
            <a:r>
              <a:rPr lang="en-US" sz="2100" dirty="0">
                <a:solidFill>
                  <a:schemeClr val="tx1"/>
                </a:solidFill>
              </a:rPr>
              <a:t>, the partner will be treated as having sold his or her interest in certain assets in exchange for a portion of the distributed assets, to the extent of the disproportionality – And the gain or loss realized will be ordinary in nature.</a:t>
            </a:r>
          </a:p>
          <a:p>
            <a:pPr>
              <a:defRPr/>
            </a:pPr>
            <a:endParaRPr lang="en-US" sz="2100" dirty="0">
              <a:solidFill>
                <a:schemeClr val="tx1"/>
              </a:solidFill>
            </a:endParaRP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79</a:t>
            </a:fld>
            <a:endParaRPr lang="en-US"/>
          </a:p>
        </p:txBody>
      </p:sp>
    </p:spTree>
    <p:extLst>
      <p:ext uri="{BB962C8B-B14F-4D97-AF65-F5344CB8AC3E}">
        <p14:creationId xmlns:p14="http://schemas.microsoft.com/office/powerpoint/2010/main" val="21786334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smtClean="0"/>
              <a:t>Partnership Distributions: </a:t>
            </a:r>
            <a:br>
              <a:rPr lang="en-US" sz="4800" smtClean="0"/>
            </a:br>
            <a:r>
              <a:rPr lang="en-US" sz="4800" smtClean="0"/>
              <a:t>Current or Liquidating?</a:t>
            </a:r>
            <a:endParaRPr lang="en-US" sz="4800"/>
          </a:p>
        </p:txBody>
      </p:sp>
      <p:sp>
        <p:nvSpPr>
          <p:cNvPr id="3" name="Content Placeholder 2"/>
          <p:cNvSpPr>
            <a:spLocks noGrp="1"/>
          </p:cNvSpPr>
          <p:nvPr>
            <p:ph idx="1"/>
          </p:nvPr>
        </p:nvSpPr>
        <p:spPr>
          <a:xfrm>
            <a:off x="457200" y="1828800"/>
            <a:ext cx="8229600" cy="4525963"/>
          </a:xfrm>
        </p:spPr>
        <p:txBody>
          <a:bodyPr>
            <a:normAutofit/>
          </a:bodyPr>
          <a:lstStyle/>
          <a:p>
            <a:r>
              <a:rPr lang="en-US" dirty="0" smtClean="0">
                <a:latin typeface="+mn-lt"/>
              </a:rPr>
              <a:t>A </a:t>
            </a:r>
            <a:r>
              <a:rPr lang="en-US" u="sng" dirty="0">
                <a:latin typeface="+mn-lt"/>
              </a:rPr>
              <a:t>l</a:t>
            </a:r>
            <a:r>
              <a:rPr lang="en-US" u="sng" dirty="0" smtClean="0">
                <a:latin typeface="+mn-lt"/>
              </a:rPr>
              <a:t>iquidating distribution</a:t>
            </a:r>
            <a:r>
              <a:rPr lang="en-US" dirty="0" smtClean="0">
                <a:latin typeface="+mn-lt"/>
              </a:rPr>
              <a:t>:  terminates </a:t>
            </a:r>
            <a:r>
              <a:rPr lang="en-US" dirty="0">
                <a:latin typeface="+mn-lt"/>
              </a:rPr>
              <a:t>the partner’s entire interest in the </a:t>
            </a:r>
            <a:r>
              <a:rPr lang="en-US" dirty="0" smtClean="0">
                <a:latin typeface="+mn-lt"/>
              </a:rPr>
              <a:t>partnership. (</a:t>
            </a:r>
            <a:r>
              <a:rPr lang="en-US" dirty="0" err="1" smtClean="0">
                <a:latin typeface="+mn-lt"/>
              </a:rPr>
              <a:t>Regs</a:t>
            </a:r>
            <a:r>
              <a:rPr lang="en-US" dirty="0" smtClean="0">
                <a:latin typeface="+mn-lt"/>
              </a:rPr>
              <a:t> </a:t>
            </a:r>
            <a:r>
              <a:rPr lang="en-US" dirty="0">
                <a:latin typeface="+mn-lt"/>
              </a:rPr>
              <a:t>§1.761-1(d</a:t>
            </a:r>
            <a:r>
              <a:rPr lang="en-US" dirty="0" smtClean="0">
                <a:latin typeface="+mn-lt"/>
              </a:rPr>
              <a:t>).) </a:t>
            </a:r>
          </a:p>
          <a:p>
            <a:pPr lvl="1"/>
            <a:r>
              <a:rPr lang="en-US" sz="2400" dirty="0">
                <a:latin typeface="+mn-lt"/>
              </a:rPr>
              <a:t>M</a:t>
            </a:r>
            <a:r>
              <a:rPr lang="en-US" sz="2400" dirty="0" smtClean="0">
                <a:latin typeface="+mn-lt"/>
              </a:rPr>
              <a:t>ay </a:t>
            </a:r>
            <a:r>
              <a:rPr lang="en-US" sz="2400" dirty="0">
                <a:latin typeface="+mn-lt"/>
              </a:rPr>
              <a:t>trigger loss recognition to </a:t>
            </a:r>
            <a:r>
              <a:rPr lang="en-US" sz="2400" dirty="0" err="1" smtClean="0">
                <a:latin typeface="+mn-lt"/>
              </a:rPr>
              <a:t>distributee</a:t>
            </a:r>
            <a:r>
              <a:rPr lang="en-US" sz="2400" dirty="0">
                <a:latin typeface="+mn-lt"/>
              </a:rPr>
              <a:t>-partner if </a:t>
            </a:r>
            <a:r>
              <a:rPr lang="en-US" sz="2400" dirty="0" smtClean="0">
                <a:latin typeface="+mn-lt"/>
              </a:rPr>
              <a:t>distribution is </a:t>
            </a:r>
            <a:r>
              <a:rPr lang="en-US" sz="2400" dirty="0">
                <a:latin typeface="+mn-lt"/>
              </a:rPr>
              <a:t>less cash than the </a:t>
            </a:r>
            <a:r>
              <a:rPr lang="en-US" sz="2400" dirty="0" err="1">
                <a:latin typeface="+mn-lt"/>
              </a:rPr>
              <a:t>distributee</a:t>
            </a:r>
            <a:r>
              <a:rPr lang="en-US" sz="2400" dirty="0">
                <a:latin typeface="+mn-lt"/>
              </a:rPr>
              <a:t>-partner’s </a:t>
            </a:r>
            <a:r>
              <a:rPr lang="en-US" sz="2400" i="1" dirty="0">
                <a:latin typeface="+mn-lt"/>
              </a:rPr>
              <a:t>outside</a:t>
            </a:r>
            <a:r>
              <a:rPr lang="en-US" sz="2400" dirty="0">
                <a:latin typeface="+mn-lt"/>
              </a:rPr>
              <a:t> </a:t>
            </a:r>
            <a:r>
              <a:rPr lang="en-US" sz="2400" dirty="0" smtClean="0">
                <a:latin typeface="+mn-lt"/>
              </a:rPr>
              <a:t>basis. </a:t>
            </a:r>
          </a:p>
          <a:p>
            <a:pPr marL="1030288" lvl="2" indent="-290513"/>
            <a:r>
              <a:rPr lang="en-US" sz="2400" dirty="0">
                <a:latin typeface="+mn-lt"/>
              </a:rPr>
              <a:t>Unrealized receivables and inventory </a:t>
            </a:r>
            <a:r>
              <a:rPr lang="en-US" sz="2400" dirty="0" smtClean="0">
                <a:latin typeface="+mn-lt"/>
              </a:rPr>
              <a:t>are treated </a:t>
            </a:r>
            <a:r>
              <a:rPr lang="en-US" sz="2400" dirty="0">
                <a:latin typeface="+mn-lt"/>
              </a:rPr>
              <a:t>as cash for this </a:t>
            </a:r>
            <a:r>
              <a:rPr lang="en-US" sz="2400" dirty="0" smtClean="0">
                <a:latin typeface="+mn-lt"/>
              </a:rPr>
              <a:t>purpose. </a:t>
            </a:r>
          </a:p>
          <a:p>
            <a:r>
              <a:rPr lang="en-US" dirty="0">
                <a:latin typeface="+mn-lt"/>
              </a:rPr>
              <a:t>A </a:t>
            </a:r>
            <a:r>
              <a:rPr lang="en-US" u="sng" dirty="0">
                <a:latin typeface="+mn-lt"/>
              </a:rPr>
              <a:t>current distribution</a:t>
            </a:r>
            <a:r>
              <a:rPr lang="en-US" dirty="0">
                <a:latin typeface="+mn-lt"/>
              </a:rPr>
              <a:t> is any distribution which is not a liquidating </a:t>
            </a:r>
            <a:r>
              <a:rPr lang="en-US" dirty="0" smtClean="0">
                <a:latin typeface="+mn-lt"/>
              </a:rPr>
              <a:t>distribution.</a:t>
            </a:r>
          </a:p>
        </p:txBody>
      </p:sp>
      <p:sp>
        <p:nvSpPr>
          <p:cNvPr id="4" name="Slide Number Placeholder 3"/>
          <p:cNvSpPr>
            <a:spLocks noGrp="1"/>
          </p:cNvSpPr>
          <p:nvPr>
            <p:ph type="sldNum" sz="quarter" idx="12"/>
          </p:nvPr>
        </p:nvSpPr>
        <p:spPr/>
        <p:txBody>
          <a:bodyPr/>
          <a:lstStyle/>
          <a:p>
            <a:fld id="{8DFC526E-0A08-E844-A4EE-F41C4940EFD7}" type="slidenum">
              <a:rPr lang="en-US" smtClean="0"/>
              <a:t>8</a:t>
            </a:fld>
            <a:endParaRPr lang="en-US"/>
          </a:p>
        </p:txBody>
      </p:sp>
    </p:spTree>
    <p:extLst>
      <p:ext uri="{BB962C8B-B14F-4D97-AF65-F5344CB8AC3E}">
        <p14:creationId xmlns:p14="http://schemas.microsoft.com/office/powerpoint/2010/main" val="400023679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pPr eaLnBrk="1" fontAlgn="auto" hangingPunct="1">
              <a:spcAft>
                <a:spcPts val="0"/>
              </a:spcAft>
              <a:defRPr/>
            </a:pPr>
            <a:r>
              <a:rPr lang="en-US" sz="4800" u="sng" dirty="0" smtClean="0"/>
              <a:t>§751(b)(1)</a:t>
            </a:r>
            <a:endParaRPr lang="en-US" sz="4800" u="sng" dirty="0"/>
          </a:p>
        </p:txBody>
      </p:sp>
      <p:sp>
        <p:nvSpPr>
          <p:cNvPr id="3" name="Content Placeholder 2"/>
          <p:cNvSpPr>
            <a:spLocks noGrp="1"/>
          </p:cNvSpPr>
          <p:nvPr>
            <p:ph idx="1"/>
          </p:nvPr>
        </p:nvSpPr>
        <p:spPr/>
        <p:txBody>
          <a:bodyPr rtlCol="0">
            <a:normAutofit/>
          </a:bodyPr>
          <a:lstStyle/>
          <a:p>
            <a:pPr>
              <a:defRPr/>
            </a:pPr>
            <a:r>
              <a:rPr lang="en-US" sz="2100" b="1" u="sng" dirty="0" smtClean="0">
                <a:solidFill>
                  <a:schemeClr val="tx1"/>
                </a:solidFill>
              </a:rPr>
              <a:t>Unrealized Receivables </a:t>
            </a:r>
            <a:r>
              <a:rPr lang="en-US" sz="2100" dirty="0" smtClean="0">
                <a:solidFill>
                  <a:schemeClr val="tx1"/>
                </a:solidFill>
              </a:rPr>
              <a:t>– </a:t>
            </a:r>
          </a:p>
          <a:p>
            <a:pPr>
              <a:defRPr/>
            </a:pPr>
            <a:r>
              <a:rPr lang="en-US" sz="2100" dirty="0">
                <a:solidFill>
                  <a:schemeClr val="tx1"/>
                </a:solidFill>
              </a:rPr>
              <a:t>Any rights to payment </a:t>
            </a:r>
            <a:r>
              <a:rPr lang="en-US" sz="2100" dirty="0" smtClean="0">
                <a:solidFill>
                  <a:schemeClr val="tx1"/>
                </a:solidFill>
              </a:rPr>
              <a:t>for goods </a:t>
            </a:r>
            <a:r>
              <a:rPr lang="en-US" sz="2100" dirty="0">
                <a:solidFill>
                  <a:schemeClr val="tx1"/>
                </a:solidFill>
              </a:rPr>
              <a:t>delivered or to be delivered, to the extent the income would be </a:t>
            </a:r>
            <a:r>
              <a:rPr lang="en-US" sz="2100" dirty="0" smtClean="0">
                <a:solidFill>
                  <a:schemeClr val="tx1"/>
                </a:solidFill>
              </a:rPr>
              <a:t>ordinary services </a:t>
            </a:r>
            <a:r>
              <a:rPr lang="en-US" sz="2100" dirty="0">
                <a:solidFill>
                  <a:schemeClr val="tx1"/>
                </a:solidFill>
              </a:rPr>
              <a:t>rendered or to be </a:t>
            </a:r>
            <a:r>
              <a:rPr lang="en-US" sz="2100" dirty="0" smtClean="0">
                <a:solidFill>
                  <a:schemeClr val="tx1"/>
                </a:solidFill>
              </a:rPr>
              <a:t>rendered</a:t>
            </a:r>
          </a:p>
          <a:p>
            <a:pPr>
              <a:defRPr/>
            </a:pPr>
            <a:endParaRPr lang="en-US" sz="2100" dirty="0" smtClean="0">
              <a:solidFill>
                <a:schemeClr val="tx1"/>
              </a:solidFill>
            </a:endParaRPr>
          </a:p>
          <a:p>
            <a:pPr>
              <a:defRPr/>
            </a:pPr>
            <a:r>
              <a:rPr lang="en-US" sz="2100" dirty="0" smtClean="0">
                <a:solidFill>
                  <a:schemeClr val="tx1"/>
                </a:solidFill>
              </a:rPr>
              <a:t>It </a:t>
            </a:r>
            <a:r>
              <a:rPr lang="en-US" sz="2100" dirty="0">
                <a:solidFill>
                  <a:schemeClr val="tx1"/>
                </a:solidFill>
              </a:rPr>
              <a:t>also includes: mining property; stock in a DISC; § 1245 property; stock in certain foreign corporations; § 1250 property; § 1252(a) farm land; franchises, trademarks, or trade names; oil, gas, or geothermal property; any market discount bond; and any short-term obligation ... but only to the extent gain would be recognized if such property had been sold by the partnership at its </a:t>
            </a:r>
            <a:r>
              <a:rPr lang="en-US" sz="2100" dirty="0" err="1" smtClean="0">
                <a:solidFill>
                  <a:schemeClr val="tx1"/>
                </a:solidFill>
              </a:rPr>
              <a:t>FMV</a:t>
            </a:r>
            <a:r>
              <a:rPr lang="en-US" sz="2100" dirty="0" smtClean="0">
                <a:solidFill>
                  <a:schemeClr val="tx1"/>
                </a:solidFill>
              </a:rPr>
              <a:t>. </a:t>
            </a:r>
            <a:endParaRPr lang="en-US" sz="2100" dirty="0">
              <a:solidFill>
                <a:schemeClr val="tx1"/>
              </a:solidFill>
            </a:endParaRPr>
          </a:p>
          <a:p>
            <a:pPr>
              <a:defRPr/>
            </a:pPr>
            <a:endParaRPr lang="en-US" sz="2100" dirty="0">
              <a:solidFill>
                <a:schemeClr val="tx1"/>
              </a:solidFill>
            </a:endParaRP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80</a:t>
            </a:fld>
            <a:endParaRPr lang="en-US"/>
          </a:p>
        </p:txBody>
      </p:sp>
    </p:spTree>
    <p:extLst>
      <p:ext uri="{BB962C8B-B14F-4D97-AF65-F5344CB8AC3E}">
        <p14:creationId xmlns:p14="http://schemas.microsoft.com/office/powerpoint/2010/main" val="382587090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eaLnBrk="1" fontAlgn="auto" hangingPunct="1">
              <a:spcAft>
                <a:spcPts val="0"/>
              </a:spcAft>
              <a:defRPr/>
            </a:pPr>
            <a:r>
              <a:rPr lang="en-US" sz="4800" u="sng" dirty="0" smtClean="0"/>
              <a:t>§751(b)(1)</a:t>
            </a:r>
            <a:endParaRPr lang="en-US" sz="4800" u="sng" dirty="0"/>
          </a:p>
        </p:txBody>
      </p:sp>
      <p:sp>
        <p:nvSpPr>
          <p:cNvPr id="3" name="Content Placeholder 2"/>
          <p:cNvSpPr>
            <a:spLocks noGrp="1"/>
          </p:cNvSpPr>
          <p:nvPr>
            <p:ph idx="1"/>
          </p:nvPr>
        </p:nvSpPr>
        <p:spPr/>
        <p:txBody>
          <a:bodyPr rtlCol="0">
            <a:normAutofit/>
          </a:bodyPr>
          <a:lstStyle/>
          <a:p>
            <a:pPr>
              <a:defRPr/>
            </a:pPr>
            <a:r>
              <a:rPr lang="en-US" sz="2100" b="1" u="sng" dirty="0" smtClean="0">
                <a:solidFill>
                  <a:schemeClr val="tx1"/>
                </a:solidFill>
              </a:rPr>
              <a:t>Substantially Appreciated Inventory</a:t>
            </a:r>
            <a:r>
              <a:rPr lang="en-US" sz="2100" dirty="0" smtClean="0">
                <a:solidFill>
                  <a:schemeClr val="tx1"/>
                </a:solidFill>
              </a:rPr>
              <a:t> – </a:t>
            </a:r>
          </a:p>
          <a:p>
            <a:pPr>
              <a:defRPr/>
            </a:pPr>
            <a:r>
              <a:rPr lang="en-US" sz="2100" b="1" dirty="0">
                <a:solidFill>
                  <a:schemeClr val="tx1"/>
                </a:solidFill>
              </a:rPr>
              <a:t>Inventory </a:t>
            </a:r>
            <a:r>
              <a:rPr lang="en-US" sz="2100" b="1" dirty="0" smtClean="0">
                <a:solidFill>
                  <a:schemeClr val="tx1"/>
                </a:solidFill>
              </a:rPr>
              <a:t>– </a:t>
            </a:r>
            <a:endParaRPr lang="en-US" sz="2100" b="1" dirty="0">
              <a:solidFill>
                <a:schemeClr val="tx1"/>
              </a:solidFill>
            </a:endParaRPr>
          </a:p>
          <a:p>
            <a:pPr>
              <a:defRPr/>
            </a:pPr>
            <a:r>
              <a:rPr lang="en-US" sz="2100" dirty="0" smtClean="0">
                <a:solidFill>
                  <a:schemeClr val="tx1"/>
                </a:solidFill>
              </a:rPr>
              <a:t>Stock </a:t>
            </a:r>
            <a:r>
              <a:rPr lang="en-US" sz="2100" dirty="0">
                <a:solidFill>
                  <a:schemeClr val="tx1"/>
                </a:solidFill>
              </a:rPr>
              <a:t>in trade, other property properly included in inventory if on hand at the close of the tax year, property held primarily for sale to customers in the ordinary course of business;</a:t>
            </a:r>
          </a:p>
          <a:p>
            <a:pPr>
              <a:defRPr/>
            </a:pPr>
            <a:endParaRPr lang="en-US" sz="2100" dirty="0" smtClean="0">
              <a:solidFill>
                <a:schemeClr val="tx1"/>
              </a:solidFill>
            </a:endParaRPr>
          </a:p>
          <a:p>
            <a:pPr>
              <a:defRPr/>
            </a:pPr>
            <a:r>
              <a:rPr lang="en-US" sz="2100" dirty="0" smtClean="0">
                <a:solidFill>
                  <a:schemeClr val="tx1"/>
                </a:solidFill>
              </a:rPr>
              <a:t>Property </a:t>
            </a:r>
            <a:r>
              <a:rPr lang="en-US" sz="2100" dirty="0">
                <a:solidFill>
                  <a:schemeClr val="tx1"/>
                </a:solidFill>
              </a:rPr>
              <a:t>used in the trade or business that is held for &gt; 1 year and is not property described above; and</a:t>
            </a:r>
          </a:p>
          <a:p>
            <a:pPr>
              <a:defRPr/>
            </a:pPr>
            <a:endParaRPr lang="en-US" sz="2100" dirty="0" smtClean="0">
              <a:solidFill>
                <a:schemeClr val="tx1"/>
              </a:solidFill>
            </a:endParaRPr>
          </a:p>
          <a:p>
            <a:pPr>
              <a:defRPr/>
            </a:pPr>
            <a:r>
              <a:rPr lang="en-US" sz="2100" dirty="0" smtClean="0">
                <a:solidFill>
                  <a:schemeClr val="tx1"/>
                </a:solidFill>
              </a:rPr>
              <a:t>Any </a:t>
            </a:r>
            <a:r>
              <a:rPr lang="en-US" sz="2100" dirty="0">
                <a:solidFill>
                  <a:schemeClr val="tx1"/>
                </a:solidFill>
              </a:rPr>
              <a:t>other property which, if held by the partner, would be considered property listed </a:t>
            </a:r>
            <a:r>
              <a:rPr lang="en-US" sz="2100" dirty="0" smtClean="0">
                <a:solidFill>
                  <a:schemeClr val="tx1"/>
                </a:solidFill>
              </a:rPr>
              <a:t>above</a:t>
            </a:r>
            <a:endParaRPr lang="en-US" sz="2100" dirty="0">
              <a:solidFill>
                <a:schemeClr val="tx1"/>
              </a:solidFill>
            </a:endParaRP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81</a:t>
            </a:fld>
            <a:endParaRPr lang="en-US"/>
          </a:p>
        </p:txBody>
      </p:sp>
    </p:spTree>
    <p:extLst>
      <p:ext uri="{BB962C8B-B14F-4D97-AF65-F5344CB8AC3E}">
        <p14:creationId xmlns:p14="http://schemas.microsoft.com/office/powerpoint/2010/main" val="71204098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pPr eaLnBrk="1" fontAlgn="auto" hangingPunct="1">
              <a:spcAft>
                <a:spcPts val="0"/>
              </a:spcAft>
              <a:defRPr/>
            </a:pPr>
            <a:r>
              <a:rPr lang="en-US" sz="4800" u="sng" dirty="0" smtClean="0"/>
              <a:t>§751(b)(1)</a:t>
            </a:r>
            <a:endParaRPr lang="en-US" sz="4800" u="sng" dirty="0"/>
          </a:p>
        </p:txBody>
      </p:sp>
      <p:sp>
        <p:nvSpPr>
          <p:cNvPr id="3" name="Content Placeholder 2"/>
          <p:cNvSpPr>
            <a:spLocks noGrp="1"/>
          </p:cNvSpPr>
          <p:nvPr>
            <p:ph idx="1"/>
          </p:nvPr>
        </p:nvSpPr>
        <p:spPr/>
        <p:txBody>
          <a:bodyPr rtlCol="0">
            <a:normAutofit/>
          </a:bodyPr>
          <a:lstStyle/>
          <a:p>
            <a:pPr>
              <a:defRPr/>
            </a:pPr>
            <a:r>
              <a:rPr lang="en-US" sz="2100" b="1" u="sng" dirty="0" smtClean="0">
                <a:solidFill>
                  <a:schemeClr val="tx1"/>
                </a:solidFill>
              </a:rPr>
              <a:t>Substantially Appreciated Inventory</a:t>
            </a:r>
            <a:r>
              <a:rPr lang="en-US" sz="2100" dirty="0" smtClean="0">
                <a:solidFill>
                  <a:schemeClr val="tx1"/>
                </a:solidFill>
              </a:rPr>
              <a:t> – </a:t>
            </a:r>
          </a:p>
          <a:p>
            <a:pPr>
              <a:defRPr/>
            </a:pPr>
            <a:r>
              <a:rPr lang="en-US" sz="2100" b="1" dirty="0" smtClean="0">
                <a:solidFill>
                  <a:schemeClr val="tx1"/>
                </a:solidFill>
              </a:rPr>
              <a:t>Substantially </a:t>
            </a:r>
            <a:r>
              <a:rPr lang="en-US" sz="2100" b="1" dirty="0">
                <a:solidFill>
                  <a:schemeClr val="tx1"/>
                </a:solidFill>
              </a:rPr>
              <a:t>Appreciated </a:t>
            </a:r>
            <a:r>
              <a:rPr lang="en-US" sz="2100" dirty="0">
                <a:solidFill>
                  <a:schemeClr val="tx1"/>
                </a:solidFill>
              </a:rPr>
              <a:t>– </a:t>
            </a:r>
            <a:endParaRPr lang="en-US" sz="2100" dirty="0" smtClean="0">
              <a:solidFill>
                <a:schemeClr val="tx1"/>
              </a:solidFill>
            </a:endParaRPr>
          </a:p>
          <a:p>
            <a:pPr>
              <a:defRPr/>
            </a:pPr>
            <a:r>
              <a:rPr lang="en-US" sz="2100" dirty="0" err="1" smtClean="0">
                <a:solidFill>
                  <a:schemeClr val="tx1"/>
                </a:solidFill>
              </a:rPr>
              <a:t>FMV</a:t>
            </a:r>
            <a:r>
              <a:rPr lang="en-US" sz="2100" dirty="0" smtClean="0">
                <a:solidFill>
                  <a:schemeClr val="tx1"/>
                </a:solidFill>
              </a:rPr>
              <a:t> is greater than 120</a:t>
            </a:r>
            <a:r>
              <a:rPr lang="en-US" sz="2100" dirty="0">
                <a:solidFill>
                  <a:schemeClr val="tx1"/>
                </a:solidFill>
              </a:rPr>
              <a:t>% of adjusted basis*</a:t>
            </a:r>
          </a:p>
          <a:p>
            <a:pPr>
              <a:defRPr/>
            </a:pPr>
            <a:endParaRPr lang="en-US" sz="2100" dirty="0">
              <a:solidFill>
                <a:schemeClr val="tx1"/>
              </a:solidFill>
            </a:endParaRPr>
          </a:p>
          <a:p>
            <a:pPr>
              <a:defRPr/>
            </a:pPr>
            <a:r>
              <a:rPr lang="en-US" sz="2100" dirty="0" smtClean="0">
                <a:solidFill>
                  <a:schemeClr val="tx1"/>
                </a:solidFill>
              </a:rPr>
              <a:t>* </a:t>
            </a:r>
            <a:r>
              <a:rPr lang="en-US" sz="2100" dirty="0">
                <a:solidFill>
                  <a:schemeClr val="tx1"/>
                </a:solidFill>
              </a:rPr>
              <a:t>Property acquired for the principal purpose of avoiding § 751(b)(1) will be </a:t>
            </a:r>
            <a:r>
              <a:rPr lang="en-US" sz="2100" u="sng" dirty="0">
                <a:solidFill>
                  <a:schemeClr val="tx1"/>
                </a:solidFill>
              </a:rPr>
              <a:t>excluded</a:t>
            </a:r>
            <a:r>
              <a:rPr lang="en-US" sz="2100" dirty="0">
                <a:solidFill>
                  <a:schemeClr val="tx1"/>
                </a:solidFill>
              </a:rPr>
              <a:t>.  </a:t>
            </a:r>
          </a:p>
          <a:p>
            <a:pPr>
              <a:defRPr/>
            </a:pPr>
            <a:endParaRPr lang="en-US" dirty="0">
              <a:solidFill>
                <a:schemeClr val="tx1"/>
              </a:solidFill>
              <a:latin typeface="+mn-lt"/>
            </a:endParaRP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82</a:t>
            </a:fld>
            <a:endParaRPr lang="en-US"/>
          </a:p>
        </p:txBody>
      </p:sp>
    </p:spTree>
    <p:extLst>
      <p:ext uri="{BB962C8B-B14F-4D97-AF65-F5344CB8AC3E}">
        <p14:creationId xmlns:p14="http://schemas.microsoft.com/office/powerpoint/2010/main" val="2682636749"/>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pPr eaLnBrk="1" fontAlgn="auto" hangingPunct="1">
              <a:spcAft>
                <a:spcPts val="0"/>
              </a:spcAft>
              <a:defRPr/>
            </a:pPr>
            <a:r>
              <a:rPr lang="en-US" sz="4800" u="sng" dirty="0" smtClean="0"/>
              <a:t>§751(b)(1)</a:t>
            </a:r>
            <a:endParaRPr lang="en-US" sz="4800" u="sng" dirty="0"/>
          </a:p>
        </p:txBody>
      </p:sp>
      <p:sp>
        <p:nvSpPr>
          <p:cNvPr id="3" name="Content Placeholder 2"/>
          <p:cNvSpPr>
            <a:spLocks noGrp="1"/>
          </p:cNvSpPr>
          <p:nvPr>
            <p:ph idx="1"/>
          </p:nvPr>
        </p:nvSpPr>
        <p:spPr>
          <a:xfrm>
            <a:off x="457200" y="1219200"/>
            <a:ext cx="8229600" cy="4906963"/>
          </a:xfrm>
        </p:spPr>
        <p:txBody>
          <a:bodyPr rtlCol="0">
            <a:normAutofit fontScale="92500"/>
          </a:bodyPr>
          <a:lstStyle/>
          <a:p>
            <a:pPr>
              <a:defRPr/>
            </a:pPr>
            <a:r>
              <a:rPr lang="en-US" sz="2100" b="1" u="sng" dirty="0" smtClean="0">
                <a:solidFill>
                  <a:schemeClr val="tx1"/>
                </a:solidFill>
              </a:rPr>
              <a:t>Step-by-Step Approach</a:t>
            </a:r>
            <a:endParaRPr lang="en-US" sz="2100" dirty="0" smtClean="0">
              <a:solidFill>
                <a:schemeClr val="tx1"/>
              </a:solidFill>
            </a:endParaRPr>
          </a:p>
          <a:p>
            <a:pPr marL="857250" lvl="1" indent="-457200">
              <a:buFont typeface="Arial" charset="0"/>
              <a:buAutoNum type="arabicPeriod"/>
              <a:defRPr/>
            </a:pPr>
            <a:r>
              <a:rPr lang="en-US" sz="2100" dirty="0" smtClean="0">
                <a:solidFill>
                  <a:schemeClr val="tx1"/>
                </a:solidFill>
              </a:rPr>
              <a:t>Has </a:t>
            </a:r>
            <a:r>
              <a:rPr lang="en-US" sz="2100" dirty="0">
                <a:solidFill>
                  <a:schemeClr val="tx1"/>
                </a:solidFill>
              </a:rPr>
              <a:t>there been a change in the partner's aggregate share of § 751 assets (unrealized receivables &amp; substantially appreciated inventory) or § 741 assets (all other property</a:t>
            </a:r>
            <a:r>
              <a:rPr lang="en-US" sz="2100" dirty="0" smtClean="0">
                <a:solidFill>
                  <a:schemeClr val="tx1"/>
                </a:solidFill>
              </a:rPr>
              <a:t>)?</a:t>
            </a:r>
          </a:p>
          <a:p>
            <a:pPr marL="857250" lvl="1" indent="-457200">
              <a:buFont typeface="Arial" charset="0"/>
              <a:buAutoNum type="arabicPeriod"/>
              <a:defRPr/>
            </a:pPr>
            <a:r>
              <a:rPr lang="en-US" sz="2100" dirty="0">
                <a:solidFill>
                  <a:schemeClr val="tx1"/>
                </a:solidFill>
              </a:rPr>
              <a:t>Compare the partner's </a:t>
            </a:r>
            <a:r>
              <a:rPr lang="en-US" sz="2100" dirty="0" err="1" smtClean="0">
                <a:solidFill>
                  <a:schemeClr val="tx1"/>
                </a:solidFill>
              </a:rPr>
              <a:t>FMV</a:t>
            </a:r>
            <a:r>
              <a:rPr lang="en-US" sz="2100" dirty="0" smtClean="0">
                <a:solidFill>
                  <a:schemeClr val="tx1"/>
                </a:solidFill>
              </a:rPr>
              <a:t> </a:t>
            </a:r>
            <a:r>
              <a:rPr lang="en-US" sz="2100" dirty="0">
                <a:solidFill>
                  <a:schemeClr val="tx1"/>
                </a:solidFill>
              </a:rPr>
              <a:t>ownership of each asset before the distribution to the partner's </a:t>
            </a:r>
            <a:r>
              <a:rPr lang="en-US" sz="2100" dirty="0" err="1" smtClean="0">
                <a:solidFill>
                  <a:schemeClr val="tx1"/>
                </a:solidFill>
              </a:rPr>
              <a:t>FMV</a:t>
            </a:r>
            <a:r>
              <a:rPr lang="en-US" sz="2100" dirty="0" smtClean="0">
                <a:solidFill>
                  <a:schemeClr val="tx1"/>
                </a:solidFill>
              </a:rPr>
              <a:t> </a:t>
            </a:r>
            <a:r>
              <a:rPr lang="en-US" sz="2100" dirty="0">
                <a:solidFill>
                  <a:schemeClr val="tx1"/>
                </a:solidFill>
              </a:rPr>
              <a:t>ownership of each asset after the distribution, and note the extent to which (s)he was overpaid or shortchanged as it relates to each asset</a:t>
            </a:r>
            <a:r>
              <a:rPr lang="en-US" sz="2100" dirty="0" smtClean="0">
                <a:solidFill>
                  <a:schemeClr val="tx1"/>
                </a:solidFill>
              </a:rPr>
              <a:t>.</a:t>
            </a:r>
          </a:p>
          <a:p>
            <a:pPr marL="857250" lvl="1" indent="-457200">
              <a:buFont typeface="Arial" charset="0"/>
              <a:buAutoNum type="arabicPeriod"/>
              <a:defRPr/>
            </a:pPr>
            <a:r>
              <a:rPr lang="en-US" sz="2100" dirty="0">
                <a:solidFill>
                  <a:schemeClr val="tx1"/>
                </a:solidFill>
              </a:rPr>
              <a:t>The partnership is deemed to have distributed that which the partner was shortchanged</a:t>
            </a:r>
            <a:r>
              <a:rPr lang="en-US" sz="2100" dirty="0" smtClean="0">
                <a:solidFill>
                  <a:schemeClr val="tx1"/>
                </a:solidFill>
              </a:rPr>
              <a:t>.</a:t>
            </a:r>
          </a:p>
          <a:p>
            <a:pPr marL="857250" lvl="1" indent="-457200">
              <a:buFont typeface="Arial" charset="0"/>
              <a:buAutoNum type="arabicPeriod"/>
              <a:defRPr/>
            </a:pPr>
            <a:r>
              <a:rPr lang="en-US" sz="2100" dirty="0">
                <a:solidFill>
                  <a:schemeClr val="tx1"/>
                </a:solidFill>
              </a:rPr>
              <a:t>The partner is deemed to have exchanged the property received in the phantom distribution for the excess § 751 or §741 property received in the actual distribution</a:t>
            </a:r>
            <a:r>
              <a:rPr lang="en-US" sz="2100" dirty="0" smtClean="0">
                <a:solidFill>
                  <a:schemeClr val="tx1"/>
                </a:solidFill>
              </a:rPr>
              <a:t>.</a:t>
            </a:r>
          </a:p>
          <a:p>
            <a:pPr marL="857250" lvl="1" indent="-457200">
              <a:buFont typeface="Arial" charset="0"/>
              <a:buAutoNum type="arabicPeriod"/>
              <a:defRPr/>
            </a:pPr>
            <a:r>
              <a:rPr lang="en-US" sz="2100" dirty="0" smtClean="0">
                <a:solidFill>
                  <a:schemeClr val="tx1"/>
                </a:solidFill>
              </a:rPr>
              <a:t>The remaining portion (non-excess portion) of the </a:t>
            </a:r>
            <a:r>
              <a:rPr lang="en-US" sz="2100" dirty="0">
                <a:solidFill>
                  <a:schemeClr val="tx1"/>
                </a:solidFill>
              </a:rPr>
              <a:t>§</a:t>
            </a:r>
            <a:r>
              <a:rPr lang="en-US" sz="2100" dirty="0" smtClean="0">
                <a:solidFill>
                  <a:schemeClr val="tx1"/>
                </a:solidFill>
              </a:rPr>
              <a:t>751 and </a:t>
            </a:r>
            <a:r>
              <a:rPr lang="en-US" sz="2100" dirty="0">
                <a:solidFill>
                  <a:schemeClr val="tx1"/>
                </a:solidFill>
              </a:rPr>
              <a:t>§741 </a:t>
            </a:r>
            <a:r>
              <a:rPr lang="en-US" sz="2100" dirty="0" smtClean="0">
                <a:solidFill>
                  <a:schemeClr val="tx1"/>
                </a:solidFill>
              </a:rPr>
              <a:t>assets distributed is taxed under the general rules.</a:t>
            </a:r>
            <a:endParaRPr lang="en-US" sz="2100" dirty="0">
              <a:solidFill>
                <a:schemeClr val="tx1"/>
              </a:solidFill>
            </a:endParaRPr>
          </a:p>
          <a:p>
            <a:pPr marL="857250" lvl="1" indent="-457200">
              <a:buFont typeface="Arial" charset="0"/>
              <a:buAutoNum type="arabicPeriod"/>
              <a:defRPr/>
            </a:pPr>
            <a:endParaRPr lang="en-US" sz="2100" dirty="0">
              <a:solidFill>
                <a:schemeClr val="tx1"/>
              </a:solidFill>
            </a:endParaRPr>
          </a:p>
          <a:p>
            <a:pPr marL="857250" lvl="1" indent="-457200">
              <a:buFont typeface="Arial" charset="0"/>
              <a:buAutoNum type="arabicPeriod"/>
              <a:defRPr/>
            </a:pPr>
            <a:endParaRPr lang="en-US" sz="2100" dirty="0" smtClean="0">
              <a:solidFill>
                <a:schemeClr val="tx1"/>
              </a:solidFill>
            </a:endParaRPr>
          </a:p>
          <a:p>
            <a:pPr marL="457200" indent="-457200">
              <a:buFont typeface="Arial" charset="0"/>
              <a:buAutoNum type="arabicPeriod"/>
              <a:defRPr/>
            </a:pPr>
            <a:endParaRPr lang="en-US" dirty="0">
              <a:solidFill>
                <a:schemeClr val="tx1"/>
              </a:solidFill>
              <a:latin typeface="+mn-lt"/>
            </a:endParaRPr>
          </a:p>
          <a:p>
            <a:pPr>
              <a:defRPr/>
            </a:pPr>
            <a:endParaRPr lang="en-US" dirty="0">
              <a:solidFill>
                <a:schemeClr val="tx1"/>
              </a:solidFill>
              <a:latin typeface="+mn-lt"/>
            </a:endParaRPr>
          </a:p>
          <a:p>
            <a:pPr>
              <a:defRPr/>
            </a:pPr>
            <a:endParaRPr lang="en-US" dirty="0">
              <a:solidFill>
                <a:schemeClr val="tx1"/>
              </a:solidFill>
              <a:latin typeface="+mn-lt"/>
            </a:endParaRP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83</a:t>
            </a:fld>
            <a:endParaRPr lang="en-US"/>
          </a:p>
        </p:txBody>
      </p:sp>
    </p:spTree>
    <p:extLst>
      <p:ext uri="{BB962C8B-B14F-4D97-AF65-F5344CB8AC3E}">
        <p14:creationId xmlns:p14="http://schemas.microsoft.com/office/powerpoint/2010/main" val="224168642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eaLnBrk="1" fontAlgn="auto" hangingPunct="1">
              <a:spcAft>
                <a:spcPts val="0"/>
              </a:spcAft>
              <a:defRPr/>
            </a:pPr>
            <a:r>
              <a:rPr lang="en-US" sz="4800" u="sng" dirty="0" smtClean="0"/>
              <a:t>§751(b)(1)</a:t>
            </a:r>
            <a:endParaRPr lang="en-US" sz="4800" u="sng" dirty="0"/>
          </a:p>
        </p:txBody>
      </p:sp>
      <p:sp>
        <p:nvSpPr>
          <p:cNvPr id="3" name="Content Placeholder 2"/>
          <p:cNvSpPr>
            <a:spLocks noGrp="1"/>
          </p:cNvSpPr>
          <p:nvPr>
            <p:ph idx="1"/>
          </p:nvPr>
        </p:nvSpPr>
        <p:spPr>
          <a:xfrm>
            <a:off x="457200" y="990600"/>
            <a:ext cx="8229600" cy="5410200"/>
          </a:xfrm>
        </p:spPr>
        <p:txBody>
          <a:bodyPr rtlCol="0">
            <a:normAutofit/>
          </a:bodyPr>
          <a:lstStyle/>
          <a:p>
            <a:pPr>
              <a:defRPr/>
            </a:pPr>
            <a:r>
              <a:rPr lang="en-US" b="1" dirty="0" smtClean="0">
                <a:solidFill>
                  <a:schemeClr val="tx1"/>
                </a:solidFill>
              </a:rPr>
              <a:t>Partner consequences:</a:t>
            </a:r>
            <a:endParaRPr lang="en-US" b="1" dirty="0">
              <a:solidFill>
                <a:schemeClr val="tx1"/>
              </a:solidFill>
            </a:endParaRPr>
          </a:p>
          <a:p>
            <a:pPr>
              <a:defRPr/>
            </a:pPr>
            <a:r>
              <a:rPr lang="en-US" dirty="0" smtClean="0">
                <a:solidFill>
                  <a:schemeClr val="tx1"/>
                </a:solidFill>
              </a:rPr>
              <a:t>Amount realized </a:t>
            </a:r>
            <a:r>
              <a:rPr lang="en-US" dirty="0">
                <a:solidFill>
                  <a:schemeClr val="tx1"/>
                </a:solidFill>
              </a:rPr>
              <a:t>minus aggregate adjusted basis in assets shortchanged equals capital gain or loss if partner was shortchanged a capital asset, or ordinary income or loss if partner was shortchanged an ordinary income </a:t>
            </a:r>
            <a:r>
              <a:rPr lang="en-US" dirty="0" smtClean="0">
                <a:solidFill>
                  <a:schemeClr val="tx1"/>
                </a:solidFill>
              </a:rPr>
              <a:t>asset.</a:t>
            </a:r>
          </a:p>
          <a:p>
            <a:pPr>
              <a:defRPr/>
            </a:pPr>
            <a:r>
              <a:rPr lang="en-US" dirty="0" smtClean="0">
                <a:solidFill>
                  <a:schemeClr val="tx1"/>
                </a:solidFill>
              </a:rPr>
              <a:t>Partner </a:t>
            </a:r>
            <a:r>
              <a:rPr lang="en-US" dirty="0">
                <a:solidFill>
                  <a:schemeClr val="tx1"/>
                </a:solidFill>
              </a:rPr>
              <a:t>may tack the </a:t>
            </a:r>
            <a:r>
              <a:rPr lang="en-US" dirty="0" smtClean="0">
                <a:solidFill>
                  <a:schemeClr val="tx1"/>
                </a:solidFill>
              </a:rPr>
              <a:t>partnership’s holding </a:t>
            </a:r>
            <a:r>
              <a:rPr lang="en-US" dirty="0">
                <a:solidFill>
                  <a:schemeClr val="tx1"/>
                </a:solidFill>
              </a:rPr>
              <a:t>period if (s)he was shortchanged a capital asset or § 1231 property</a:t>
            </a:r>
            <a:r>
              <a:rPr lang="en-US" dirty="0" smtClean="0">
                <a:solidFill>
                  <a:schemeClr val="tx1"/>
                </a:solidFill>
              </a:rPr>
              <a:t>.</a:t>
            </a:r>
            <a:endParaRPr lang="en-US" dirty="0">
              <a:solidFill>
                <a:schemeClr val="tx1"/>
              </a:solidFill>
            </a:endParaRPr>
          </a:p>
          <a:p>
            <a:pPr>
              <a:defRPr/>
            </a:pPr>
            <a:r>
              <a:rPr lang="en-US" dirty="0" smtClean="0">
                <a:solidFill>
                  <a:schemeClr val="tx1"/>
                </a:solidFill>
              </a:rPr>
              <a:t>Partner </a:t>
            </a:r>
            <a:r>
              <a:rPr lang="en-US" dirty="0">
                <a:solidFill>
                  <a:schemeClr val="tx1"/>
                </a:solidFill>
              </a:rPr>
              <a:t>takes a </a:t>
            </a:r>
            <a:r>
              <a:rPr lang="en-US" dirty="0" err="1">
                <a:solidFill>
                  <a:schemeClr val="tx1"/>
                </a:solidFill>
              </a:rPr>
              <a:t>FMV</a:t>
            </a:r>
            <a:r>
              <a:rPr lang="en-US" dirty="0">
                <a:solidFill>
                  <a:schemeClr val="tx1"/>
                </a:solidFill>
              </a:rPr>
              <a:t> basis in the property (actually) </a:t>
            </a:r>
            <a:r>
              <a:rPr lang="en-US" dirty="0" smtClean="0">
                <a:solidFill>
                  <a:schemeClr val="tx1"/>
                </a:solidFill>
              </a:rPr>
              <a:t>received.</a:t>
            </a:r>
            <a:endParaRPr lang="en-US" dirty="0">
              <a:solidFill>
                <a:schemeClr val="tx1"/>
              </a:solidFill>
            </a:endParaRPr>
          </a:p>
          <a:p>
            <a:pPr marL="0" indent="0">
              <a:buNone/>
              <a:defRPr/>
            </a:pPr>
            <a:endParaRPr lang="en-US" dirty="0">
              <a:solidFill>
                <a:schemeClr val="tx1"/>
              </a:solidFill>
            </a:endParaRPr>
          </a:p>
          <a:p>
            <a:pPr>
              <a:defRPr/>
            </a:pPr>
            <a:endParaRPr lang="en-US" dirty="0">
              <a:solidFill>
                <a:schemeClr val="tx1"/>
              </a:solidFill>
              <a:latin typeface="+mn-lt"/>
            </a:endParaRPr>
          </a:p>
          <a:p>
            <a:pPr marL="457200" indent="-457200">
              <a:buFont typeface="Arial" charset="0"/>
              <a:buAutoNum type="arabicPeriod" startAt="2"/>
              <a:defRPr/>
            </a:pPr>
            <a:endParaRPr lang="en-US" dirty="0">
              <a:solidFill>
                <a:schemeClr val="tx1"/>
              </a:solidFill>
              <a:latin typeface="+mn-lt"/>
            </a:endParaRPr>
          </a:p>
          <a:p>
            <a:pPr>
              <a:defRPr/>
            </a:pPr>
            <a:endParaRPr lang="en-US" dirty="0">
              <a:solidFill>
                <a:schemeClr val="tx1"/>
              </a:solidFill>
              <a:latin typeface="+mn-lt"/>
            </a:endParaRP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84</a:t>
            </a:fld>
            <a:endParaRPr lang="en-US"/>
          </a:p>
        </p:txBody>
      </p:sp>
    </p:spTree>
    <p:extLst>
      <p:ext uri="{BB962C8B-B14F-4D97-AF65-F5344CB8AC3E}">
        <p14:creationId xmlns:p14="http://schemas.microsoft.com/office/powerpoint/2010/main" val="2815639415"/>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eaLnBrk="1" fontAlgn="auto" hangingPunct="1">
              <a:spcAft>
                <a:spcPts val="0"/>
              </a:spcAft>
              <a:defRPr/>
            </a:pPr>
            <a:r>
              <a:rPr lang="en-US" sz="4800" u="sng" dirty="0" smtClean="0"/>
              <a:t>§751(b)(1)</a:t>
            </a:r>
            <a:endParaRPr lang="en-US" sz="4800" u="sng" dirty="0"/>
          </a:p>
        </p:txBody>
      </p:sp>
      <p:sp>
        <p:nvSpPr>
          <p:cNvPr id="3" name="Content Placeholder 2"/>
          <p:cNvSpPr>
            <a:spLocks noGrp="1"/>
          </p:cNvSpPr>
          <p:nvPr>
            <p:ph idx="1"/>
          </p:nvPr>
        </p:nvSpPr>
        <p:spPr>
          <a:xfrm>
            <a:off x="457200" y="990600"/>
            <a:ext cx="8229600" cy="5410200"/>
          </a:xfrm>
        </p:spPr>
        <p:txBody>
          <a:bodyPr rtlCol="0">
            <a:normAutofit lnSpcReduction="10000"/>
          </a:bodyPr>
          <a:lstStyle/>
          <a:p>
            <a:pPr>
              <a:defRPr/>
            </a:pPr>
            <a:r>
              <a:rPr lang="en-US" sz="2300" b="1" dirty="0" smtClean="0">
                <a:solidFill>
                  <a:schemeClr val="tx1"/>
                </a:solidFill>
              </a:rPr>
              <a:t>Partnership consequences</a:t>
            </a:r>
            <a:r>
              <a:rPr lang="en-US" sz="2300" b="1" dirty="0" smtClean="0">
                <a:solidFill>
                  <a:schemeClr val="tx1"/>
                </a:solidFill>
              </a:rPr>
              <a:t>:</a:t>
            </a:r>
            <a:endParaRPr lang="en-US" sz="2300" b="1" dirty="0">
              <a:solidFill>
                <a:schemeClr val="tx1"/>
              </a:solidFill>
            </a:endParaRPr>
          </a:p>
          <a:p>
            <a:pPr>
              <a:defRPr/>
            </a:pPr>
            <a:r>
              <a:rPr lang="en-US" dirty="0" smtClean="0">
                <a:solidFill>
                  <a:schemeClr val="tx1"/>
                </a:solidFill>
              </a:rPr>
              <a:t>Amount </a:t>
            </a:r>
            <a:r>
              <a:rPr lang="en-US" dirty="0">
                <a:solidFill>
                  <a:schemeClr val="tx1"/>
                </a:solidFill>
              </a:rPr>
              <a:t>realized (amount </a:t>
            </a:r>
            <a:r>
              <a:rPr lang="en-US" dirty="0" smtClean="0">
                <a:solidFill>
                  <a:schemeClr val="tx1"/>
                </a:solidFill>
              </a:rPr>
              <a:t>partnership </a:t>
            </a:r>
            <a:r>
              <a:rPr lang="en-US" dirty="0">
                <a:solidFill>
                  <a:schemeClr val="tx1"/>
                </a:solidFill>
              </a:rPr>
              <a:t>shortchanged the partner) minus its adjusted basis in the excess property given up equals capital gain or loss if partnership over-distributed a capital asset, or ordinary income or loss if partnership over-distributed an ordinary income asset.</a:t>
            </a:r>
          </a:p>
          <a:p>
            <a:pPr>
              <a:defRPr/>
            </a:pPr>
            <a:r>
              <a:rPr lang="en-US" dirty="0">
                <a:solidFill>
                  <a:schemeClr val="tx1"/>
                </a:solidFill>
              </a:rPr>
              <a:t>Partnership may tack the partner's holding period.  </a:t>
            </a:r>
          </a:p>
          <a:p>
            <a:pPr>
              <a:defRPr/>
            </a:pPr>
            <a:r>
              <a:rPr lang="en-US" dirty="0">
                <a:solidFill>
                  <a:schemeClr val="tx1"/>
                </a:solidFill>
              </a:rPr>
              <a:t>This gain or loss then passes to the partners who did not participate in the distribution</a:t>
            </a:r>
            <a:r>
              <a:rPr lang="en-US" dirty="0" smtClean="0">
                <a:solidFill>
                  <a:schemeClr val="tx1"/>
                </a:solidFill>
              </a:rPr>
              <a:t>.</a:t>
            </a:r>
          </a:p>
          <a:p>
            <a:pPr>
              <a:defRPr/>
            </a:pPr>
            <a:r>
              <a:rPr lang="en-US" dirty="0">
                <a:solidFill>
                  <a:schemeClr val="tx1"/>
                </a:solidFill>
              </a:rPr>
              <a:t>Partnership takes a </a:t>
            </a:r>
            <a:r>
              <a:rPr lang="en-US" dirty="0" err="1">
                <a:solidFill>
                  <a:schemeClr val="tx1"/>
                </a:solidFill>
              </a:rPr>
              <a:t>FMV</a:t>
            </a:r>
            <a:r>
              <a:rPr lang="en-US" dirty="0">
                <a:solidFill>
                  <a:schemeClr val="tx1"/>
                </a:solidFill>
              </a:rPr>
              <a:t> basis in the property received (what it shortchanged the partner</a:t>
            </a:r>
            <a:r>
              <a:rPr lang="en-US" dirty="0" smtClean="0">
                <a:solidFill>
                  <a:schemeClr val="tx1"/>
                </a:solidFill>
              </a:rPr>
              <a:t>).</a:t>
            </a:r>
          </a:p>
          <a:p>
            <a:pPr marL="342900" lvl="1" indent="-342900">
              <a:buFont typeface="Arial" charset="0"/>
              <a:buChar char="•"/>
              <a:defRPr/>
            </a:pPr>
            <a:r>
              <a:rPr lang="en-US" sz="2100" dirty="0">
                <a:solidFill>
                  <a:schemeClr val="tx1"/>
                </a:solidFill>
              </a:rPr>
              <a:t>The remaining portion (non-excess portion) of the § 751 &amp; § 741 assets distributed is taxed under the general rules.</a:t>
            </a:r>
          </a:p>
          <a:p>
            <a:pPr>
              <a:defRPr/>
            </a:pPr>
            <a:endParaRPr lang="en-US" dirty="0">
              <a:solidFill>
                <a:schemeClr val="tx1"/>
              </a:solidFill>
            </a:endParaRPr>
          </a:p>
          <a:p>
            <a:pPr>
              <a:defRPr/>
            </a:pPr>
            <a:endParaRPr lang="en-US" dirty="0">
              <a:solidFill>
                <a:schemeClr val="tx1"/>
              </a:solidFill>
              <a:latin typeface="+mn-lt"/>
            </a:endParaRPr>
          </a:p>
          <a:p>
            <a:pPr marL="457200" indent="-457200">
              <a:buFont typeface="Arial" charset="0"/>
              <a:buAutoNum type="arabicPeriod" startAt="2"/>
              <a:defRPr/>
            </a:pPr>
            <a:endParaRPr lang="en-US" dirty="0">
              <a:solidFill>
                <a:schemeClr val="tx1"/>
              </a:solidFill>
              <a:latin typeface="+mn-lt"/>
            </a:endParaRPr>
          </a:p>
          <a:p>
            <a:pPr>
              <a:defRPr/>
            </a:pPr>
            <a:endParaRPr lang="en-US" dirty="0">
              <a:solidFill>
                <a:schemeClr val="tx1"/>
              </a:solidFill>
              <a:latin typeface="+mn-lt"/>
            </a:endParaRP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85</a:t>
            </a:fld>
            <a:endParaRPr lang="en-US"/>
          </a:p>
        </p:txBody>
      </p:sp>
    </p:spTree>
    <p:extLst>
      <p:ext uri="{BB962C8B-B14F-4D97-AF65-F5344CB8AC3E}">
        <p14:creationId xmlns:p14="http://schemas.microsoft.com/office/powerpoint/2010/main" val="262694598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eaLnBrk="1" fontAlgn="auto" hangingPunct="1">
              <a:spcAft>
                <a:spcPts val="0"/>
              </a:spcAft>
              <a:defRPr/>
            </a:pPr>
            <a:r>
              <a:rPr lang="en-US" sz="4800" u="sng" dirty="0" smtClean="0"/>
              <a:t>§751(b)(1)</a:t>
            </a:r>
            <a:endParaRPr lang="en-US" sz="4800" u="sng" dirty="0"/>
          </a:p>
        </p:txBody>
      </p:sp>
      <p:sp>
        <p:nvSpPr>
          <p:cNvPr id="3" name="Content Placeholder 2"/>
          <p:cNvSpPr>
            <a:spLocks noGrp="1"/>
          </p:cNvSpPr>
          <p:nvPr>
            <p:ph idx="1"/>
          </p:nvPr>
        </p:nvSpPr>
        <p:spPr>
          <a:xfrm>
            <a:off x="457200" y="1066800"/>
            <a:ext cx="8229600" cy="5059363"/>
          </a:xfrm>
        </p:spPr>
        <p:txBody>
          <a:bodyPr rtlCol="0">
            <a:normAutofit/>
          </a:bodyPr>
          <a:lstStyle/>
          <a:p>
            <a:pPr marL="0" indent="0">
              <a:buNone/>
              <a:defRPr/>
            </a:pPr>
            <a:endParaRPr lang="en-US" sz="2100" dirty="0" smtClean="0">
              <a:solidFill>
                <a:schemeClr val="tx1"/>
              </a:solidFill>
            </a:endParaRPr>
          </a:p>
          <a:p>
            <a:pPr marL="0" indent="0">
              <a:spcAft>
                <a:spcPts val="600"/>
              </a:spcAft>
              <a:buNone/>
              <a:defRPr/>
            </a:pPr>
            <a:r>
              <a:rPr lang="en-US" sz="2100" b="1" dirty="0" smtClean="0">
                <a:solidFill>
                  <a:schemeClr val="tx1"/>
                </a:solidFill>
              </a:rPr>
              <a:t>“General Rules” (“Review”)</a:t>
            </a:r>
            <a:endParaRPr lang="en-US" sz="2100" b="1" dirty="0" smtClean="0">
              <a:solidFill>
                <a:schemeClr val="tx1"/>
              </a:solidFill>
            </a:endParaRPr>
          </a:p>
          <a:p>
            <a:pPr>
              <a:defRPr/>
            </a:pPr>
            <a:r>
              <a:rPr lang="en-US" sz="2100" dirty="0" smtClean="0">
                <a:solidFill>
                  <a:schemeClr val="tx1"/>
                </a:solidFill>
              </a:rPr>
              <a:t>Cash </a:t>
            </a:r>
            <a:r>
              <a:rPr lang="en-US" sz="2100" dirty="0">
                <a:solidFill>
                  <a:schemeClr val="tx1"/>
                </a:solidFill>
              </a:rPr>
              <a:t>distribution – Cash received in excess of partner's </a:t>
            </a:r>
            <a:r>
              <a:rPr lang="en-US" sz="2100" i="1" dirty="0">
                <a:solidFill>
                  <a:schemeClr val="tx1"/>
                </a:solidFill>
              </a:rPr>
              <a:t>outside</a:t>
            </a:r>
            <a:r>
              <a:rPr lang="en-US" sz="2100" dirty="0">
                <a:solidFill>
                  <a:schemeClr val="tx1"/>
                </a:solidFill>
              </a:rPr>
              <a:t> basis results in </a:t>
            </a:r>
            <a:r>
              <a:rPr lang="en-US" sz="2100" dirty="0" smtClean="0">
                <a:solidFill>
                  <a:schemeClr val="tx1"/>
                </a:solidFill>
              </a:rPr>
              <a:t>a capital </a:t>
            </a:r>
            <a:r>
              <a:rPr lang="en-US" sz="2100" dirty="0">
                <a:solidFill>
                  <a:schemeClr val="tx1"/>
                </a:solidFill>
              </a:rPr>
              <a:t>gain or loss</a:t>
            </a:r>
            <a:r>
              <a:rPr lang="en-US" sz="2100" dirty="0" smtClean="0">
                <a:solidFill>
                  <a:schemeClr val="tx1"/>
                </a:solidFill>
              </a:rPr>
              <a:t>. </a:t>
            </a:r>
            <a:r>
              <a:rPr lang="en-US" sz="2100" dirty="0">
                <a:solidFill>
                  <a:schemeClr val="tx1"/>
                </a:solidFill>
              </a:rPr>
              <a:t>Partner's </a:t>
            </a:r>
            <a:r>
              <a:rPr lang="en-US" sz="2100" i="1" dirty="0">
                <a:solidFill>
                  <a:schemeClr val="tx1"/>
                </a:solidFill>
              </a:rPr>
              <a:t>outside</a:t>
            </a:r>
            <a:r>
              <a:rPr lang="en-US" sz="2100" dirty="0">
                <a:solidFill>
                  <a:schemeClr val="tx1"/>
                </a:solidFill>
              </a:rPr>
              <a:t> basis is decreased by cash received</a:t>
            </a:r>
            <a:r>
              <a:rPr lang="en-US" sz="2100" dirty="0" smtClean="0">
                <a:solidFill>
                  <a:schemeClr val="tx1"/>
                </a:solidFill>
              </a:rPr>
              <a:t>.</a:t>
            </a:r>
            <a:endParaRPr lang="en-US" sz="2100" dirty="0">
              <a:solidFill>
                <a:schemeClr val="tx1"/>
              </a:solidFill>
            </a:endParaRPr>
          </a:p>
          <a:p>
            <a:pPr>
              <a:defRPr/>
            </a:pPr>
            <a:endParaRPr lang="en-US" sz="2100" dirty="0" smtClean="0">
              <a:solidFill>
                <a:schemeClr val="tx1"/>
              </a:solidFill>
            </a:endParaRPr>
          </a:p>
          <a:p>
            <a:pPr>
              <a:defRPr/>
            </a:pPr>
            <a:r>
              <a:rPr lang="en-US" sz="2100" dirty="0" smtClean="0">
                <a:solidFill>
                  <a:schemeClr val="tx1"/>
                </a:solidFill>
              </a:rPr>
              <a:t>Property </a:t>
            </a:r>
            <a:r>
              <a:rPr lang="en-US" sz="2100" dirty="0">
                <a:solidFill>
                  <a:schemeClr val="tx1"/>
                </a:solidFill>
              </a:rPr>
              <a:t>distribution – Partners recognize no gain or loss on operating distributions </a:t>
            </a:r>
            <a:r>
              <a:rPr lang="en-US" sz="2100" dirty="0" smtClean="0">
                <a:solidFill>
                  <a:schemeClr val="tx1"/>
                </a:solidFill>
              </a:rPr>
              <a:t>of </a:t>
            </a:r>
            <a:r>
              <a:rPr lang="en-US" sz="2100" dirty="0">
                <a:solidFill>
                  <a:schemeClr val="tx1"/>
                </a:solidFill>
              </a:rPr>
              <a:t>property</a:t>
            </a:r>
            <a:r>
              <a:rPr lang="en-US" sz="2100" dirty="0" smtClean="0">
                <a:solidFill>
                  <a:schemeClr val="tx1"/>
                </a:solidFill>
              </a:rPr>
              <a:t>. </a:t>
            </a:r>
            <a:r>
              <a:rPr lang="en-US" sz="2100" dirty="0">
                <a:solidFill>
                  <a:schemeClr val="tx1"/>
                </a:solidFill>
              </a:rPr>
              <a:t>Partner takes </a:t>
            </a:r>
            <a:r>
              <a:rPr lang="en-US" sz="2100" dirty="0" smtClean="0">
                <a:solidFill>
                  <a:schemeClr val="tx1"/>
                </a:solidFill>
              </a:rPr>
              <a:t>partnership’s basis </a:t>
            </a:r>
            <a:r>
              <a:rPr lang="en-US" sz="2100" dirty="0">
                <a:solidFill>
                  <a:schemeClr val="tx1"/>
                </a:solidFill>
              </a:rPr>
              <a:t>in property, not to exceed partner's </a:t>
            </a:r>
            <a:r>
              <a:rPr lang="en-US" sz="2100" i="1" dirty="0" smtClean="0">
                <a:solidFill>
                  <a:schemeClr val="tx1"/>
                </a:solidFill>
              </a:rPr>
              <a:t>outside</a:t>
            </a:r>
            <a:r>
              <a:rPr lang="en-US" sz="2100" dirty="0" smtClean="0">
                <a:solidFill>
                  <a:schemeClr val="tx1"/>
                </a:solidFill>
              </a:rPr>
              <a:t> </a:t>
            </a:r>
            <a:r>
              <a:rPr lang="en-US" sz="2100" dirty="0">
                <a:solidFill>
                  <a:schemeClr val="tx1"/>
                </a:solidFill>
              </a:rPr>
              <a:t>basis</a:t>
            </a:r>
            <a:r>
              <a:rPr lang="en-US" sz="2100" dirty="0" smtClean="0">
                <a:solidFill>
                  <a:schemeClr val="tx1"/>
                </a:solidFill>
              </a:rPr>
              <a:t>. </a:t>
            </a:r>
            <a:r>
              <a:rPr lang="en-US" sz="2100" dirty="0">
                <a:solidFill>
                  <a:schemeClr val="tx1"/>
                </a:solidFill>
              </a:rPr>
              <a:t>Partner's outside basis is decreased by transferred basis </a:t>
            </a:r>
            <a:r>
              <a:rPr lang="en-US" sz="2100" dirty="0" smtClean="0">
                <a:solidFill>
                  <a:schemeClr val="tx1"/>
                </a:solidFill>
              </a:rPr>
              <a:t>in property </a:t>
            </a:r>
            <a:r>
              <a:rPr lang="en-US" sz="2100" dirty="0">
                <a:solidFill>
                  <a:schemeClr val="tx1"/>
                </a:solidFill>
              </a:rPr>
              <a:t>received. </a:t>
            </a: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86</a:t>
            </a:fld>
            <a:endParaRPr lang="en-US"/>
          </a:p>
        </p:txBody>
      </p:sp>
    </p:spTree>
    <p:extLst>
      <p:ext uri="{BB962C8B-B14F-4D97-AF65-F5344CB8AC3E}">
        <p14:creationId xmlns:p14="http://schemas.microsoft.com/office/powerpoint/2010/main" val="3236590711"/>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eaLnBrk="1" fontAlgn="auto" hangingPunct="1">
              <a:spcAft>
                <a:spcPts val="0"/>
              </a:spcAft>
              <a:defRPr/>
            </a:pPr>
            <a:r>
              <a:rPr lang="en-US" sz="4800" u="sng" dirty="0" smtClean="0"/>
              <a:t>§751(b)(1)</a:t>
            </a:r>
            <a:endParaRPr lang="en-US" sz="4800" u="sng" dirty="0"/>
          </a:p>
        </p:txBody>
      </p:sp>
      <p:sp>
        <p:nvSpPr>
          <p:cNvPr id="3" name="Content Placeholder 2"/>
          <p:cNvSpPr>
            <a:spLocks noGrp="1"/>
          </p:cNvSpPr>
          <p:nvPr>
            <p:ph idx="1"/>
          </p:nvPr>
        </p:nvSpPr>
        <p:spPr>
          <a:xfrm>
            <a:off x="457200" y="1066800"/>
            <a:ext cx="8229600" cy="5059363"/>
          </a:xfrm>
        </p:spPr>
        <p:txBody>
          <a:bodyPr rtlCol="0">
            <a:normAutofit/>
          </a:bodyPr>
          <a:lstStyle/>
          <a:p>
            <a:pPr>
              <a:defRPr/>
            </a:pPr>
            <a:r>
              <a:rPr lang="en-US" sz="2100" b="1" dirty="0">
                <a:solidFill>
                  <a:schemeClr val="tx1"/>
                </a:solidFill>
              </a:rPr>
              <a:t>Example 8</a:t>
            </a:r>
            <a:r>
              <a:rPr lang="en-US" sz="2100" b="1" dirty="0" smtClean="0">
                <a:solidFill>
                  <a:schemeClr val="tx1"/>
                </a:solidFill>
              </a:rPr>
              <a:t> </a:t>
            </a:r>
            <a:r>
              <a:rPr lang="en-US" sz="2100" b="1" dirty="0">
                <a:solidFill>
                  <a:schemeClr val="tx1"/>
                </a:solidFill>
              </a:rPr>
              <a:t>- Facts:</a:t>
            </a:r>
            <a:endParaRPr lang="en-US" sz="2100" dirty="0">
              <a:solidFill>
                <a:schemeClr val="tx1"/>
              </a:solidFill>
            </a:endParaRPr>
          </a:p>
          <a:p>
            <a:pPr>
              <a:defRPr/>
            </a:pPr>
            <a:r>
              <a:rPr lang="en-US" sz="2100" dirty="0" smtClean="0">
                <a:solidFill>
                  <a:schemeClr val="tx1"/>
                </a:solidFill>
              </a:rPr>
              <a:t>X </a:t>
            </a:r>
            <a:r>
              <a:rPr lang="en-US" sz="2100" dirty="0">
                <a:solidFill>
                  <a:schemeClr val="tx1"/>
                </a:solidFill>
              </a:rPr>
              <a:t>has a 1/3 interest in XYZ </a:t>
            </a:r>
            <a:r>
              <a:rPr lang="en-US" sz="2100" dirty="0" smtClean="0">
                <a:solidFill>
                  <a:schemeClr val="tx1"/>
                </a:solidFill>
              </a:rPr>
              <a:t>partnership.</a:t>
            </a:r>
          </a:p>
          <a:p>
            <a:pPr>
              <a:defRPr/>
            </a:pPr>
            <a:endParaRPr lang="en-US" sz="2100" dirty="0" smtClean="0">
              <a:solidFill>
                <a:schemeClr val="tx1"/>
              </a:solidFill>
            </a:endParaRPr>
          </a:p>
          <a:p>
            <a:pPr>
              <a:defRPr/>
            </a:pPr>
            <a:r>
              <a:rPr lang="en-US" sz="2100" dirty="0" smtClean="0">
                <a:solidFill>
                  <a:schemeClr val="tx1"/>
                </a:solidFill>
              </a:rPr>
              <a:t>X's </a:t>
            </a:r>
            <a:r>
              <a:rPr lang="en-US" sz="2100" dirty="0">
                <a:solidFill>
                  <a:schemeClr val="tx1"/>
                </a:solidFill>
              </a:rPr>
              <a:t>basis in her partnership interest is $5,000</a:t>
            </a:r>
            <a:r>
              <a:rPr lang="en-US" sz="2100" dirty="0" smtClean="0">
                <a:solidFill>
                  <a:schemeClr val="tx1"/>
                </a:solidFill>
              </a:rPr>
              <a:t>.</a:t>
            </a:r>
            <a:endParaRPr lang="en-US" sz="2100" dirty="0">
              <a:solidFill>
                <a:schemeClr val="tx1"/>
              </a:solidFill>
            </a:endParaRPr>
          </a:p>
          <a:p>
            <a:pPr>
              <a:defRPr/>
            </a:pPr>
            <a:endParaRPr lang="en-US" sz="2100" dirty="0" smtClean="0">
              <a:solidFill>
                <a:schemeClr val="tx1"/>
              </a:solidFill>
            </a:endParaRPr>
          </a:p>
          <a:p>
            <a:pPr>
              <a:defRPr/>
            </a:pPr>
            <a:r>
              <a:rPr lang="en-US" sz="2100" dirty="0" smtClean="0">
                <a:solidFill>
                  <a:schemeClr val="tx1"/>
                </a:solidFill>
              </a:rPr>
              <a:t>In </a:t>
            </a:r>
            <a:r>
              <a:rPr lang="en-US" sz="2100" dirty="0">
                <a:solidFill>
                  <a:schemeClr val="tx1"/>
                </a:solidFill>
              </a:rPr>
              <a:t>complete liquidation of her interest, X receives $10,000 in </a:t>
            </a:r>
            <a:r>
              <a:rPr lang="en-US" sz="2100" dirty="0" smtClean="0">
                <a:solidFill>
                  <a:schemeClr val="tx1"/>
                </a:solidFill>
              </a:rPr>
              <a:t>cash, which </a:t>
            </a:r>
            <a:r>
              <a:rPr lang="en-US" sz="2100" dirty="0">
                <a:solidFill>
                  <a:schemeClr val="tx1"/>
                </a:solidFill>
              </a:rPr>
              <a:t>has the following balance </a:t>
            </a:r>
            <a:r>
              <a:rPr lang="en-US" sz="2100" dirty="0" smtClean="0">
                <a:solidFill>
                  <a:schemeClr val="tx1"/>
                </a:solidFill>
              </a:rPr>
              <a:t>sheet:</a:t>
            </a:r>
            <a:endParaRPr lang="en-US" sz="2100" dirty="0">
              <a:solidFill>
                <a:schemeClr val="tx1"/>
              </a:solidFill>
            </a:endParaRPr>
          </a:p>
          <a:p>
            <a:pPr>
              <a:defRPr/>
            </a:pPr>
            <a:endParaRPr lang="en-US" sz="2100" dirty="0" smtClean="0">
              <a:solidFill>
                <a:schemeClr val="tx1"/>
              </a:solidFill>
            </a:endParaRPr>
          </a:p>
          <a:p>
            <a:pPr>
              <a:defRPr/>
            </a:pPr>
            <a:endParaRPr lang="en-US" sz="2100" dirty="0">
              <a:solidFill>
                <a:schemeClr val="tx1"/>
              </a:solidFill>
            </a:endParaRPr>
          </a:p>
          <a:p>
            <a:pPr>
              <a:defRPr/>
            </a:pPr>
            <a:endParaRPr lang="en-US" sz="2100" dirty="0">
              <a:solidFill>
                <a:schemeClr val="tx1"/>
              </a:solidFill>
            </a:endParaRPr>
          </a:p>
        </p:txBody>
      </p:sp>
      <p:pic>
        <p:nvPicPr>
          <p:cNvPr id="16077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20838" y="3968750"/>
            <a:ext cx="2925762" cy="156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077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0200" y="3962400"/>
            <a:ext cx="1676400" cy="1566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87</a:t>
            </a:fld>
            <a:endParaRPr lang="en-US"/>
          </a:p>
        </p:txBody>
      </p:sp>
    </p:spTree>
    <p:extLst>
      <p:ext uri="{BB962C8B-B14F-4D97-AF65-F5344CB8AC3E}">
        <p14:creationId xmlns:p14="http://schemas.microsoft.com/office/powerpoint/2010/main" val="3089213270"/>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eaLnBrk="1" fontAlgn="auto" hangingPunct="1">
              <a:spcAft>
                <a:spcPts val="0"/>
              </a:spcAft>
              <a:defRPr/>
            </a:pPr>
            <a:r>
              <a:rPr lang="en-US" sz="4800" u="sng" dirty="0" smtClean="0"/>
              <a:t>§751(b)(1)</a:t>
            </a:r>
            <a:endParaRPr lang="en-US" sz="4800" u="sng" dirty="0"/>
          </a:p>
        </p:txBody>
      </p:sp>
      <p:sp>
        <p:nvSpPr>
          <p:cNvPr id="3" name="Content Placeholder 2"/>
          <p:cNvSpPr>
            <a:spLocks noGrp="1"/>
          </p:cNvSpPr>
          <p:nvPr>
            <p:ph idx="1"/>
          </p:nvPr>
        </p:nvSpPr>
        <p:spPr/>
        <p:txBody>
          <a:bodyPr rtlCol="0">
            <a:normAutofit/>
          </a:bodyPr>
          <a:lstStyle/>
          <a:p>
            <a:pPr>
              <a:defRPr/>
            </a:pPr>
            <a:r>
              <a:rPr lang="en-US" sz="2100" b="1" dirty="0" smtClean="0">
                <a:solidFill>
                  <a:schemeClr val="tx1"/>
                </a:solidFill>
              </a:rPr>
              <a:t>Example 8 - Tax:</a:t>
            </a:r>
            <a:endParaRPr lang="en-US" sz="2100" dirty="0" smtClean="0">
              <a:solidFill>
                <a:schemeClr val="tx1"/>
              </a:solidFill>
            </a:endParaRPr>
          </a:p>
          <a:p>
            <a:pPr>
              <a:defRPr/>
            </a:pPr>
            <a:r>
              <a:rPr lang="en-US" sz="2100" dirty="0" smtClean="0">
                <a:solidFill>
                  <a:schemeClr val="tx1"/>
                </a:solidFill>
              </a:rPr>
              <a:t>Compare </a:t>
            </a:r>
            <a:r>
              <a:rPr lang="en-US" sz="2100" dirty="0">
                <a:solidFill>
                  <a:schemeClr val="tx1"/>
                </a:solidFill>
              </a:rPr>
              <a:t>the partner's </a:t>
            </a:r>
            <a:r>
              <a:rPr lang="en-US" sz="2100" dirty="0" err="1" smtClean="0">
                <a:solidFill>
                  <a:schemeClr val="tx1"/>
                </a:solidFill>
              </a:rPr>
              <a:t>FMV</a:t>
            </a:r>
            <a:r>
              <a:rPr lang="en-US" sz="2100" dirty="0" smtClean="0">
                <a:solidFill>
                  <a:schemeClr val="tx1"/>
                </a:solidFill>
              </a:rPr>
              <a:t> ownership </a:t>
            </a:r>
            <a:r>
              <a:rPr lang="en-US" sz="2100" dirty="0">
                <a:solidFill>
                  <a:schemeClr val="tx1"/>
                </a:solidFill>
              </a:rPr>
              <a:t>of each asset before the distribution to the partner's </a:t>
            </a:r>
            <a:r>
              <a:rPr lang="en-US" sz="2100" dirty="0" err="1" smtClean="0">
                <a:solidFill>
                  <a:schemeClr val="tx1"/>
                </a:solidFill>
              </a:rPr>
              <a:t>FMV</a:t>
            </a:r>
            <a:r>
              <a:rPr lang="en-US" sz="2100" dirty="0" smtClean="0">
                <a:solidFill>
                  <a:schemeClr val="tx1"/>
                </a:solidFill>
              </a:rPr>
              <a:t> ownership </a:t>
            </a:r>
            <a:r>
              <a:rPr lang="en-US" sz="2100" dirty="0">
                <a:solidFill>
                  <a:schemeClr val="tx1"/>
                </a:solidFill>
              </a:rPr>
              <a:t>of each asset after the distribution, and note the extent to which (s)he was overpaid or shortchanged as it relates to each asset.</a:t>
            </a:r>
          </a:p>
        </p:txBody>
      </p:sp>
      <p:pic>
        <p:nvPicPr>
          <p:cNvPr id="16384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4038600"/>
            <a:ext cx="6181725" cy="130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88</a:t>
            </a:fld>
            <a:endParaRPr lang="en-US"/>
          </a:p>
        </p:txBody>
      </p:sp>
    </p:spTree>
    <p:extLst>
      <p:ext uri="{BB962C8B-B14F-4D97-AF65-F5344CB8AC3E}">
        <p14:creationId xmlns:p14="http://schemas.microsoft.com/office/powerpoint/2010/main" val="272465579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pPr eaLnBrk="1" fontAlgn="auto" hangingPunct="1">
              <a:spcAft>
                <a:spcPts val="0"/>
              </a:spcAft>
              <a:defRPr/>
            </a:pPr>
            <a:r>
              <a:rPr lang="en-US" sz="4800" u="sng" dirty="0" smtClean="0"/>
              <a:t>§751(b)(1)</a:t>
            </a:r>
            <a:endParaRPr lang="en-US" sz="4800" u="sng" dirty="0"/>
          </a:p>
        </p:txBody>
      </p:sp>
      <p:sp>
        <p:nvSpPr>
          <p:cNvPr id="3" name="Content Placeholder 2"/>
          <p:cNvSpPr>
            <a:spLocks noGrp="1"/>
          </p:cNvSpPr>
          <p:nvPr>
            <p:ph idx="1"/>
          </p:nvPr>
        </p:nvSpPr>
        <p:spPr/>
        <p:txBody>
          <a:bodyPr rtlCol="0">
            <a:normAutofit/>
          </a:bodyPr>
          <a:lstStyle/>
          <a:p>
            <a:pPr>
              <a:defRPr/>
            </a:pPr>
            <a:r>
              <a:rPr lang="en-US" sz="2100" b="1" dirty="0" smtClean="0">
                <a:solidFill>
                  <a:schemeClr val="tx1"/>
                </a:solidFill>
              </a:rPr>
              <a:t>Example </a:t>
            </a:r>
            <a:r>
              <a:rPr lang="en-US" sz="2100" b="1" dirty="0">
                <a:solidFill>
                  <a:schemeClr val="tx1"/>
                </a:solidFill>
              </a:rPr>
              <a:t>8</a:t>
            </a:r>
            <a:r>
              <a:rPr lang="en-US" sz="2100" b="1" dirty="0" smtClean="0">
                <a:solidFill>
                  <a:schemeClr val="tx1"/>
                </a:solidFill>
              </a:rPr>
              <a:t> - Tax:</a:t>
            </a:r>
            <a:endParaRPr lang="en-US" sz="2100" dirty="0" smtClean="0">
              <a:solidFill>
                <a:schemeClr val="tx1"/>
              </a:solidFill>
            </a:endParaRPr>
          </a:p>
          <a:p>
            <a:pPr>
              <a:defRPr/>
            </a:pPr>
            <a:r>
              <a:rPr lang="en-US" sz="2100" dirty="0" smtClean="0">
                <a:solidFill>
                  <a:schemeClr val="tx1"/>
                </a:solidFill>
              </a:rPr>
              <a:t>X is </a:t>
            </a:r>
            <a:r>
              <a:rPr lang="en-US" sz="2100" dirty="0">
                <a:solidFill>
                  <a:schemeClr val="tx1"/>
                </a:solidFill>
              </a:rPr>
              <a:t>deemed to have distributed that which the partner was shortchanged</a:t>
            </a:r>
            <a:r>
              <a:rPr lang="en-US" sz="2100" dirty="0" smtClean="0">
                <a:solidFill>
                  <a:schemeClr val="tx1"/>
                </a:solidFill>
              </a:rPr>
              <a:t>. ($5,000 worth of receivables)</a:t>
            </a:r>
          </a:p>
          <a:p>
            <a:pPr>
              <a:defRPr/>
            </a:pPr>
            <a:endParaRPr lang="en-US" sz="2100" dirty="0" smtClean="0">
              <a:solidFill>
                <a:schemeClr val="tx1"/>
              </a:solidFill>
            </a:endParaRPr>
          </a:p>
          <a:p>
            <a:pPr>
              <a:defRPr/>
            </a:pPr>
            <a:r>
              <a:rPr lang="en-US" sz="2100" dirty="0" smtClean="0">
                <a:solidFill>
                  <a:schemeClr val="tx1"/>
                </a:solidFill>
              </a:rPr>
              <a:t>X </a:t>
            </a:r>
            <a:r>
              <a:rPr lang="en-US" sz="2100" dirty="0">
                <a:solidFill>
                  <a:schemeClr val="tx1"/>
                </a:solidFill>
              </a:rPr>
              <a:t>takes </a:t>
            </a:r>
            <a:r>
              <a:rPr lang="en-US" sz="2100" dirty="0" err="1">
                <a:solidFill>
                  <a:schemeClr val="tx1"/>
                </a:solidFill>
              </a:rPr>
              <a:t>XYZ's</a:t>
            </a:r>
            <a:r>
              <a:rPr lang="en-US" sz="2100" dirty="0">
                <a:solidFill>
                  <a:schemeClr val="tx1"/>
                </a:solidFill>
              </a:rPr>
              <a:t> basis in the receivables, $0</a:t>
            </a:r>
            <a:r>
              <a:rPr lang="en-US" sz="2100" dirty="0" smtClean="0">
                <a:solidFill>
                  <a:schemeClr val="tx1"/>
                </a:solidFill>
              </a:rPr>
              <a:t>.</a:t>
            </a:r>
            <a:endParaRPr lang="en-US" sz="2100" dirty="0">
              <a:solidFill>
                <a:schemeClr val="tx1"/>
              </a:solidFill>
            </a:endParaRPr>
          </a:p>
          <a:p>
            <a:pPr>
              <a:defRPr/>
            </a:pPr>
            <a:endParaRPr lang="en-US" sz="2100" dirty="0" smtClean="0">
              <a:solidFill>
                <a:schemeClr val="tx1"/>
              </a:solidFill>
            </a:endParaRPr>
          </a:p>
          <a:p>
            <a:pPr>
              <a:defRPr/>
            </a:pPr>
            <a:r>
              <a:rPr lang="en-US" sz="2100" dirty="0" smtClean="0">
                <a:solidFill>
                  <a:schemeClr val="tx1"/>
                </a:solidFill>
              </a:rPr>
              <a:t>X's </a:t>
            </a:r>
            <a:r>
              <a:rPr lang="en-US" sz="2100" i="1" dirty="0">
                <a:solidFill>
                  <a:schemeClr val="tx1"/>
                </a:solidFill>
              </a:rPr>
              <a:t>outside</a:t>
            </a:r>
            <a:r>
              <a:rPr lang="en-US" sz="2100" dirty="0">
                <a:solidFill>
                  <a:schemeClr val="tx1"/>
                </a:solidFill>
              </a:rPr>
              <a:t> basis of $5,000 is decreased by the $0 transferred basis in the </a:t>
            </a:r>
            <a:r>
              <a:rPr lang="en-US" sz="2100" dirty="0" smtClean="0">
                <a:solidFill>
                  <a:schemeClr val="tx1"/>
                </a:solidFill>
              </a:rPr>
              <a:t>receivables “distributed”.  </a:t>
            </a:r>
            <a:endParaRPr lang="en-US" sz="2100" dirty="0">
              <a:solidFill>
                <a:schemeClr val="tx1"/>
              </a:solidFill>
            </a:endParaRP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89</a:t>
            </a:fld>
            <a:endParaRPr lang="en-US"/>
          </a:p>
        </p:txBody>
      </p:sp>
    </p:spTree>
    <p:extLst>
      <p:ext uri="{BB962C8B-B14F-4D97-AF65-F5344CB8AC3E}">
        <p14:creationId xmlns:p14="http://schemas.microsoft.com/office/powerpoint/2010/main" val="17495309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smtClean="0"/>
              <a:t>Current Distributions: Gain or Loss?</a:t>
            </a:r>
            <a:endParaRPr lang="en-US" sz="4800"/>
          </a:p>
        </p:txBody>
      </p:sp>
      <p:sp>
        <p:nvSpPr>
          <p:cNvPr id="3" name="Content Placeholder 2"/>
          <p:cNvSpPr>
            <a:spLocks noGrp="1"/>
          </p:cNvSpPr>
          <p:nvPr>
            <p:ph idx="1"/>
          </p:nvPr>
        </p:nvSpPr>
        <p:spPr/>
        <p:txBody>
          <a:bodyPr>
            <a:normAutofit/>
          </a:bodyPr>
          <a:lstStyle/>
          <a:p>
            <a:pPr marL="0" indent="0">
              <a:buNone/>
            </a:pPr>
            <a:r>
              <a:rPr lang="en-US" sz="2000" u="sng" dirty="0" smtClean="0">
                <a:latin typeface="+mn-lt"/>
              </a:rPr>
              <a:t>General Rule</a:t>
            </a:r>
            <a:r>
              <a:rPr lang="en-US" sz="2000" dirty="0" smtClean="0">
                <a:latin typeface="+mn-lt"/>
              </a:rPr>
              <a:t>:  </a:t>
            </a:r>
            <a:r>
              <a:rPr lang="en-US" sz="2000" dirty="0" err="1">
                <a:latin typeface="+mn-lt"/>
              </a:rPr>
              <a:t>N</a:t>
            </a:r>
            <a:r>
              <a:rPr lang="en-US" sz="2000" dirty="0" err="1" smtClean="0">
                <a:latin typeface="+mn-lt"/>
              </a:rPr>
              <a:t>onrecognition</a:t>
            </a:r>
            <a:r>
              <a:rPr lang="en-US" sz="2000" dirty="0" smtClean="0">
                <a:latin typeface="+mn-lt"/>
              </a:rPr>
              <a:t> </a:t>
            </a:r>
            <a:r>
              <a:rPr lang="en-US" sz="2000" dirty="0">
                <a:latin typeface="+mn-lt"/>
              </a:rPr>
              <a:t>of gain or loss to all parties </a:t>
            </a:r>
            <a:r>
              <a:rPr lang="en-US" sz="2000" dirty="0" smtClean="0">
                <a:latin typeface="+mn-lt"/>
              </a:rPr>
              <a:t>on </a:t>
            </a:r>
            <a:r>
              <a:rPr lang="en-US" sz="2000" dirty="0">
                <a:latin typeface="+mn-lt"/>
              </a:rPr>
              <a:t>distribution of partnership property or money to partners </a:t>
            </a:r>
            <a:r>
              <a:rPr lang="en-US" sz="2000" dirty="0" smtClean="0">
                <a:latin typeface="+mn-lt"/>
              </a:rPr>
              <a:t>(§731)</a:t>
            </a:r>
            <a:endParaRPr lang="en-US" sz="2000" u="sng" dirty="0" smtClean="0">
              <a:latin typeface="+mn-lt"/>
            </a:endParaRPr>
          </a:p>
          <a:p>
            <a:r>
              <a:rPr lang="en-US" sz="2000" u="sng" dirty="0">
                <a:latin typeface="Palatino Linotype" panose="02040502050505030304" pitchFamily="18" charset="0"/>
              </a:rPr>
              <a:t>Losses</a:t>
            </a:r>
            <a:r>
              <a:rPr lang="en-US" sz="2000" dirty="0">
                <a:latin typeface="Palatino Linotype" panose="02040502050505030304" pitchFamily="18" charset="0"/>
              </a:rPr>
              <a:t>:  A loss is </a:t>
            </a:r>
            <a:r>
              <a:rPr lang="en-US" sz="2000" u="sng" dirty="0">
                <a:latin typeface="Palatino Linotype" panose="02040502050505030304" pitchFamily="18" charset="0"/>
              </a:rPr>
              <a:t>never</a:t>
            </a:r>
            <a:r>
              <a:rPr lang="en-US" sz="2000" dirty="0">
                <a:latin typeface="Palatino Linotype" panose="02040502050505030304" pitchFamily="18" charset="0"/>
              </a:rPr>
              <a:t> recognized in a </a:t>
            </a:r>
            <a:r>
              <a:rPr lang="en-US" sz="2000" u="sng" dirty="0">
                <a:latin typeface="Palatino Linotype" panose="02040502050505030304" pitchFamily="18" charset="0"/>
              </a:rPr>
              <a:t>current</a:t>
            </a:r>
            <a:r>
              <a:rPr lang="en-US" sz="2000" dirty="0">
                <a:latin typeface="Palatino Linotype" panose="02040502050505030304" pitchFamily="18" charset="0"/>
              </a:rPr>
              <a:t> distribution</a:t>
            </a:r>
            <a:r>
              <a:rPr lang="en-US" sz="2000" dirty="0" smtClean="0">
                <a:latin typeface="Palatino Linotype" panose="02040502050505030304" pitchFamily="18" charset="0"/>
              </a:rPr>
              <a:t>.</a:t>
            </a:r>
            <a:endParaRPr lang="en-US" sz="2000" u="sng" dirty="0" smtClean="0">
              <a:latin typeface="Palatino Linotype" panose="02040502050505030304" pitchFamily="18" charset="0"/>
            </a:endParaRPr>
          </a:p>
          <a:p>
            <a:r>
              <a:rPr lang="en-US" sz="2000" u="sng" dirty="0" smtClean="0">
                <a:latin typeface="+mn-lt"/>
              </a:rPr>
              <a:t>Cash </a:t>
            </a:r>
            <a:r>
              <a:rPr lang="en-US" sz="2000" u="sng" dirty="0">
                <a:latin typeface="+mn-lt"/>
              </a:rPr>
              <a:t>Distributions</a:t>
            </a:r>
            <a:r>
              <a:rPr lang="en-US" sz="2000" dirty="0">
                <a:latin typeface="+mn-lt"/>
              </a:rPr>
              <a:t>:  </a:t>
            </a:r>
            <a:r>
              <a:rPr lang="en-US" sz="2000" dirty="0" err="1">
                <a:latin typeface="+mn-lt"/>
              </a:rPr>
              <a:t>D</a:t>
            </a:r>
            <a:r>
              <a:rPr lang="en-US" sz="2000" dirty="0" err="1" smtClean="0">
                <a:latin typeface="+mn-lt"/>
              </a:rPr>
              <a:t>istributee</a:t>
            </a:r>
            <a:r>
              <a:rPr lang="en-US" sz="2000" dirty="0">
                <a:latin typeface="+mn-lt"/>
              </a:rPr>
              <a:t>-partner reduces </a:t>
            </a:r>
            <a:r>
              <a:rPr lang="en-US" sz="2000" dirty="0" smtClean="0">
                <a:latin typeface="+mn-lt"/>
              </a:rPr>
              <a:t>their </a:t>
            </a:r>
            <a:r>
              <a:rPr lang="en-US" sz="2000" i="1" dirty="0" smtClean="0">
                <a:latin typeface="+mn-lt"/>
              </a:rPr>
              <a:t>outside </a:t>
            </a:r>
            <a:r>
              <a:rPr lang="en-US" sz="2000" dirty="0">
                <a:latin typeface="+mn-lt"/>
              </a:rPr>
              <a:t>basis by </a:t>
            </a:r>
            <a:r>
              <a:rPr lang="en-US" sz="2000" dirty="0" smtClean="0">
                <a:latin typeface="+mn-lt"/>
              </a:rPr>
              <a:t>amount </a:t>
            </a:r>
            <a:r>
              <a:rPr lang="en-US" sz="2000" dirty="0">
                <a:latin typeface="+mn-lt"/>
              </a:rPr>
              <a:t>of money </a:t>
            </a:r>
            <a:r>
              <a:rPr lang="en-US" sz="2000" dirty="0" smtClean="0">
                <a:latin typeface="+mn-lt"/>
              </a:rPr>
              <a:t>received. (§733.)</a:t>
            </a:r>
          </a:p>
          <a:p>
            <a:pPr lvl="1"/>
            <a:r>
              <a:rPr lang="en-US" sz="2000" i="1" u="sng" dirty="0" smtClean="0">
                <a:latin typeface="+mn-lt"/>
              </a:rPr>
              <a:t>Exception</a:t>
            </a:r>
            <a:r>
              <a:rPr lang="en-US" sz="2000" dirty="0" smtClean="0">
                <a:latin typeface="+mn-lt"/>
              </a:rPr>
              <a:t>:  Cash distribution in excess of </a:t>
            </a:r>
            <a:r>
              <a:rPr lang="en-US" sz="2000" dirty="0" err="1" smtClean="0">
                <a:latin typeface="+mn-lt"/>
              </a:rPr>
              <a:t>distributee</a:t>
            </a:r>
            <a:r>
              <a:rPr lang="en-US" sz="2000" dirty="0">
                <a:latin typeface="+mn-lt"/>
              </a:rPr>
              <a:t>-</a:t>
            </a:r>
            <a:r>
              <a:rPr lang="en-US" sz="2000" dirty="0" smtClean="0">
                <a:latin typeface="+mn-lt"/>
              </a:rPr>
              <a:t>partner’s </a:t>
            </a:r>
            <a:r>
              <a:rPr lang="en-US" sz="2000" i="1" dirty="0" smtClean="0">
                <a:latin typeface="+mn-lt"/>
              </a:rPr>
              <a:t>outside </a:t>
            </a:r>
            <a:r>
              <a:rPr lang="en-US" sz="2000" dirty="0" smtClean="0">
                <a:latin typeface="+mn-lt"/>
              </a:rPr>
              <a:t>basis is taxable gain to </a:t>
            </a:r>
            <a:r>
              <a:rPr lang="en-US" sz="2000" dirty="0" err="1" smtClean="0">
                <a:latin typeface="+mn-lt"/>
              </a:rPr>
              <a:t>distributee</a:t>
            </a:r>
            <a:r>
              <a:rPr lang="en-US" sz="2000" dirty="0" smtClean="0">
                <a:latin typeface="+mn-lt"/>
              </a:rPr>
              <a:t>-partner.</a:t>
            </a:r>
          </a:p>
          <a:p>
            <a:pPr lvl="2"/>
            <a:r>
              <a:rPr lang="en-US" sz="2000" dirty="0" smtClean="0">
                <a:latin typeface="+mn-lt"/>
              </a:rPr>
              <a:t>Exception does </a:t>
            </a:r>
            <a:r>
              <a:rPr lang="en-US" sz="2000" u="sng" dirty="0">
                <a:latin typeface="+mn-lt"/>
              </a:rPr>
              <a:t>not</a:t>
            </a:r>
            <a:r>
              <a:rPr lang="en-US" sz="2000" dirty="0">
                <a:latin typeface="+mn-lt"/>
              </a:rPr>
              <a:t> apply to property </a:t>
            </a:r>
            <a:r>
              <a:rPr lang="en-US" sz="2000" dirty="0" smtClean="0">
                <a:latin typeface="+mn-lt"/>
              </a:rPr>
              <a:t>distributions. </a:t>
            </a:r>
          </a:p>
        </p:txBody>
      </p:sp>
      <p:sp>
        <p:nvSpPr>
          <p:cNvPr id="4" name="Slide Number Placeholder 3"/>
          <p:cNvSpPr>
            <a:spLocks noGrp="1"/>
          </p:cNvSpPr>
          <p:nvPr>
            <p:ph type="sldNum" sz="quarter" idx="12"/>
          </p:nvPr>
        </p:nvSpPr>
        <p:spPr/>
        <p:txBody>
          <a:bodyPr/>
          <a:lstStyle/>
          <a:p>
            <a:fld id="{8DFC526E-0A08-E844-A4EE-F41C4940EFD7}" type="slidenum">
              <a:rPr lang="en-US" smtClean="0"/>
              <a:t>9</a:t>
            </a:fld>
            <a:endParaRPr lang="en-US"/>
          </a:p>
        </p:txBody>
      </p:sp>
    </p:spTree>
    <p:extLst>
      <p:ext uri="{BB962C8B-B14F-4D97-AF65-F5344CB8AC3E}">
        <p14:creationId xmlns:p14="http://schemas.microsoft.com/office/powerpoint/2010/main" val="104193380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pPr eaLnBrk="1" fontAlgn="auto" hangingPunct="1">
              <a:spcAft>
                <a:spcPts val="0"/>
              </a:spcAft>
              <a:defRPr/>
            </a:pPr>
            <a:r>
              <a:rPr lang="en-US" sz="4800" u="sng" dirty="0" smtClean="0"/>
              <a:t>§751(b)(1)</a:t>
            </a:r>
            <a:endParaRPr lang="en-US" sz="4800" u="sng" dirty="0"/>
          </a:p>
        </p:txBody>
      </p:sp>
      <p:sp>
        <p:nvSpPr>
          <p:cNvPr id="3" name="Content Placeholder 2"/>
          <p:cNvSpPr>
            <a:spLocks noGrp="1"/>
          </p:cNvSpPr>
          <p:nvPr>
            <p:ph idx="1"/>
          </p:nvPr>
        </p:nvSpPr>
        <p:spPr>
          <a:xfrm>
            <a:off x="457200" y="1447800"/>
            <a:ext cx="8229600" cy="4678363"/>
          </a:xfrm>
        </p:spPr>
        <p:txBody>
          <a:bodyPr rtlCol="0">
            <a:normAutofit lnSpcReduction="10000"/>
          </a:bodyPr>
          <a:lstStyle/>
          <a:p>
            <a:pPr>
              <a:defRPr/>
            </a:pPr>
            <a:r>
              <a:rPr lang="en-US" sz="2100" b="1" dirty="0" smtClean="0">
                <a:solidFill>
                  <a:schemeClr val="tx1"/>
                </a:solidFill>
              </a:rPr>
              <a:t>Example </a:t>
            </a:r>
            <a:r>
              <a:rPr lang="en-US" sz="2100" b="1" dirty="0">
                <a:solidFill>
                  <a:schemeClr val="tx1"/>
                </a:solidFill>
              </a:rPr>
              <a:t>8</a:t>
            </a:r>
            <a:r>
              <a:rPr lang="en-US" sz="2100" b="1" dirty="0" smtClean="0">
                <a:solidFill>
                  <a:schemeClr val="tx1"/>
                </a:solidFill>
              </a:rPr>
              <a:t> - Tax:</a:t>
            </a:r>
            <a:endParaRPr lang="en-US" sz="2100" dirty="0" smtClean="0">
              <a:solidFill>
                <a:schemeClr val="tx1"/>
              </a:solidFill>
            </a:endParaRPr>
          </a:p>
          <a:p>
            <a:pPr>
              <a:defRPr/>
            </a:pPr>
            <a:r>
              <a:rPr lang="en-US" sz="2100" smtClean="0">
                <a:solidFill>
                  <a:schemeClr val="tx1"/>
                </a:solidFill>
              </a:rPr>
              <a:t>X </a:t>
            </a:r>
            <a:r>
              <a:rPr lang="en-US" sz="2100" dirty="0">
                <a:solidFill>
                  <a:schemeClr val="tx1"/>
                </a:solidFill>
              </a:rPr>
              <a:t>is deemed to have exchanged </a:t>
            </a:r>
            <a:r>
              <a:rPr lang="en-US" sz="2100" dirty="0" smtClean="0">
                <a:solidFill>
                  <a:schemeClr val="tx1"/>
                </a:solidFill>
              </a:rPr>
              <a:t>$5,000 worth of receivables for </a:t>
            </a:r>
            <a:r>
              <a:rPr lang="en-US" sz="2100" dirty="0">
                <a:solidFill>
                  <a:schemeClr val="tx1"/>
                </a:solidFill>
              </a:rPr>
              <a:t>the </a:t>
            </a:r>
            <a:r>
              <a:rPr lang="en-US" sz="2100" dirty="0" smtClean="0">
                <a:solidFill>
                  <a:schemeClr val="tx1"/>
                </a:solidFill>
              </a:rPr>
              <a:t>excess $5,000 cash (§ </a:t>
            </a:r>
            <a:r>
              <a:rPr lang="en-US" sz="2100" dirty="0">
                <a:solidFill>
                  <a:schemeClr val="tx1"/>
                </a:solidFill>
              </a:rPr>
              <a:t>751 or § 741 </a:t>
            </a:r>
            <a:r>
              <a:rPr lang="en-US" sz="2100" dirty="0" smtClean="0">
                <a:solidFill>
                  <a:schemeClr val="tx1"/>
                </a:solidFill>
              </a:rPr>
              <a:t>property) </a:t>
            </a:r>
            <a:r>
              <a:rPr lang="en-US" sz="2100" dirty="0">
                <a:solidFill>
                  <a:schemeClr val="tx1"/>
                </a:solidFill>
              </a:rPr>
              <a:t>received in the actual distribution</a:t>
            </a:r>
            <a:r>
              <a:rPr lang="en-US" sz="2100" dirty="0" smtClean="0">
                <a:solidFill>
                  <a:schemeClr val="tx1"/>
                </a:solidFill>
              </a:rPr>
              <a:t>.</a:t>
            </a:r>
          </a:p>
          <a:p>
            <a:pPr>
              <a:defRPr/>
            </a:pPr>
            <a:endParaRPr lang="en-US" sz="2100" dirty="0" smtClean="0">
              <a:solidFill>
                <a:schemeClr val="tx1"/>
              </a:solidFill>
            </a:endParaRPr>
          </a:p>
          <a:p>
            <a:pPr>
              <a:defRPr/>
            </a:pPr>
            <a:r>
              <a:rPr lang="en-US" sz="2100" dirty="0" smtClean="0">
                <a:solidFill>
                  <a:schemeClr val="tx1"/>
                </a:solidFill>
              </a:rPr>
              <a:t>Amount </a:t>
            </a:r>
            <a:r>
              <a:rPr lang="en-US" sz="2100" dirty="0">
                <a:solidFill>
                  <a:schemeClr val="tx1"/>
                </a:solidFill>
              </a:rPr>
              <a:t>realized, $5,000 cash minus </a:t>
            </a:r>
            <a:r>
              <a:rPr lang="en-US" sz="2100" dirty="0" smtClean="0">
                <a:solidFill>
                  <a:schemeClr val="tx1"/>
                </a:solidFill>
              </a:rPr>
              <a:t>$</a:t>
            </a:r>
            <a:r>
              <a:rPr lang="en-US" sz="2100" dirty="0">
                <a:solidFill>
                  <a:schemeClr val="tx1"/>
                </a:solidFill>
              </a:rPr>
              <a:t>0 basis in receivables equals $5,000 of ordinary income to X</a:t>
            </a:r>
            <a:r>
              <a:rPr lang="en-US" sz="2100" dirty="0" smtClean="0">
                <a:solidFill>
                  <a:schemeClr val="tx1"/>
                </a:solidFill>
              </a:rPr>
              <a:t>.</a:t>
            </a:r>
          </a:p>
          <a:p>
            <a:pPr>
              <a:defRPr/>
            </a:pPr>
            <a:endParaRPr lang="en-US" sz="2100" dirty="0" smtClean="0">
              <a:solidFill>
                <a:schemeClr val="tx1"/>
              </a:solidFill>
            </a:endParaRPr>
          </a:p>
          <a:p>
            <a:pPr>
              <a:defRPr/>
            </a:pPr>
            <a:r>
              <a:rPr lang="en-US" sz="2100" dirty="0" smtClean="0">
                <a:solidFill>
                  <a:schemeClr val="tx1"/>
                </a:solidFill>
              </a:rPr>
              <a:t>Amount </a:t>
            </a:r>
            <a:r>
              <a:rPr lang="en-US" sz="2100" dirty="0">
                <a:solidFill>
                  <a:schemeClr val="tx1"/>
                </a:solidFill>
              </a:rPr>
              <a:t>realized, $5,000 in </a:t>
            </a:r>
            <a:r>
              <a:rPr lang="en-US" sz="2100" dirty="0" smtClean="0">
                <a:solidFill>
                  <a:schemeClr val="tx1"/>
                </a:solidFill>
              </a:rPr>
              <a:t>receivables, </a:t>
            </a:r>
            <a:r>
              <a:rPr lang="en-US" sz="2100" dirty="0">
                <a:solidFill>
                  <a:schemeClr val="tx1"/>
                </a:solidFill>
              </a:rPr>
              <a:t>minus basis in the excess property given </a:t>
            </a:r>
            <a:r>
              <a:rPr lang="en-US" sz="2100" dirty="0" smtClean="0">
                <a:solidFill>
                  <a:schemeClr val="tx1"/>
                </a:solidFill>
              </a:rPr>
              <a:t>up </a:t>
            </a:r>
            <a:r>
              <a:rPr lang="en-US" sz="2100" dirty="0">
                <a:solidFill>
                  <a:schemeClr val="tx1"/>
                </a:solidFill>
              </a:rPr>
              <a:t>$5,000 in </a:t>
            </a:r>
            <a:r>
              <a:rPr lang="en-US" sz="2100" dirty="0" smtClean="0">
                <a:solidFill>
                  <a:schemeClr val="tx1"/>
                </a:solidFill>
              </a:rPr>
              <a:t>cash, </a:t>
            </a:r>
            <a:r>
              <a:rPr lang="en-US" sz="2100" dirty="0">
                <a:solidFill>
                  <a:schemeClr val="tx1"/>
                </a:solidFill>
              </a:rPr>
              <a:t>equals $0 ordinary income to XYZ</a:t>
            </a:r>
            <a:r>
              <a:rPr lang="en-US" sz="2100" dirty="0" smtClean="0">
                <a:solidFill>
                  <a:schemeClr val="tx1"/>
                </a:solidFill>
              </a:rPr>
              <a:t>.</a:t>
            </a:r>
          </a:p>
          <a:p>
            <a:pPr>
              <a:defRPr/>
            </a:pPr>
            <a:endParaRPr lang="en-US" sz="2100" dirty="0" smtClean="0">
              <a:solidFill>
                <a:schemeClr val="tx1"/>
              </a:solidFill>
            </a:endParaRPr>
          </a:p>
          <a:p>
            <a:pPr>
              <a:defRPr/>
            </a:pPr>
            <a:r>
              <a:rPr lang="en-US" sz="2100" dirty="0" smtClean="0">
                <a:solidFill>
                  <a:schemeClr val="tx1"/>
                </a:solidFill>
              </a:rPr>
              <a:t>XYZ </a:t>
            </a:r>
            <a:r>
              <a:rPr lang="en-US" sz="2100" dirty="0">
                <a:solidFill>
                  <a:schemeClr val="tx1"/>
                </a:solidFill>
              </a:rPr>
              <a:t>takes a $5,000 </a:t>
            </a:r>
            <a:r>
              <a:rPr lang="en-US" sz="2100" dirty="0" err="1" smtClean="0">
                <a:solidFill>
                  <a:schemeClr val="tx1"/>
                </a:solidFill>
              </a:rPr>
              <a:t>FMV</a:t>
            </a:r>
            <a:r>
              <a:rPr lang="en-US" sz="2100" dirty="0" smtClean="0">
                <a:solidFill>
                  <a:schemeClr val="tx1"/>
                </a:solidFill>
              </a:rPr>
              <a:t> basis </a:t>
            </a:r>
            <a:r>
              <a:rPr lang="en-US" sz="2100" dirty="0">
                <a:solidFill>
                  <a:schemeClr val="tx1"/>
                </a:solidFill>
              </a:rPr>
              <a:t>in the receivables.  </a:t>
            </a: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90</a:t>
            </a:fld>
            <a:endParaRPr lang="en-US"/>
          </a:p>
        </p:txBody>
      </p:sp>
    </p:spTree>
    <p:extLst>
      <p:ext uri="{BB962C8B-B14F-4D97-AF65-F5344CB8AC3E}">
        <p14:creationId xmlns:p14="http://schemas.microsoft.com/office/powerpoint/2010/main" val="3420894323"/>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pPr eaLnBrk="1" fontAlgn="auto" hangingPunct="1">
              <a:spcAft>
                <a:spcPts val="0"/>
              </a:spcAft>
              <a:defRPr/>
            </a:pPr>
            <a:r>
              <a:rPr lang="en-US" sz="4800" u="sng" dirty="0" smtClean="0"/>
              <a:t>§751(b)(1)</a:t>
            </a:r>
            <a:endParaRPr lang="en-US" sz="4800" u="sng" dirty="0"/>
          </a:p>
        </p:txBody>
      </p:sp>
      <p:sp>
        <p:nvSpPr>
          <p:cNvPr id="3" name="Content Placeholder 2"/>
          <p:cNvSpPr>
            <a:spLocks noGrp="1"/>
          </p:cNvSpPr>
          <p:nvPr>
            <p:ph idx="1"/>
          </p:nvPr>
        </p:nvSpPr>
        <p:spPr/>
        <p:txBody>
          <a:bodyPr rtlCol="0">
            <a:normAutofit/>
          </a:bodyPr>
          <a:lstStyle/>
          <a:p>
            <a:pPr>
              <a:defRPr/>
            </a:pPr>
            <a:r>
              <a:rPr lang="en-US" sz="2100" b="1" dirty="0" smtClean="0">
                <a:solidFill>
                  <a:schemeClr val="tx1"/>
                </a:solidFill>
              </a:rPr>
              <a:t>Example </a:t>
            </a:r>
            <a:r>
              <a:rPr lang="en-US" sz="2100" b="1" dirty="0">
                <a:solidFill>
                  <a:schemeClr val="tx1"/>
                </a:solidFill>
              </a:rPr>
              <a:t>8</a:t>
            </a:r>
            <a:r>
              <a:rPr lang="en-US" sz="2100" b="1" dirty="0" smtClean="0">
                <a:solidFill>
                  <a:schemeClr val="tx1"/>
                </a:solidFill>
              </a:rPr>
              <a:t> - Tax:</a:t>
            </a:r>
            <a:endParaRPr lang="en-US" sz="2100" dirty="0" smtClean="0">
              <a:solidFill>
                <a:schemeClr val="tx1"/>
              </a:solidFill>
            </a:endParaRPr>
          </a:p>
          <a:p>
            <a:pPr>
              <a:defRPr/>
            </a:pPr>
            <a:r>
              <a:rPr lang="en-US" sz="2100" dirty="0">
                <a:solidFill>
                  <a:schemeClr val="tx1"/>
                </a:solidFill>
              </a:rPr>
              <a:t>The remaining portion (non-excess portion) of the § 751 &amp; § 741 assets distributed is taxed </a:t>
            </a:r>
            <a:r>
              <a:rPr lang="en-US" sz="2100" dirty="0" smtClean="0">
                <a:solidFill>
                  <a:schemeClr val="tx1"/>
                </a:solidFill>
              </a:rPr>
              <a:t>under </a:t>
            </a:r>
            <a:r>
              <a:rPr lang="en-US" sz="2100" dirty="0">
                <a:solidFill>
                  <a:schemeClr val="tx1"/>
                </a:solidFill>
              </a:rPr>
              <a:t>the general rules.</a:t>
            </a:r>
          </a:p>
          <a:p>
            <a:pPr>
              <a:defRPr/>
            </a:pPr>
            <a:endParaRPr lang="en-US" sz="2100" dirty="0" smtClean="0">
              <a:solidFill>
                <a:schemeClr val="tx1"/>
              </a:solidFill>
            </a:endParaRPr>
          </a:p>
          <a:p>
            <a:pPr>
              <a:defRPr/>
            </a:pPr>
            <a:r>
              <a:rPr lang="en-US" sz="2100" dirty="0" smtClean="0">
                <a:solidFill>
                  <a:schemeClr val="tx1"/>
                </a:solidFill>
              </a:rPr>
              <a:t>$</a:t>
            </a:r>
            <a:r>
              <a:rPr lang="en-US" sz="2100" dirty="0">
                <a:solidFill>
                  <a:schemeClr val="tx1"/>
                </a:solidFill>
              </a:rPr>
              <a:t>5,000 cash received </a:t>
            </a:r>
            <a:r>
              <a:rPr lang="en-US" sz="2100" dirty="0" smtClean="0">
                <a:solidFill>
                  <a:schemeClr val="tx1"/>
                </a:solidFill>
              </a:rPr>
              <a:t>Less of </a:t>
            </a:r>
            <a:r>
              <a:rPr lang="en-US" sz="2100" dirty="0">
                <a:solidFill>
                  <a:schemeClr val="tx1"/>
                </a:solidFill>
              </a:rPr>
              <a:t>X's $5,000 </a:t>
            </a:r>
            <a:r>
              <a:rPr lang="en-US" sz="2100" i="1" dirty="0">
                <a:solidFill>
                  <a:schemeClr val="tx1"/>
                </a:solidFill>
              </a:rPr>
              <a:t>outside</a:t>
            </a:r>
            <a:r>
              <a:rPr lang="en-US" sz="2100" dirty="0">
                <a:solidFill>
                  <a:schemeClr val="tx1"/>
                </a:solidFill>
              </a:rPr>
              <a:t> basis results in no capital gain or loss to X</a:t>
            </a:r>
            <a:r>
              <a:rPr lang="en-US" sz="2100" dirty="0" smtClean="0">
                <a:solidFill>
                  <a:schemeClr val="tx1"/>
                </a:solidFill>
              </a:rPr>
              <a:t>.</a:t>
            </a:r>
            <a:endParaRPr lang="en-US" sz="2100" dirty="0">
              <a:solidFill>
                <a:schemeClr val="tx1"/>
              </a:solidFill>
            </a:endParaRPr>
          </a:p>
          <a:p>
            <a:pPr>
              <a:defRPr/>
            </a:pPr>
            <a:endParaRPr lang="en-US" sz="2100" dirty="0" smtClean="0">
              <a:solidFill>
                <a:schemeClr val="tx1"/>
              </a:solidFill>
            </a:endParaRP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91</a:t>
            </a:fld>
            <a:endParaRPr lang="en-US"/>
          </a:p>
        </p:txBody>
      </p:sp>
    </p:spTree>
    <p:extLst>
      <p:ext uri="{BB962C8B-B14F-4D97-AF65-F5344CB8AC3E}">
        <p14:creationId xmlns:p14="http://schemas.microsoft.com/office/powerpoint/2010/main" val="2639571643"/>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pPr eaLnBrk="1" fontAlgn="auto" hangingPunct="1">
              <a:spcAft>
                <a:spcPts val="0"/>
              </a:spcAft>
              <a:defRPr/>
            </a:pPr>
            <a:r>
              <a:rPr lang="en-US" sz="4800" u="sng" dirty="0" smtClean="0"/>
              <a:t>§751(b)(1)</a:t>
            </a:r>
            <a:endParaRPr lang="en-US" sz="4800" u="sng" dirty="0"/>
          </a:p>
        </p:txBody>
      </p:sp>
      <p:sp>
        <p:nvSpPr>
          <p:cNvPr id="3" name="Content Placeholder 2"/>
          <p:cNvSpPr>
            <a:spLocks noGrp="1"/>
          </p:cNvSpPr>
          <p:nvPr>
            <p:ph idx="1"/>
          </p:nvPr>
        </p:nvSpPr>
        <p:spPr/>
        <p:txBody>
          <a:bodyPr rtlCol="0">
            <a:normAutofit/>
          </a:bodyPr>
          <a:lstStyle/>
          <a:p>
            <a:pPr>
              <a:defRPr/>
            </a:pPr>
            <a:r>
              <a:rPr lang="en-US" sz="2100" b="1" dirty="0" smtClean="0">
                <a:solidFill>
                  <a:schemeClr val="tx1"/>
                </a:solidFill>
              </a:rPr>
              <a:t>Example </a:t>
            </a:r>
            <a:r>
              <a:rPr lang="en-US" sz="2100" b="1" dirty="0">
                <a:solidFill>
                  <a:schemeClr val="tx1"/>
                </a:solidFill>
              </a:rPr>
              <a:t>8</a:t>
            </a:r>
            <a:r>
              <a:rPr lang="en-US" sz="2100" b="1" dirty="0" smtClean="0">
                <a:solidFill>
                  <a:schemeClr val="tx1"/>
                </a:solidFill>
              </a:rPr>
              <a:t> - Tax:</a:t>
            </a:r>
            <a:endParaRPr lang="en-US" sz="2100" dirty="0" smtClean="0">
              <a:solidFill>
                <a:schemeClr val="tx1"/>
              </a:solidFill>
            </a:endParaRPr>
          </a:p>
          <a:p>
            <a:pPr>
              <a:defRPr/>
            </a:pPr>
            <a:r>
              <a:rPr lang="en-US" sz="2100" dirty="0">
                <a:solidFill>
                  <a:schemeClr val="tx1"/>
                </a:solidFill>
              </a:rPr>
              <a:t>X recognizes $5,000 of ordinary income and is left with no basis in her </a:t>
            </a:r>
            <a:r>
              <a:rPr lang="en-US" sz="2100" dirty="0" smtClean="0">
                <a:solidFill>
                  <a:schemeClr val="tx1"/>
                </a:solidFill>
              </a:rPr>
              <a:t>partnership interest</a:t>
            </a:r>
            <a:r>
              <a:rPr lang="en-US" sz="2100" dirty="0">
                <a:solidFill>
                  <a:schemeClr val="tx1"/>
                </a:solidFill>
              </a:rPr>
              <a:t>, which was terminated</a:t>
            </a:r>
            <a:r>
              <a:rPr lang="en-US" sz="2100" dirty="0" smtClean="0">
                <a:solidFill>
                  <a:schemeClr val="tx1"/>
                </a:solidFill>
              </a:rPr>
              <a:t>.</a:t>
            </a:r>
            <a:endParaRPr lang="en-US" sz="2100" dirty="0">
              <a:solidFill>
                <a:schemeClr val="tx1"/>
              </a:solidFill>
            </a:endParaRPr>
          </a:p>
          <a:p>
            <a:pPr>
              <a:defRPr/>
            </a:pPr>
            <a:endParaRPr lang="en-US" sz="2100" dirty="0" smtClean="0">
              <a:solidFill>
                <a:schemeClr val="tx1"/>
              </a:solidFill>
            </a:endParaRPr>
          </a:p>
          <a:p>
            <a:pPr>
              <a:defRPr/>
            </a:pPr>
            <a:r>
              <a:rPr lang="en-US" sz="2100" dirty="0" smtClean="0">
                <a:solidFill>
                  <a:schemeClr val="tx1"/>
                </a:solidFill>
              </a:rPr>
              <a:t>XYZ </a:t>
            </a:r>
            <a:r>
              <a:rPr lang="en-US" sz="2100" dirty="0">
                <a:solidFill>
                  <a:schemeClr val="tx1"/>
                </a:solidFill>
              </a:rPr>
              <a:t>takes a </a:t>
            </a:r>
            <a:r>
              <a:rPr lang="en-US" sz="2100" dirty="0" err="1" smtClean="0">
                <a:solidFill>
                  <a:schemeClr val="tx1"/>
                </a:solidFill>
              </a:rPr>
              <a:t>FMV</a:t>
            </a:r>
            <a:r>
              <a:rPr lang="en-US" sz="2100" dirty="0" smtClean="0">
                <a:solidFill>
                  <a:schemeClr val="tx1"/>
                </a:solidFill>
              </a:rPr>
              <a:t> basis </a:t>
            </a:r>
            <a:r>
              <a:rPr lang="en-US" sz="2100" dirty="0">
                <a:solidFill>
                  <a:schemeClr val="tx1"/>
                </a:solidFill>
              </a:rPr>
              <a:t>in the receivables, and its balance sheet looks like </a:t>
            </a:r>
            <a:r>
              <a:rPr lang="en-US" sz="2100" dirty="0" smtClean="0">
                <a:solidFill>
                  <a:schemeClr val="tx1"/>
                </a:solidFill>
              </a:rPr>
              <a:t>this:</a:t>
            </a:r>
            <a:endParaRPr lang="en-US" sz="2100" dirty="0">
              <a:solidFill>
                <a:schemeClr val="tx1"/>
              </a:solidFill>
            </a:endParaRPr>
          </a:p>
          <a:p>
            <a:pPr marL="0" indent="0">
              <a:buFont typeface="Arial" charset="0"/>
              <a:buNone/>
              <a:defRPr/>
            </a:pPr>
            <a:endParaRPr lang="en-US" dirty="0">
              <a:solidFill>
                <a:schemeClr val="tx1"/>
              </a:solidFill>
              <a:latin typeface="+mn-lt"/>
            </a:endParaRPr>
          </a:p>
        </p:txBody>
      </p:sp>
      <p:pic>
        <p:nvPicPr>
          <p:cNvPr id="16896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2575" y="4324350"/>
            <a:ext cx="2867025"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896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3375" y="4324350"/>
            <a:ext cx="1647825"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92</a:t>
            </a:fld>
            <a:endParaRPr lang="en-US"/>
          </a:p>
        </p:txBody>
      </p:sp>
    </p:spTree>
    <p:extLst>
      <p:ext uri="{BB962C8B-B14F-4D97-AF65-F5344CB8AC3E}">
        <p14:creationId xmlns:p14="http://schemas.microsoft.com/office/powerpoint/2010/main" val="2390948948"/>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pPr eaLnBrk="1" fontAlgn="auto" hangingPunct="1">
              <a:spcAft>
                <a:spcPts val="0"/>
              </a:spcAft>
              <a:defRPr/>
            </a:pPr>
            <a:r>
              <a:rPr lang="en-US" sz="4800" u="sng" dirty="0" smtClean="0"/>
              <a:t>§751(b)(1)</a:t>
            </a:r>
            <a:endParaRPr lang="en-US" sz="4800" u="sng" dirty="0"/>
          </a:p>
        </p:txBody>
      </p:sp>
      <p:sp>
        <p:nvSpPr>
          <p:cNvPr id="3" name="Content Placeholder 2"/>
          <p:cNvSpPr>
            <a:spLocks noGrp="1"/>
          </p:cNvSpPr>
          <p:nvPr>
            <p:ph idx="1"/>
          </p:nvPr>
        </p:nvSpPr>
        <p:spPr>
          <a:xfrm>
            <a:off x="457200" y="1219200"/>
            <a:ext cx="8229600" cy="4906963"/>
          </a:xfrm>
        </p:spPr>
        <p:txBody>
          <a:bodyPr rtlCol="0">
            <a:normAutofit/>
          </a:bodyPr>
          <a:lstStyle/>
          <a:p>
            <a:pPr>
              <a:defRPr/>
            </a:pPr>
            <a:r>
              <a:rPr lang="en-US" sz="2100" b="1" dirty="0" smtClean="0">
                <a:solidFill>
                  <a:schemeClr val="tx1"/>
                </a:solidFill>
              </a:rPr>
              <a:t>Statements Required:</a:t>
            </a:r>
          </a:p>
          <a:p>
            <a:pPr>
              <a:defRPr/>
            </a:pPr>
            <a:r>
              <a:rPr lang="en-US" sz="2100" dirty="0">
                <a:solidFill>
                  <a:schemeClr val="tx1"/>
                </a:solidFill>
              </a:rPr>
              <a:t>A </a:t>
            </a:r>
            <a:r>
              <a:rPr lang="en-US" sz="2100" dirty="0" smtClean="0">
                <a:solidFill>
                  <a:schemeClr val="tx1"/>
                </a:solidFill>
              </a:rPr>
              <a:t>partnership that distributes </a:t>
            </a:r>
            <a:r>
              <a:rPr lang="en-US" sz="2100" dirty="0">
                <a:solidFill>
                  <a:schemeClr val="tx1"/>
                </a:solidFill>
              </a:rPr>
              <a:t>§ 751 property to a partner in exchange for his or her interest in other </a:t>
            </a:r>
            <a:r>
              <a:rPr lang="en-US" sz="2100" dirty="0" smtClean="0">
                <a:solidFill>
                  <a:schemeClr val="tx1"/>
                </a:solidFill>
              </a:rPr>
              <a:t>partnership property</a:t>
            </a:r>
            <a:r>
              <a:rPr lang="en-US" sz="2100" dirty="0">
                <a:solidFill>
                  <a:schemeClr val="tx1"/>
                </a:solidFill>
              </a:rPr>
              <a:t>, </a:t>
            </a:r>
            <a:r>
              <a:rPr lang="en-US" sz="2100" dirty="0" smtClean="0">
                <a:solidFill>
                  <a:schemeClr val="tx1"/>
                </a:solidFill>
              </a:rPr>
              <a:t>or distributes </a:t>
            </a:r>
            <a:r>
              <a:rPr lang="en-US" sz="2100" dirty="0">
                <a:solidFill>
                  <a:schemeClr val="tx1"/>
                </a:solidFill>
              </a:rPr>
              <a:t>other property in exchange for any part of the partner's interest in § 751 </a:t>
            </a:r>
            <a:r>
              <a:rPr lang="en-US" sz="2100" dirty="0" smtClean="0">
                <a:solidFill>
                  <a:schemeClr val="tx1"/>
                </a:solidFill>
              </a:rPr>
              <a:t>property shall </a:t>
            </a:r>
            <a:r>
              <a:rPr lang="en-US" sz="2100" dirty="0">
                <a:solidFill>
                  <a:schemeClr val="tx1"/>
                </a:solidFill>
              </a:rPr>
              <a:t>submit with its return for the year of the distribution a statement </a:t>
            </a:r>
            <a:r>
              <a:rPr lang="en-US" sz="2100" dirty="0" smtClean="0">
                <a:solidFill>
                  <a:schemeClr val="tx1"/>
                </a:solidFill>
              </a:rPr>
              <a:t>showing the computation </a:t>
            </a:r>
            <a:r>
              <a:rPr lang="en-US" sz="2100" dirty="0">
                <a:solidFill>
                  <a:schemeClr val="tx1"/>
                </a:solidFill>
              </a:rPr>
              <a:t>of any income, gain, or loss to the </a:t>
            </a:r>
            <a:r>
              <a:rPr lang="en-US" sz="2100" dirty="0" smtClean="0">
                <a:solidFill>
                  <a:schemeClr val="tx1"/>
                </a:solidFill>
              </a:rPr>
              <a:t>partnership under </a:t>
            </a:r>
            <a:r>
              <a:rPr lang="en-US" sz="2100" dirty="0">
                <a:solidFill>
                  <a:schemeClr val="tx1"/>
                </a:solidFill>
              </a:rPr>
              <a:t>the provisions of § 751(b) </a:t>
            </a:r>
            <a:r>
              <a:rPr lang="en-US" sz="2100" dirty="0" smtClean="0">
                <a:solidFill>
                  <a:schemeClr val="tx1"/>
                </a:solidFill>
              </a:rPr>
              <a:t>and the </a:t>
            </a:r>
            <a:r>
              <a:rPr lang="en-US" sz="2100" dirty="0" err="1" smtClean="0">
                <a:solidFill>
                  <a:schemeClr val="tx1"/>
                </a:solidFill>
              </a:rPr>
              <a:t>Regs</a:t>
            </a:r>
            <a:endParaRPr lang="en-US" sz="2100" dirty="0" smtClean="0">
              <a:solidFill>
                <a:schemeClr val="tx1"/>
              </a:solidFill>
            </a:endParaRPr>
          </a:p>
          <a:p>
            <a:pPr>
              <a:defRPr/>
            </a:pPr>
            <a:r>
              <a:rPr lang="en-US" sz="2100" dirty="0">
                <a:solidFill>
                  <a:schemeClr val="tx1"/>
                </a:solidFill>
              </a:rPr>
              <a:t>The </a:t>
            </a:r>
            <a:r>
              <a:rPr lang="en-US" sz="2100" dirty="0" err="1">
                <a:solidFill>
                  <a:schemeClr val="tx1"/>
                </a:solidFill>
              </a:rPr>
              <a:t>distributee</a:t>
            </a:r>
            <a:r>
              <a:rPr lang="en-US" sz="2100" dirty="0">
                <a:solidFill>
                  <a:schemeClr val="tx1"/>
                </a:solidFill>
              </a:rPr>
              <a:t> partner shall submit with his or her return a statement showing the computation of any income, gain, or loss to him or her.</a:t>
            </a:r>
          </a:p>
          <a:p>
            <a:pPr>
              <a:defRPr/>
            </a:pPr>
            <a:endParaRPr lang="en-US" sz="2100" dirty="0">
              <a:solidFill>
                <a:schemeClr val="tx1"/>
              </a:solidFill>
            </a:endParaRP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93</a:t>
            </a:fld>
            <a:endParaRPr lang="en-US"/>
          </a:p>
        </p:txBody>
      </p:sp>
    </p:spTree>
    <p:extLst>
      <p:ext uri="{BB962C8B-B14F-4D97-AF65-F5344CB8AC3E}">
        <p14:creationId xmlns:p14="http://schemas.microsoft.com/office/powerpoint/2010/main" val="296733690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eaLnBrk="1" fontAlgn="auto" hangingPunct="1">
              <a:spcAft>
                <a:spcPts val="0"/>
              </a:spcAft>
              <a:defRPr/>
            </a:pPr>
            <a:r>
              <a:rPr lang="en-US" sz="4800" u="sng" dirty="0" smtClean="0"/>
              <a:t>§751(b)(1)</a:t>
            </a:r>
            <a:endParaRPr lang="en-US" sz="4800" u="sng" dirty="0"/>
          </a:p>
        </p:txBody>
      </p:sp>
      <p:sp>
        <p:nvSpPr>
          <p:cNvPr id="3" name="Content Placeholder 2"/>
          <p:cNvSpPr>
            <a:spLocks noGrp="1"/>
          </p:cNvSpPr>
          <p:nvPr>
            <p:ph idx="1"/>
          </p:nvPr>
        </p:nvSpPr>
        <p:spPr>
          <a:xfrm>
            <a:off x="457200" y="1066800"/>
            <a:ext cx="8229600" cy="5059363"/>
          </a:xfrm>
        </p:spPr>
        <p:txBody>
          <a:bodyPr rtlCol="0">
            <a:normAutofit/>
          </a:bodyPr>
          <a:lstStyle/>
          <a:p>
            <a:pPr>
              <a:defRPr/>
            </a:pPr>
            <a:r>
              <a:rPr lang="en-US" sz="2100" b="1" dirty="0" smtClean="0">
                <a:solidFill>
                  <a:schemeClr val="tx1"/>
                </a:solidFill>
              </a:rPr>
              <a:t>Statements Required:</a:t>
            </a:r>
          </a:p>
          <a:p>
            <a:pPr>
              <a:defRPr/>
            </a:pPr>
            <a:r>
              <a:rPr lang="en-US" sz="2100" dirty="0">
                <a:solidFill>
                  <a:schemeClr val="tx1"/>
                </a:solidFill>
              </a:rPr>
              <a:t>Each statement should set </a:t>
            </a:r>
            <a:r>
              <a:rPr lang="en-US" sz="2100" dirty="0" smtClean="0">
                <a:solidFill>
                  <a:schemeClr val="tx1"/>
                </a:solidFill>
              </a:rPr>
              <a:t>forth:</a:t>
            </a:r>
            <a:endParaRPr lang="en-US" sz="2100" dirty="0">
              <a:solidFill>
                <a:schemeClr val="tx1"/>
              </a:solidFill>
            </a:endParaRPr>
          </a:p>
          <a:p>
            <a:pPr>
              <a:defRPr/>
            </a:pPr>
            <a:endParaRPr lang="en-US" sz="2100" dirty="0" smtClean="0">
              <a:solidFill>
                <a:schemeClr val="tx1"/>
              </a:solidFill>
            </a:endParaRPr>
          </a:p>
          <a:p>
            <a:pPr>
              <a:defRPr/>
            </a:pPr>
            <a:r>
              <a:rPr lang="en-US" sz="2100" dirty="0" smtClean="0">
                <a:solidFill>
                  <a:schemeClr val="tx1"/>
                </a:solidFill>
              </a:rPr>
              <a:t>the </a:t>
            </a:r>
            <a:r>
              <a:rPr lang="en-US" sz="2100" dirty="0">
                <a:solidFill>
                  <a:schemeClr val="tx1"/>
                </a:solidFill>
              </a:rPr>
              <a:t>date of the sale or </a:t>
            </a:r>
            <a:r>
              <a:rPr lang="en-US" sz="2100" dirty="0" smtClean="0">
                <a:solidFill>
                  <a:schemeClr val="tx1"/>
                </a:solidFill>
              </a:rPr>
              <a:t>exchange:</a:t>
            </a:r>
            <a:endParaRPr lang="en-US" sz="2100" dirty="0">
              <a:solidFill>
                <a:schemeClr val="tx1"/>
              </a:solidFill>
            </a:endParaRPr>
          </a:p>
          <a:p>
            <a:pPr>
              <a:defRPr/>
            </a:pPr>
            <a:endParaRPr lang="en-US" sz="2100" dirty="0" smtClean="0">
              <a:solidFill>
                <a:schemeClr val="tx1"/>
              </a:solidFill>
            </a:endParaRPr>
          </a:p>
          <a:p>
            <a:pPr>
              <a:defRPr/>
            </a:pPr>
            <a:r>
              <a:rPr lang="en-US" sz="2100" dirty="0" smtClean="0">
                <a:solidFill>
                  <a:schemeClr val="tx1"/>
                </a:solidFill>
              </a:rPr>
              <a:t>the </a:t>
            </a:r>
            <a:r>
              <a:rPr lang="en-US" sz="2100" dirty="0">
                <a:solidFill>
                  <a:schemeClr val="tx1"/>
                </a:solidFill>
              </a:rPr>
              <a:t>amount of any gain or loss attributable to § 751 </a:t>
            </a:r>
            <a:r>
              <a:rPr lang="en-US" sz="2100" dirty="0" smtClean="0">
                <a:solidFill>
                  <a:schemeClr val="tx1"/>
                </a:solidFill>
              </a:rPr>
              <a:t>property: </a:t>
            </a:r>
            <a:r>
              <a:rPr lang="en-US" sz="2100" dirty="0">
                <a:solidFill>
                  <a:schemeClr val="tx1"/>
                </a:solidFill>
              </a:rPr>
              <a:t>and</a:t>
            </a:r>
          </a:p>
          <a:p>
            <a:pPr>
              <a:defRPr/>
            </a:pPr>
            <a:endParaRPr lang="en-US" sz="2100" dirty="0" smtClean="0">
              <a:solidFill>
                <a:schemeClr val="tx1"/>
              </a:solidFill>
            </a:endParaRPr>
          </a:p>
          <a:p>
            <a:pPr>
              <a:defRPr/>
            </a:pPr>
            <a:r>
              <a:rPr lang="en-US" sz="2100" dirty="0" smtClean="0">
                <a:solidFill>
                  <a:schemeClr val="tx1"/>
                </a:solidFill>
              </a:rPr>
              <a:t>the </a:t>
            </a:r>
            <a:r>
              <a:rPr lang="en-US" sz="2100" dirty="0">
                <a:solidFill>
                  <a:schemeClr val="tx1"/>
                </a:solidFill>
              </a:rPr>
              <a:t>amount of any gain or loss attributable to capital gain or loss on the sale of the partnership interest</a:t>
            </a:r>
          </a:p>
        </p:txBody>
      </p:sp>
      <p:sp>
        <p:nvSpPr>
          <p:cNvPr id="4" name="Slide Number Placeholder 3"/>
          <p:cNvSpPr>
            <a:spLocks noGrp="1"/>
          </p:cNvSpPr>
          <p:nvPr>
            <p:ph type="sldNum" sz="quarter" idx="12"/>
          </p:nvPr>
        </p:nvSpPr>
        <p:spPr/>
        <p:txBody>
          <a:bodyPr/>
          <a:lstStyle/>
          <a:p>
            <a:pPr>
              <a:defRPr/>
            </a:pPr>
            <a:fld id="{0C31997C-7171-4761-AC47-CC99A16D5FDB}" type="slidenum">
              <a:rPr lang="en-US" smtClean="0"/>
              <a:pPr>
                <a:defRPr/>
              </a:pPr>
              <a:t>94</a:t>
            </a:fld>
            <a:endParaRPr lang="en-US"/>
          </a:p>
        </p:txBody>
      </p:sp>
    </p:spTree>
    <p:extLst>
      <p:ext uri="{BB962C8B-B14F-4D97-AF65-F5344CB8AC3E}">
        <p14:creationId xmlns:p14="http://schemas.microsoft.com/office/powerpoint/2010/main" val="31013935"/>
      </p:ext>
    </p:extLst>
  </p:cSld>
  <p:clrMapOvr>
    <a:masterClrMapping/>
  </p:clrMapOvr>
  <p:timing>
    <p:tnLst>
      <p:par>
        <p:cTn id="1" dur="indefinite" restart="never" nodeType="tmRoot"/>
      </p:par>
    </p:tnLst>
  </p:timing>
</p:sld>
</file>

<file path=ppt/theme/_rels/theme5.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Event">
  <a:themeElements>
    <a:clrScheme name="Strafford">
      <a:dk1>
        <a:srgbClr val="414042"/>
      </a:dk1>
      <a:lt1>
        <a:sysClr val="window" lastClr="FFFFFF"/>
      </a:lt1>
      <a:dk2>
        <a:srgbClr val="004B8D"/>
      </a:dk2>
      <a:lt2>
        <a:srgbClr val="FFFFFF"/>
      </a:lt2>
      <a:accent1>
        <a:srgbClr val="7F7F7F"/>
      </a:accent1>
      <a:accent2>
        <a:srgbClr val="95B3D7"/>
      </a:accent2>
      <a:accent3>
        <a:srgbClr val="DBE5F1"/>
      </a:accent3>
      <a:accent4>
        <a:srgbClr val="FBD5B5"/>
      </a:accent4>
      <a:accent5>
        <a:srgbClr val="4F81BD"/>
      </a:accent5>
      <a:accent6>
        <a:srgbClr val="F79646"/>
      </a:accent6>
      <a:hlink>
        <a:srgbClr val="414042"/>
      </a:hlink>
      <a:folHlink>
        <a:srgbClr val="41404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tent">
  <a:themeElements>
    <a:clrScheme name="Strafford">
      <a:dk1>
        <a:srgbClr val="414042"/>
      </a:dk1>
      <a:lt1>
        <a:sysClr val="window" lastClr="FFFFFF"/>
      </a:lt1>
      <a:dk2>
        <a:srgbClr val="004B8D"/>
      </a:dk2>
      <a:lt2>
        <a:srgbClr val="FFFFFF"/>
      </a:lt2>
      <a:accent1>
        <a:srgbClr val="7F7F7F"/>
      </a:accent1>
      <a:accent2>
        <a:srgbClr val="95B3D7"/>
      </a:accent2>
      <a:accent3>
        <a:srgbClr val="DBE5F1"/>
      </a:accent3>
      <a:accent4>
        <a:srgbClr val="FBD5B5"/>
      </a:accent4>
      <a:accent5>
        <a:srgbClr val="4F81BD"/>
      </a:accent5>
      <a:accent6>
        <a:srgbClr val="F79646"/>
      </a:accent6>
      <a:hlink>
        <a:srgbClr val="414042"/>
      </a:hlink>
      <a:folHlink>
        <a:srgbClr val="41404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Event">
  <a:themeElements>
    <a:clrScheme name="Strafford">
      <a:dk1>
        <a:srgbClr val="414042"/>
      </a:dk1>
      <a:lt1>
        <a:sysClr val="window" lastClr="FFFFFF"/>
      </a:lt1>
      <a:dk2>
        <a:srgbClr val="004B8D"/>
      </a:dk2>
      <a:lt2>
        <a:srgbClr val="FFFFFF"/>
      </a:lt2>
      <a:accent1>
        <a:srgbClr val="7F7F7F"/>
      </a:accent1>
      <a:accent2>
        <a:srgbClr val="95B3D7"/>
      </a:accent2>
      <a:accent3>
        <a:srgbClr val="DBE5F1"/>
      </a:accent3>
      <a:accent4>
        <a:srgbClr val="FBD5B5"/>
      </a:accent4>
      <a:accent5>
        <a:srgbClr val="4F81BD"/>
      </a:accent5>
      <a:accent6>
        <a:srgbClr val="F79646"/>
      </a:accent6>
      <a:hlink>
        <a:srgbClr val="414042"/>
      </a:hlink>
      <a:folHlink>
        <a:srgbClr val="41404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JM Template">
  <a:themeElements>
    <a:clrScheme name="Strafford">
      <a:dk1>
        <a:srgbClr val="414042"/>
      </a:dk1>
      <a:lt1>
        <a:sysClr val="window" lastClr="FFFFFF"/>
      </a:lt1>
      <a:dk2>
        <a:srgbClr val="004B8D"/>
      </a:dk2>
      <a:lt2>
        <a:srgbClr val="FFFFFF"/>
      </a:lt2>
      <a:accent1>
        <a:srgbClr val="7F7F7F"/>
      </a:accent1>
      <a:accent2>
        <a:srgbClr val="95B3D7"/>
      </a:accent2>
      <a:accent3>
        <a:srgbClr val="DBE5F1"/>
      </a:accent3>
      <a:accent4>
        <a:srgbClr val="FBD5B5"/>
      </a:accent4>
      <a:accent5>
        <a:srgbClr val="4F81BD"/>
      </a:accent5>
      <a:accent6>
        <a:srgbClr val="F79646"/>
      </a:accent6>
      <a:hlink>
        <a:srgbClr val="414042"/>
      </a:hlink>
      <a:folHlink>
        <a:srgbClr val="41404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6.xml><?xml version="1.0" encoding="utf-8"?>
<a:theme xmlns:a="http://schemas.openxmlformats.org/drawingml/2006/main" name="4_Strafford Template">
  <a:themeElements>
    <a:clrScheme name="Strafford">
      <a:dk1>
        <a:srgbClr val="414042"/>
      </a:dk1>
      <a:lt1>
        <a:sysClr val="window" lastClr="FFFFFF"/>
      </a:lt1>
      <a:dk2>
        <a:srgbClr val="004B8D"/>
      </a:dk2>
      <a:lt2>
        <a:srgbClr val="FFFFFF"/>
      </a:lt2>
      <a:accent1>
        <a:srgbClr val="7F7F7F"/>
      </a:accent1>
      <a:accent2>
        <a:srgbClr val="95B3D7"/>
      </a:accent2>
      <a:accent3>
        <a:srgbClr val="DBE5F1"/>
      </a:accent3>
      <a:accent4>
        <a:srgbClr val="FBD5B5"/>
      </a:accent4>
      <a:accent5>
        <a:srgbClr val="4F81BD"/>
      </a:accent5>
      <a:accent6>
        <a:srgbClr val="F79646"/>
      </a:accent6>
      <a:hlink>
        <a:srgbClr val="414042"/>
      </a:hlink>
      <a:folHlink>
        <a:srgbClr val="41404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3260</TotalTime>
  <Words>8867</Words>
  <Application>Microsoft Office PowerPoint</Application>
  <PresentationFormat>On-screen Show (4:3)</PresentationFormat>
  <Paragraphs>801</Paragraphs>
  <Slides>94</Slides>
  <Notes>45</Notes>
  <HiddenSlides>0</HiddenSlides>
  <MMClips>0</MMClips>
  <ScaleCrop>false</ScaleCrop>
  <HeadingPairs>
    <vt:vector size="4" baseType="variant">
      <vt:variant>
        <vt:lpstr>Theme</vt:lpstr>
      </vt:variant>
      <vt:variant>
        <vt:i4>6</vt:i4>
      </vt:variant>
      <vt:variant>
        <vt:lpstr>Slide Titles</vt:lpstr>
      </vt:variant>
      <vt:variant>
        <vt:i4>94</vt:i4>
      </vt:variant>
    </vt:vector>
  </HeadingPairs>
  <TitlesOfParts>
    <vt:vector size="100" baseType="lpstr">
      <vt:lpstr>Event</vt:lpstr>
      <vt:lpstr>Content</vt:lpstr>
      <vt:lpstr>1_Event</vt:lpstr>
      <vt:lpstr>JM Template</vt:lpstr>
      <vt:lpstr>Executive</vt:lpstr>
      <vt:lpstr>4_Strafford Template</vt:lpstr>
      <vt:lpstr>THE SACRAMENTO COUNTY BAR ASSOCIATION, TAX LAW SECTION  BASIC PARTNERSHIP TAX II-Sales, Disguised Sales and Termination   January 25, 2016  Douglas Youmans dyoumans@wkblaw.com  Wagner Kirkman Blaine Klomparens &amp; Youmans LLP</vt:lpstr>
      <vt:lpstr>“REVIEW”</vt:lpstr>
      <vt:lpstr>All About that Basis</vt:lpstr>
      <vt:lpstr>Computing Outside Basis</vt:lpstr>
      <vt:lpstr>Varying Interests During Tax Year</vt:lpstr>
      <vt:lpstr>Varying Interests During Tax Year (Cont.)</vt:lpstr>
      <vt:lpstr>(Income) Allocations With Respect to  Contributed Property</vt:lpstr>
      <vt:lpstr>Partnership Distributions:  Current or Liquidating?</vt:lpstr>
      <vt:lpstr>Current Distributions: Gain or Loss?</vt:lpstr>
      <vt:lpstr>Current Distributions: Basis Effects</vt:lpstr>
      <vt:lpstr>Current Distributions:  Basis (Cont.)</vt:lpstr>
      <vt:lpstr>DISTRIBUTIONS IN COMPLETE LIQUIDATION OF PARTNERSHIP INTERESTS</vt:lpstr>
      <vt:lpstr>DISTRIBUTIONS IN COMPLETE LIQUIDATION OF PARTNERSHIP INTERESTS</vt:lpstr>
      <vt:lpstr>Part I  “SALES”</vt:lpstr>
      <vt:lpstr>Sales and Exchanges of Partnership Interests</vt:lpstr>
      <vt:lpstr>Sales and Exchanges of Partnership Interests</vt:lpstr>
      <vt:lpstr>PowerPoint Presentation</vt:lpstr>
      <vt:lpstr>Part II  DISGUISED SALES</vt:lpstr>
      <vt:lpstr>DISGUISED SALES</vt:lpstr>
      <vt:lpstr>§707(a)(2)</vt:lpstr>
      <vt:lpstr>§707(a)(2)</vt:lpstr>
      <vt:lpstr>§707(a)(2)</vt:lpstr>
      <vt:lpstr>§707(a)(2)</vt:lpstr>
      <vt:lpstr>§707(a)(2)</vt:lpstr>
      <vt:lpstr>§707(a)(2)</vt:lpstr>
      <vt:lpstr>§707(a)(2)</vt:lpstr>
      <vt:lpstr>§707(a)(2)</vt:lpstr>
      <vt:lpstr>§707(a)(2)</vt:lpstr>
      <vt:lpstr>§707(a)(2)</vt:lpstr>
      <vt:lpstr>§707(a)(2)</vt:lpstr>
      <vt:lpstr>§707(a)(2)</vt:lpstr>
      <vt:lpstr>§707(a)(2)</vt:lpstr>
      <vt:lpstr>§707(a)(2)</vt:lpstr>
      <vt:lpstr>§707(a)(2)</vt:lpstr>
      <vt:lpstr>§707(a)(2)</vt:lpstr>
      <vt:lpstr>§707(a)(2)</vt:lpstr>
      <vt:lpstr>§707(a)(2)</vt:lpstr>
      <vt:lpstr>§707(a)(2)</vt:lpstr>
      <vt:lpstr>§704(c)(1)(B)</vt:lpstr>
      <vt:lpstr>§704(c)(1)(B)</vt:lpstr>
      <vt:lpstr>§704(c)(1)(B)</vt:lpstr>
      <vt:lpstr>§704(c)(1)(B)</vt:lpstr>
      <vt:lpstr>§704(c)(1)(B)</vt:lpstr>
      <vt:lpstr>§704(c)(1)(B)</vt:lpstr>
      <vt:lpstr>§704(c)(1)(B)</vt:lpstr>
      <vt:lpstr>§704(c)(1)(B)</vt:lpstr>
      <vt:lpstr>PowerPoint Presentation</vt:lpstr>
      <vt:lpstr>§704(c)(1)(B)</vt:lpstr>
      <vt:lpstr>§704(c)(1)(B)</vt:lpstr>
      <vt:lpstr>§704(c)(1)(B)</vt:lpstr>
      <vt:lpstr>§737</vt:lpstr>
      <vt:lpstr>§737</vt:lpstr>
      <vt:lpstr>§737</vt:lpstr>
      <vt:lpstr>§737</vt:lpstr>
      <vt:lpstr>§737</vt:lpstr>
      <vt:lpstr>§737</vt:lpstr>
      <vt:lpstr>§737</vt:lpstr>
      <vt:lpstr>§737</vt:lpstr>
      <vt:lpstr>§737</vt:lpstr>
      <vt:lpstr>§737</vt:lpstr>
      <vt:lpstr>§737</vt:lpstr>
      <vt:lpstr>§737</vt:lpstr>
      <vt:lpstr>§737</vt:lpstr>
      <vt:lpstr>§737</vt:lpstr>
      <vt:lpstr>§737</vt:lpstr>
      <vt:lpstr>§737</vt:lpstr>
      <vt:lpstr>Part III  Terminations</vt:lpstr>
      <vt:lpstr>Partnership Termination  (for Federal Income Tax Purposes)</vt:lpstr>
      <vt:lpstr>Partnership Termination  (for Federal Income Tax Purposes)</vt:lpstr>
      <vt:lpstr>Partnership Termination  (for Federal Income Tax Purposes)</vt:lpstr>
      <vt:lpstr>Partnership Termination  (for Federal Income Tax Purposes)</vt:lpstr>
      <vt:lpstr>Partnership Termination  (for Federal Income Tax Purposes)</vt:lpstr>
      <vt:lpstr>Partnership Termination  (for Federal Income Tax Purposes)</vt:lpstr>
      <vt:lpstr>Partnership Termination  (for Federal Income Tax Purposes)</vt:lpstr>
      <vt:lpstr>Partnership Termination  (for Federal Income Tax Purposes)</vt:lpstr>
      <vt:lpstr>§743 &amp; Optional Adjustments</vt:lpstr>
      <vt:lpstr>§751(b)(1)</vt:lpstr>
      <vt:lpstr>§751(b)(1)</vt:lpstr>
      <vt:lpstr>§751(b)(1)</vt:lpstr>
      <vt:lpstr>§751(b)(1)</vt:lpstr>
      <vt:lpstr>§751(b)(1)</vt:lpstr>
      <vt:lpstr>§751(b)(1)</vt:lpstr>
      <vt:lpstr>§751(b)(1)</vt:lpstr>
      <vt:lpstr>§751(b)(1)</vt:lpstr>
      <vt:lpstr>§751(b)(1)</vt:lpstr>
      <vt:lpstr>§751(b)(1)</vt:lpstr>
      <vt:lpstr>§751(b)(1)</vt:lpstr>
      <vt:lpstr>§751(b)(1)</vt:lpstr>
      <vt:lpstr>§751(b)(1)</vt:lpstr>
      <vt:lpstr>§751(b)(1)</vt:lpstr>
      <vt:lpstr>§751(b)(1)</vt:lpstr>
      <vt:lpstr>§751(b)(1)</vt:lpstr>
      <vt:lpstr>§751(b)(1)</vt:lpstr>
      <vt:lpstr>§751(b)(1)</vt:lpstr>
    </vt:vector>
  </TitlesOfParts>
  <Company>SPI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Erika Simon</dc:creator>
  <cp:lastModifiedBy>Carrie Frederiksen</cp:lastModifiedBy>
  <cp:revision>388</cp:revision>
  <cp:lastPrinted>2016-01-25T17:38:49Z</cp:lastPrinted>
  <dcterms:created xsi:type="dcterms:W3CDTF">2010-10-07T18:20:25Z</dcterms:created>
  <dcterms:modified xsi:type="dcterms:W3CDTF">2016-01-25T17:41:54Z</dcterms:modified>
</cp:coreProperties>
</file>