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  <p:sldMasterId id="2147483668" r:id="rId3"/>
  </p:sldMasterIdLst>
  <p:notesMasterIdLst>
    <p:notesMasterId r:id="rId12"/>
  </p:notesMasterIdLst>
  <p:sldIdLst>
    <p:sldId id="257" r:id="rId4"/>
    <p:sldId id="348" r:id="rId5"/>
    <p:sldId id="350" r:id="rId6"/>
    <p:sldId id="364" r:id="rId7"/>
    <p:sldId id="361" r:id="rId8"/>
    <p:sldId id="362" r:id="rId9"/>
    <p:sldId id="351" r:id="rId10"/>
    <p:sldId id="360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6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944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2A7340-CEBA-9C4A-8A56-6286E4E93122}" type="datetimeFigureOut">
              <a:rPr lang="en-US" smtClean="0"/>
              <a:t>10/22/2015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EE309F-84AB-6E44-8777-F6087E12BB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9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E309F-84AB-6E44-8777-F6087E12BBC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6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431C-EC51-4ECC-9CCB-1F5C1952EDEE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4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3ED24-76C6-48EA-BA5E-F8F51EDCD90F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1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1B12C-0737-4130-9713-95A5737AB74A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73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392363"/>
            <a:ext cx="9144000" cy="2189162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1078992" y="2587752"/>
            <a:ext cx="7772400" cy="1792224"/>
          </a:xfrm>
        </p:spPr>
        <p:txBody>
          <a:bodyPr>
            <a:noAutofit/>
          </a:bodyPr>
          <a:lstStyle>
            <a:lvl1pPr algn="r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sz="3000" dirty="0" smtClean="0"/>
              <a:t>COVER PAGE TITLE (30 PTS)</a:t>
            </a:r>
            <a:br>
              <a:rPr lang="en-US" sz="3000" dirty="0" smtClean="0"/>
            </a:br>
            <a:r>
              <a:rPr lang="en-US" sz="2400" dirty="0" smtClean="0"/>
              <a:t>Cover Page Subtitle 1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Cover Page Subtitle 2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Date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371600" y="7848600"/>
            <a:ext cx="6400800" cy="182880"/>
          </a:xfrm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Do Not Use Subtitle Text Box</a:t>
            </a:r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40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EC552C6-2F83-4239-AE29-80147B7BAA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8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0" y="7845552"/>
            <a:ext cx="6400800" cy="182880"/>
          </a:xfrm>
        </p:spPr>
        <p:txBody>
          <a:bodyPr anchor="b"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624328"/>
            <a:ext cx="9144000" cy="192024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078992" y="2898648"/>
            <a:ext cx="7772400" cy="1371600"/>
          </a:xfrm>
        </p:spPr>
        <p:txBody>
          <a:bodyPr anchor="ctr" anchorCtr="0">
            <a:noAutofit/>
          </a:bodyPr>
          <a:lstStyle>
            <a:lvl1pPr algn="r">
              <a:defRPr sz="3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8C1B7DE-BE43-41A6-A23B-5E73240AC715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279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457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648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DD4C8E4-475C-4FE1-A044-859567AA16C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52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43000"/>
            <a:ext cx="4040188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57200" y="1905000"/>
            <a:ext cx="4040188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143000"/>
            <a:ext cx="4041775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gray">
          <a:xfrm>
            <a:off x="4645025" y="1905000"/>
            <a:ext cx="4041775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98F3D5C-30B8-4CF9-BC14-F5E49D637C2B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370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A4DD476-E0D7-406F-BE09-82056512D3F8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1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02D7DD8-7186-4D56-A760-FB547017CBA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4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392363"/>
            <a:ext cx="9144000" cy="2189162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1078992" y="2587752"/>
            <a:ext cx="7772400" cy="1792224"/>
          </a:xfrm>
        </p:spPr>
        <p:txBody>
          <a:bodyPr>
            <a:noAutofit/>
          </a:bodyPr>
          <a:lstStyle>
            <a:lvl1pPr algn="r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sz="3000" dirty="0" smtClean="0"/>
              <a:t>COVER PAGE TITLE (30 PTS)</a:t>
            </a:r>
            <a:br>
              <a:rPr lang="en-US" sz="3000" dirty="0" smtClean="0"/>
            </a:br>
            <a:r>
              <a:rPr lang="en-US" sz="2400" dirty="0" smtClean="0"/>
              <a:t>Cover Page Subtitle 1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Cover Page Subtitle 2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Date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371600" y="7848600"/>
            <a:ext cx="6400800" cy="182880"/>
          </a:xfrm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Do Not Use Subtitle Text Box</a:t>
            </a:r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39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DB67-F261-43BB-8A08-F55D1627E94E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94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EC552C6-2F83-4239-AE29-80147B7BAA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9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0" y="7845552"/>
            <a:ext cx="6400800" cy="182880"/>
          </a:xfrm>
        </p:spPr>
        <p:txBody>
          <a:bodyPr anchor="b"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624328"/>
            <a:ext cx="9144000" cy="192024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078992" y="2898648"/>
            <a:ext cx="7772400" cy="1371600"/>
          </a:xfrm>
        </p:spPr>
        <p:txBody>
          <a:bodyPr anchor="ctr" anchorCtr="0">
            <a:noAutofit/>
          </a:bodyPr>
          <a:lstStyle>
            <a:lvl1pPr algn="r">
              <a:defRPr sz="3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8C1B7DE-BE43-41A6-A23B-5E73240AC715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46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457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648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DD4C8E4-475C-4FE1-A044-859567AA16C1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7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43000"/>
            <a:ext cx="4040188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57200" y="1905000"/>
            <a:ext cx="4040188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143000"/>
            <a:ext cx="4041775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gray">
          <a:xfrm>
            <a:off x="4645025" y="1905000"/>
            <a:ext cx="4041775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98F3D5C-30B8-4CF9-BC14-F5E49D637C2B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61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A4DD476-E0D7-406F-BE09-82056512D3F8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12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02D7DD8-7186-4D56-A760-FB547017CBA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21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0162-7E66-489A-854F-94271DE4DF84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F47C-C8C5-4876-972F-DBCDEABCD433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55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FD41-6B9D-436F-932D-6BC8696E5491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8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36ED-9002-40DF-BFB0-0DAD6620416B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3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8F875-607C-4860-857F-8AD7EF3904C5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1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5CCB-8BBB-4D9E-83C1-2EA6E0C50980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2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9E5-1506-4BB5-B282-E402D36F2626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1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19600-CCC2-4531-9CFE-9D9BB68D6892}" type="datetime1">
              <a:rPr lang="en-US" smtClean="0"/>
              <a:t>10/22/2015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C526E-0A08-E844-A4EE-F41C4940E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9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73152"/>
            <a:ext cx="66294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61288"/>
            <a:ext cx="8229600" cy="508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457200" y="6300215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CE682D5-ED2B-481A-8B61-1BB0BF564F90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300214"/>
            <a:ext cx="2895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300214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 flipV="1">
            <a:off x="0" y="971550"/>
            <a:ext cx="9144000" cy="7620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lt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0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73152"/>
            <a:ext cx="66294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61288"/>
            <a:ext cx="8229600" cy="508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457200" y="6300215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CE682D5-ED2B-481A-8B61-1BB0BF564F90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10/22/2015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300214"/>
            <a:ext cx="2895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300214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BA36599-E19F-4D92-AC06-962A0E48F04B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 flipV="1">
            <a:off x="0" y="971550"/>
            <a:ext cx="9144000" cy="7620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lt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dirty="0">
              <a:solidFill>
                <a:srgbClr val="6F1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0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02320" cy="50609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u="sng" smtClean="0"/>
              <a:t>Example </a:t>
            </a:r>
            <a:r>
              <a:rPr lang="en-US" sz="3600" b="1" u="sng" dirty="0" smtClean="0"/>
              <a:t>1</a:t>
            </a:r>
            <a:r>
              <a:rPr lang="en-US" sz="3600" b="1" dirty="0" smtClean="0"/>
              <a:t>:</a:t>
            </a:r>
            <a:endParaRPr lang="en-US" sz="3600" dirty="0"/>
          </a:p>
          <a:p>
            <a:pPr marL="0">
              <a:buFont typeface="Symbol"/>
              <a:buChar char="·"/>
              <a:tabLst>
                <a:tab pos="1371600" algn="ctr"/>
                <a:tab pos="2803525" algn="ctr"/>
                <a:tab pos="4287838" algn="ctr"/>
              </a:tabLst>
            </a:pPr>
            <a:r>
              <a:rPr lang="en-US" sz="3400" dirty="0">
                <a:sym typeface="Symbol"/>
              </a:rPr>
              <a:t>	</a:t>
            </a:r>
            <a:r>
              <a:rPr lang="en-US" sz="3100" u="sng" dirty="0">
                <a:sym typeface="Symbol"/>
              </a:rPr>
              <a:t>Value</a:t>
            </a:r>
            <a:r>
              <a:rPr lang="en-US" sz="3100" dirty="0">
                <a:sym typeface="Symbol"/>
              </a:rPr>
              <a:t>	</a:t>
            </a:r>
            <a:r>
              <a:rPr lang="en-US" sz="3100" u="sng" dirty="0">
                <a:sym typeface="Symbol"/>
              </a:rPr>
              <a:t>Basis</a:t>
            </a:r>
            <a:r>
              <a:rPr lang="en-US" sz="3100" dirty="0">
                <a:sym typeface="Symbol"/>
              </a:rPr>
              <a:t>	</a:t>
            </a:r>
            <a:r>
              <a:rPr lang="en-US" sz="3100" u="sng" dirty="0">
                <a:sym typeface="Symbol"/>
              </a:rPr>
              <a:t>Debt</a:t>
            </a:r>
            <a:r>
              <a:rPr lang="en-US" sz="3100" dirty="0">
                <a:sym typeface="Symbol"/>
              </a:rPr>
              <a:t/>
            </a:r>
            <a:br>
              <a:rPr lang="en-US" sz="3100" dirty="0">
                <a:sym typeface="Symbol"/>
              </a:rPr>
            </a:br>
            <a:r>
              <a:rPr lang="en-US" sz="3100" dirty="0">
                <a:sym typeface="Symbol"/>
              </a:rPr>
              <a:t>	$900,000	$450,000	$</a:t>
            </a:r>
            <a:r>
              <a:rPr lang="en-US" sz="3100" dirty="0" smtClean="0">
                <a:sym typeface="Symbol"/>
              </a:rPr>
              <a:t>300,000</a:t>
            </a:r>
          </a:p>
          <a:p>
            <a:pPr marL="0">
              <a:spcBef>
                <a:spcPts val="1200"/>
              </a:spcBef>
              <a:buFont typeface="Symbol"/>
              <a:buChar char="·"/>
              <a:tabLst>
                <a:tab pos="800100" algn="ctr"/>
                <a:tab pos="2000250" algn="ctr"/>
                <a:tab pos="3200400" algn="ctr"/>
              </a:tabLst>
            </a:pPr>
            <a:r>
              <a:rPr lang="en-US" sz="3100" dirty="0" smtClean="0">
                <a:sym typeface="Symbol"/>
              </a:rPr>
              <a:t>3 equal partners ABC.</a:t>
            </a:r>
          </a:p>
          <a:p>
            <a:pPr>
              <a:spcBef>
                <a:spcPts val="1200"/>
              </a:spcBef>
              <a:buFont typeface="Symbol"/>
              <a:buChar char="·"/>
              <a:tabLst>
                <a:tab pos="800100" algn="ctr"/>
                <a:tab pos="2000250" algn="ctr"/>
                <a:tab pos="3200400" algn="ctr"/>
              </a:tabLst>
            </a:pPr>
            <a:r>
              <a:rPr lang="en-US" sz="3100" dirty="0" smtClean="0"/>
              <a:t>ABC wants to exchange qualifying property for a new property but C wants to cash out and requires that, as a condition to the deal, the buyer has to be two legal entities:  E1 buying a 1/3 interest and E2 doing a 2/3 interest exchange.</a:t>
            </a:r>
          </a:p>
          <a:p>
            <a:pPr>
              <a:spcBef>
                <a:spcPts val="1200"/>
              </a:spcBef>
              <a:buFont typeface="Symbol"/>
              <a:buChar char="·"/>
              <a:tabLst>
                <a:tab pos="800100" algn="ctr"/>
                <a:tab pos="2000250" algn="ctr"/>
                <a:tab pos="3200400" algn="ctr"/>
              </a:tabLst>
            </a:pPr>
            <a:r>
              <a:rPr lang="en-US" sz="3100" dirty="0" smtClean="0"/>
              <a:t>ABC may try to bifurcate the property into two separate cotenant interests using a DE to hold title to one of the </a:t>
            </a:r>
            <a:r>
              <a:rPr lang="en-US" sz="3100" dirty="0" err="1" smtClean="0"/>
              <a:t>cotenancy</a:t>
            </a:r>
            <a:r>
              <a:rPr lang="en-US" sz="3100" dirty="0" smtClean="0"/>
              <a:t> interests.</a:t>
            </a:r>
            <a:endParaRPr lang="en-US" sz="3100" dirty="0"/>
          </a:p>
          <a:p>
            <a:pPr>
              <a:spcBef>
                <a:spcPts val="1200"/>
              </a:spcBef>
              <a:buFont typeface="Symbol"/>
              <a:buChar char="·"/>
              <a:tabLst>
                <a:tab pos="800100" algn="ctr"/>
                <a:tab pos="2000250" algn="ctr"/>
                <a:tab pos="3200400" algn="ctr"/>
              </a:tabLst>
            </a:pPr>
            <a:r>
              <a:rPr lang="en-US" sz="3100" dirty="0" smtClean="0"/>
              <a:t>2/3 co-tenancy interest ($600,000 or 2/3 of the property)</a:t>
            </a:r>
          </a:p>
          <a:p>
            <a:pPr>
              <a:spcBef>
                <a:spcPts val="1200"/>
              </a:spcBef>
              <a:buFont typeface="Symbol"/>
              <a:buChar char="·"/>
              <a:tabLst>
                <a:tab pos="800100" algn="ctr"/>
                <a:tab pos="2000250" algn="ctr"/>
                <a:tab pos="3200400" algn="ctr"/>
              </a:tabLst>
            </a:pPr>
            <a:r>
              <a:rPr lang="en-US" sz="3100" dirty="0" smtClean="0"/>
              <a:t>1/3 co-tenancy interest ($300,000 or 1/3).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500" dirty="0" smtClean="0"/>
              <a:t>ABC creates a DE and transfers a 1/3 interest to the DE with a debt allocation agreement.</a:t>
            </a:r>
          </a:p>
          <a:p>
            <a:pPr lvl="2"/>
            <a:endParaRPr lang="en-US" dirty="0"/>
          </a:p>
          <a:p>
            <a:pPr>
              <a:spcAft>
                <a:spcPts val="600"/>
              </a:spcAft>
            </a:pPr>
            <a:endParaRPr lang="en-US" sz="1600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63650" y="2873633"/>
            <a:ext cx="6985000" cy="198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632204" y="3680597"/>
            <a:ext cx="1219200" cy="108224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ABC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324600" y="3680598"/>
            <a:ext cx="1054100" cy="10822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DE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36900" y="4137798"/>
            <a:ext cx="2882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36900" y="4429899"/>
            <a:ext cx="28829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19500" y="3680598"/>
            <a:ext cx="191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1/3 Interest</a:t>
            </a:r>
            <a:endParaRPr lang="en-US" dirty="0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136900" y="4762845"/>
            <a:ext cx="2933700" cy="57390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/>
                <a:ea typeface="Times New Roman"/>
                <a:cs typeface="Times New Roman"/>
              </a:rPr>
              <a:t>Debt Allocation Agreement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32204" y="5049798"/>
            <a:ext cx="1657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  $600,000</a:t>
            </a:r>
          </a:p>
          <a:p>
            <a:r>
              <a:rPr lang="en-US" u="heavy" dirty="0">
                <a:latin typeface="+mj-lt"/>
                <a:ea typeface="Times New Roman"/>
              </a:rPr>
              <a:t>&lt;$200,000</a:t>
            </a:r>
            <a:r>
              <a:rPr lang="en-US" u="heavy" dirty="0" smtClean="0">
                <a:latin typeface="+mj-lt"/>
                <a:ea typeface="Times New Roman"/>
              </a:rPr>
              <a:t>&gt;</a:t>
            </a:r>
          </a:p>
          <a:p>
            <a:r>
              <a:rPr lang="en-US" dirty="0" smtClean="0">
                <a:latin typeface="+mj-lt"/>
                <a:ea typeface="Times New Roman"/>
              </a:rPr>
              <a:t>  $400,000</a:t>
            </a:r>
            <a:endParaRPr lang="en-US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045200" y="5184344"/>
            <a:ext cx="1193800" cy="60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324600" y="5032296"/>
            <a:ext cx="1657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  $300,000</a:t>
            </a:r>
          </a:p>
          <a:p>
            <a:r>
              <a:rPr lang="en-US" u="heavy" dirty="0" smtClean="0">
                <a:latin typeface="+mj-lt"/>
                <a:ea typeface="Times New Roman"/>
              </a:rPr>
              <a:t>&lt;$100,000&gt;</a:t>
            </a:r>
          </a:p>
          <a:p>
            <a:r>
              <a:rPr lang="en-US" dirty="0" smtClean="0">
                <a:latin typeface="+mj-lt"/>
                <a:ea typeface="Times New Roman"/>
              </a:rPr>
              <a:t>  $200,000</a:t>
            </a:r>
            <a:endParaRPr lang="en-US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10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ABC Partnership Agreement is amended to allocate all of the gain ($300,000 - $150,000) to C.</a:t>
            </a:r>
            <a:endParaRPr lang="en-US" sz="1400" dirty="0" smtClean="0"/>
          </a:p>
          <a:p>
            <a:pPr>
              <a:spcAft>
                <a:spcPts val="600"/>
              </a:spcAft>
            </a:pPr>
            <a:endParaRPr lang="en-US" sz="3400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n-US" sz="2800" dirty="0" smtClean="0"/>
              <a:t>ABC enters into 2 contracts to sell to two separate SPEs formed by Buyer: E1 and E2.  2/3 will be sold as an exchange under PSA1 to E2; 1/3 will be sold for cash under PSA2 to E1.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US" sz="3300" dirty="0" smtClean="0"/>
              <a:t>                                                     </a:t>
            </a:r>
            <a:endParaRPr lang="en-US" sz="3300" dirty="0"/>
          </a:p>
          <a:p>
            <a:pPr marL="0" lvl="0" indent="0">
              <a:spcAft>
                <a:spcPts val="600"/>
              </a:spcAft>
              <a:buNone/>
            </a:pPr>
            <a:r>
              <a:rPr lang="en-US" sz="3300" dirty="0" smtClean="0"/>
              <a:t>  </a:t>
            </a:r>
          </a:p>
          <a:p>
            <a:pPr marL="0" lvl="0" indent="0">
              <a:spcAft>
                <a:spcPts val="600"/>
              </a:spcAft>
              <a:buNone/>
            </a:pPr>
            <a:endParaRPr lang="en-US" sz="3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99027" y="3390900"/>
            <a:ext cx="16570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PSA</a:t>
            </a:r>
            <a:r>
              <a:rPr lang="en-US" sz="2000" dirty="0" smtClean="0">
                <a:latin typeface="+mj-lt"/>
              </a:rPr>
              <a:t> #1</a:t>
            </a:r>
          </a:p>
          <a:p>
            <a:pPr algn="ctr"/>
            <a:r>
              <a:rPr lang="en-US" sz="2000" dirty="0" smtClean="0">
                <a:latin typeface="+mj-lt"/>
                <a:ea typeface="Times New Roman"/>
              </a:rPr>
              <a:t>2/3 Property </a:t>
            </a:r>
            <a:endParaRPr lang="en-US" sz="2000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892300" y="3390900"/>
            <a:ext cx="1231900" cy="11176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ABC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892300" y="4940300"/>
            <a:ext cx="1231900" cy="10045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DE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987040" y="4051300"/>
            <a:ext cx="33223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00400" y="5442561"/>
            <a:ext cx="31089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9027" y="4800594"/>
            <a:ext cx="16570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PSA #2</a:t>
            </a:r>
          </a:p>
          <a:p>
            <a:pPr algn="ctr"/>
            <a:r>
              <a:rPr lang="en-US" sz="2000" dirty="0">
                <a:latin typeface="+mj-lt"/>
                <a:ea typeface="Times New Roman"/>
              </a:rPr>
              <a:t>1</a:t>
            </a:r>
            <a:r>
              <a:rPr lang="en-US" sz="2000" dirty="0" smtClean="0">
                <a:latin typeface="+mj-lt"/>
                <a:ea typeface="Times New Roman"/>
              </a:rPr>
              <a:t>/3 Property </a:t>
            </a:r>
            <a:endParaRPr lang="en-US" sz="2000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652" y="3797023"/>
            <a:ext cx="16570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E2</a:t>
            </a:r>
            <a:endParaRPr lang="en-US" sz="2800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652" y="5154268"/>
            <a:ext cx="16570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E1</a:t>
            </a:r>
            <a:endParaRPr lang="en-US" sz="2800" dirty="0">
              <a:latin typeface="+mj-lt"/>
              <a:ea typeface="Times New Roman"/>
            </a:endParaRPr>
          </a:p>
          <a:p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7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ABC enters into a Starker Exchange arrangement with a QI for 2/3 of the property with a value of $600,000 and debt of $200,000.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endParaRPr lang="en-US" sz="1400" dirty="0" smtClean="0"/>
          </a:p>
          <a:p>
            <a:pPr>
              <a:spcAft>
                <a:spcPts val="600"/>
              </a:spcAft>
            </a:pPr>
            <a:endParaRPr lang="en-US" sz="3400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2530" y="3718560"/>
            <a:ext cx="6985000" cy="198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828800" y="3931920"/>
            <a:ext cx="1828800" cy="155448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232400" y="3931920"/>
            <a:ext cx="1645920" cy="15544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QI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71520" y="4709160"/>
            <a:ext cx="19608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1520" y="4326076"/>
            <a:ext cx="185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2/3 PSA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DE sells 1/3 of the property to E1 for cash and ABC then distributes the DE to C in retirement of C’s interest.</a:t>
            </a:r>
          </a:p>
          <a:p>
            <a:pPr>
              <a:spcAft>
                <a:spcPts val="600"/>
              </a:spcAft>
            </a:pPr>
            <a:endParaRPr lang="en-US" sz="3400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u="sng" dirty="0" smtClean="0"/>
              <a:t>BIRFURCATION OF PROPERTIES</a:t>
            </a:r>
            <a:endParaRPr lang="en-US" sz="2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C’s basis is increased to $200,000 as follows:</a:t>
            </a:r>
          </a:p>
          <a:p>
            <a:pPr lvl="1">
              <a:spcAft>
                <a:spcPts val="600"/>
              </a:spcAft>
            </a:pPr>
            <a:r>
              <a:rPr lang="en-US" sz="3000" dirty="0" smtClean="0"/>
              <a:t>$150,000 (outside basis) - $100,000 (debt relief) + $150,000 of gain = $200,000.</a:t>
            </a:r>
          </a:p>
          <a:p>
            <a:pPr lvl="1">
              <a:spcAft>
                <a:spcPts val="600"/>
              </a:spcAft>
            </a:pPr>
            <a:r>
              <a:rPr lang="en-US" sz="3000" dirty="0" smtClean="0"/>
              <a:t>C receives the DE with $200,000 in cash as its liquidating distribution without gain.</a:t>
            </a:r>
            <a:endParaRPr lang="en-US" sz="3000" dirty="0"/>
          </a:p>
          <a:p>
            <a:pPr>
              <a:spcAft>
                <a:spcPts val="600"/>
              </a:spcAft>
            </a:pPr>
            <a:endParaRPr lang="en-US" sz="1600" dirty="0" smtClean="0"/>
          </a:p>
          <a:p>
            <a:pPr>
              <a:spcAft>
                <a:spcPts val="600"/>
              </a:spcAft>
            </a:pPr>
            <a:endParaRPr lang="en-US" sz="3400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712"/>
          </a:xfrm>
        </p:spPr>
        <p:txBody>
          <a:bodyPr>
            <a:normAutofit fontScale="90000"/>
          </a:bodyPr>
          <a:lstStyle/>
          <a:p>
            <a:r>
              <a:rPr lang="en-US" sz="2800" b="1" u="sng" dirty="0"/>
              <a:t>BIFURCATION OF </a:t>
            </a:r>
            <a:r>
              <a:rPr lang="en-US" sz="2800" b="1" u="sng" dirty="0" smtClean="0"/>
              <a:t>PROPERTIES</a:t>
            </a:r>
            <a:br>
              <a:rPr lang="en-US" sz="2800" b="1" u="sng" dirty="0" smtClean="0"/>
            </a:br>
            <a:r>
              <a:rPr lang="en-US" sz="2400" b="1" dirty="0" smtClean="0"/>
              <a:t>Benefits and Risks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C526E-0A08-E844-A4EE-F41C4940EFD7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3100" y="1372870"/>
            <a:ext cx="80137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/>
              <a:t>Benefits: </a:t>
            </a:r>
            <a:endParaRPr lang="en-US" sz="20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TP’s gain from the sale of the second </a:t>
            </a:r>
            <a:r>
              <a:rPr lang="en-US" sz="2000" dirty="0"/>
              <a:t>part is </a:t>
            </a:r>
            <a:r>
              <a:rPr lang="en-US" sz="2000" dirty="0" smtClean="0"/>
              <a:t>$150,000 rather than the $200,000 which would have to have been recognized if treated as boot.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Gain is allocated to C who is in effect selling out.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Risks: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If the Buyer entities are DEs, this would create more risk.</a:t>
            </a:r>
            <a:endParaRPr lang="en-US" sz="20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Sham/step/business purpose.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704(b) allocation not recognized and may not be able to make numbers work exactly right.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Alternatives: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If the property consists of multiple parcels, might have a better chance of working if there is an exchange of some parcels and sale of other parcels.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Perhaps use a sale for part of property and a lease option for balance.</a:t>
            </a:r>
            <a:endParaRPr lang="en-US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7876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PH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EB408"/>
      </a:accent1>
      <a:accent2>
        <a:srgbClr val="004A8F"/>
      </a:accent2>
      <a:accent3>
        <a:srgbClr val="FFFFFF"/>
      </a:accent3>
      <a:accent4>
        <a:srgbClr val="000000"/>
      </a:accent4>
      <a:accent5>
        <a:srgbClr val="939598"/>
      </a:accent5>
      <a:accent6>
        <a:srgbClr val="8B0E04"/>
      </a:accent6>
      <a:hlink>
        <a:srgbClr val="8B0E04"/>
      </a:hlink>
      <a:folHlink>
        <a:srgbClr val="5F6062"/>
      </a:folHlink>
    </a:clrScheme>
    <a:fontScheme name="PH Fon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Theme">
  <a:themeElements>
    <a:clrScheme name="PH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EB408"/>
      </a:accent1>
      <a:accent2>
        <a:srgbClr val="004A8F"/>
      </a:accent2>
      <a:accent3>
        <a:srgbClr val="FFFFFF"/>
      </a:accent3>
      <a:accent4>
        <a:srgbClr val="000000"/>
      </a:accent4>
      <a:accent5>
        <a:srgbClr val="939598"/>
      </a:accent5>
      <a:accent6>
        <a:srgbClr val="8B0E04"/>
      </a:accent6>
      <a:hlink>
        <a:srgbClr val="8B0E04"/>
      </a:hlink>
      <a:folHlink>
        <a:srgbClr val="5F6062"/>
      </a:folHlink>
    </a:clrScheme>
    <a:fontScheme name="PH Fon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4283</TotalTime>
  <Words>393</Words>
  <Application>Microsoft Office PowerPoint</Application>
  <PresentationFormat>On-screen Show (4:3)</PresentationFormat>
  <Paragraphs>79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Default Theme</vt:lpstr>
      <vt:lpstr>1_Default Theme</vt:lpstr>
      <vt:lpstr>BIRFURCATION OF PROPERTIES</vt:lpstr>
      <vt:lpstr>BIRFURCATION OF PROPERTIES</vt:lpstr>
      <vt:lpstr>BIRFURCATION OF PROPERTIES</vt:lpstr>
      <vt:lpstr>BIFURCATION OF PROPERTIES</vt:lpstr>
      <vt:lpstr>BIRFURCATION OF PROPERTIES</vt:lpstr>
      <vt:lpstr>BIRFURCATION OF PROPERTIES</vt:lpstr>
      <vt:lpstr>BIRFURCATION OF PROPERTIES</vt:lpstr>
      <vt:lpstr>BIFURCATION OF PROPERTIES Benefits and Risks</vt:lpstr>
    </vt:vector>
  </TitlesOfParts>
  <Company>Wagner Kirkman Blaine, et al.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Basics of Partnership Taxation</dc:title>
  <dc:creator>Irina Rospotnyuk</dc:creator>
  <cp:lastModifiedBy>Tara Weston</cp:lastModifiedBy>
  <cp:revision>267</cp:revision>
  <cp:lastPrinted>2015-10-19T18:41:42Z</cp:lastPrinted>
  <dcterms:created xsi:type="dcterms:W3CDTF">2015-02-23T22:45:44Z</dcterms:created>
  <dcterms:modified xsi:type="dcterms:W3CDTF">2015-10-22T15:47:24Z</dcterms:modified>
</cp:coreProperties>
</file>