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3" r:id="rId5"/>
    <p:sldId id="258" r:id="rId6"/>
    <p:sldId id="261" r:id="rId7"/>
    <p:sldId id="262" r:id="rId8"/>
    <p:sldId id="264" r:id="rId9"/>
    <p:sldId id="265" r:id="rId10"/>
    <p:sldId id="266" r:id="rId11"/>
    <p:sldId id="268"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0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72D7C0A-5301-4C2E-909C-46090AD00B00}" type="datetimeFigureOut">
              <a:rPr lang="en-US" smtClean="0"/>
              <a:t>5/2/2014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AD72924-D557-4666-BDA1-3D9A2BEE690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2D7C0A-5301-4C2E-909C-46090AD00B00}" type="datetimeFigureOut">
              <a:rPr lang="en-US" smtClean="0"/>
              <a:t>5/2/2014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2D7C0A-5301-4C2E-909C-46090AD00B00}" type="datetimeFigureOut">
              <a:rPr lang="en-US" smtClean="0"/>
              <a:t>5/2/2014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2D7C0A-5301-4C2E-909C-46090AD00B00}" type="datetimeFigureOut">
              <a:rPr lang="en-US" smtClean="0"/>
              <a:t>5/2/2014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72D7C0A-5301-4C2E-909C-46090AD00B00}" type="datetimeFigureOut">
              <a:rPr lang="en-US" smtClean="0"/>
              <a:t>5/2/2014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72924-D557-4666-BDA1-3D9A2BEE690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72D7C0A-5301-4C2E-909C-46090AD00B00}" type="datetimeFigureOut">
              <a:rPr lang="en-US" smtClean="0"/>
              <a:t>5/2/2014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72D7C0A-5301-4C2E-909C-46090AD00B00}" type="datetimeFigureOut">
              <a:rPr lang="en-US" smtClean="0"/>
              <a:t>5/2/2014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2D7C0A-5301-4C2E-909C-46090AD00B00}" type="datetimeFigureOut">
              <a:rPr lang="en-US" smtClean="0"/>
              <a:t>5/2/2014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D7C0A-5301-4C2E-909C-46090AD00B00}" type="datetimeFigureOut">
              <a:rPr lang="en-US" smtClean="0"/>
              <a:t>5/2/2014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72D7C0A-5301-4C2E-909C-46090AD00B00}" type="datetimeFigureOut">
              <a:rPr lang="en-US" smtClean="0"/>
              <a:t>5/2/2014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D72924-D557-4666-BDA1-3D9A2BEE69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2D7C0A-5301-4C2E-909C-46090AD00B00}" type="datetimeFigureOut">
              <a:rPr lang="en-US" smtClean="0"/>
              <a:t>5/2/2014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AD72924-D557-4666-BDA1-3D9A2BEE6909}"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72D7C0A-5301-4C2E-909C-46090AD00B00}" type="datetimeFigureOut">
              <a:rPr lang="en-US" smtClean="0"/>
              <a:t>5/2/2014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D72924-D557-4666-BDA1-3D9A2BEE6909}"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asybitz.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ecktimes.com/news/author/graziella-steel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1904999"/>
          </a:xfrm>
        </p:spPr>
        <p:txBody>
          <a:bodyPr>
            <a:normAutofit/>
          </a:bodyPr>
          <a:lstStyle/>
          <a:p>
            <a:r>
              <a:rPr lang="en-US" dirty="0" smtClean="0"/>
              <a:t>Understanding Bitcoins</a:t>
            </a:r>
            <a:br>
              <a:rPr lang="en-US" dirty="0" smtClean="0"/>
            </a:br>
            <a:r>
              <a:rPr lang="en-US" dirty="0" smtClean="0"/>
              <a:t>Tax and Legal Aspects</a:t>
            </a:r>
            <a:endParaRPr lang="en-US" dirty="0"/>
          </a:p>
        </p:txBody>
      </p:sp>
      <p:sp>
        <p:nvSpPr>
          <p:cNvPr id="3" name="Subtitle 2"/>
          <p:cNvSpPr>
            <a:spLocks noGrp="1"/>
          </p:cNvSpPr>
          <p:nvPr>
            <p:ph type="subTitle" idx="1"/>
          </p:nvPr>
        </p:nvSpPr>
        <p:spPr/>
        <p:txBody>
          <a:bodyPr/>
          <a:lstStyle/>
          <a:p>
            <a:r>
              <a:rPr lang="en-US" dirty="0" smtClean="0"/>
              <a:t>May 23, 2014</a:t>
            </a:r>
          </a:p>
          <a:p>
            <a:endParaRPr lang="en-US" dirty="0"/>
          </a:p>
        </p:txBody>
      </p:sp>
    </p:spTree>
    <p:extLst>
      <p:ext uri="{BB962C8B-B14F-4D97-AF65-F5344CB8AC3E}">
        <p14:creationId xmlns:p14="http://schemas.microsoft.com/office/powerpoint/2010/main" val="3031593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 </a:t>
            </a:r>
            <a:r>
              <a:rPr lang="en-US" dirty="0" err="1" smtClean="0"/>
              <a:t>FinCEN</a:t>
            </a:r>
            <a:endParaRPr lang="en-US" dirty="0"/>
          </a:p>
        </p:txBody>
      </p:sp>
      <p:sp>
        <p:nvSpPr>
          <p:cNvPr id="3" name="Content Placeholder 2"/>
          <p:cNvSpPr>
            <a:spLocks noGrp="1"/>
          </p:cNvSpPr>
          <p:nvPr>
            <p:ph idx="1"/>
          </p:nvPr>
        </p:nvSpPr>
        <p:spPr/>
        <p:txBody>
          <a:bodyPr>
            <a:normAutofit/>
          </a:bodyPr>
          <a:lstStyle/>
          <a:p>
            <a:r>
              <a:rPr lang="en-US" dirty="0" smtClean="0"/>
              <a:t>Regulated Persons</a:t>
            </a:r>
          </a:p>
          <a:p>
            <a:pPr lvl="1"/>
            <a:r>
              <a:rPr lang="en-US" dirty="0" smtClean="0"/>
              <a:t>Users are not regulated, but </a:t>
            </a:r>
            <a:r>
              <a:rPr lang="en-US" i="1" dirty="0" smtClean="0"/>
              <a:t>may </a:t>
            </a:r>
            <a:r>
              <a:rPr lang="en-US" dirty="0" smtClean="0"/>
              <a:t>be subject to </a:t>
            </a:r>
            <a:r>
              <a:rPr lang="en-US" dirty="0" err="1" smtClean="0"/>
              <a:t>FBAR</a:t>
            </a:r>
            <a:r>
              <a:rPr lang="en-US" dirty="0" smtClean="0"/>
              <a:t> requirements</a:t>
            </a:r>
          </a:p>
          <a:p>
            <a:pPr lvl="2"/>
            <a:r>
              <a:rPr lang="en-US" dirty="0" smtClean="0"/>
              <a:t>A Bitcoin is not a foreign financial interest</a:t>
            </a:r>
          </a:p>
          <a:p>
            <a:pPr lvl="2"/>
            <a:endParaRPr lang="en-US" dirty="0"/>
          </a:p>
        </p:txBody>
      </p:sp>
    </p:spTree>
    <p:extLst>
      <p:ext uri="{BB962C8B-B14F-4D97-AF65-F5344CB8AC3E}">
        <p14:creationId xmlns:p14="http://schemas.microsoft.com/office/powerpoint/2010/main" val="150183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 </a:t>
            </a:r>
            <a:r>
              <a:rPr lang="en-US" dirty="0" err="1" smtClean="0"/>
              <a:t>FinCEN</a:t>
            </a:r>
            <a:endParaRPr lang="en-US" dirty="0"/>
          </a:p>
        </p:txBody>
      </p:sp>
      <p:sp>
        <p:nvSpPr>
          <p:cNvPr id="3" name="Content Placeholder 2"/>
          <p:cNvSpPr>
            <a:spLocks noGrp="1"/>
          </p:cNvSpPr>
          <p:nvPr>
            <p:ph idx="1"/>
          </p:nvPr>
        </p:nvSpPr>
        <p:spPr/>
        <p:txBody>
          <a:bodyPr>
            <a:normAutofit lnSpcReduction="10000"/>
          </a:bodyPr>
          <a:lstStyle/>
          <a:p>
            <a:r>
              <a:rPr lang="en-US" dirty="0" smtClean="0"/>
              <a:t>Regulated Persons</a:t>
            </a:r>
          </a:p>
          <a:p>
            <a:pPr lvl="1"/>
            <a:r>
              <a:rPr lang="en-US" dirty="0" smtClean="0"/>
              <a:t>Administrators and Exchangers are regulated as Money Transmitters (Final Rule 7/1/2011; Guidance 3/18/2013)</a:t>
            </a:r>
          </a:p>
          <a:p>
            <a:pPr lvl="2"/>
            <a:r>
              <a:rPr lang="en-US" dirty="0" smtClean="0"/>
              <a:t>Registration required</a:t>
            </a:r>
          </a:p>
          <a:p>
            <a:pPr lvl="3"/>
            <a:r>
              <a:rPr lang="en-US" dirty="0" smtClean="0"/>
              <a:t>Compliance with “Know your Customer”</a:t>
            </a:r>
          </a:p>
          <a:p>
            <a:pPr lvl="2"/>
            <a:r>
              <a:rPr lang="en-US" dirty="0" err="1" smtClean="0"/>
              <a:t>FBAR</a:t>
            </a:r>
            <a:r>
              <a:rPr lang="en-US" dirty="0" smtClean="0"/>
              <a:t> requirements may apply</a:t>
            </a:r>
          </a:p>
          <a:p>
            <a:pPr lvl="3"/>
            <a:r>
              <a:rPr lang="en-US" dirty="0" smtClean="0"/>
              <a:t>A Bitcoin is not a foreign financial interest</a:t>
            </a:r>
          </a:p>
          <a:p>
            <a:pPr lvl="3"/>
            <a:r>
              <a:rPr lang="en-US" dirty="0" smtClean="0"/>
              <a:t>A foreign account or signature over a foreign account triggers </a:t>
            </a:r>
            <a:r>
              <a:rPr lang="en-US" dirty="0" err="1" smtClean="0"/>
              <a:t>FBAR</a:t>
            </a:r>
            <a:r>
              <a:rPr lang="en-US" dirty="0" smtClean="0"/>
              <a:t> reporting</a:t>
            </a:r>
          </a:p>
          <a:p>
            <a:pPr lvl="1"/>
            <a:r>
              <a:rPr lang="en-US" dirty="0" smtClean="0"/>
              <a:t>Definition:  </a:t>
            </a:r>
          </a:p>
          <a:p>
            <a:pPr lvl="2"/>
            <a:r>
              <a:rPr lang="en-US" dirty="0" smtClean="0"/>
              <a:t>accepts/transmits convertible virtual currency;</a:t>
            </a:r>
          </a:p>
          <a:p>
            <a:pPr lvl="2"/>
            <a:r>
              <a:rPr lang="en-US" dirty="0" smtClean="0"/>
              <a:t>Buys or sells convertible virtual currency for any reason.</a:t>
            </a:r>
          </a:p>
          <a:p>
            <a:pPr lvl="2"/>
            <a:endParaRPr lang="en-US" dirty="0"/>
          </a:p>
        </p:txBody>
      </p:sp>
    </p:spTree>
    <p:extLst>
      <p:ext uri="{BB962C8B-B14F-4D97-AF65-F5344CB8AC3E}">
        <p14:creationId xmlns:p14="http://schemas.microsoft.com/office/powerpoint/2010/main" val="357511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 </a:t>
            </a:r>
            <a:r>
              <a:rPr lang="en-US" dirty="0" err="1" smtClean="0"/>
              <a:t>FinCen</a:t>
            </a:r>
            <a:endParaRPr lang="en-US" dirty="0"/>
          </a:p>
        </p:txBody>
      </p:sp>
      <p:sp>
        <p:nvSpPr>
          <p:cNvPr id="3" name="Content Placeholder 2"/>
          <p:cNvSpPr>
            <a:spLocks noGrp="1"/>
          </p:cNvSpPr>
          <p:nvPr>
            <p:ph idx="1"/>
          </p:nvPr>
        </p:nvSpPr>
        <p:spPr/>
        <p:txBody>
          <a:bodyPr/>
          <a:lstStyle/>
          <a:p>
            <a:r>
              <a:rPr lang="en-US" dirty="0" smtClean="0"/>
              <a:t>Money Transmitters</a:t>
            </a:r>
          </a:p>
          <a:p>
            <a:pPr lvl="1"/>
            <a:r>
              <a:rPr lang="en-US" dirty="0" smtClean="0"/>
              <a:t>Very few have registered to-date.  Less than a dozen have registered with respect to Bitcoins.</a:t>
            </a:r>
          </a:p>
          <a:p>
            <a:pPr lvl="1"/>
            <a:r>
              <a:rPr lang="en-US" dirty="0" smtClean="0"/>
              <a:t>In addition to federal registration, state registration is </a:t>
            </a:r>
            <a:r>
              <a:rPr lang="en-US" smtClean="0"/>
              <a:t>also required.</a:t>
            </a:r>
            <a:endParaRPr lang="en-US" dirty="0"/>
          </a:p>
        </p:txBody>
      </p:sp>
    </p:spTree>
    <p:extLst>
      <p:ext uri="{BB962C8B-B14F-4D97-AF65-F5344CB8AC3E}">
        <p14:creationId xmlns:p14="http://schemas.microsoft.com/office/powerpoint/2010/main" val="2960732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Bitcoins Buy?</a:t>
            </a:r>
            <a:endParaRPr lang="en-US" dirty="0"/>
          </a:p>
        </p:txBody>
      </p:sp>
      <p:pic>
        <p:nvPicPr>
          <p:cNvPr id="4" name="Content Placeholder 3" descr="http://ts3.mm.bing.net/th?&amp;id=HN.607996717303925162&amp;w=300&amp;h=300&amp;c=0&amp;pid=1.9&amp;rs=0&amp;p=0"/>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3143250" y="3182144"/>
            <a:ext cx="2857500" cy="1895475"/>
          </a:xfrm>
          <a:prstGeom prst="rect">
            <a:avLst/>
          </a:prstGeom>
          <a:noFill/>
          <a:ln>
            <a:noFill/>
          </a:ln>
        </p:spPr>
      </p:pic>
    </p:spTree>
    <p:extLst>
      <p:ext uri="{BB962C8B-B14F-4D97-AF65-F5344CB8AC3E}">
        <p14:creationId xmlns:p14="http://schemas.microsoft.com/office/powerpoint/2010/main" val="4231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Bitcoin for Everyday Transactions</a:t>
            </a:r>
            <a:endParaRPr lang="en-US" dirty="0"/>
          </a:p>
        </p:txBody>
      </p:sp>
      <p:sp>
        <p:nvSpPr>
          <p:cNvPr id="3" name="Content Placeholder 2"/>
          <p:cNvSpPr>
            <a:spLocks noGrp="1"/>
          </p:cNvSpPr>
          <p:nvPr>
            <p:ph idx="1"/>
          </p:nvPr>
        </p:nvSpPr>
        <p:spPr/>
        <p:txBody>
          <a:bodyPr>
            <a:normAutofit/>
          </a:bodyPr>
          <a:lstStyle/>
          <a:p>
            <a:r>
              <a:rPr lang="en-US" i="1" dirty="0" smtClean="0"/>
              <a:t>Gum/Magazines</a:t>
            </a:r>
          </a:p>
          <a:p>
            <a:r>
              <a:rPr lang="en-US" i="1" dirty="0" smtClean="0"/>
              <a:t>Cars</a:t>
            </a:r>
          </a:p>
          <a:p>
            <a:r>
              <a:rPr lang="en-US" i="1" dirty="0" smtClean="0"/>
              <a:t>Houses/Real Estate</a:t>
            </a:r>
          </a:p>
          <a:p>
            <a:r>
              <a:rPr lang="en-US" i="1" dirty="0" smtClean="0"/>
              <a:t>Gift Certificates (</a:t>
            </a:r>
            <a:r>
              <a:rPr lang="en-US" i="1" dirty="0" err="1" smtClean="0"/>
              <a:t>AmExpress</a:t>
            </a:r>
            <a:r>
              <a:rPr lang="en-US" i="1" dirty="0" smtClean="0"/>
              <a:t>)</a:t>
            </a:r>
          </a:p>
          <a:p>
            <a:r>
              <a:rPr lang="en-US" i="1" dirty="0" smtClean="0"/>
              <a:t>Overstock Items</a:t>
            </a:r>
          </a:p>
          <a:p>
            <a:r>
              <a:rPr lang="en-US" i="1" dirty="0" smtClean="0"/>
              <a:t>Sacramento Kings merchandise</a:t>
            </a:r>
          </a:p>
          <a:p>
            <a:r>
              <a:rPr lang="en-US" i="1" dirty="0" smtClean="0"/>
              <a:t>Travel Flights</a:t>
            </a:r>
          </a:p>
          <a:p>
            <a:r>
              <a:rPr lang="en-US" i="1" dirty="0" smtClean="0"/>
              <a:t>Attorney/legal services</a:t>
            </a:r>
            <a:endParaRPr lang="en-US" i="1" dirty="0"/>
          </a:p>
        </p:txBody>
      </p:sp>
    </p:spTree>
    <p:extLst>
      <p:ext uri="{BB962C8B-B14F-4D97-AF65-F5344CB8AC3E}">
        <p14:creationId xmlns:p14="http://schemas.microsoft.com/office/powerpoint/2010/main" val="4528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Magazines, Cigs, Gum</a:t>
            </a:r>
            <a:endParaRPr lang="en-US" dirty="0"/>
          </a:p>
        </p:txBody>
      </p:sp>
      <p:sp>
        <p:nvSpPr>
          <p:cNvPr id="3" name="Content Placeholder 2"/>
          <p:cNvSpPr>
            <a:spLocks noGrp="1"/>
          </p:cNvSpPr>
          <p:nvPr>
            <p:ph idx="1"/>
          </p:nvPr>
        </p:nvSpPr>
        <p:spPr/>
        <p:txBody>
          <a:bodyPr>
            <a:normAutofit/>
          </a:bodyPr>
          <a:lstStyle/>
          <a:p>
            <a:r>
              <a:rPr lang="en-US" dirty="0" smtClean="0"/>
              <a:t>Kay’s Stand, NY, NY (34th St and 2nd Ave) sells:</a:t>
            </a:r>
          </a:p>
          <a:p>
            <a:pPr lvl="1"/>
            <a:r>
              <a:rPr lang="en-US" dirty="0" smtClean="0"/>
              <a:t>cigarettes, prepaid phone cards, magazines and snacks. </a:t>
            </a:r>
          </a:p>
          <a:p>
            <a:pPr lvl="1"/>
            <a:r>
              <a:rPr lang="en-US" dirty="0" smtClean="0"/>
              <a:t>“I think it’s riskier dealing with credit card companies than it is with bitcoins. With credit card companies you have chargebacks, whereas with bitcoin you don’t.”  (</a:t>
            </a:r>
            <a:r>
              <a:rPr lang="en-US" dirty="0" smtClean="0">
                <a:hlinkClick r:id="rId2"/>
              </a:rPr>
              <a:t>http://</a:t>
            </a:r>
            <a:r>
              <a:rPr lang="en-US" i="1" dirty="0" smtClean="0">
                <a:hlinkClick r:id="rId2"/>
              </a:rPr>
              <a:t>easybitz.com</a:t>
            </a:r>
            <a:r>
              <a:rPr lang="en-US" i="1" dirty="0" smtClean="0"/>
              <a:t> </a:t>
            </a:r>
            <a:r>
              <a:rPr lang="en-US" dirty="0" smtClean="0"/>
              <a:t>) </a:t>
            </a:r>
          </a:p>
          <a:p>
            <a:endParaRPr lang="en-US" dirty="0"/>
          </a:p>
        </p:txBody>
      </p:sp>
    </p:spTree>
    <p:extLst>
      <p:ext uri="{BB962C8B-B14F-4D97-AF65-F5344CB8AC3E}">
        <p14:creationId xmlns:p14="http://schemas.microsoft.com/office/powerpoint/2010/main" val="1926011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Estate</a:t>
            </a:r>
            <a:endParaRPr lang="en-US" dirty="0"/>
          </a:p>
        </p:txBody>
      </p:sp>
      <p:sp>
        <p:nvSpPr>
          <p:cNvPr id="3" name="Content Placeholder 2"/>
          <p:cNvSpPr>
            <a:spLocks noGrp="1"/>
          </p:cNvSpPr>
          <p:nvPr>
            <p:ph idx="1"/>
          </p:nvPr>
        </p:nvSpPr>
        <p:spPr/>
        <p:txBody>
          <a:bodyPr>
            <a:normAutofit/>
          </a:bodyPr>
          <a:lstStyle/>
          <a:p>
            <a:r>
              <a:rPr lang="en-US" b="1" dirty="0"/>
              <a:t>Hilton Head (SC) Seller Will Accept Bitcoin</a:t>
            </a:r>
            <a:endParaRPr lang="en-US" dirty="0"/>
          </a:p>
          <a:p>
            <a:r>
              <a:rPr lang="en-US" dirty="0"/>
              <a:t>By: </a:t>
            </a:r>
            <a:r>
              <a:rPr lang="en-US" dirty="0" err="1">
                <a:hlinkClick r:id="rId2"/>
              </a:rPr>
              <a:t>Graziella</a:t>
            </a:r>
            <a:r>
              <a:rPr lang="en-US" dirty="0">
                <a:hlinkClick r:id="rId2"/>
              </a:rPr>
              <a:t> Steele </a:t>
            </a:r>
            <a:r>
              <a:rPr lang="en-US" dirty="0"/>
              <a:t>May 1, 2014</a:t>
            </a:r>
          </a:p>
          <a:p>
            <a:pPr lvl="1"/>
            <a:r>
              <a:rPr lang="en-US" dirty="0"/>
              <a:t>The owner of an oceanfront home on Hilton Head Island says he is willing to sell the four-bedroom, four-bath house listed at $2.69 million in exchange for Bitcoin. The owner’s agent, Bill True of Lancaster Real Estate, said the owner hopes to attract overseas buyers with the transaction because the digital currency lowers transaction costs</a:t>
            </a:r>
          </a:p>
        </p:txBody>
      </p:sp>
    </p:spTree>
    <p:extLst>
      <p:ext uri="{BB962C8B-B14F-4D97-AF65-F5344CB8AC3E}">
        <p14:creationId xmlns:p14="http://schemas.microsoft.com/office/powerpoint/2010/main" val="390908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a:t>
            </a:r>
            <a:endParaRPr lang="en-US" dirty="0"/>
          </a:p>
        </p:txBody>
      </p:sp>
      <p:sp>
        <p:nvSpPr>
          <p:cNvPr id="3" name="Content Placeholder 2"/>
          <p:cNvSpPr>
            <a:spLocks noGrp="1"/>
          </p:cNvSpPr>
          <p:nvPr>
            <p:ph idx="1"/>
          </p:nvPr>
        </p:nvSpPr>
        <p:spPr/>
        <p:txBody>
          <a:bodyPr>
            <a:normAutofit lnSpcReduction="10000"/>
          </a:bodyPr>
          <a:lstStyle/>
          <a:p>
            <a:r>
              <a:rPr lang="en-US" dirty="0" smtClean="0"/>
              <a:t>Bitcoin.  </a:t>
            </a:r>
          </a:p>
          <a:p>
            <a:pPr lvl="1"/>
            <a:r>
              <a:rPr lang="en-US" dirty="0" smtClean="0"/>
              <a:t>A sequence of about 34 letters/numbers representing a data string. </a:t>
            </a:r>
          </a:p>
          <a:p>
            <a:pPr lvl="1"/>
            <a:r>
              <a:rPr lang="en-US" dirty="0" smtClean="0"/>
              <a:t>Example:  </a:t>
            </a:r>
            <a:r>
              <a:rPr lang="en-US" b="1" dirty="0" smtClean="0"/>
              <a:t>13EMQ9QD9qqr7q2wrkARLitMzhhG7gieNL</a:t>
            </a:r>
            <a:r>
              <a:rPr lang="en-US" dirty="0" smtClean="0"/>
              <a:t> </a:t>
            </a:r>
          </a:p>
          <a:p>
            <a:pPr lvl="1"/>
            <a:r>
              <a:rPr lang="en-US" i="1" dirty="0" smtClean="0"/>
              <a:t>It is created upon registration on the “public ledger”.</a:t>
            </a:r>
          </a:p>
          <a:p>
            <a:r>
              <a:rPr lang="en-US" dirty="0" smtClean="0"/>
              <a:t>Public Ledger.  </a:t>
            </a:r>
          </a:p>
          <a:p>
            <a:pPr lvl="1"/>
            <a:r>
              <a:rPr lang="en-US" dirty="0" smtClean="0"/>
              <a:t>A shareware software database of all bitcoins and transfers (13 GB).  “Volunteers” who maintain the public ledger, based on volume (proof of work) win a chance to receive a new block of Bitcoins.  </a:t>
            </a:r>
            <a:endParaRPr lang="en-US" dirty="0"/>
          </a:p>
        </p:txBody>
      </p:sp>
    </p:spTree>
    <p:extLst>
      <p:ext uri="{BB962C8B-B14F-4D97-AF65-F5344CB8AC3E}">
        <p14:creationId xmlns:p14="http://schemas.microsoft.com/office/powerpoint/2010/main" val="249345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 Continued</a:t>
            </a:r>
            <a:endParaRPr lang="en-US" dirty="0"/>
          </a:p>
        </p:txBody>
      </p:sp>
      <p:sp>
        <p:nvSpPr>
          <p:cNvPr id="3" name="Content Placeholder 2"/>
          <p:cNvSpPr>
            <a:spLocks noGrp="1"/>
          </p:cNvSpPr>
          <p:nvPr>
            <p:ph idx="1"/>
          </p:nvPr>
        </p:nvSpPr>
        <p:spPr/>
        <p:txBody>
          <a:bodyPr>
            <a:normAutofit/>
          </a:bodyPr>
          <a:lstStyle/>
          <a:p>
            <a:r>
              <a:rPr lang="en-US" dirty="0" smtClean="0"/>
              <a:t>Bitcoin Node.  </a:t>
            </a:r>
          </a:p>
          <a:p>
            <a:pPr lvl="1"/>
            <a:r>
              <a:rPr lang="en-US" dirty="0" smtClean="0"/>
              <a:t>A computer having a complete copy of the </a:t>
            </a:r>
            <a:r>
              <a:rPr lang="en-US" b="1" dirty="0" smtClean="0"/>
              <a:t>public ledger (</a:t>
            </a:r>
            <a:r>
              <a:rPr lang="en-US" dirty="0" smtClean="0"/>
              <a:t>13 GB) of disk space.</a:t>
            </a:r>
          </a:p>
          <a:p>
            <a:r>
              <a:rPr lang="en-US" dirty="0" smtClean="0"/>
              <a:t>Wallet. </a:t>
            </a:r>
          </a:p>
          <a:p>
            <a:pPr lvl="1"/>
            <a:r>
              <a:rPr lang="en-US" dirty="0" smtClean="0"/>
              <a:t>An app that resides on one’s computer, mobile device or service that tracks your Bitcoins.  </a:t>
            </a:r>
          </a:p>
          <a:p>
            <a:pPr lvl="1"/>
            <a:r>
              <a:rPr lang="en-US" dirty="0" smtClean="0"/>
              <a:t>Your wallet can add a transaction to the public ledger by informing a single node on the Bitcoin network. That node will relay it to all others.</a:t>
            </a:r>
          </a:p>
          <a:p>
            <a:endParaRPr lang="en-US" dirty="0"/>
          </a:p>
        </p:txBody>
      </p:sp>
    </p:spTree>
    <p:extLst>
      <p:ext uri="{BB962C8B-B14F-4D97-AF65-F5344CB8AC3E}">
        <p14:creationId xmlns:p14="http://schemas.microsoft.com/office/powerpoint/2010/main" val="3528907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Concepts continued</a:t>
            </a:r>
            <a:br>
              <a:rPr lang="en-US" dirty="0" smtClean="0"/>
            </a:br>
            <a:r>
              <a:rPr lang="en-US" dirty="0" smtClean="0"/>
              <a:t>(overcoming misconceptions)</a:t>
            </a:r>
            <a:endParaRPr lang="en-US" dirty="0"/>
          </a:p>
        </p:txBody>
      </p:sp>
      <p:sp>
        <p:nvSpPr>
          <p:cNvPr id="3" name="Content Placeholder 2"/>
          <p:cNvSpPr>
            <a:spLocks noGrp="1"/>
          </p:cNvSpPr>
          <p:nvPr>
            <p:ph idx="1"/>
          </p:nvPr>
        </p:nvSpPr>
        <p:spPr/>
        <p:txBody>
          <a:bodyPr>
            <a:normAutofit/>
          </a:bodyPr>
          <a:lstStyle/>
          <a:p>
            <a:r>
              <a:rPr lang="en-US" dirty="0" smtClean="0"/>
              <a:t>Bitcoins are legal</a:t>
            </a:r>
          </a:p>
          <a:p>
            <a:r>
              <a:rPr lang="en-US" dirty="0" smtClean="0"/>
              <a:t>Bitcoins have value because people value them</a:t>
            </a:r>
          </a:p>
          <a:p>
            <a:r>
              <a:rPr lang="en-US" dirty="0" smtClean="0"/>
              <a:t>Bitcoins are traceable</a:t>
            </a:r>
          </a:p>
          <a:p>
            <a:r>
              <a:rPr lang="en-US" dirty="0" smtClean="0"/>
              <a:t>Bitcoins will not run out, and are denominated in 100 millionths – 1 </a:t>
            </a:r>
            <a:r>
              <a:rPr lang="en-US" dirty="0" err="1" smtClean="0"/>
              <a:t>Santoshi</a:t>
            </a:r>
            <a:r>
              <a:rPr lang="en-US" dirty="0" smtClean="0"/>
              <a:t>.</a:t>
            </a:r>
          </a:p>
          <a:p>
            <a:r>
              <a:rPr lang="en-US" dirty="0" smtClean="0"/>
              <a:t>Bitcoins are “safe” but as all electronic valuables should be “backed up” and are at risk to theft.</a:t>
            </a:r>
          </a:p>
          <a:p>
            <a:r>
              <a:rPr lang="en-US" dirty="0" smtClean="0"/>
              <a:t>Like foreign currency, Bitcoin value is affected by internal/external events affecting its future.</a:t>
            </a:r>
            <a:endParaRPr lang="en-US" dirty="0"/>
          </a:p>
        </p:txBody>
      </p:sp>
    </p:spTree>
    <p:extLst>
      <p:ext uri="{BB962C8B-B14F-4D97-AF65-F5344CB8AC3E}">
        <p14:creationId xmlns:p14="http://schemas.microsoft.com/office/powerpoint/2010/main" val="383202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Treasury Position – 2 Views	</a:t>
            </a:r>
            <a:endParaRPr lang="en-US" dirty="0"/>
          </a:p>
        </p:txBody>
      </p:sp>
      <p:sp>
        <p:nvSpPr>
          <p:cNvPr id="3" name="Content Placeholder 2"/>
          <p:cNvSpPr>
            <a:spLocks noGrp="1"/>
          </p:cNvSpPr>
          <p:nvPr>
            <p:ph idx="1"/>
          </p:nvPr>
        </p:nvSpPr>
        <p:spPr/>
        <p:txBody>
          <a:bodyPr/>
          <a:lstStyle/>
          <a:p>
            <a:r>
              <a:rPr lang="en-US" dirty="0" err="1" smtClean="0"/>
              <a:t>FinCEN</a:t>
            </a:r>
            <a:r>
              <a:rPr lang="en-US" dirty="0" smtClean="0"/>
              <a:t> Regulations – Bitcoins = Currency</a:t>
            </a:r>
          </a:p>
          <a:p>
            <a:r>
              <a:rPr lang="en-US" dirty="0" smtClean="0"/>
              <a:t>Notice 2014-21 – Bitcoins is not Currency, but Property</a:t>
            </a:r>
          </a:p>
          <a:p>
            <a:pPr lvl="1"/>
            <a:r>
              <a:rPr lang="en-US" dirty="0" smtClean="0"/>
              <a:t>Problem #1:  Conflicting position creates for tax purposes:</a:t>
            </a:r>
          </a:p>
          <a:p>
            <a:pPr lvl="2"/>
            <a:r>
              <a:rPr lang="en-US" dirty="0" smtClean="0"/>
              <a:t>reporting problems, </a:t>
            </a:r>
          </a:p>
          <a:p>
            <a:pPr lvl="2"/>
            <a:r>
              <a:rPr lang="en-US" dirty="0" smtClean="0"/>
              <a:t>compliance problems, </a:t>
            </a:r>
          </a:p>
          <a:p>
            <a:pPr lvl="2"/>
            <a:r>
              <a:rPr lang="en-US" dirty="0" smtClean="0"/>
              <a:t>IRS administration problems  and </a:t>
            </a:r>
          </a:p>
          <a:p>
            <a:pPr lvl="2"/>
            <a:r>
              <a:rPr lang="en-US" dirty="0" smtClean="0"/>
              <a:t>increases likelihood of heavy tax litigation.</a:t>
            </a:r>
          </a:p>
          <a:p>
            <a:pPr lvl="1"/>
            <a:r>
              <a:rPr lang="en-US" dirty="0" smtClean="0"/>
              <a:t>Problem #2:  IRS not bound by Notice 2014-21; it is not based on any regulation.</a:t>
            </a:r>
            <a:endParaRPr lang="en-US" dirty="0"/>
          </a:p>
        </p:txBody>
      </p:sp>
      <p:pic>
        <p:nvPicPr>
          <p:cNvPr id="4" name="Picture 8" desc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279775"/>
            <a:ext cx="381000"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7070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7144</TotalTime>
  <Words>591</Words>
  <Application>Microsoft Office PowerPoint</Application>
  <PresentationFormat>On-screen Show (4:3)</PresentationFormat>
  <Paragraphs>68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Understanding Bitcoins Tax and Legal Aspects</vt:lpstr>
      <vt:lpstr>What Do Bitcoins Buy?</vt:lpstr>
      <vt:lpstr>Bitcoin for Everyday Transactions</vt:lpstr>
      <vt:lpstr>Magazines, Cigs, Gum</vt:lpstr>
      <vt:lpstr>Real Estate</vt:lpstr>
      <vt:lpstr>Basic Concepts</vt:lpstr>
      <vt:lpstr>Basic Concepts Continued</vt:lpstr>
      <vt:lpstr>Basic Concepts continued (overcoming misconceptions)</vt:lpstr>
      <vt:lpstr>US Treasury Position – 2 Views </vt:lpstr>
      <vt:lpstr>Treasury – FinCEN</vt:lpstr>
      <vt:lpstr>Treasury – FinCEN</vt:lpstr>
      <vt:lpstr>Treasury - FinCen</vt:lpstr>
    </vt:vector>
  </TitlesOfParts>
  <Company>Wagner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Bitcoins</dc:title>
  <dc:creator>Cameron L. Hess</dc:creator>
  <cp:lastModifiedBy>Cameron L. Hess</cp:lastModifiedBy>
  <cp:revision>17</cp:revision>
  <dcterms:created xsi:type="dcterms:W3CDTF">2014-05-02T09:15:16Z</dcterms:created>
  <dcterms:modified xsi:type="dcterms:W3CDTF">2014-05-07T08:19:41Z</dcterms:modified>
</cp:coreProperties>
</file>