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5" d="100"/>
          <a:sy n="155" d="100"/>
        </p:scale>
        <p:origin x="-22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1CEB7-EB2E-4CB3-B2F8-9C5E45639055}" type="datetimeFigureOut">
              <a:rPr lang="en-US" smtClean="0"/>
              <a:t>9/27/2016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89FCF-6FA5-4974-A2DF-05BEE3690F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936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89FCF-6FA5-4974-A2DF-05BEE3690FC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297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26E9-3A9D-463F-98F1-4C5D2EDD731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26E9-3A9D-463F-98F1-4C5D2EDD73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26E9-3A9D-463F-98F1-4C5D2EDD73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26E9-3A9D-463F-98F1-4C5D2EDD73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26E9-3A9D-463F-98F1-4C5D2EDD731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26E9-3A9D-463F-98F1-4C5D2EDD73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26E9-3A9D-463F-98F1-4C5D2EDD73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26E9-3A9D-463F-98F1-4C5D2EDD73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26E9-3A9D-463F-98F1-4C5D2EDD73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26E9-3A9D-463F-98F1-4C5D2EDD73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71226E9-3A9D-463F-98F1-4C5D2EDD731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1226E9-3A9D-463F-98F1-4C5D2EDD7316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hess@wkblaw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ginfo.legislature.ca.gov/faces/codes.xhtml" TargetMode="External"/><Relationship Id="rId2" Type="http://schemas.openxmlformats.org/officeDocument/2006/relationships/hyperlink" Target="http://www.ftb.ca.gov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oe.ca.gov/" TargetMode="External"/><Relationship Id="rId4" Type="http://schemas.openxmlformats.org/officeDocument/2006/relationships/hyperlink" Target="http://www.law.onecle.com/california/taxation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California Tax Research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86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Cameron L. Hess, CPA Esq.</a:t>
            </a:r>
          </a:p>
          <a:p>
            <a:r>
              <a:rPr lang="en-US" sz="2800" dirty="0" smtClean="0"/>
              <a:t>Wagner Kirkman Blaine </a:t>
            </a:r>
          </a:p>
          <a:p>
            <a:r>
              <a:rPr lang="en-US" sz="2800" dirty="0" smtClean="0"/>
              <a:t>Klomparens &amp; Youmans LLP</a:t>
            </a:r>
          </a:p>
          <a:p>
            <a:r>
              <a:rPr lang="en-US" dirty="0" smtClean="0"/>
              <a:t>Sacramento	Walnut Creek</a:t>
            </a:r>
          </a:p>
          <a:p>
            <a:r>
              <a:rPr lang="en-US" dirty="0" smtClean="0">
                <a:hlinkClick r:id="rId2"/>
              </a:rPr>
              <a:t>chess@wkblaw.com</a:t>
            </a:r>
            <a:r>
              <a:rPr lang="en-US" dirty="0" smtClean="0"/>
              <a:t>	(916) 920-5286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26E9-3A9D-463F-98F1-4C5D2EDD731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115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FTB Guidance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Binding</a:t>
            </a:r>
          </a:p>
          <a:p>
            <a:pPr lvl="1"/>
            <a:r>
              <a:rPr lang="en-US" dirty="0" smtClean="0"/>
              <a:t>FTB Notices</a:t>
            </a:r>
          </a:p>
          <a:p>
            <a:pPr lvl="1"/>
            <a:r>
              <a:rPr lang="en-US" dirty="0" smtClean="0"/>
              <a:t>FTB Legal Rulings</a:t>
            </a:r>
          </a:p>
          <a:p>
            <a:pPr lvl="1"/>
            <a:r>
              <a:rPr lang="en-US" dirty="0" smtClean="0"/>
              <a:t>BOE Decisions (formal opinions) – Rule 40</a:t>
            </a:r>
          </a:p>
          <a:p>
            <a:pPr lvl="1"/>
            <a:r>
              <a:rPr lang="en-US" dirty="0" smtClean="0"/>
              <a:t>Case Law (Unless stated otherwise)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26E9-3A9D-463F-98F1-4C5D2EDD731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833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FTB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Self-research</a:t>
            </a:r>
          </a:p>
          <a:p>
            <a:r>
              <a:rPr lang="en-US" dirty="0" smtClean="0"/>
              <a:t>FTB Contacts</a:t>
            </a:r>
          </a:p>
          <a:p>
            <a:pPr lvl="1"/>
            <a:r>
              <a:rPr lang="en-US" dirty="0" smtClean="0"/>
              <a:t>Divisions.  E.g., Withholding at Source Unit</a:t>
            </a:r>
          </a:p>
          <a:p>
            <a:pPr lvl="1"/>
            <a:r>
              <a:rPr lang="en-US" dirty="0" smtClean="0"/>
              <a:t>FTB administrative staff, legal staff, etc.</a:t>
            </a:r>
          </a:p>
          <a:p>
            <a:pPr lvl="1"/>
            <a:r>
              <a:rPr lang="en-US" dirty="0" smtClean="0"/>
              <a:t>Taxpayer Advocate (Susan Maples)</a:t>
            </a:r>
          </a:p>
          <a:p>
            <a:pPr lvl="1"/>
            <a:r>
              <a:rPr lang="en-US" dirty="0" smtClean="0"/>
              <a:t>Public Records Act Request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26E9-3A9D-463F-98F1-4C5D2EDD731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700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FTB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u="sng" dirty="0" smtClean="0"/>
              <a:t>Description</a:t>
            </a:r>
            <a:r>
              <a:rPr lang="en-US" dirty="0" smtClean="0"/>
              <a:t>			</a:t>
            </a:r>
            <a:r>
              <a:rPr lang="en-US" u="sng" dirty="0" smtClean="0"/>
              <a:t>IRS Equivalent</a:t>
            </a:r>
          </a:p>
          <a:p>
            <a:pPr marL="0" indent="0">
              <a:buNone/>
            </a:pPr>
            <a:endParaRPr lang="en-US" u="sng" dirty="0" smtClean="0"/>
          </a:p>
          <a:p>
            <a:r>
              <a:rPr lang="en-US" dirty="0" smtClean="0"/>
              <a:t>FTB Notices			IRS Notice</a:t>
            </a:r>
          </a:p>
          <a:p>
            <a:r>
              <a:rPr lang="en-US" dirty="0" smtClean="0"/>
              <a:t>FTB Legal Rulings		IRS Rev </a:t>
            </a:r>
            <a:r>
              <a:rPr lang="en-US" dirty="0" smtClean="0"/>
              <a:t>Rul</a:t>
            </a:r>
            <a:endParaRPr lang="en-US" dirty="0" smtClean="0"/>
          </a:p>
          <a:p>
            <a:r>
              <a:rPr lang="en-US" dirty="0" smtClean="0"/>
              <a:t>Gen’l</a:t>
            </a:r>
            <a:r>
              <a:rPr lang="en-US" dirty="0" smtClean="0"/>
              <a:t> Counsel </a:t>
            </a:r>
            <a:r>
              <a:rPr lang="en-US" dirty="0" smtClean="0"/>
              <a:t>Announc’t</a:t>
            </a:r>
            <a:r>
              <a:rPr lang="en-US" dirty="0" smtClean="0"/>
              <a:t>	GCM</a:t>
            </a:r>
          </a:p>
          <a:p>
            <a:r>
              <a:rPr lang="en-US" dirty="0" smtClean="0"/>
              <a:t>Chief Counsel Ruling		Private Letter Ruling</a:t>
            </a:r>
          </a:p>
          <a:p>
            <a:r>
              <a:rPr lang="en-US" dirty="0" smtClean="0"/>
              <a:t>TAM				TAM</a:t>
            </a:r>
          </a:p>
          <a:p>
            <a:r>
              <a:rPr lang="en-US" dirty="0" smtClean="0"/>
              <a:t>FTB Law Summaries		None (white paper?)	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26E9-3A9D-463F-98F1-4C5D2EDD7316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402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BOE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Formal Decision</a:t>
            </a:r>
          </a:p>
          <a:p>
            <a:pPr lvl="1"/>
            <a:r>
              <a:rPr lang="en-US" dirty="0" smtClean="0"/>
              <a:t>R&amp;T Code </a:t>
            </a:r>
            <a:r>
              <a:rPr lang="en-US" dirty="0" smtClean="0"/>
              <a:t>§40.</a:t>
            </a:r>
            <a:endParaRPr lang="en-US" dirty="0" smtClean="0"/>
          </a:p>
          <a:p>
            <a:pPr lvl="1"/>
            <a:r>
              <a:rPr lang="en-US" dirty="0" smtClean="0"/>
              <a:t>Eg</a:t>
            </a:r>
            <a:r>
              <a:rPr lang="en-US" dirty="0" smtClean="0"/>
              <a:t>.  2015 – </a:t>
            </a:r>
            <a:r>
              <a:rPr lang="en-US" u="sng" dirty="0" smtClean="0"/>
              <a:t>Rago</a:t>
            </a:r>
            <a:r>
              <a:rPr lang="en-US" u="sng" dirty="0" smtClean="0"/>
              <a:t> Development Corp</a:t>
            </a:r>
            <a:r>
              <a:rPr lang="en-US" dirty="0" smtClean="0"/>
              <a:t> (§1031)</a:t>
            </a:r>
          </a:p>
          <a:p>
            <a:r>
              <a:rPr lang="en-US" dirty="0" smtClean="0"/>
              <a:t>Summary Decision</a:t>
            </a:r>
          </a:p>
          <a:p>
            <a:r>
              <a:rPr lang="en-US" dirty="0" smtClean="0"/>
              <a:t>Letter Decision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26E9-3A9D-463F-98F1-4C5D2EDD7316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421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Publications (examples)</a:t>
            </a:r>
          </a:p>
          <a:p>
            <a:pPr lvl="1"/>
            <a:r>
              <a:rPr lang="en-US" dirty="0" smtClean="0"/>
              <a:t>Pub 1031  - Residency</a:t>
            </a:r>
          </a:p>
          <a:p>
            <a:pPr lvl="1"/>
            <a:r>
              <a:rPr lang="en-US" dirty="0" smtClean="0"/>
              <a:t>Pub 1040 – Nexus; doing business</a:t>
            </a:r>
          </a:p>
          <a:p>
            <a:pPr lvl="1"/>
            <a:r>
              <a:rPr lang="en-US" dirty="0" smtClean="0"/>
              <a:t>Pub 81 (BOE) - Appeals</a:t>
            </a:r>
          </a:p>
          <a:p>
            <a:r>
              <a:rPr lang="en-US" dirty="0" smtClean="0"/>
              <a:t>Forms</a:t>
            </a:r>
          </a:p>
          <a:p>
            <a:pPr lvl="1"/>
            <a:r>
              <a:rPr lang="en-US" dirty="0" smtClean="0"/>
              <a:t>Form 3705 – Small Penalty/Interest Relief</a:t>
            </a:r>
          </a:p>
          <a:p>
            <a:pPr lvl="1"/>
            <a:r>
              <a:rPr lang="en-US" dirty="0" smtClean="0"/>
              <a:t>Form 3520 – Power of Attorney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26E9-3A9D-463F-98F1-4C5D2EDD731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437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California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Unitary Taxation; Business/Nonbusiness</a:t>
            </a:r>
          </a:p>
          <a:p>
            <a:r>
              <a:rPr lang="en-US" dirty="0" smtClean="0"/>
              <a:t>“Doing Business”</a:t>
            </a:r>
          </a:p>
          <a:p>
            <a:r>
              <a:rPr lang="en-US" dirty="0" smtClean="0"/>
              <a:t>LLC Fees</a:t>
            </a:r>
          </a:p>
          <a:p>
            <a:r>
              <a:rPr lang="en-US" dirty="0" smtClean="0"/>
              <a:t>Combined Reporting</a:t>
            </a:r>
          </a:p>
          <a:p>
            <a:r>
              <a:rPr lang="en-US" dirty="0" smtClean="0"/>
              <a:t>Apportionment</a:t>
            </a:r>
          </a:p>
          <a:p>
            <a:r>
              <a:rPr lang="en-US" dirty="0" smtClean="0"/>
              <a:t>Administrative Appeals</a:t>
            </a:r>
          </a:p>
          <a:p>
            <a:r>
              <a:rPr lang="en-US" dirty="0" smtClean="0"/>
              <a:t>Residency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26E9-3A9D-463F-98F1-4C5D2EDD731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336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California Can’t Conform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Historical</a:t>
            </a:r>
          </a:p>
          <a:p>
            <a:r>
              <a:rPr lang="en-US" dirty="0" smtClean="0"/>
              <a:t>Budget!</a:t>
            </a:r>
          </a:p>
          <a:p>
            <a:r>
              <a:rPr lang="en-US" dirty="0" smtClean="0"/>
              <a:t>Multi-state issues</a:t>
            </a:r>
          </a:p>
          <a:p>
            <a:r>
              <a:rPr lang="en-US" dirty="0" smtClean="0"/>
              <a:t>Political issues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26E9-3A9D-463F-98F1-4C5D2EDD731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111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FTB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 Layer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California R&amp;T Code incorporates as of stated dates portions of federal law, but s/t exceptions.</a:t>
            </a:r>
          </a:p>
          <a:p>
            <a:pPr lvl="2"/>
            <a:r>
              <a:rPr lang="en-US" dirty="0" smtClean="0"/>
              <a:t>Lots of areas the same – 83(a), 1031, etc. etc.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Note:  If California conforms, the FTB will not issue opinions on a particular transaction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26E9-3A9D-463F-98F1-4C5D2EDD731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679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Principal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Understanding state authority is critical; results may differ.  California tax law is based on the California Constitution, state laws and state regulations (except where federal law supersedes)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26E9-3A9D-463F-98F1-4C5D2EDD731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399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Principal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 smtClean="0"/>
              <a:t>i</a:t>
            </a:r>
            <a:r>
              <a:rPr lang="en-US" dirty="0" smtClean="0"/>
              <a:t>) active FTB, ii) independent BOE, iii) California courts means state policy/decisions are critical, especially if: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The issue is controlled by state law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Interpretation of the facts will affect outcome.  (Most decisions.)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26E9-3A9D-463F-98F1-4C5D2EDD731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690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Principal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Question:  In practice, the FTB will often conclude differently from the IRS, because:</a:t>
            </a:r>
          </a:p>
          <a:p>
            <a:pPr lvl="1"/>
            <a:r>
              <a:rPr lang="en-US" dirty="0" smtClean="0"/>
              <a:t>A.	FTB succeeds at a higher % than IRS</a:t>
            </a:r>
          </a:p>
          <a:p>
            <a:pPr lvl="1"/>
            <a:r>
              <a:rPr lang="en-US" dirty="0" smtClean="0"/>
              <a:t>B.	FTB is more aggressive</a:t>
            </a:r>
          </a:p>
          <a:p>
            <a:pPr lvl="1"/>
            <a:r>
              <a:rPr lang="en-US" dirty="0" smtClean="0"/>
              <a:t>C.	Taxpayers are less likely to go to court</a:t>
            </a:r>
          </a:p>
          <a:p>
            <a:pPr lvl="1"/>
            <a:r>
              <a:rPr lang="en-US" dirty="0" smtClean="0"/>
              <a:t>D.	All of the above.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26E9-3A9D-463F-98F1-4C5D2EDD731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467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– Basic Authorities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California Constitution – Article XIII</a:t>
            </a:r>
          </a:p>
          <a:p>
            <a:r>
              <a:rPr lang="en-US" dirty="0" smtClean="0"/>
              <a:t>Revenue &amp; Taxation Code</a:t>
            </a:r>
          </a:p>
          <a:p>
            <a:r>
              <a:rPr lang="en-US" dirty="0" smtClean="0"/>
              <a:t>Regulations (18 Cal Admin Code)</a:t>
            </a:r>
          </a:p>
          <a:p>
            <a:r>
              <a:rPr lang="en-US" dirty="0" smtClean="0"/>
              <a:t>Cases/Administrative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26E9-3A9D-463F-98F1-4C5D2EDD731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729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I Find These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Free on-line:</a:t>
            </a:r>
          </a:p>
          <a:p>
            <a:pPr lvl="1"/>
            <a:r>
              <a:rPr lang="en-US" dirty="0" smtClean="0">
                <a:hlinkClick r:id="rId2"/>
              </a:rPr>
              <a:t>www.ftb.ca.gov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www.leginfo.legislature.ca.gov/faces/codes.xhtml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4"/>
              </a:rPr>
              <a:t>www.law.onecle.com/california/taxation/index.html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5"/>
              </a:rPr>
              <a:t>www.boe.ca.gov</a:t>
            </a:r>
            <a:r>
              <a:rPr lang="en-US" dirty="0" smtClean="0"/>
              <a:t> </a:t>
            </a:r>
          </a:p>
          <a:p>
            <a:r>
              <a:rPr lang="en-US" dirty="0" smtClean="0"/>
              <a:t>Pay:</a:t>
            </a:r>
          </a:p>
          <a:p>
            <a:pPr lvl="1"/>
            <a:r>
              <a:rPr lang="en-US" dirty="0" smtClean="0"/>
              <a:t>CCH State Tax Reporter – California</a:t>
            </a:r>
          </a:p>
          <a:p>
            <a:pPr lvl="1"/>
            <a:r>
              <a:rPr lang="en-US" dirty="0" smtClean="0"/>
              <a:t>Prentice Hall State and Local Tax – California (?)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CSEA 1082171.pptx  C. Hess WKBK&amp;Y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26E9-3A9D-463F-98F1-4C5D2EDD731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012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</TotalTime>
  <Words>487</Words>
  <Application>Microsoft Office PowerPoint</Application>
  <PresentationFormat>On-screen Show (4:3)</PresentationFormat>
  <Paragraphs>134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California Tax Research</vt:lpstr>
      <vt:lpstr>Unique California Issues</vt:lpstr>
      <vt:lpstr>Why California Can’t Conform</vt:lpstr>
      <vt:lpstr>Understanding FTB Research</vt:lpstr>
      <vt:lpstr>Principal One</vt:lpstr>
      <vt:lpstr>Principal Two</vt:lpstr>
      <vt:lpstr>Principal Three</vt:lpstr>
      <vt:lpstr>Research – Basic Authorities</vt:lpstr>
      <vt:lpstr>Where Do I Find These</vt:lpstr>
      <vt:lpstr>FTB Guidance</vt:lpstr>
      <vt:lpstr>Doing FTB Research</vt:lpstr>
      <vt:lpstr>Doing FTB Research</vt:lpstr>
      <vt:lpstr>BOE Decisions</vt:lpstr>
      <vt:lpstr>Other Resources</vt:lpstr>
    </vt:vector>
  </TitlesOfParts>
  <Company>Wagner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 Tax Research</dc:title>
  <dc:creator>Cameron Hess</dc:creator>
  <cp:lastModifiedBy>Cameron Hess</cp:lastModifiedBy>
  <cp:revision>6</cp:revision>
  <dcterms:created xsi:type="dcterms:W3CDTF">2016-09-27T17:04:18Z</dcterms:created>
  <dcterms:modified xsi:type="dcterms:W3CDTF">2016-09-27T17:49:34Z</dcterms:modified>
</cp:coreProperties>
</file>