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67"/>
  </p:notesMasterIdLst>
  <p:handoutMasterIdLst>
    <p:handoutMasterId r:id="rId68"/>
  </p:handoutMasterIdLst>
  <p:sldIdLst>
    <p:sldId id="256" r:id="rId3"/>
    <p:sldId id="341" r:id="rId4"/>
    <p:sldId id="354" r:id="rId5"/>
    <p:sldId id="280" r:id="rId6"/>
    <p:sldId id="335" r:id="rId7"/>
    <p:sldId id="325" r:id="rId8"/>
    <p:sldId id="291" r:id="rId9"/>
    <p:sldId id="299" r:id="rId10"/>
    <p:sldId id="313" r:id="rId11"/>
    <p:sldId id="260" r:id="rId12"/>
    <p:sldId id="326" r:id="rId13"/>
    <p:sldId id="266" r:id="rId14"/>
    <p:sldId id="351" r:id="rId15"/>
    <p:sldId id="270" r:id="rId16"/>
    <p:sldId id="314" r:id="rId17"/>
    <p:sldId id="320" r:id="rId18"/>
    <p:sldId id="350" r:id="rId19"/>
    <p:sldId id="342" r:id="rId20"/>
    <p:sldId id="343" r:id="rId21"/>
    <p:sldId id="344" r:id="rId22"/>
    <p:sldId id="345" r:id="rId23"/>
    <p:sldId id="346" r:id="rId24"/>
    <p:sldId id="347" r:id="rId25"/>
    <p:sldId id="348" r:id="rId26"/>
    <p:sldId id="268" r:id="rId27"/>
    <p:sldId id="334" r:id="rId28"/>
    <p:sldId id="338" r:id="rId29"/>
    <p:sldId id="333" r:id="rId30"/>
    <p:sldId id="339" r:id="rId31"/>
    <p:sldId id="352" r:id="rId32"/>
    <p:sldId id="273" r:id="rId33"/>
    <p:sldId id="317" r:id="rId34"/>
    <p:sldId id="324" r:id="rId35"/>
    <p:sldId id="309" r:id="rId36"/>
    <p:sldId id="311" r:id="rId37"/>
    <p:sldId id="310" r:id="rId38"/>
    <p:sldId id="330" r:id="rId39"/>
    <p:sldId id="312" r:id="rId40"/>
    <p:sldId id="306" r:id="rId41"/>
    <p:sldId id="269" r:id="rId42"/>
    <p:sldId id="287" r:id="rId43"/>
    <p:sldId id="331" r:id="rId44"/>
    <p:sldId id="332" r:id="rId45"/>
    <p:sldId id="353" r:id="rId46"/>
    <p:sldId id="349" r:id="rId47"/>
    <p:sldId id="259" r:id="rId48"/>
    <p:sldId id="296" r:id="rId49"/>
    <p:sldId id="295" r:id="rId50"/>
    <p:sldId id="321" r:id="rId51"/>
    <p:sldId id="261" r:id="rId52"/>
    <p:sldId id="304" r:id="rId53"/>
    <p:sldId id="276" r:id="rId54"/>
    <p:sldId id="263" r:id="rId55"/>
    <p:sldId id="265" r:id="rId56"/>
    <p:sldId id="292" r:id="rId57"/>
    <p:sldId id="322" r:id="rId58"/>
    <p:sldId id="293" r:id="rId59"/>
    <p:sldId id="323" r:id="rId60"/>
    <p:sldId id="294" r:id="rId61"/>
    <p:sldId id="271" r:id="rId62"/>
    <p:sldId id="318" r:id="rId63"/>
    <p:sldId id="315" r:id="rId64"/>
    <p:sldId id="316" r:id="rId65"/>
    <p:sldId id="289" r:id="rId6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43" autoAdjust="0"/>
  </p:normalViewPr>
  <p:slideViewPr>
    <p:cSldViewPr>
      <p:cViewPr varScale="1">
        <p:scale>
          <a:sx n="132" d="100"/>
          <a:sy n="132" d="100"/>
        </p:scale>
        <p:origin x="-293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2421"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8" y="1"/>
            <a:ext cx="2972421" cy="464980"/>
          </a:xfrm>
          <a:prstGeom prst="rect">
            <a:avLst/>
          </a:prstGeom>
        </p:spPr>
        <p:txBody>
          <a:bodyPr vert="horz" lIns="91440" tIns="45720" rIns="91440" bIns="45720" rtlCol="0"/>
          <a:lstStyle>
            <a:lvl1pPr algn="r">
              <a:defRPr sz="1200"/>
            </a:lvl1pPr>
          </a:lstStyle>
          <a:p>
            <a:fld id="{02C35EF0-1660-42B9-8CE1-BBEBB0DA045A}" type="datetimeFigureOut">
              <a:rPr lang="en-US" smtClean="0"/>
              <a:t>8/2/2016</a:t>
            </a:fld>
            <a:endParaRPr lang="en-US" dirty="0"/>
          </a:p>
        </p:txBody>
      </p:sp>
      <p:sp>
        <p:nvSpPr>
          <p:cNvPr id="4" name="Footer Placeholder 3"/>
          <p:cNvSpPr>
            <a:spLocks noGrp="1"/>
          </p:cNvSpPr>
          <p:nvPr>
            <p:ph type="ftr" sz="quarter" idx="2"/>
          </p:nvPr>
        </p:nvSpPr>
        <p:spPr>
          <a:xfrm>
            <a:off x="2" y="8829823"/>
            <a:ext cx="2972421"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8" y="8829823"/>
            <a:ext cx="2972421" cy="464980"/>
          </a:xfrm>
          <a:prstGeom prst="rect">
            <a:avLst/>
          </a:prstGeom>
        </p:spPr>
        <p:txBody>
          <a:bodyPr vert="horz" lIns="91440" tIns="45720" rIns="91440" bIns="45720" rtlCol="0" anchor="b"/>
          <a:lstStyle>
            <a:lvl1pPr algn="r">
              <a:defRPr sz="1200"/>
            </a:lvl1pPr>
          </a:lstStyle>
          <a:p>
            <a:fld id="{7FE8F43B-97B8-4B90-ACBD-8F1A648B5E02}" type="slidenum">
              <a:rPr lang="en-US" smtClean="0"/>
              <a:t>‹#›</a:t>
            </a:fld>
            <a:endParaRPr lang="en-US" dirty="0"/>
          </a:p>
        </p:txBody>
      </p:sp>
    </p:spTree>
    <p:extLst>
      <p:ext uri="{BB962C8B-B14F-4D97-AF65-F5344CB8AC3E}">
        <p14:creationId xmlns:p14="http://schemas.microsoft.com/office/powerpoint/2010/main" val="2592614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2830" tIns="46415" rIns="92830" bIns="46415" rtlCol="0"/>
          <a:lstStyle>
            <a:lvl1pPr algn="r">
              <a:defRPr sz="1200"/>
            </a:lvl1pPr>
          </a:lstStyle>
          <a:p>
            <a:fld id="{92E82701-0313-4551-89EA-47B11073C8BB}" type="datetimeFigureOut">
              <a:rPr lang="en-US" smtClean="0"/>
              <a:t>8/2/2016</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297180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6"/>
            <a:ext cx="2971800" cy="464820"/>
          </a:xfrm>
          <a:prstGeom prst="rect">
            <a:avLst/>
          </a:prstGeom>
        </p:spPr>
        <p:txBody>
          <a:bodyPr vert="horz" lIns="92830" tIns="46415" rIns="92830" bIns="46415" rtlCol="0" anchor="b"/>
          <a:lstStyle>
            <a:lvl1pPr algn="r">
              <a:defRPr sz="1200"/>
            </a:lvl1pPr>
          </a:lstStyle>
          <a:p>
            <a:fld id="{5BE4184A-7396-42C0-9386-C2624752E2BE}" type="slidenum">
              <a:rPr lang="en-US" smtClean="0"/>
              <a:t>‹#›</a:t>
            </a:fld>
            <a:endParaRPr lang="en-US" dirty="0"/>
          </a:p>
        </p:txBody>
      </p:sp>
    </p:spTree>
    <p:extLst>
      <p:ext uri="{BB962C8B-B14F-4D97-AF65-F5344CB8AC3E}">
        <p14:creationId xmlns:p14="http://schemas.microsoft.com/office/powerpoint/2010/main" val="3411804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Temp. Reg. § 1.162-4T, generally, an improvement is any betterment, an amelioration, a material addition, a material capacity increase, a restoration or an adaptation.</a:t>
            </a:r>
          </a:p>
          <a:p>
            <a:pPr defTabSz="928299"/>
            <a:r>
              <a:rPr lang="en-US" i="1" dirty="0"/>
              <a:t>Betterment</a:t>
            </a:r>
            <a:r>
              <a:rPr lang="en-US" dirty="0"/>
              <a:t>. Temp. Reg. § 1.263(a)-3T(h). An expenditure is a betterment of a unit of property if it (1) ameliorates a material condition or defect that existed prior to acquisition of the property or arose during production of the property, (2) results in a material addition to a unit of property, or (3) results in a material increase in capacity.</a:t>
            </a:r>
          </a:p>
          <a:p>
            <a:pPr lvl="0"/>
            <a:r>
              <a:rPr lang="en-US" i="1" dirty="0"/>
              <a:t>Restoration</a:t>
            </a:r>
            <a:r>
              <a:rPr lang="en-US" dirty="0"/>
              <a:t>. Temp. Reg. § 1.263(a)-3T(i). An expenditure is a restoration if it (1) replaces a component (for which the taxpayer has deducted a loss), (2) replaces a component (the adjusted basis of which has been accounted for in realizing gain or loss on a sale or exchange of the component), (3) repairs damage for which the taxpayer has deducted a casualty loss under § 165, (4) returns the property to its ordinary operating condition after the property as fallen into a state of disrepair and is no longer functional, (5) results in rebuilding the property to a like-new condition at the end of its class life under the § 168(g) alternative depreciation system, or (6) is for the replacement of a major component or structural part of the unit of property. Whether there is a replacement of a major component or structural part is determined under the facts and circumstances and includes replacement of a major component or structural part that comprises a large portion of the physical structure of the unit of property or that performs a discrete and critical function in the operation of the property. </a:t>
            </a:r>
          </a:p>
          <a:p>
            <a:pPr lvl="0"/>
            <a:r>
              <a:rPr lang="en-US" i="1" dirty="0"/>
              <a:t>New Use</a:t>
            </a:r>
            <a:r>
              <a:rPr lang="en-US" dirty="0"/>
              <a:t>. Temp. Reg. § 1.263(a)-3T(j). A unit of property is treated as adapted to a new or different use if the adaptation is not consistent with the taxpayer’s originally intended use.</a:t>
            </a:r>
          </a:p>
          <a:p>
            <a:pPr defTabSz="928299"/>
            <a:endParaRPr lang="en-US" dirty="0"/>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021041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31</a:t>
            </a:fld>
            <a:endParaRPr lang="en-US" dirty="0"/>
          </a:p>
        </p:txBody>
      </p:sp>
    </p:spTree>
    <p:extLst>
      <p:ext uri="{BB962C8B-B14F-4D97-AF65-F5344CB8AC3E}">
        <p14:creationId xmlns:p14="http://schemas.microsoft.com/office/powerpoint/2010/main" val="34006255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32</a:t>
            </a:fld>
            <a:endParaRPr lang="en-US" dirty="0"/>
          </a:p>
        </p:txBody>
      </p:sp>
    </p:spTree>
    <p:extLst>
      <p:ext uri="{BB962C8B-B14F-4D97-AF65-F5344CB8AC3E}">
        <p14:creationId xmlns:p14="http://schemas.microsoft.com/office/powerpoint/2010/main" val="34006255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33</a:t>
            </a:fld>
            <a:endParaRPr lang="en-US" dirty="0"/>
          </a:p>
        </p:txBody>
      </p:sp>
    </p:spTree>
    <p:extLst>
      <p:ext uri="{BB962C8B-B14F-4D97-AF65-F5344CB8AC3E}">
        <p14:creationId xmlns:p14="http://schemas.microsoft.com/office/powerpoint/2010/main" val="3400625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34</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39</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40</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41</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42</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43</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44</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16</a:t>
            </a:fld>
            <a:endParaRPr lang="en-US" dirty="0"/>
          </a:p>
        </p:txBody>
      </p:sp>
    </p:spTree>
    <p:extLst>
      <p:ext uri="{BB962C8B-B14F-4D97-AF65-F5344CB8AC3E}">
        <p14:creationId xmlns:p14="http://schemas.microsoft.com/office/powerpoint/2010/main" val="34006255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45</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Acquisition and Production Costs.  Generally, amounts paid to buy or create a unit, whether real or personal property, under Regulation Section 1.263(a)-2 must be capitalized.  The unit may include an intangible interests in land.  Furthermore, all work done on a unit before it is placed in service is capitalized. This includes all costs to facilitate the acquisition of the unit and to defend or protect title. </a:t>
            </a:r>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Temp. Reg. § 1.162-4T, generally, an improvement is any betterment, an amelioration, a material addition, a material capacity increase, a restoration or an adaptation.</a:t>
            </a:r>
          </a:p>
          <a:p>
            <a:pPr defTabSz="928299"/>
            <a:r>
              <a:rPr lang="en-US" i="1" dirty="0"/>
              <a:t>Betterment</a:t>
            </a:r>
            <a:r>
              <a:rPr lang="en-US" dirty="0"/>
              <a:t>. Temp. Reg. § 1.263(a)-3T(h). An expenditure is a betterment of a unit of property if it (1) ameliorates a material condition or defect that existed prior to acquisition of the property or arose during production of the property, (2) results in a material addition to a unit of property, or (3) results in a material increase in capacity.</a:t>
            </a:r>
          </a:p>
          <a:p>
            <a:pPr lvl="0"/>
            <a:r>
              <a:rPr lang="en-US" i="1" dirty="0"/>
              <a:t>Restoration</a:t>
            </a:r>
            <a:r>
              <a:rPr lang="en-US" dirty="0"/>
              <a:t>. Temp. Reg. § 1.263(a)-3T(i). An expenditure is a restoration if it (1) replaces a component (for which the taxpayer has deducted a loss), (2) replaces a component (the adjusted basis of which has been accounted for in realizing gain or loss on a sale or exchange of the component), (3) repairs damage for which the taxpayer has deducted a casualty loss under § 165, (4) returns the property to its ordinary operating condition after the property as fallen into a state of disrepair and is no longer functional, (5) results in rebuilding the property to a like-new condition at the end of its class life under the § 168(g) alternative depreciation system, or (6) is for the replacement of a major component or structural part of the unit of property. Whether there is a replacement of a major component or structural part is determined under the facts and circumstances and includes replacement of a major component or structural part that comprises a large portion of the physical structure of the unit of property or that performs a discrete and critical function in the operation of the property. </a:t>
            </a:r>
          </a:p>
          <a:p>
            <a:pPr lvl="0"/>
            <a:r>
              <a:rPr lang="en-US" i="1" dirty="0"/>
              <a:t>New Use</a:t>
            </a:r>
            <a:r>
              <a:rPr lang="en-US" dirty="0"/>
              <a:t>. Temp. Reg. § 1.263(a)-3T(j). A unit of property is treated as adapted to a new or different use if the adaptation is not consistent with the taxpayer’s originally intended use.</a:t>
            </a:r>
          </a:p>
          <a:p>
            <a:pPr defTabSz="928299"/>
            <a:endParaRPr lang="en-US" dirty="0"/>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47</a:t>
            </a:fld>
            <a:endParaRPr lang="en-US" dirty="0">
              <a:solidFill>
                <a:prstClr val="black"/>
              </a:solidFill>
            </a:endParaRPr>
          </a:p>
        </p:txBody>
      </p:sp>
    </p:spTree>
    <p:extLst>
      <p:ext uri="{BB962C8B-B14F-4D97-AF65-F5344CB8AC3E}">
        <p14:creationId xmlns:p14="http://schemas.microsoft.com/office/powerpoint/2010/main" val="20210414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Temp. Reg. § 1.162-4T, generally, an improvement is any betterment, an amelioration, a material addition, a material capacity increase, a restoration or an adaptation.</a:t>
            </a:r>
          </a:p>
          <a:p>
            <a:pPr defTabSz="928299"/>
            <a:r>
              <a:rPr lang="en-US" i="1" dirty="0"/>
              <a:t>Betterment</a:t>
            </a:r>
            <a:r>
              <a:rPr lang="en-US" dirty="0"/>
              <a:t>. Temp. Reg. § 1.263(a)-3T(h). An expenditure is a betterment of a unit of property if it (1) ameliorates a material condition or defect that existed prior to acquisition of the property or arose during production of the property, (2) results in a material addition to a unit of property, or (3) results in a material increase in capacity.</a:t>
            </a:r>
          </a:p>
          <a:p>
            <a:pPr lvl="0"/>
            <a:r>
              <a:rPr lang="en-US" i="1" dirty="0"/>
              <a:t>Restoration</a:t>
            </a:r>
            <a:r>
              <a:rPr lang="en-US" dirty="0"/>
              <a:t>. Temp. Reg. § 1.263(a)-3T(i). An expenditure is a restoration if it (1) replaces a component (for which the taxpayer has deducted a loss), (2) replaces a component (the adjusted basis of which has been accounted for in realizing gain or loss on a sale or exchange of the component), (3) repairs damage for which the taxpayer has deducted a casualty loss under § 165, (4) returns the property to its ordinary operating condition after the property as fallen into a state of disrepair and is no longer functional, (5) results in rebuilding the property to a like-new condition at the end of its class life under the § 168(g) alternative depreciation system, or (6) is for the replacement of a major component or structural part of the unit of property. Whether there is a replacement of a major component or structural part is determined under the facts and circumstances and includes replacement of a major component or structural part that comprises a large portion of the physical structure of the unit of property or that performs a discrete and critical function in the operation of the property. </a:t>
            </a:r>
          </a:p>
          <a:p>
            <a:pPr lvl="0"/>
            <a:r>
              <a:rPr lang="en-US" i="1" dirty="0"/>
              <a:t>New Use</a:t>
            </a:r>
            <a:r>
              <a:rPr lang="en-US" dirty="0"/>
              <a:t>. Temp. Reg. § 1.263(a)-3T(j). A unit of property is treated as adapted to a new or different use if the adaptation is not consistent with the taxpayer’s originally intended use.</a:t>
            </a:r>
          </a:p>
          <a:p>
            <a:pPr defTabSz="928299"/>
            <a:endParaRPr lang="en-US" dirty="0"/>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2021041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u="sng" dirty="0">
                <a:latin typeface="Times New Roman" pitchFamily="18" charset="0"/>
                <a:cs typeface="Times New Roman" pitchFamily="18" charset="0"/>
              </a:rPr>
              <a:t>Single Unit Building Concept.</a:t>
            </a:r>
            <a:r>
              <a:rPr lang="en-US" dirty="0">
                <a:latin typeface="Times New Roman" pitchFamily="18" charset="0"/>
                <a:cs typeface="Times New Roman" pitchFamily="18" charset="0"/>
              </a:rPr>
              <a:t>  Temp. Reg. § 1.263(a)-3T(e)(2) recognizes that a building and its structural components (as defined in Reg. § 1.48-1(e)(2)) are treated as a single unit of property.  However, if further improvements are made, the improvements are examined and placed into varying building system categories (i.e., heating, ventilation and air conditioning systems, plumbing systems, electrical systems, elevators and escalators, fire protection and security systems, gas distributions systems, and other systems.)  Leasehold improvements are also a separate unit.</a:t>
            </a:r>
          </a:p>
          <a:p>
            <a:endParaRPr lang="en-US" dirty="0"/>
          </a:p>
          <a:p>
            <a:r>
              <a:rPr lang="en-US" dirty="0"/>
              <a:t>This segregation is by no means benevolent, but is obviously intended to respond to cost segregation arguments, wherein components of a system that is considered the basic function of a building will be treated as real estate improvements subject to 27.5/39-year depreciation.</a:t>
            </a:r>
          </a:p>
        </p:txBody>
      </p:sp>
      <p:sp>
        <p:nvSpPr>
          <p:cNvPr id="4" name="Slide Number Placeholder 3"/>
          <p:cNvSpPr>
            <a:spLocks noGrp="1"/>
          </p:cNvSpPr>
          <p:nvPr>
            <p:ph type="sldNum" sz="quarter" idx="10"/>
          </p:nvPr>
        </p:nvSpPr>
        <p:spPr/>
        <p:txBody>
          <a:bodyPr/>
          <a:lstStyle/>
          <a:p>
            <a:fld id="{5BE4184A-7396-42C0-9386-C2624752E2BE}" type="slidenum">
              <a:rPr lang="en-US" smtClean="0"/>
              <a:t>49</a:t>
            </a:fld>
            <a:endParaRPr lang="en-US" dirty="0"/>
          </a:p>
        </p:txBody>
      </p:sp>
    </p:spTree>
    <p:extLst>
      <p:ext uri="{BB962C8B-B14F-4D97-AF65-F5344CB8AC3E}">
        <p14:creationId xmlns:p14="http://schemas.microsoft.com/office/powerpoint/2010/main" val="34006255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Replacement of asbestos insulation will generally not require capitalization if the replacing materials do not have a material improvement to efficiency</a:t>
            </a:r>
          </a:p>
          <a:p>
            <a:pPr lvl="0"/>
            <a:r>
              <a:rPr lang="en-US" i="1" dirty="0"/>
              <a:t>Routine Maintenance Safe Harbor</a:t>
            </a:r>
            <a:r>
              <a:rPr lang="en-US" dirty="0"/>
              <a:t>. Temp. Reg. § 1.263(a)-3T(g) provides a safe harbor.  No capitalization is required for recurring activities to keep property in efficient operating condition.</a:t>
            </a:r>
          </a:p>
          <a:p>
            <a:pPr lvl="0"/>
            <a:r>
              <a:rPr lang="en-US" i="1" dirty="0"/>
              <a:t>Repairs</a:t>
            </a:r>
            <a:r>
              <a:rPr lang="en-US" dirty="0"/>
              <a:t>. If not an improvement, Temp. Reg. § 1.162-4T then allows as a deductible repair any costs not required to be capitalized under Temp. Reg. § 1.263(a)-3T.</a:t>
            </a:r>
          </a:p>
          <a:p>
            <a:pPr lvl="0"/>
            <a:r>
              <a:rPr lang="en-US" i="1" dirty="0"/>
              <a:t>Repair Allowance</a:t>
            </a:r>
            <a:r>
              <a:rPr lang="en-US" dirty="0"/>
              <a:t>. While many businesses set up a reserve system for repairs, the regulations do not currently allow a deduction on a reserve or allowance for repairs.  On the other hand, Temp. Reg. § 1.263(a)-3T(l) anticipates that this may change in the future.  The Service may sometime in the future permit taxpayers to claim deductions through use of a repair allowance method, if authorized by (future) published guidance.</a:t>
            </a:r>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37038033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Replacement of asbestos insulation will generally not require capitalization if the replacing materials do not have a material improvement to efficiency</a:t>
            </a:r>
          </a:p>
          <a:p>
            <a:pPr lvl="0"/>
            <a:r>
              <a:rPr lang="en-US" i="1" dirty="0"/>
              <a:t>Routine Maintenance Safe Harbor</a:t>
            </a:r>
            <a:r>
              <a:rPr lang="en-US" dirty="0"/>
              <a:t>. Temp. Reg. § 1.263(a)-3T(g) provides a safe harbor.  No capitalization is required for recurring activities to keep property in efficient operating condition.</a:t>
            </a:r>
          </a:p>
          <a:p>
            <a:pPr lvl="0"/>
            <a:r>
              <a:rPr lang="en-US" i="1" dirty="0"/>
              <a:t>Repairs</a:t>
            </a:r>
            <a:r>
              <a:rPr lang="en-US" dirty="0"/>
              <a:t>. If not an improvement, Temp. Reg. § 1.162-4T then allows as a deductible repair any costs not required to be capitalized under Temp. Reg. § 1.263(a)-3T.</a:t>
            </a:r>
          </a:p>
          <a:p>
            <a:pPr lvl="0"/>
            <a:r>
              <a:rPr lang="en-US" i="1" dirty="0"/>
              <a:t>Repair Allowance</a:t>
            </a:r>
            <a:r>
              <a:rPr lang="en-US" dirty="0"/>
              <a:t>. While many businesses set up a reserve system for repairs, the regulations do not currently allow a deduction on a reserve or allowance for repairs.  On the other hand, Temp. Reg. § 1.263(a)-3T(l) anticipates that this may change in the future.  The Service may sometime in the future permit taxpayers to claim deductions through use of a repair allowance method, if authorized by (future) published guidance.</a:t>
            </a:r>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51</a:t>
            </a:fld>
            <a:endParaRPr lang="en-US" dirty="0">
              <a:solidFill>
                <a:prstClr val="black"/>
              </a:solidFill>
            </a:endParaRPr>
          </a:p>
        </p:txBody>
      </p:sp>
    </p:spTree>
    <p:extLst>
      <p:ext uri="{BB962C8B-B14F-4D97-AF65-F5344CB8AC3E}">
        <p14:creationId xmlns:p14="http://schemas.microsoft.com/office/powerpoint/2010/main" val="37038033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Replacement of asbestos insulation will generally not require capitalization if the replacing materials do not have a material improvement to efficiency</a:t>
            </a:r>
          </a:p>
          <a:p>
            <a:pPr lvl="0"/>
            <a:r>
              <a:rPr lang="en-US" i="1" dirty="0"/>
              <a:t>Routine Maintenance Safe Harbor</a:t>
            </a:r>
            <a:r>
              <a:rPr lang="en-US" dirty="0"/>
              <a:t>. Temp. Reg. § 1.263(a)-3T(g) provides a safe harbor.  No capitalization is required for recurring activities to keep property in efficient operating condition.</a:t>
            </a:r>
          </a:p>
          <a:p>
            <a:pPr lvl="0"/>
            <a:r>
              <a:rPr lang="en-US" i="1" dirty="0"/>
              <a:t>Repairs</a:t>
            </a:r>
            <a:r>
              <a:rPr lang="en-US" dirty="0"/>
              <a:t>. If not an improvement, Temp. Reg. § 1.162-4T then allows as a deductible repair any costs not required to be capitalized under Temp. Reg. § 1.263(a)-3T.</a:t>
            </a:r>
          </a:p>
          <a:p>
            <a:pPr lvl="0"/>
            <a:r>
              <a:rPr lang="en-US" i="1" dirty="0"/>
              <a:t>Repair Allowance</a:t>
            </a:r>
            <a:r>
              <a:rPr lang="en-US" dirty="0"/>
              <a:t>. While many businesses set up a reserve system for repairs, the regulations do not currently allow a deduction on a reserve or allowance for repairs.  On the other hand, Temp. Reg. § 1.263(a)-3T(l) anticipates that this may change in the future.  The Service may sometime in the future permit taxpayers to claim deductions through use of a repair allowance method, if authorized by (future) published guidance.</a:t>
            </a:r>
          </a:p>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52</a:t>
            </a:fld>
            <a:endParaRPr lang="en-US" dirty="0">
              <a:solidFill>
                <a:prstClr val="black"/>
              </a:solidFill>
            </a:endParaRPr>
          </a:p>
        </p:txBody>
      </p:sp>
    </p:spTree>
    <p:extLst>
      <p:ext uri="{BB962C8B-B14F-4D97-AF65-F5344CB8AC3E}">
        <p14:creationId xmlns:p14="http://schemas.microsoft.com/office/powerpoint/2010/main" val="37038033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53</a:t>
            </a:fld>
            <a:endParaRPr lang="en-US" dirty="0">
              <a:solidFill>
                <a:prstClr val="black"/>
              </a:solidFill>
            </a:endParaRPr>
          </a:p>
        </p:txBody>
      </p:sp>
    </p:spTree>
    <p:extLst>
      <p:ext uri="{BB962C8B-B14F-4D97-AF65-F5344CB8AC3E}">
        <p14:creationId xmlns:p14="http://schemas.microsoft.com/office/powerpoint/2010/main" val="3197024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746297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2D7A61-2399-4989-98D1-D7C707D82B18}"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019782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5" name="Footer Placeholder 4"/>
          <p:cNvSpPr>
            <a:spLocks noGrp="1"/>
          </p:cNvSpPr>
          <p:nvPr>
            <p:ph type="ftr" sz="quarter" idx="11"/>
          </p:nvPr>
        </p:nvSpPr>
        <p:spPr/>
        <p:txBody>
          <a:bodyPr/>
          <a:lstStyle/>
          <a:p>
            <a:r>
              <a:rPr lang="es-ES"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407048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5" name="Footer Placeholder 4"/>
          <p:cNvSpPr>
            <a:spLocks noGrp="1"/>
          </p:cNvSpPr>
          <p:nvPr>
            <p:ph type="ftr" sz="quarter" idx="11"/>
          </p:nvPr>
        </p:nvSpPr>
        <p:spPr/>
        <p:txBody>
          <a:bodyPr/>
          <a:lstStyle/>
          <a:p>
            <a:r>
              <a:rPr lang="es-ES"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4228013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5" name="Footer Placeholder 4"/>
          <p:cNvSpPr>
            <a:spLocks noGrp="1"/>
          </p:cNvSpPr>
          <p:nvPr>
            <p:ph type="ftr" sz="quarter" idx="11"/>
          </p:nvPr>
        </p:nvSpPr>
        <p:spPr/>
        <p:txBody>
          <a:bodyPr/>
          <a:lstStyle/>
          <a:p>
            <a:r>
              <a:rPr lang="es-ES"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3030970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50196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62004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99080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8832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77428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05017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13419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502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5" name="Footer Placeholder 4"/>
          <p:cNvSpPr>
            <a:spLocks noGrp="1"/>
          </p:cNvSpPr>
          <p:nvPr>
            <p:ph type="ftr" sz="quarter" idx="11"/>
          </p:nvPr>
        </p:nvSpPr>
        <p:spPr/>
        <p:txBody>
          <a:bodyPr/>
          <a:lstStyle/>
          <a:p>
            <a:r>
              <a:rPr lang="es-ES"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1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07537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267712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02091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5" name="Footer Placeholder 4"/>
          <p:cNvSpPr>
            <a:spLocks noGrp="1"/>
          </p:cNvSpPr>
          <p:nvPr>
            <p:ph type="ftr" sz="quarter" idx="11"/>
          </p:nvPr>
        </p:nvSpPr>
        <p:spPr/>
        <p:txBody>
          <a:bodyPr/>
          <a:lstStyle/>
          <a:p>
            <a:r>
              <a:rPr lang="es-ES" smtClean="0"/>
              <a:t>WKBK&amp;Y 1066733  C. Hess 916-920-5286</a:t>
            </a:r>
            <a:endParaRPr lang="en-US" dirty="0"/>
          </a:p>
        </p:txBody>
      </p:sp>
      <p:sp>
        <p:nvSpPr>
          <p:cNvPr id="6" name="Slide Number Placeholder 5"/>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337525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8/23/2016</a:t>
            </a:r>
            <a:endParaRPr lang="en-US" dirty="0"/>
          </a:p>
        </p:txBody>
      </p:sp>
      <p:sp>
        <p:nvSpPr>
          <p:cNvPr id="6" name="Footer Placeholder 5"/>
          <p:cNvSpPr>
            <a:spLocks noGrp="1"/>
          </p:cNvSpPr>
          <p:nvPr>
            <p:ph type="ftr" sz="quarter" idx="11"/>
          </p:nvPr>
        </p:nvSpPr>
        <p:spPr/>
        <p:txBody>
          <a:bodyPr/>
          <a:lstStyle/>
          <a:p>
            <a:r>
              <a:rPr lang="es-ES" smtClean="0"/>
              <a:t>WKBK&amp;Y 1066733  C. Hess 916-920-5286</a:t>
            </a:r>
            <a:endParaRPr lang="en-US" dirty="0"/>
          </a:p>
        </p:txBody>
      </p:sp>
      <p:sp>
        <p:nvSpPr>
          <p:cNvPr id="7" name="Slide Number Placeholder 6"/>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376460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8/23/2016</a:t>
            </a:r>
            <a:endParaRPr lang="en-US" dirty="0"/>
          </a:p>
        </p:txBody>
      </p:sp>
      <p:sp>
        <p:nvSpPr>
          <p:cNvPr id="8" name="Footer Placeholder 7"/>
          <p:cNvSpPr>
            <a:spLocks noGrp="1"/>
          </p:cNvSpPr>
          <p:nvPr>
            <p:ph type="ftr" sz="quarter" idx="11"/>
          </p:nvPr>
        </p:nvSpPr>
        <p:spPr/>
        <p:txBody>
          <a:bodyPr/>
          <a:lstStyle/>
          <a:p>
            <a:r>
              <a:rPr lang="es-ES" smtClean="0"/>
              <a:t>WKBK&amp;Y 1066733  C. Hess 916-920-5286</a:t>
            </a:r>
            <a:endParaRPr lang="en-US" dirty="0"/>
          </a:p>
        </p:txBody>
      </p:sp>
      <p:sp>
        <p:nvSpPr>
          <p:cNvPr id="9" name="Slide Number Placeholder 8"/>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995331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8/23/2016</a:t>
            </a:r>
            <a:endParaRPr lang="en-US" dirty="0"/>
          </a:p>
        </p:txBody>
      </p:sp>
      <p:sp>
        <p:nvSpPr>
          <p:cNvPr id="4" name="Footer Placeholder 3"/>
          <p:cNvSpPr>
            <a:spLocks noGrp="1"/>
          </p:cNvSpPr>
          <p:nvPr>
            <p:ph type="ftr" sz="quarter" idx="11"/>
          </p:nvPr>
        </p:nvSpPr>
        <p:spPr/>
        <p:txBody>
          <a:bodyPr/>
          <a:lstStyle/>
          <a:p>
            <a:r>
              <a:rPr lang="es-ES" smtClean="0"/>
              <a:t>WKBK&amp;Y 1066733  C. Hess 916-920-5286</a:t>
            </a:r>
            <a:endParaRPr lang="en-US" dirty="0"/>
          </a:p>
        </p:txBody>
      </p:sp>
      <p:sp>
        <p:nvSpPr>
          <p:cNvPr id="5" name="Slide Number Placeholder 4"/>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6036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8/23/2016</a:t>
            </a:r>
            <a:endParaRPr lang="en-US" dirty="0"/>
          </a:p>
        </p:txBody>
      </p:sp>
      <p:sp>
        <p:nvSpPr>
          <p:cNvPr id="3" name="Footer Placeholder 2"/>
          <p:cNvSpPr>
            <a:spLocks noGrp="1"/>
          </p:cNvSpPr>
          <p:nvPr>
            <p:ph type="ftr" sz="quarter" idx="11"/>
          </p:nvPr>
        </p:nvSpPr>
        <p:spPr/>
        <p:txBody>
          <a:bodyPr/>
          <a:lstStyle/>
          <a:p>
            <a:r>
              <a:rPr lang="es-ES" smtClean="0"/>
              <a:t>WKBK&amp;Y 1066733  C. Hess 916-920-5286</a:t>
            </a:r>
            <a:endParaRPr lang="en-US" dirty="0"/>
          </a:p>
        </p:txBody>
      </p:sp>
      <p:sp>
        <p:nvSpPr>
          <p:cNvPr id="4" name="Slide Number Placeholder 3"/>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160072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8/23/2016</a:t>
            </a:r>
            <a:endParaRPr lang="en-US" dirty="0"/>
          </a:p>
        </p:txBody>
      </p:sp>
      <p:sp>
        <p:nvSpPr>
          <p:cNvPr id="6" name="Footer Placeholder 5"/>
          <p:cNvSpPr>
            <a:spLocks noGrp="1"/>
          </p:cNvSpPr>
          <p:nvPr>
            <p:ph type="ftr" sz="quarter" idx="11"/>
          </p:nvPr>
        </p:nvSpPr>
        <p:spPr/>
        <p:txBody>
          <a:bodyPr/>
          <a:lstStyle/>
          <a:p>
            <a:r>
              <a:rPr lang="es-ES" smtClean="0"/>
              <a:t>WKBK&amp;Y 1066733  C. Hess 916-920-5286</a:t>
            </a:r>
            <a:endParaRPr lang="en-US" dirty="0"/>
          </a:p>
        </p:txBody>
      </p:sp>
      <p:sp>
        <p:nvSpPr>
          <p:cNvPr id="7" name="Slide Number Placeholder 6"/>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108371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8/23/2016</a:t>
            </a:r>
            <a:endParaRPr lang="en-US" dirty="0"/>
          </a:p>
        </p:txBody>
      </p:sp>
      <p:sp>
        <p:nvSpPr>
          <p:cNvPr id="6" name="Footer Placeholder 5"/>
          <p:cNvSpPr>
            <a:spLocks noGrp="1"/>
          </p:cNvSpPr>
          <p:nvPr>
            <p:ph type="ftr" sz="quarter" idx="11"/>
          </p:nvPr>
        </p:nvSpPr>
        <p:spPr/>
        <p:txBody>
          <a:bodyPr/>
          <a:lstStyle/>
          <a:p>
            <a:r>
              <a:rPr lang="es-ES" smtClean="0"/>
              <a:t>WKBK&amp;Y 1066733  C. Hess 916-920-5286</a:t>
            </a:r>
            <a:endParaRPr lang="en-US" dirty="0"/>
          </a:p>
        </p:txBody>
      </p:sp>
      <p:sp>
        <p:nvSpPr>
          <p:cNvPr id="7" name="Slide Number Placeholder 6"/>
          <p:cNvSpPr>
            <a:spLocks noGrp="1"/>
          </p:cNvSpPr>
          <p:nvPr>
            <p:ph type="sldNum" sz="quarter" idx="12"/>
          </p:nvPr>
        </p:nvSpPr>
        <p:spPr/>
        <p:txBody>
          <a:bodyPr/>
          <a:lstStyle/>
          <a:p>
            <a:fld id="{8EE6B4D7-E2B0-49FD-8CB0-8C74E8F49762}" type="slidenum">
              <a:rPr lang="en-US" smtClean="0"/>
              <a:t>‹#›</a:t>
            </a:fld>
            <a:endParaRPr lang="en-US" dirty="0"/>
          </a:p>
        </p:txBody>
      </p:sp>
    </p:spTree>
    <p:extLst>
      <p:ext uri="{BB962C8B-B14F-4D97-AF65-F5344CB8AC3E}">
        <p14:creationId xmlns:p14="http://schemas.microsoft.com/office/powerpoint/2010/main" val="228122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8/23/2016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WKBK&amp;Y 1066733  C. Hess 916-920-5286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6B4D7-E2B0-49FD-8CB0-8C74E8F49762}" type="slidenum">
              <a:rPr lang="en-US" smtClean="0"/>
              <a:t>‹#›</a:t>
            </a:fld>
            <a:endParaRPr lang="en-US" dirty="0"/>
          </a:p>
        </p:txBody>
      </p:sp>
    </p:spTree>
    <p:extLst>
      <p:ext uri="{BB962C8B-B14F-4D97-AF65-F5344CB8AC3E}">
        <p14:creationId xmlns:p14="http://schemas.microsoft.com/office/powerpoint/2010/main" val="143863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alpha val="1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rPr>
              <a:t>8/23/2016</a:t>
            </a:r>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A2736-72AB-43E4-859F-D22CB7B09E6A}"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8326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hess@wkb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mailto:chess@wkblaw.com"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2209799"/>
          </a:xfrm>
          <a:solidFill>
            <a:schemeClr val="tx2">
              <a:lumMod val="20000"/>
              <a:lumOff val="80000"/>
            </a:schemeClr>
          </a:solidFill>
        </p:spPr>
        <p:txBody>
          <a:bodyPr/>
          <a:lstStyle/>
          <a:p>
            <a:r>
              <a:rPr lang="en-US" b="1" dirty="0" smtClean="0"/>
              <a:t>Capitalization Regulations</a:t>
            </a:r>
            <a:r>
              <a:rPr lang="en-US" b="1" dirty="0" smtClean="0"/>
              <a:t/>
            </a:r>
            <a:br>
              <a:rPr lang="en-US" b="1" dirty="0" smtClean="0"/>
            </a:br>
            <a:r>
              <a:rPr lang="en-US" b="1" dirty="0" smtClean="0"/>
              <a:t>To Infinity and Beyond!</a:t>
            </a:r>
            <a:endParaRPr lang="en-US" dirty="0"/>
          </a:p>
        </p:txBody>
      </p:sp>
      <p:sp>
        <p:nvSpPr>
          <p:cNvPr id="3" name="Subtitle 2"/>
          <p:cNvSpPr>
            <a:spLocks noGrp="1"/>
          </p:cNvSpPr>
          <p:nvPr>
            <p:ph type="subTitle" idx="1"/>
          </p:nvPr>
        </p:nvSpPr>
        <p:spPr>
          <a:xfrm>
            <a:off x="1371600" y="3352800"/>
            <a:ext cx="6400800" cy="3048000"/>
          </a:xfrm>
          <a:solidFill>
            <a:schemeClr val="accent3">
              <a:lumMod val="20000"/>
              <a:lumOff val="80000"/>
            </a:schemeClr>
          </a:solidFill>
        </p:spPr>
        <p:txBody>
          <a:bodyPr/>
          <a:lstStyle/>
          <a:p>
            <a:r>
              <a:rPr lang="en-US" dirty="0" smtClean="0">
                <a:solidFill>
                  <a:schemeClr val="tx1"/>
                </a:solidFill>
              </a:rPr>
              <a:t>Cameron L. </a:t>
            </a:r>
            <a:r>
              <a:rPr lang="en-US" dirty="0" smtClean="0">
                <a:solidFill>
                  <a:schemeClr val="tx1"/>
                </a:solidFill>
              </a:rPr>
              <a:t>Hess, CPA, Esq.</a:t>
            </a:r>
            <a:endParaRPr lang="en-US" dirty="0" smtClean="0">
              <a:solidFill>
                <a:schemeClr val="tx1"/>
              </a:solidFill>
            </a:endParaRPr>
          </a:p>
          <a:p>
            <a:r>
              <a:rPr lang="en-US" dirty="0" smtClean="0">
                <a:solidFill>
                  <a:schemeClr val="tx1"/>
                </a:solidFill>
              </a:rPr>
              <a:t>Wagner Kirkman Blaine</a:t>
            </a:r>
          </a:p>
          <a:p>
            <a:r>
              <a:rPr lang="en-US" dirty="0" smtClean="0">
                <a:solidFill>
                  <a:schemeClr val="tx1"/>
                </a:solidFill>
              </a:rPr>
              <a:t>Klomparens &amp; Youmans </a:t>
            </a:r>
            <a:r>
              <a:rPr lang="en-US" dirty="0" smtClean="0">
                <a:solidFill>
                  <a:schemeClr val="tx1"/>
                </a:solidFill>
              </a:rPr>
              <a:t>LLP</a:t>
            </a:r>
          </a:p>
          <a:p>
            <a:r>
              <a:rPr lang="en-US" dirty="0" smtClean="0">
                <a:solidFill>
                  <a:schemeClr val="tx1"/>
                </a:solidFill>
              </a:rPr>
              <a:t>Sacramento                    Walnut Creek</a:t>
            </a:r>
            <a:endParaRPr lang="en-US" dirty="0" smtClean="0">
              <a:solidFill>
                <a:schemeClr val="tx1"/>
              </a:solidFill>
            </a:endParaRPr>
          </a:p>
          <a:p>
            <a:r>
              <a:rPr lang="en-US" dirty="0" smtClean="0">
                <a:solidFill>
                  <a:schemeClr val="tx1"/>
                </a:solidFill>
                <a:hlinkClick r:id="rId2"/>
              </a:rPr>
              <a:t>chess@wkblaw.com</a:t>
            </a:r>
            <a:r>
              <a:rPr lang="en-US" dirty="0" smtClean="0">
                <a:solidFill>
                  <a:schemeClr val="tx1"/>
                </a:solidFill>
              </a:rPr>
              <a:t>   (916) 920-5286</a:t>
            </a:r>
            <a:endParaRPr lang="en-US" dirty="0" smtClean="0">
              <a:solidFill>
                <a:schemeClr val="tx1"/>
              </a:solidFill>
            </a:endParaRPr>
          </a:p>
          <a:p>
            <a:endParaRPr lang="en-US" dirty="0"/>
          </a:p>
        </p:txBody>
      </p:sp>
    </p:spTree>
    <p:extLst>
      <p:ext uri="{BB962C8B-B14F-4D97-AF65-F5344CB8AC3E}">
        <p14:creationId xmlns:p14="http://schemas.microsoft.com/office/powerpoint/2010/main" val="466247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Still Unchanged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Improvement</a:t>
            </a:r>
            <a:r>
              <a:rPr lang="en-US" dirty="0"/>
              <a:t> </a:t>
            </a:r>
            <a:r>
              <a:rPr lang="en-US" dirty="0" smtClean="0"/>
              <a:t>=</a:t>
            </a:r>
          </a:p>
          <a:p>
            <a:pPr lvl="1"/>
            <a:r>
              <a:rPr lang="en-US" dirty="0" smtClean="0"/>
              <a:t>Betterment – fixes, adds, increases capacity</a:t>
            </a:r>
          </a:p>
          <a:p>
            <a:pPr lvl="1"/>
            <a:r>
              <a:rPr lang="en-US" dirty="0" smtClean="0"/>
              <a:t>Restoration 	– replaces item of loss (165)</a:t>
            </a:r>
          </a:p>
          <a:p>
            <a:pPr marL="0" indent="0">
              <a:buNone/>
            </a:pPr>
            <a:r>
              <a:rPr lang="en-US" dirty="0"/>
              <a:t>	</a:t>
            </a:r>
            <a:r>
              <a:rPr lang="en-US" sz="2800" dirty="0" smtClean="0"/>
              <a:t>		– replaces item sold</a:t>
            </a:r>
          </a:p>
          <a:p>
            <a:pPr marL="0" indent="0">
              <a:buNone/>
            </a:pPr>
            <a:r>
              <a:rPr lang="en-US" sz="2800" dirty="0"/>
              <a:t>	</a:t>
            </a:r>
            <a:r>
              <a:rPr lang="en-US" sz="2800" dirty="0" smtClean="0"/>
              <a:t>		– restores item nonfunctional</a:t>
            </a:r>
          </a:p>
          <a:p>
            <a:pPr marL="0" indent="0">
              <a:buNone/>
            </a:pPr>
            <a:r>
              <a:rPr lang="en-US" sz="2800" dirty="0"/>
              <a:t>	</a:t>
            </a:r>
            <a:r>
              <a:rPr lang="en-US" sz="2800" dirty="0" smtClean="0"/>
              <a:t>		– rebuilds to like-new @ life end</a:t>
            </a:r>
          </a:p>
          <a:p>
            <a:pPr marL="0" indent="0">
              <a:buNone/>
            </a:pPr>
            <a:r>
              <a:rPr lang="en-US" sz="2800" dirty="0"/>
              <a:t>	</a:t>
            </a:r>
            <a:r>
              <a:rPr lang="en-US" sz="2800" dirty="0" smtClean="0"/>
              <a:t>		</a:t>
            </a:r>
            <a:r>
              <a:rPr lang="en-US" sz="2800" dirty="0"/>
              <a:t> </a:t>
            </a:r>
            <a:r>
              <a:rPr lang="en-US" sz="2800" dirty="0" smtClean="0"/>
              <a:t>– replaces a major component</a:t>
            </a:r>
          </a:p>
          <a:p>
            <a:pPr lvl="1"/>
            <a:r>
              <a:rPr lang="en-US" dirty="0" smtClean="0"/>
              <a:t>New Use – adapts for a different use</a:t>
            </a:r>
          </a:p>
          <a:p>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930076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w="28575">
            <a:solidFill>
              <a:schemeClr val="accent4">
                <a:lumMod val="75000"/>
              </a:schemeClr>
            </a:solidFill>
          </a:ln>
        </p:spPr>
        <p:txBody>
          <a:bodyPr/>
          <a:lstStyle/>
          <a:p>
            <a:r>
              <a:rPr lang="en-US" dirty="0" smtClean="0"/>
              <a:t>Final 263 Regulations - Overview</a:t>
            </a:r>
            <a:endParaRPr lang="en-US" dirty="0"/>
          </a:p>
        </p:txBody>
      </p:sp>
      <p:sp>
        <p:nvSpPr>
          <p:cNvPr id="3" name="Content Placeholder 2"/>
          <p:cNvSpPr>
            <a:spLocks noGrp="1"/>
          </p:cNvSpPr>
          <p:nvPr>
            <p:ph idx="1"/>
          </p:nvPr>
        </p:nvSpPr>
        <p:spPr>
          <a:solidFill>
            <a:schemeClr val="accent3">
              <a:lumMod val="20000"/>
              <a:lumOff val="80000"/>
            </a:schemeClr>
          </a:solidFill>
          <a:ln w="28575">
            <a:solidFill>
              <a:schemeClr val="accent4">
                <a:lumMod val="75000"/>
              </a:schemeClr>
            </a:solidFill>
          </a:ln>
        </p:spPr>
        <p:txBody>
          <a:bodyPr>
            <a:normAutofit/>
          </a:bodyPr>
          <a:lstStyle/>
          <a:p>
            <a:r>
              <a:rPr lang="en-US" dirty="0" smtClean="0"/>
              <a:t>New Concepts (1.263(a)-3):  </a:t>
            </a:r>
          </a:p>
          <a:p>
            <a:pPr lvl="1"/>
            <a:r>
              <a:rPr lang="en-US" dirty="0" smtClean="0"/>
              <a:t> “Unit of Property”</a:t>
            </a:r>
          </a:p>
          <a:p>
            <a:pPr lvl="1"/>
            <a:r>
              <a:rPr lang="en-US" dirty="0" smtClean="0"/>
              <a:t>“Major Component” (MP) (significant importance and value is material)</a:t>
            </a:r>
          </a:p>
          <a:p>
            <a:pPr lvl="1"/>
            <a:r>
              <a:rPr lang="en-US" dirty="0" smtClean="0"/>
              <a:t>“Substantial Structural Part” (SSP) (large)</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11</a:t>
            </a:fld>
            <a:endParaRPr lang="en-US" dirty="0"/>
          </a:p>
        </p:txBody>
      </p:sp>
    </p:spTree>
    <p:extLst>
      <p:ext uri="{BB962C8B-B14F-4D97-AF65-F5344CB8AC3E}">
        <p14:creationId xmlns:p14="http://schemas.microsoft.com/office/powerpoint/2010/main" val="1579173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Overview</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a:bodyPr>
          <a:lstStyle/>
          <a:p>
            <a:r>
              <a:rPr lang="en-US" dirty="0" smtClean="0"/>
              <a:t>“Unit of Property” - *** </a:t>
            </a:r>
            <a:r>
              <a:rPr lang="en-US" b="1" i="1" dirty="0" smtClean="0"/>
              <a:t>New</a:t>
            </a:r>
          </a:p>
          <a:p>
            <a:pPr lvl="1"/>
            <a:r>
              <a:rPr lang="en-US" dirty="0" smtClean="0"/>
              <a:t> A “Unit” = all parts </a:t>
            </a:r>
            <a:r>
              <a:rPr lang="en-US" b="1" i="1" dirty="0" smtClean="0"/>
              <a:t>functionally interdependent</a:t>
            </a:r>
            <a:r>
              <a:rPr lang="en-US" dirty="0" smtClean="0"/>
              <a:t>.</a:t>
            </a:r>
          </a:p>
          <a:p>
            <a:pPr lvl="1"/>
            <a:r>
              <a:rPr lang="en-US" dirty="0" smtClean="0"/>
              <a:t>Example:  </a:t>
            </a:r>
          </a:p>
          <a:p>
            <a:pPr marL="457200" lvl="1" indent="0">
              <a:buNone/>
            </a:pPr>
            <a:r>
              <a:rPr lang="en-US" dirty="0"/>
              <a:t>	</a:t>
            </a:r>
            <a:r>
              <a:rPr lang="en-US" dirty="0" smtClean="0"/>
              <a:t>electric lathe + dedicated computer = 1 Unit.</a:t>
            </a:r>
          </a:p>
          <a:p>
            <a:r>
              <a:rPr lang="en-US" dirty="0" smtClean="0"/>
              <a:t>Real Property (2 types):  </a:t>
            </a:r>
          </a:p>
          <a:p>
            <a:pPr lvl="1"/>
            <a:r>
              <a:rPr lang="en-US" dirty="0" smtClean="0"/>
              <a:t>Owner: = Whole Building + Its structural components </a:t>
            </a:r>
          </a:p>
          <a:p>
            <a:pPr lvl="1"/>
            <a:r>
              <a:rPr lang="en-US" dirty="0" smtClean="0"/>
              <a:t>Lessee: = Leased Unit</a:t>
            </a:r>
          </a:p>
          <a:p>
            <a:pPr lvl="2"/>
            <a:r>
              <a:rPr lang="en-US" dirty="0" smtClean="0"/>
              <a:t>“improvement” = “primary components” of building. (building broken into distinct parts, e.g., roof </a:t>
            </a:r>
            <a:r>
              <a:rPr lang="en-US" u="sng" dirty="0" smtClean="0"/>
              <a:t>structure</a:t>
            </a:r>
            <a:r>
              <a:rPr lang="en-US" dirty="0" smtClean="0"/>
              <a:t>)</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12</a:t>
            </a:fld>
            <a:endParaRPr lang="en-US" dirty="0"/>
          </a:p>
        </p:txBody>
      </p:sp>
    </p:spTree>
    <p:extLst>
      <p:ext uri="{BB962C8B-B14F-4D97-AF65-F5344CB8AC3E}">
        <p14:creationId xmlns:p14="http://schemas.microsoft.com/office/powerpoint/2010/main" val="2013012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w="28575">
            <a:solidFill>
              <a:schemeClr val="accent4">
                <a:lumMod val="75000"/>
              </a:schemeClr>
            </a:solidFill>
          </a:ln>
        </p:spPr>
        <p:txBody>
          <a:bodyPr/>
          <a:lstStyle/>
          <a:p>
            <a:r>
              <a:rPr lang="en-US" dirty="0" smtClean="0"/>
              <a:t>Final 263 Regulations - Overview</a:t>
            </a:r>
            <a:endParaRPr lang="en-US" dirty="0"/>
          </a:p>
        </p:txBody>
      </p:sp>
      <p:sp>
        <p:nvSpPr>
          <p:cNvPr id="3" name="Content Placeholder 2"/>
          <p:cNvSpPr>
            <a:spLocks noGrp="1"/>
          </p:cNvSpPr>
          <p:nvPr>
            <p:ph idx="1"/>
          </p:nvPr>
        </p:nvSpPr>
        <p:spPr>
          <a:solidFill>
            <a:schemeClr val="accent3">
              <a:lumMod val="20000"/>
              <a:lumOff val="80000"/>
            </a:schemeClr>
          </a:solidFill>
          <a:ln w="28575">
            <a:solidFill>
              <a:schemeClr val="accent4">
                <a:lumMod val="75000"/>
              </a:schemeClr>
            </a:solidFill>
          </a:ln>
        </p:spPr>
        <p:txBody>
          <a:bodyPr>
            <a:normAutofit/>
          </a:bodyPr>
          <a:lstStyle/>
          <a:p>
            <a:r>
              <a:rPr lang="en-US" u="sng" dirty="0" smtClean="0"/>
              <a:t>Replacing a </a:t>
            </a:r>
          </a:p>
          <a:p>
            <a:pPr lvl="1"/>
            <a:r>
              <a:rPr lang="en-US" u="sng" dirty="0" smtClean="0"/>
              <a:t>Major Component (MP)  or </a:t>
            </a:r>
          </a:p>
          <a:p>
            <a:pPr lvl="1"/>
            <a:r>
              <a:rPr lang="en-US" u="sng" dirty="0" smtClean="0"/>
              <a:t>Substantial Structural Part (SSP)</a:t>
            </a:r>
            <a:r>
              <a:rPr lang="en-US" dirty="0" smtClean="0"/>
              <a:t> </a:t>
            </a:r>
          </a:p>
          <a:p>
            <a:pPr marL="457200" lvl="1" indent="0">
              <a:buNone/>
            </a:pPr>
            <a:endParaRPr lang="en-US" i="1" dirty="0"/>
          </a:p>
          <a:p>
            <a:pPr marL="457200" lvl="1" indent="0">
              <a:buNone/>
            </a:pPr>
            <a:r>
              <a:rPr lang="en-US" i="1" dirty="0" smtClean="0"/>
              <a:t>usually</a:t>
            </a:r>
            <a:r>
              <a:rPr lang="en-US" dirty="0" smtClean="0"/>
              <a:t> means capitalization.  </a:t>
            </a:r>
          </a:p>
          <a:p>
            <a:pPr marL="457200" lvl="1" indent="0">
              <a:buNone/>
            </a:pPr>
            <a:r>
              <a:rPr lang="en-US" dirty="0" smtClean="0"/>
              <a:t>But it is based on facts &amp; circumstances.  One may argue it’s not betterment, restoration, like new.</a:t>
            </a:r>
          </a:p>
          <a:p>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13</a:t>
            </a:fld>
            <a:endParaRPr lang="en-US" dirty="0"/>
          </a:p>
        </p:txBody>
      </p:sp>
    </p:spTree>
    <p:extLst>
      <p:ext uri="{BB962C8B-B14F-4D97-AF65-F5344CB8AC3E}">
        <p14:creationId xmlns:p14="http://schemas.microsoft.com/office/powerpoint/2010/main" val="2234076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Improvement - Overview</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Improvements (real/personal) - includes</a:t>
            </a:r>
          </a:p>
          <a:p>
            <a:r>
              <a:rPr lang="en-US" dirty="0" smtClean="0"/>
              <a:t>= “Major replacements”.  </a:t>
            </a:r>
          </a:p>
          <a:p>
            <a:pPr lvl="1"/>
            <a:r>
              <a:rPr lang="en-US" strike="sngStrike" dirty="0" smtClean="0"/>
              <a:t>2008 (proposed) - &gt; 50 % cost test (cap vs deduct). </a:t>
            </a:r>
          </a:p>
          <a:p>
            <a:pPr lvl="1"/>
            <a:r>
              <a:rPr lang="en-US" strike="sngStrike" dirty="0" smtClean="0"/>
              <a:t>2008  Tossed (claims practitioners complained)</a:t>
            </a:r>
          </a:p>
          <a:p>
            <a:pPr lvl="1"/>
            <a:r>
              <a:rPr lang="en-US" dirty="0" smtClean="0"/>
              <a:t>Temp/Final Regs:  </a:t>
            </a:r>
            <a:r>
              <a:rPr lang="en-US" sz="3200" dirty="0" smtClean="0"/>
              <a:t>Facts &amp; Circumstances</a:t>
            </a:r>
            <a:r>
              <a:rPr lang="en-US" dirty="0" smtClean="0"/>
              <a:t>:</a:t>
            </a:r>
          </a:p>
          <a:p>
            <a:pPr lvl="2"/>
            <a:r>
              <a:rPr lang="en-US" i="1" dirty="0" smtClean="0"/>
              <a:t>“</a:t>
            </a:r>
            <a:r>
              <a:rPr lang="en-US" sz="2700" i="1" dirty="0" smtClean="0"/>
              <a:t>quantitative </a:t>
            </a:r>
            <a:r>
              <a:rPr lang="en-US" sz="2700" i="1" dirty="0"/>
              <a:t>and qualitative significance of the part or combination of parts in relation to the unit of property.” </a:t>
            </a:r>
            <a:endParaRPr lang="en-US" sz="2700" i="1" dirty="0" smtClean="0"/>
          </a:p>
          <a:p>
            <a:pPr lvl="3"/>
            <a:r>
              <a:rPr lang="en-US" sz="2600" dirty="0" smtClean="0"/>
              <a:t>Means “we don’t know”</a:t>
            </a:r>
            <a:r>
              <a:rPr lang="en-US" sz="2600" dirty="0"/>
              <a:t> </a:t>
            </a:r>
            <a:r>
              <a:rPr lang="en-US" sz="2600" dirty="0" smtClean="0"/>
              <a:t>- </a:t>
            </a:r>
            <a:r>
              <a:rPr lang="en-US" sz="2600" u="sng" dirty="0" smtClean="0"/>
              <a:t>Subjective</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348495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Improvement - Overview</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“Major Replacement” includes (</a:t>
            </a:r>
            <a:r>
              <a:rPr lang="en-US" i="1" dirty="0" smtClean="0"/>
              <a:t>no surprise</a:t>
            </a:r>
            <a:r>
              <a:rPr lang="en-US" dirty="0" smtClean="0"/>
              <a:t>)</a:t>
            </a:r>
          </a:p>
          <a:p>
            <a:pPr lvl="1"/>
            <a:r>
              <a:rPr lang="en-US" dirty="0" smtClean="0"/>
              <a:t>“</a:t>
            </a:r>
            <a:r>
              <a:rPr lang="en-US" dirty="0"/>
              <a:t>Major Component” (1.263-3(k)(6)(A))</a:t>
            </a:r>
          </a:p>
          <a:p>
            <a:pPr lvl="2"/>
            <a:r>
              <a:rPr lang="en-US" dirty="0"/>
              <a:t>Part performs a UOP critical function</a:t>
            </a:r>
          </a:p>
          <a:p>
            <a:pPr lvl="1"/>
            <a:r>
              <a:rPr lang="en-US" dirty="0"/>
              <a:t>“Substantial Structural Part” (-3(k)(6)(B</a:t>
            </a:r>
            <a:r>
              <a:rPr lang="en-US" dirty="0" smtClean="0"/>
              <a:t>))</a:t>
            </a:r>
          </a:p>
          <a:p>
            <a:r>
              <a:rPr lang="en-US" u="sng" dirty="0" smtClean="0"/>
              <a:t>Major Replacement involves</a:t>
            </a:r>
            <a:endParaRPr lang="en-US" u="sng" dirty="0"/>
          </a:p>
          <a:p>
            <a:pPr lvl="2"/>
            <a:r>
              <a:rPr lang="en-US" dirty="0"/>
              <a:t>A large </a:t>
            </a:r>
            <a:r>
              <a:rPr lang="en-US" dirty="0" smtClean="0"/>
              <a:t>or critical part </a:t>
            </a:r>
            <a:r>
              <a:rPr lang="en-US" dirty="0"/>
              <a:t>of </a:t>
            </a:r>
            <a:r>
              <a:rPr lang="en-US" dirty="0" smtClean="0"/>
              <a:t>the Unit of Property</a:t>
            </a:r>
          </a:p>
          <a:p>
            <a:pPr lvl="2"/>
            <a:r>
              <a:rPr lang="en-US" dirty="0" smtClean="0"/>
              <a:t>Facts &amp; Circumstance Approach</a:t>
            </a:r>
          </a:p>
          <a:p>
            <a:pPr lvl="2"/>
            <a:r>
              <a:rPr lang="en-US" b="1" i="1" dirty="0" smtClean="0"/>
              <a:t>36 examples</a:t>
            </a:r>
            <a:r>
              <a:rPr lang="en-US" dirty="0" smtClean="0"/>
              <a:t> replacement is capitalized or expensed.</a:t>
            </a:r>
          </a:p>
          <a:p>
            <a:pPr lvl="2"/>
            <a:r>
              <a:rPr lang="en-US" dirty="0" smtClean="0"/>
              <a:t>About </a:t>
            </a:r>
            <a:r>
              <a:rPr lang="en-US" b="1" dirty="0" smtClean="0"/>
              <a:t>75 examples</a:t>
            </a:r>
            <a:r>
              <a:rPr lang="en-US" dirty="0" smtClean="0"/>
              <a:t> overall (all areas).</a:t>
            </a:r>
            <a:endParaRPr lang="en-US" dirty="0"/>
          </a:p>
          <a:p>
            <a:pPr marL="457200" lvl="1" indent="0">
              <a:buNone/>
            </a:pPr>
            <a:endParaRPr lang="en-US" dirty="0" smtClean="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15</a:t>
            </a:fld>
            <a:endParaRPr lang="en-US" dirty="0"/>
          </a:p>
        </p:txBody>
      </p:sp>
    </p:spTree>
    <p:extLst>
      <p:ext uri="{BB962C8B-B14F-4D97-AF65-F5344CB8AC3E}">
        <p14:creationId xmlns:p14="http://schemas.microsoft.com/office/powerpoint/2010/main" val="3389296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Building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u="sng" dirty="0" smtClean="0"/>
              <a:t>Real Property - Buildings</a:t>
            </a:r>
          </a:p>
          <a:p>
            <a:pPr lvl="1"/>
            <a:r>
              <a:rPr lang="en-US" dirty="0" smtClean="0"/>
              <a:t>Replacements that are (i) an </a:t>
            </a:r>
            <a:r>
              <a:rPr lang="en-US" u="sng" dirty="0" smtClean="0"/>
              <a:t>improvement</a:t>
            </a:r>
            <a:r>
              <a:rPr lang="en-US" dirty="0" smtClean="0"/>
              <a:t> to (ii) a “building component” or “</a:t>
            </a:r>
            <a:r>
              <a:rPr lang="en-US" u="sng" dirty="0" smtClean="0"/>
              <a:t>building system</a:t>
            </a:r>
            <a:r>
              <a:rPr lang="en-US" dirty="0" smtClean="0"/>
              <a:t>” must be capitalized.</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16</a:t>
            </a:fld>
            <a:endParaRPr lang="en-US" dirty="0"/>
          </a:p>
        </p:txBody>
      </p:sp>
    </p:spTree>
    <p:extLst>
      <p:ext uri="{BB962C8B-B14F-4D97-AF65-F5344CB8AC3E}">
        <p14:creationId xmlns:p14="http://schemas.microsoft.com/office/powerpoint/2010/main" val="2129483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u="sng" dirty="0" smtClean="0"/>
              <a:t>De Minimis Safe Harbor (“f”) election</a:t>
            </a:r>
          </a:p>
          <a:p>
            <a:r>
              <a:rPr lang="en-US" u="sng" dirty="0" smtClean="0"/>
              <a:t>Routine Maintenance (1.263(a)-3(</a:t>
            </a:r>
            <a:r>
              <a:rPr lang="en-US" u="sng" dirty="0" err="1" smtClean="0"/>
              <a:t>i</a:t>
            </a:r>
            <a:r>
              <a:rPr lang="en-US" u="sng" dirty="0" smtClean="0"/>
              <a:t>))</a:t>
            </a:r>
          </a:p>
          <a:p>
            <a:r>
              <a:rPr lang="en-US" u="sng" dirty="0" smtClean="0"/>
              <a:t>Small Taxpayer Expenditures (“h”) election</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17</a:t>
            </a:fld>
            <a:endParaRPr lang="en-US" dirty="0">
              <a:solidFill>
                <a:prstClr val="black">
                  <a:tint val="75000"/>
                </a:prstClr>
              </a:solidFill>
            </a:endParaRPr>
          </a:p>
        </p:txBody>
      </p:sp>
    </p:spTree>
    <p:extLst>
      <p:ext uri="{BB962C8B-B14F-4D97-AF65-F5344CB8AC3E}">
        <p14:creationId xmlns:p14="http://schemas.microsoft.com/office/powerpoint/2010/main" val="6123014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De Minimis Election</a:t>
            </a:r>
          </a:p>
          <a:p>
            <a:pPr lvl="1"/>
            <a:r>
              <a:rPr lang="en-US" dirty="0" smtClean="0"/>
              <a:t>1.263(a)-1(f):  </a:t>
            </a:r>
          </a:p>
          <a:p>
            <a:pPr lvl="1"/>
            <a:r>
              <a:rPr lang="en-US" dirty="0" smtClean="0"/>
              <a:t>Optional</a:t>
            </a:r>
          </a:p>
          <a:p>
            <a:pPr lvl="1"/>
            <a:r>
              <a:rPr lang="en-US" u="sng" dirty="0" smtClean="0"/>
              <a:t>Annual election</a:t>
            </a:r>
            <a:r>
              <a:rPr lang="en-US" dirty="0" smtClean="0"/>
              <a:t>: if elect, covers year’s</a:t>
            </a:r>
            <a:r>
              <a:rPr lang="en-US" b="1" i="1" dirty="0" smtClean="0"/>
              <a:t> purchases</a:t>
            </a:r>
            <a:endParaRPr lang="en-US" dirty="0" smtClean="0"/>
          </a:p>
          <a:p>
            <a:pPr lvl="2"/>
            <a:r>
              <a:rPr lang="en-US" u="sng" dirty="0" smtClean="0"/>
              <a:t>Be consistent</a:t>
            </a:r>
            <a:r>
              <a:rPr lang="en-US" dirty="0" smtClean="0"/>
              <a:t> (financial statements/books)</a:t>
            </a:r>
            <a:r>
              <a:rPr lang="en-US" i="1" dirty="0" smtClean="0"/>
              <a:t> </a:t>
            </a:r>
          </a:p>
          <a:p>
            <a:pPr lvl="2"/>
            <a:r>
              <a:rPr lang="en-US" dirty="0" smtClean="0"/>
              <a:t>Apply items on invoice-by-invoice basis.</a:t>
            </a:r>
          </a:p>
          <a:p>
            <a:pPr lvl="1"/>
            <a:r>
              <a:rPr lang="en-US" b="1" i="1" dirty="0" smtClean="0"/>
              <a:t>Not for </a:t>
            </a:r>
            <a:r>
              <a:rPr lang="en-US" i="1" dirty="0" smtClean="0"/>
              <a:t>inventory</a:t>
            </a:r>
            <a:r>
              <a:rPr lang="en-US" i="1" dirty="0"/>
              <a:t>, </a:t>
            </a:r>
            <a:r>
              <a:rPr lang="en-US" i="1" dirty="0" smtClean="0"/>
              <a:t>land</a:t>
            </a:r>
            <a:r>
              <a:rPr lang="en-US" i="1" dirty="0"/>
              <a:t>, </a:t>
            </a:r>
            <a:r>
              <a:rPr lang="en-US" i="1" dirty="0" smtClean="0"/>
              <a:t>rotables</a:t>
            </a:r>
            <a:endParaRPr lang="en-US" i="1" dirty="0"/>
          </a:p>
          <a:p>
            <a:pPr marL="914400" lvl="2" indent="0">
              <a:buNone/>
            </a:pPr>
            <a:endParaRPr lang="en-US" i="1"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0D2A2736-72AB-43E4-859F-D22CB7B09E6A}"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3468691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dirty="0" smtClean="0"/>
              <a:t>Election Statement:</a:t>
            </a:r>
          </a:p>
          <a:p>
            <a:pPr marL="457200" lvl="1" indent="0">
              <a:buNone/>
            </a:pPr>
            <a:r>
              <a:rPr lang="en-US" b="1" i="1" dirty="0" smtClean="0"/>
              <a:t>Section </a:t>
            </a:r>
            <a:r>
              <a:rPr lang="en-US" b="1" i="1" dirty="0"/>
              <a:t>1.263(a)-1(f) </a:t>
            </a:r>
            <a:r>
              <a:rPr lang="en-US" b="1" i="1" dirty="0" err="1"/>
              <a:t>DeMinimis</a:t>
            </a:r>
            <a:r>
              <a:rPr lang="en-US" b="1" i="1" dirty="0"/>
              <a:t> Safe Harbor Election</a:t>
            </a:r>
            <a:endParaRPr lang="en-US" i="1" dirty="0"/>
          </a:p>
          <a:p>
            <a:pPr marL="0" indent="0">
              <a:buNone/>
            </a:pPr>
            <a:r>
              <a:rPr lang="en-US" i="1" dirty="0" smtClean="0"/>
              <a:t>	Taxpayer </a:t>
            </a:r>
            <a:r>
              <a:rPr lang="en-US" i="1" dirty="0"/>
              <a:t>Name</a:t>
            </a:r>
          </a:p>
          <a:p>
            <a:pPr marL="0" indent="0">
              <a:buNone/>
            </a:pPr>
            <a:r>
              <a:rPr lang="en-US" i="1" dirty="0" smtClean="0"/>
              <a:t>	Address</a:t>
            </a:r>
            <a:endParaRPr lang="en-US" i="1" dirty="0"/>
          </a:p>
          <a:p>
            <a:pPr marL="0" indent="0">
              <a:buNone/>
            </a:pPr>
            <a:r>
              <a:rPr lang="en-US" i="1" dirty="0" smtClean="0"/>
              <a:t>	Taxpayer </a:t>
            </a:r>
            <a:r>
              <a:rPr lang="en-US" i="1" dirty="0"/>
              <a:t>Identification #</a:t>
            </a:r>
          </a:p>
          <a:p>
            <a:pPr marL="0" indent="0">
              <a:buNone/>
            </a:pPr>
            <a:r>
              <a:rPr lang="en-US" i="1" dirty="0" smtClean="0"/>
              <a:t>Taxpayer </a:t>
            </a:r>
            <a:r>
              <a:rPr lang="en-US" i="1" dirty="0"/>
              <a:t>is making the de </a:t>
            </a:r>
            <a:r>
              <a:rPr lang="en-US" i="1" dirty="0" err="1"/>
              <a:t>minimis</a:t>
            </a:r>
            <a:r>
              <a:rPr lang="en-US" i="1" dirty="0"/>
              <a:t> safe harbor election under §1.263(a)-1(f)</a:t>
            </a:r>
            <a:endParaRPr lang="en-US" i="1"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0D2A2736-72AB-43E4-859F-D22CB7B09E6A}"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3194268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chemeClr val="accent1">
              <a:lumMod val="20000"/>
              <a:lumOff val="80000"/>
            </a:schemeClr>
          </a:solidFill>
        </p:spPr>
        <p:txBody>
          <a:bodyPr>
            <a:normAutofit/>
          </a:bodyPr>
          <a:lstStyle/>
          <a:p>
            <a:r>
              <a:rPr lang="en-US" dirty="0" smtClean="0"/>
              <a:t>Items You Must Know</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Unit of Property</a:t>
            </a:r>
          </a:p>
          <a:p>
            <a:r>
              <a:rPr lang="en-US" dirty="0" smtClean="0"/>
              <a:t>Building Systems</a:t>
            </a:r>
          </a:p>
          <a:p>
            <a:r>
              <a:rPr lang="en-US" dirty="0" smtClean="0"/>
              <a:t>Safe Harbors</a:t>
            </a:r>
          </a:p>
          <a:p>
            <a:pPr lvl="1"/>
            <a:r>
              <a:rPr lang="en-US" dirty="0" smtClean="0"/>
              <a:t>De Minimis Election “f” election</a:t>
            </a:r>
          </a:p>
          <a:p>
            <a:pPr lvl="1"/>
            <a:r>
              <a:rPr lang="en-US" dirty="0" smtClean="0"/>
              <a:t>Routine Maintenance</a:t>
            </a:r>
          </a:p>
          <a:p>
            <a:pPr lvl="1"/>
            <a:r>
              <a:rPr lang="en-US" dirty="0" smtClean="0"/>
              <a:t>Small Taxpayers Expenditures – “(h)” election</a:t>
            </a:r>
          </a:p>
          <a:p>
            <a:r>
              <a:rPr lang="en-US" dirty="0" smtClean="0"/>
              <a:t>Partial disposition election</a:t>
            </a:r>
          </a:p>
          <a:p>
            <a:r>
              <a:rPr lang="en-US" dirty="0" smtClean="0"/>
              <a:t>Rev. Proc. 2015-20</a:t>
            </a:r>
          </a:p>
          <a:p>
            <a:pPr lvl="1"/>
            <a:endParaRPr lang="en-US" dirty="0" smtClean="0"/>
          </a:p>
          <a:p>
            <a:endParaRPr lang="en-US" i="1"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2</a:t>
            </a:fld>
            <a:endParaRPr lang="en-US" dirty="0"/>
          </a:p>
        </p:txBody>
      </p:sp>
    </p:spTree>
    <p:extLst>
      <p:ext uri="{BB962C8B-B14F-4D97-AF65-F5344CB8AC3E}">
        <p14:creationId xmlns:p14="http://schemas.microsoft.com/office/powerpoint/2010/main" val="3433425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u="sng" dirty="0" smtClean="0"/>
              <a:t>Two Types:</a:t>
            </a:r>
          </a:p>
          <a:p>
            <a:pPr lvl="1"/>
            <a:r>
              <a:rPr lang="en-US" sz="3200" u="sng" dirty="0" smtClean="0"/>
              <a:t> “AFS”</a:t>
            </a:r>
          </a:p>
          <a:p>
            <a:pPr lvl="2"/>
            <a:r>
              <a:rPr lang="en-US" i="1" dirty="0" smtClean="0"/>
              <a:t>“</a:t>
            </a:r>
            <a:r>
              <a:rPr lang="en-US" i="1" dirty="0"/>
              <a:t>applicable financial statement” </a:t>
            </a:r>
            <a:r>
              <a:rPr lang="en-US" i="1" dirty="0" smtClean="0"/>
              <a:t>= FS for SEC</a:t>
            </a:r>
            <a:r>
              <a:rPr lang="en-US" i="1" dirty="0"/>
              <a:t>, </a:t>
            </a:r>
            <a:r>
              <a:rPr lang="en-US" i="1" dirty="0" smtClean="0"/>
              <a:t>gov’t agency, general audit (attest)</a:t>
            </a:r>
          </a:p>
          <a:p>
            <a:pPr lvl="2"/>
            <a:r>
              <a:rPr lang="en-US" i="1" dirty="0" smtClean="0"/>
              <a:t>$5,000 limit</a:t>
            </a:r>
          </a:p>
          <a:p>
            <a:pPr lvl="2"/>
            <a:r>
              <a:rPr lang="en-US" i="1" dirty="0" smtClean="0"/>
              <a:t>Witten </a:t>
            </a:r>
            <a:r>
              <a:rPr lang="en-US" i="1" dirty="0"/>
              <a:t>accounting policy at beginning of </a:t>
            </a:r>
            <a:r>
              <a:rPr lang="en-US" i="1" dirty="0" smtClean="0"/>
              <a:t>year</a:t>
            </a:r>
            <a:r>
              <a:rPr lang="en-US" i="1" dirty="0"/>
              <a:t> </a:t>
            </a:r>
            <a:r>
              <a:rPr lang="en-US" i="1" dirty="0" smtClean="0"/>
              <a:t>required</a:t>
            </a:r>
          </a:p>
          <a:p>
            <a:pPr lvl="1"/>
            <a:r>
              <a:rPr lang="en-US" sz="3200" i="1" u="sng" dirty="0" smtClean="0"/>
              <a:t>“No AFS”</a:t>
            </a:r>
          </a:p>
          <a:p>
            <a:pPr lvl="2"/>
            <a:r>
              <a:rPr lang="en-US" dirty="0" smtClean="0"/>
              <a:t>$500  limit ($200 materials/supplies)</a:t>
            </a:r>
          </a:p>
          <a:p>
            <a:pPr lvl="2"/>
            <a:r>
              <a:rPr lang="en-US" dirty="0" smtClean="0"/>
              <a:t>Taxpayer must adopt a “policy”, but it </a:t>
            </a:r>
            <a:r>
              <a:rPr lang="en-US" dirty="0"/>
              <a:t>need not be </a:t>
            </a:r>
            <a:r>
              <a:rPr lang="en-US" dirty="0" smtClean="0"/>
              <a:t>written</a:t>
            </a:r>
            <a:endParaRPr lang="en-US" dirty="0"/>
          </a:p>
          <a:p>
            <a:pPr lvl="3"/>
            <a:endParaRPr lang="en-US" sz="2300" u="sng"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20</a:t>
            </a:fld>
            <a:endParaRPr lang="en-US" dirty="0">
              <a:solidFill>
                <a:prstClr val="black">
                  <a:tint val="75000"/>
                </a:prstClr>
              </a:solidFill>
            </a:endParaRPr>
          </a:p>
        </p:txBody>
      </p:sp>
    </p:spTree>
    <p:extLst>
      <p:ext uri="{BB962C8B-B14F-4D97-AF65-F5344CB8AC3E}">
        <p14:creationId xmlns:p14="http://schemas.microsoft.com/office/powerpoint/2010/main" val="19416392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u="sng" dirty="0" smtClean="0"/>
              <a:t>“AFS”</a:t>
            </a:r>
          </a:p>
          <a:p>
            <a:pPr lvl="1"/>
            <a:r>
              <a:rPr lang="en-US" sz="3200" i="1" dirty="0" smtClean="0"/>
              <a:t>May deduct item if</a:t>
            </a:r>
          </a:p>
          <a:p>
            <a:pPr lvl="2"/>
            <a:r>
              <a:rPr lang="en-US" dirty="0"/>
              <a:t>1)  </a:t>
            </a:r>
            <a:r>
              <a:rPr lang="en-US" dirty="0" smtClean="0"/>
              <a:t>Useful </a:t>
            </a:r>
            <a:r>
              <a:rPr lang="en-US" dirty="0"/>
              <a:t>life  </a:t>
            </a:r>
            <a:r>
              <a:rPr lang="en-US" dirty="0" smtClean="0"/>
              <a:t>= </a:t>
            </a:r>
            <a:r>
              <a:rPr lang="en-US" dirty="0"/>
              <a:t>&lt; 1 year; </a:t>
            </a:r>
            <a:r>
              <a:rPr lang="en-US" b="1" dirty="0"/>
              <a:t>or</a:t>
            </a:r>
          </a:p>
          <a:p>
            <a:pPr lvl="2"/>
            <a:r>
              <a:rPr lang="en-US" dirty="0"/>
              <a:t>2)  </a:t>
            </a:r>
            <a:r>
              <a:rPr lang="en-US" dirty="0" smtClean="0"/>
              <a:t>Cost &lt;/=“X” (written policy), n.t.e. </a:t>
            </a:r>
            <a:r>
              <a:rPr lang="en-US" sz="2700" b="1" dirty="0" smtClean="0"/>
              <a:t>$5,000/item</a:t>
            </a:r>
            <a:r>
              <a:rPr lang="en-US" sz="2700" b="1" dirty="0"/>
              <a:t>.  </a:t>
            </a:r>
            <a:endParaRPr lang="en-US" sz="2700" b="1" dirty="0" smtClean="0"/>
          </a:p>
          <a:p>
            <a:pPr lvl="2"/>
            <a:r>
              <a:rPr lang="en-US" sz="2700" dirty="0" smtClean="0"/>
              <a:t>On each invoice, add integrated items (parts and installation)</a:t>
            </a:r>
          </a:p>
          <a:p>
            <a:pPr lvl="3"/>
            <a:r>
              <a:rPr lang="en-US" sz="2300" dirty="0" smtClean="0"/>
              <a:t>E.g., cannot buy a car, but </a:t>
            </a:r>
            <a:r>
              <a:rPr lang="en-US" sz="2300" i="1" dirty="0" smtClean="0"/>
              <a:t>itemize</a:t>
            </a:r>
            <a:r>
              <a:rPr lang="en-US" sz="2300" dirty="0" smtClean="0"/>
              <a:t> it as engine -$2,000, 4 seats – 1,000, body - $3,000, tires - $800, A/C - $100. </a:t>
            </a:r>
            <a:endParaRPr lang="en-US" sz="2300" dirty="0"/>
          </a:p>
          <a:p>
            <a:pPr lvl="1"/>
            <a:endParaRPr lang="en-US" sz="3200" b="1" i="1" dirty="0"/>
          </a:p>
          <a:p>
            <a:pPr lvl="3"/>
            <a:endParaRPr lang="en-US" sz="2300" u="sng"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22931974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u="sng" dirty="0" smtClean="0"/>
              <a:t>Everybody Else (No AFS)</a:t>
            </a:r>
          </a:p>
          <a:p>
            <a:pPr lvl="1"/>
            <a:r>
              <a:rPr lang="en-US" dirty="0" smtClean="0"/>
              <a:t>Meet Basic requirements</a:t>
            </a:r>
          </a:p>
          <a:p>
            <a:pPr lvl="1"/>
            <a:r>
              <a:rPr lang="en-US" dirty="0" smtClean="0"/>
              <a:t>Procedure in place 1/1/xx (need not be written)</a:t>
            </a:r>
          </a:p>
          <a:p>
            <a:pPr lvl="1"/>
            <a:r>
              <a:rPr lang="en-US" dirty="0" smtClean="0"/>
              <a:t>Item &lt;/=  $500.00</a:t>
            </a:r>
          </a:p>
          <a:p>
            <a:pPr lvl="2"/>
            <a:r>
              <a:rPr lang="en-US" dirty="0" smtClean="0"/>
              <a:t>For capital items.  (Same rule to add on separate invoice cost items that integrate to </a:t>
            </a:r>
            <a:r>
              <a:rPr lang="en-US" u="sng" dirty="0" smtClean="0"/>
              <a:t>one</a:t>
            </a:r>
            <a:r>
              <a:rPr lang="en-US" dirty="0" smtClean="0"/>
              <a:t> unit)</a:t>
            </a:r>
          </a:p>
          <a:p>
            <a:pPr lvl="2"/>
            <a:r>
              <a:rPr lang="en-US" dirty="0" smtClean="0"/>
              <a:t>$200.00 for materials and supplies</a:t>
            </a:r>
          </a:p>
          <a:p>
            <a:pPr lvl="1"/>
            <a:r>
              <a:rPr lang="en-US" dirty="0" smtClean="0"/>
              <a:t>Tossed: </a:t>
            </a:r>
            <a:r>
              <a:rPr lang="en-US" i="1" dirty="0" smtClean="0"/>
              <a:t>Material Distortion Test</a:t>
            </a:r>
            <a:r>
              <a:rPr lang="en-US" dirty="0" smtClean="0"/>
              <a:t> in Temp Regs.</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21322720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a:t>
            </a:r>
            <a:r>
              <a:rPr lang="en-US" dirty="0"/>
              <a:t> </a:t>
            </a:r>
            <a:r>
              <a:rPr lang="en-US" dirty="0" smtClean="0"/>
              <a:t>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20000"/>
          </a:bodyPr>
          <a:lstStyle/>
          <a:p>
            <a:r>
              <a:rPr lang="en-US" dirty="0" smtClean="0"/>
              <a:t>Warning:</a:t>
            </a:r>
          </a:p>
          <a:p>
            <a:pPr lvl="1"/>
            <a:r>
              <a:rPr lang="en-US" dirty="0" smtClean="0"/>
              <a:t>Later </a:t>
            </a:r>
            <a:r>
              <a:rPr lang="en-US" dirty="0"/>
              <a:t>re-sale = 1245 </a:t>
            </a:r>
            <a:r>
              <a:rPr lang="en-US" dirty="0" smtClean="0"/>
              <a:t>property</a:t>
            </a:r>
            <a:endParaRPr lang="en-US" dirty="0"/>
          </a:p>
          <a:p>
            <a:endParaRPr lang="en-US" i="1" dirty="0" smtClean="0"/>
          </a:p>
          <a:p>
            <a:r>
              <a:rPr lang="en-US" i="1" dirty="0" smtClean="0"/>
              <a:t>Example (no AFS):</a:t>
            </a:r>
          </a:p>
          <a:p>
            <a:pPr lvl="1"/>
            <a:r>
              <a:rPr lang="en-US" i="1" dirty="0" smtClean="0"/>
              <a:t>1.  All these are deductible:  </a:t>
            </a:r>
          </a:p>
          <a:p>
            <a:pPr lvl="2"/>
            <a:r>
              <a:rPr lang="en-US" i="1" dirty="0" smtClean="0"/>
              <a:t>$2,500 for 10 printers (250.00 each).</a:t>
            </a:r>
          </a:p>
          <a:p>
            <a:pPr lvl="2"/>
            <a:r>
              <a:rPr lang="en-US" i="1" dirty="0" smtClean="0"/>
              <a:t>$4,000 for Conference room - $600 to designer, $400 table, 10 chairs - $300 each. (Split up designer fee).</a:t>
            </a:r>
          </a:p>
          <a:p>
            <a:pPr lvl="2"/>
            <a:r>
              <a:rPr lang="en-US" i="1" dirty="0" smtClean="0"/>
              <a:t>10 hand held restaurant POS-$300 each; 3 tablets-$500 each </a:t>
            </a:r>
          </a:p>
          <a:p>
            <a:pPr lvl="1"/>
            <a:r>
              <a:rPr lang="en-US" i="1" dirty="0" smtClean="0"/>
              <a:t>2.  This must be capitalized:</a:t>
            </a:r>
          </a:p>
          <a:p>
            <a:pPr lvl="2"/>
            <a:r>
              <a:rPr lang="en-US" i="1" dirty="0" smtClean="0"/>
              <a:t>10 computers/ tablets@ $600.00 each.</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1241902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New De Minimis Rule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i="1" dirty="0" smtClean="0"/>
              <a:t>Note:  No 3115 for (f) election:</a:t>
            </a:r>
          </a:p>
          <a:p>
            <a:pPr lvl="1"/>
            <a:r>
              <a:rPr lang="en-US" i="1" dirty="0" smtClean="0"/>
              <a:t>1.263-1</a:t>
            </a:r>
          </a:p>
          <a:p>
            <a:pPr lvl="1"/>
            <a:r>
              <a:rPr lang="en-US" i="1" dirty="0" smtClean="0"/>
              <a:t>“</a:t>
            </a:r>
            <a:r>
              <a:rPr lang="en-US" b="1" i="1" u="sng" dirty="0" smtClean="0"/>
              <a:t>Except for …“(f)”</a:t>
            </a:r>
            <a:r>
              <a:rPr lang="en-US" i="1" dirty="0" smtClean="0"/>
              <a:t>…a change to comply…is a</a:t>
            </a:r>
            <a:r>
              <a:rPr lang="en-US" i="1" u="sng" dirty="0" smtClean="0"/>
              <a:t> </a:t>
            </a:r>
            <a:r>
              <a:rPr lang="en-US" i="1" dirty="0" smtClean="0"/>
              <a:t>change in method of accounting….A taxpayer…must secure...consent……</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24</a:t>
            </a:fld>
            <a:endParaRPr lang="en-US" dirty="0">
              <a:solidFill>
                <a:prstClr val="black">
                  <a:tint val="75000"/>
                </a:prstClr>
              </a:solidFill>
            </a:endParaRPr>
          </a:p>
        </p:txBody>
      </p:sp>
    </p:spTree>
    <p:extLst>
      <p:ext uri="{BB962C8B-B14F-4D97-AF65-F5344CB8AC3E}">
        <p14:creationId xmlns:p14="http://schemas.microsoft.com/office/powerpoint/2010/main" val="1870316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u="sng" dirty="0" smtClean="0"/>
              <a:t>Routine Maintenance (1.263(a)-3(</a:t>
            </a:r>
            <a:r>
              <a:rPr lang="en-US" b="1" u="sng" dirty="0" err="1" smtClean="0"/>
              <a:t>i</a:t>
            </a:r>
            <a:r>
              <a:rPr lang="en-US" b="1" u="sng" dirty="0" smtClean="0"/>
              <a:t>))</a:t>
            </a:r>
          </a:p>
          <a:p>
            <a:pPr lvl="1"/>
            <a:r>
              <a:rPr lang="en-US" dirty="0" smtClean="0"/>
              <a:t>Do more than once every 10 years.</a:t>
            </a:r>
          </a:p>
          <a:p>
            <a:pPr lvl="2"/>
            <a:r>
              <a:rPr lang="en-US" dirty="0" smtClean="0"/>
              <a:t>Escalator hand rails </a:t>
            </a:r>
            <a:r>
              <a:rPr lang="en-US" dirty="0"/>
              <a:t>(</a:t>
            </a:r>
            <a:r>
              <a:rPr lang="en-US" dirty="0" smtClean="0"/>
              <a:t>4/yrs), HVAC maint. (4./yrs) (repl. condenser).</a:t>
            </a:r>
          </a:p>
          <a:p>
            <a:pPr lvl="1"/>
            <a:r>
              <a:rPr lang="en-US" dirty="0" smtClean="0"/>
              <a:t>Allowable for </a:t>
            </a:r>
            <a:r>
              <a:rPr lang="en-US" dirty="0" err="1" smtClean="0"/>
              <a:t>rotables</a:t>
            </a:r>
            <a:r>
              <a:rPr lang="en-US" dirty="0" smtClean="0"/>
              <a:t>.</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27018662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solidFill>
                  <a:srgbClr val="FF0000"/>
                </a:solidFill>
              </a:rPr>
              <a:t>Fun Test:  Routine </a:t>
            </a:r>
            <a:r>
              <a:rPr lang="en-US" dirty="0" err="1" smtClean="0">
                <a:solidFill>
                  <a:srgbClr val="FF0000"/>
                </a:solidFill>
              </a:rPr>
              <a:t>Maintenace</a:t>
            </a:r>
            <a:endParaRPr lang="en-US" dirty="0">
              <a:solidFill>
                <a:srgbClr val="FF0000"/>
              </a:solidFill>
            </a:endParaRPr>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a:bodyPr>
          <a:lstStyle/>
          <a:p>
            <a:r>
              <a:rPr lang="en-US" u="sng" dirty="0" smtClean="0"/>
              <a:t>Raj Wolowitz Apartments. </a:t>
            </a:r>
            <a:r>
              <a:rPr lang="en-US" b="1" dirty="0" smtClean="0"/>
              <a:t>  </a:t>
            </a:r>
            <a:r>
              <a:rPr lang="en-US" dirty="0" smtClean="0"/>
              <a:t>Owner forgot to certify his elevator.  It has not been working for 3 years. </a:t>
            </a:r>
            <a:r>
              <a:rPr lang="en-US" dirty="0"/>
              <a:t>M</a:t>
            </a:r>
            <a:r>
              <a:rPr lang="en-US" dirty="0" smtClean="0"/>
              <a:t>aintenance is usually in 3 year cycles.  </a:t>
            </a:r>
            <a:endParaRPr lang="en-US" u="sng" dirty="0" smtClean="0"/>
          </a:p>
          <a:p>
            <a:pPr lvl="1"/>
            <a:r>
              <a:rPr lang="en-US" dirty="0" smtClean="0"/>
              <a:t>Sheldon Cooper complains to Penny, his manager.  She gets Raj to do maintenance for $1,100 and to pay a $100 inspection fee.</a:t>
            </a:r>
          </a:p>
          <a:p>
            <a:pPr lvl="1"/>
            <a:r>
              <a:rPr lang="en-US" dirty="0" smtClean="0">
                <a:solidFill>
                  <a:srgbClr val="FF0000"/>
                </a:solidFill>
              </a:rPr>
              <a:t>According Example 12, the $1,100 paid probably is: </a:t>
            </a:r>
            <a:r>
              <a:rPr lang="en-US" dirty="0" smtClean="0"/>
              <a:t> a) deductible (repair) or b) capitalized.</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26</a:t>
            </a:fld>
            <a:endParaRPr lang="en-US" dirty="0">
              <a:solidFill>
                <a:prstClr val="black">
                  <a:tint val="75000"/>
                </a:prstClr>
              </a:solidFill>
            </a:endParaRPr>
          </a:p>
        </p:txBody>
      </p:sp>
    </p:spTree>
    <p:extLst>
      <p:ext uri="{BB962C8B-B14F-4D97-AF65-F5344CB8AC3E}">
        <p14:creationId xmlns:p14="http://schemas.microsoft.com/office/powerpoint/2010/main" val="17909540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u="sng" dirty="0" smtClean="0"/>
              <a:t>Small taxpayers expenditures (1.263(a)-3(h)</a:t>
            </a:r>
          </a:p>
          <a:p>
            <a:pPr lvl="1"/>
            <a:r>
              <a:rPr lang="en-US" dirty="0" smtClean="0"/>
              <a:t>Ave Gross Receipts &lt; $10 Million (See Rev. Proc. 2002-28)</a:t>
            </a:r>
          </a:p>
          <a:p>
            <a:pPr lvl="1"/>
            <a:r>
              <a:rPr lang="en-US" dirty="0" smtClean="0"/>
              <a:t>Un adjusted basis &lt;/= $1 million </a:t>
            </a:r>
          </a:p>
          <a:p>
            <a:pPr lvl="1"/>
            <a:r>
              <a:rPr lang="en-US" b="1" u="sng" dirty="0" smtClean="0"/>
              <a:t>Total repair/improvements</a:t>
            </a:r>
            <a:r>
              <a:rPr lang="en-US" dirty="0" smtClean="0"/>
              <a:t>  = lesser of:</a:t>
            </a:r>
          </a:p>
          <a:p>
            <a:pPr lvl="2"/>
            <a:r>
              <a:rPr lang="en-US" dirty="0" smtClean="0"/>
              <a:t>2% of unadjusted basis</a:t>
            </a:r>
          </a:p>
          <a:p>
            <a:pPr lvl="2"/>
            <a:r>
              <a:rPr lang="en-US" dirty="0" smtClean="0"/>
              <a:t>$10,000/building</a:t>
            </a:r>
          </a:p>
          <a:p>
            <a:pPr lvl="1"/>
            <a:r>
              <a:rPr lang="en-US" b="1" u="sng" dirty="0" smtClean="0"/>
              <a:t>All</a:t>
            </a:r>
            <a:r>
              <a:rPr lang="en-US" dirty="0" smtClean="0"/>
              <a:t> repairs/improvements lumped in for $10K limit</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18576018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a:bodyPr>
          <a:lstStyle/>
          <a:p>
            <a:r>
              <a:rPr lang="en-US" u="sng" dirty="0" smtClean="0"/>
              <a:t>$10 Million Ave Gross Receipts Limit</a:t>
            </a:r>
            <a:endParaRPr lang="en-US" dirty="0" smtClean="0"/>
          </a:p>
          <a:p>
            <a:pPr lvl="2"/>
            <a:r>
              <a:rPr lang="en-US" dirty="0" smtClean="0"/>
              <a:t>All sources</a:t>
            </a:r>
          </a:p>
          <a:p>
            <a:pPr lvl="2"/>
            <a:r>
              <a:rPr lang="en-US" dirty="0" smtClean="0"/>
              <a:t>Can deduct returns &amp; allowances</a:t>
            </a:r>
          </a:p>
          <a:p>
            <a:pPr lvl="2"/>
            <a:r>
              <a:rPr lang="en-US" dirty="0" smtClean="0"/>
              <a:t>Can exclude sales tax (if buyer imposed) – CA.</a:t>
            </a:r>
          </a:p>
          <a:p>
            <a:pPr lvl="1"/>
            <a:r>
              <a:rPr lang="en-US" dirty="0" smtClean="0"/>
              <a:t>3 Prior Year (shorter if &lt; 3 years operating)</a:t>
            </a:r>
          </a:p>
          <a:p>
            <a:r>
              <a:rPr lang="en-US" dirty="0" smtClean="0"/>
              <a:t>Annual election</a:t>
            </a:r>
          </a:p>
          <a:p>
            <a:pPr lvl="1"/>
            <a:r>
              <a:rPr lang="en-US" dirty="0" smtClean="0"/>
              <a:t>If elect, but exceeds &gt; $10K, only disqualified for </a:t>
            </a:r>
            <a:r>
              <a:rPr lang="en-US" u="sng" dirty="0" smtClean="0"/>
              <a:t>that building</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28</a:t>
            </a:fld>
            <a:endParaRPr lang="en-US" dirty="0">
              <a:solidFill>
                <a:prstClr val="black">
                  <a:tint val="75000"/>
                </a:prstClr>
              </a:solidFill>
            </a:endParaRPr>
          </a:p>
        </p:txBody>
      </p:sp>
    </p:spTree>
    <p:extLst>
      <p:ext uri="{BB962C8B-B14F-4D97-AF65-F5344CB8AC3E}">
        <p14:creationId xmlns:p14="http://schemas.microsoft.com/office/powerpoint/2010/main" val="30177651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Not Improvements – Safe Harbors</a:t>
            </a:r>
            <a:endParaRPr lang="en-US" dirty="0"/>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fontScale="92500" lnSpcReduction="10000"/>
          </a:bodyPr>
          <a:lstStyle/>
          <a:p>
            <a:r>
              <a:rPr lang="en-US" b="1" dirty="0" smtClean="0"/>
              <a:t>Form of Election:</a:t>
            </a:r>
          </a:p>
          <a:p>
            <a:pPr marL="457200" lvl="1" indent="0">
              <a:buNone/>
            </a:pPr>
            <a:r>
              <a:rPr lang="en-US" b="1" dirty="0" smtClean="0"/>
              <a:t>Section </a:t>
            </a:r>
            <a:r>
              <a:rPr lang="en-US" b="1" dirty="0"/>
              <a:t>1.263(a)-3(h) Safe Harbor Election for Qualified Small Taxpayers.</a:t>
            </a:r>
            <a:endParaRPr lang="en-US" dirty="0"/>
          </a:p>
          <a:p>
            <a:pPr marL="457200" lvl="1" indent="0">
              <a:buNone/>
            </a:pPr>
            <a:r>
              <a:rPr lang="en-US" dirty="0" smtClean="0"/>
              <a:t>Taxpayer’s Name</a:t>
            </a:r>
            <a:endParaRPr lang="en-US" dirty="0"/>
          </a:p>
          <a:p>
            <a:pPr marL="457200" lvl="1" indent="0">
              <a:buNone/>
            </a:pPr>
            <a:r>
              <a:rPr lang="en-US" dirty="0" smtClean="0"/>
              <a:t>Address</a:t>
            </a:r>
            <a:endParaRPr lang="en-US" dirty="0"/>
          </a:p>
          <a:p>
            <a:pPr marL="457200" lvl="1" indent="0">
              <a:buNone/>
            </a:pPr>
            <a:r>
              <a:rPr lang="en-US" dirty="0" smtClean="0"/>
              <a:t>Identification </a:t>
            </a:r>
            <a:r>
              <a:rPr lang="en-US" dirty="0"/>
              <a:t>Number</a:t>
            </a:r>
          </a:p>
          <a:p>
            <a:pPr marL="457200" lvl="1" indent="0">
              <a:buNone/>
            </a:pPr>
            <a:r>
              <a:rPr lang="en-US" dirty="0" smtClean="0"/>
              <a:t>Identify </a:t>
            </a:r>
            <a:r>
              <a:rPr lang="en-US" dirty="0"/>
              <a:t>Each Building</a:t>
            </a:r>
          </a:p>
          <a:p>
            <a:pPr marL="0" indent="0">
              <a:buNone/>
            </a:pPr>
            <a:r>
              <a:rPr lang="en-US" sz="2600" i="1" dirty="0"/>
              <a:t>While not required by </a:t>
            </a:r>
            <a:r>
              <a:rPr lang="en-US" sz="2600" i="1" dirty="0" smtClean="0"/>
              <a:t>regulations  add:</a:t>
            </a:r>
            <a:r>
              <a:rPr lang="en-US" sz="2600" dirty="0" smtClean="0"/>
              <a:t> </a:t>
            </a:r>
            <a:endParaRPr lang="en-US" sz="2600" dirty="0"/>
          </a:p>
          <a:p>
            <a:pPr marL="457200" lvl="1" indent="0">
              <a:buNone/>
            </a:pPr>
            <a:r>
              <a:rPr lang="en-US" i="1" dirty="0"/>
              <a:t>Taxpayer is making the §1.263(a)-3(h) safe harbor election for qualified small taxpayers.</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29</a:t>
            </a:fld>
            <a:endParaRPr lang="en-US" dirty="0">
              <a:solidFill>
                <a:prstClr val="black">
                  <a:tint val="75000"/>
                </a:prstClr>
              </a:solidFill>
            </a:endParaRPr>
          </a:p>
        </p:txBody>
      </p:sp>
    </p:spTree>
    <p:extLst>
      <p:ext uri="{BB962C8B-B14F-4D97-AF65-F5344CB8AC3E}">
        <p14:creationId xmlns:p14="http://schemas.microsoft.com/office/powerpoint/2010/main" val="3456816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a:solidFill>
            <a:schemeClr val="accent1">
              <a:lumMod val="20000"/>
              <a:lumOff val="80000"/>
            </a:schemeClr>
          </a:solidFill>
        </p:spPr>
        <p:txBody>
          <a:bodyPr>
            <a:normAutofit/>
          </a:bodyPr>
          <a:lstStyle/>
          <a:p>
            <a:r>
              <a:rPr lang="en-US" dirty="0" smtClean="0"/>
              <a:t>Items You Must Know</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pPr marL="0" indent="0">
              <a:buNone/>
            </a:pPr>
            <a:r>
              <a:rPr lang="en-US" i="1" dirty="0" smtClean="0"/>
              <a:t>“[</a:t>
            </a:r>
            <a:r>
              <a:rPr lang="en-US" i="1" dirty="0"/>
              <a:t>E]</a:t>
            </a:r>
            <a:r>
              <a:rPr lang="en-US" i="1" dirty="0" err="1"/>
              <a:t>xcept</a:t>
            </a:r>
            <a:r>
              <a:rPr lang="en-US" i="1" dirty="0"/>
              <a:t> as otherwise stated, a change to comply with the final regulations is a </a:t>
            </a:r>
            <a:r>
              <a:rPr lang="en-US" b="1" i="1" dirty="0"/>
              <a:t>change in method of accounting</a:t>
            </a:r>
            <a:r>
              <a:rPr lang="en-US" i="1" dirty="0"/>
              <a:t> to which the provisions of sections 446 and 481 and the accompanying regulations apply</a:t>
            </a:r>
            <a:r>
              <a:rPr lang="en-US" i="1" dirty="0" smtClean="0"/>
              <a:t>.”</a:t>
            </a:r>
          </a:p>
          <a:p>
            <a:pPr marL="0" indent="0">
              <a:buNone/>
            </a:pPr>
            <a:endParaRPr lang="en-US" i="1" dirty="0"/>
          </a:p>
          <a:p>
            <a:pPr marL="0" indent="0">
              <a:buNone/>
            </a:pPr>
            <a:r>
              <a:rPr lang="en-US" dirty="0" smtClean="0"/>
              <a:t>(</a:t>
            </a:r>
            <a:r>
              <a:rPr lang="en-US" dirty="0"/>
              <a:t>Preamble to TD 9636 Guidance Regarding Deduction and Capitalization of Expenditures Related to Tangible Personal Property)</a:t>
            </a:r>
            <a:endParaRPr lang="en-US" dirty="0" smtClean="0"/>
          </a:p>
          <a:p>
            <a:endParaRPr lang="en-US" i="1" dirty="0" smtClean="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3</a:t>
            </a:fld>
            <a:endParaRPr lang="en-US" dirty="0"/>
          </a:p>
        </p:txBody>
      </p:sp>
    </p:spTree>
    <p:extLst>
      <p:ext uri="{BB962C8B-B14F-4D97-AF65-F5344CB8AC3E}">
        <p14:creationId xmlns:p14="http://schemas.microsoft.com/office/powerpoint/2010/main" val="2441268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Partial Disposition Election</a:t>
            </a:r>
            <a:endParaRPr lang="en-US" dirty="0"/>
          </a:p>
        </p:txBody>
      </p:sp>
      <p:sp>
        <p:nvSpPr>
          <p:cNvPr id="3" name="Content Placeholder 2"/>
          <p:cNvSpPr>
            <a:spLocks noGrp="1"/>
          </p:cNvSpPr>
          <p:nvPr>
            <p:ph idx="1"/>
          </p:nvPr>
        </p:nvSpPr>
        <p:spPr>
          <a:xfrm>
            <a:off x="304800" y="1600200"/>
            <a:ext cx="8229600" cy="4525963"/>
          </a:xfrm>
          <a:solidFill>
            <a:schemeClr val="accent3">
              <a:lumMod val="20000"/>
              <a:lumOff val="80000"/>
            </a:schemeClr>
          </a:solidFill>
        </p:spPr>
        <p:txBody>
          <a:bodyPr>
            <a:normAutofit/>
          </a:bodyPr>
          <a:lstStyle/>
          <a:p>
            <a:r>
              <a:rPr lang="en-US" b="1" dirty="0"/>
              <a:t>1.168(</a:t>
            </a:r>
            <a:r>
              <a:rPr lang="en-US" b="1" dirty="0" err="1"/>
              <a:t>i</a:t>
            </a:r>
            <a:r>
              <a:rPr lang="en-US" b="1" dirty="0"/>
              <a:t>)-8(d). </a:t>
            </a:r>
          </a:p>
          <a:p>
            <a:r>
              <a:rPr lang="en-US" dirty="0" smtClean="0"/>
              <a:t>If capitalize an improvement, then taxpayer may </a:t>
            </a:r>
            <a:r>
              <a:rPr lang="en-US" b="1" dirty="0" smtClean="0"/>
              <a:t>election </a:t>
            </a:r>
            <a:r>
              <a:rPr lang="en-US" b="1" dirty="0"/>
              <a:t>to write-off </a:t>
            </a:r>
            <a:r>
              <a:rPr lang="en-US" b="1" dirty="0" smtClean="0"/>
              <a:t>part of existing asset disposed of.</a:t>
            </a:r>
          </a:p>
          <a:p>
            <a:pPr lvl="1"/>
            <a:r>
              <a:rPr lang="en-US" dirty="0" smtClean="0"/>
              <a:t>Example:  Remodel pool in 2012 – pipe breaks, must do 2</a:t>
            </a:r>
            <a:r>
              <a:rPr lang="en-US" baseline="30000" dirty="0" smtClean="0"/>
              <a:t>nd</a:t>
            </a:r>
            <a:r>
              <a:rPr lang="en-US" dirty="0" smtClean="0"/>
              <a:t> remodel in 2015.</a:t>
            </a:r>
          </a:p>
          <a:p>
            <a:r>
              <a:rPr lang="en-US" dirty="0" smtClean="0"/>
              <a:t>No form of election required:  “Just do it.”</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4083422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Building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Buildings:  IRS Takes “Split” Approach</a:t>
            </a:r>
          </a:p>
          <a:p>
            <a:pPr lvl="1"/>
            <a:r>
              <a:rPr lang="en-US" dirty="0" smtClean="0"/>
              <a:t>Whole Building:  Systems = parts of buildings).</a:t>
            </a:r>
          </a:p>
          <a:p>
            <a:pPr lvl="1"/>
            <a:endParaRPr lang="en-US" dirty="0" smtClean="0"/>
          </a:p>
          <a:p>
            <a:pPr lvl="2"/>
            <a:r>
              <a:rPr lang="en-US" dirty="0" smtClean="0"/>
              <a:t>Identify 9 common “systems” in buildings</a:t>
            </a:r>
          </a:p>
          <a:p>
            <a:pPr lvl="2"/>
            <a:r>
              <a:rPr lang="en-US" dirty="0" smtClean="0"/>
              <a:t>Systems are </a:t>
            </a:r>
            <a:r>
              <a:rPr lang="en-US" u="sng" dirty="0" smtClean="0"/>
              <a:t>NOT</a:t>
            </a:r>
            <a:r>
              <a:rPr lang="en-US" dirty="0" smtClean="0"/>
              <a:t> a Unit of Property; but decide capital improvement at a systems level.</a:t>
            </a:r>
          </a:p>
          <a:p>
            <a:pPr lvl="2"/>
            <a:endParaRPr lang="en-US" dirty="0" smtClean="0"/>
          </a:p>
          <a:p>
            <a:pPr lvl="1"/>
            <a:r>
              <a:rPr lang="en-US" dirty="0" smtClean="0"/>
              <a:t>Tenant:  Tenant’s Unit – 1 Unit (unless divisions)</a:t>
            </a:r>
          </a:p>
          <a:p>
            <a:pPr lvl="1"/>
            <a:r>
              <a:rPr lang="en-US" dirty="0" smtClean="0"/>
              <a:t>Condo/Co-op: (Each Unit = 1  Unit)</a:t>
            </a:r>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31</a:t>
            </a:fld>
            <a:endParaRPr lang="en-US" dirty="0"/>
          </a:p>
        </p:txBody>
      </p:sp>
    </p:spTree>
    <p:extLst>
      <p:ext uri="{BB962C8B-B14F-4D97-AF65-F5344CB8AC3E}">
        <p14:creationId xmlns:p14="http://schemas.microsoft.com/office/powerpoint/2010/main" val="11723333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Building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Building systems (examples):</a:t>
            </a:r>
          </a:p>
          <a:p>
            <a:pPr lvl="1"/>
            <a:r>
              <a:rPr lang="en-US" dirty="0" smtClean="0"/>
              <a:t>HVAC (heat, ventilation, and A.C.); </a:t>
            </a:r>
          </a:p>
          <a:p>
            <a:pPr lvl="1"/>
            <a:r>
              <a:rPr lang="en-US" dirty="0" smtClean="0"/>
              <a:t>Plumbing</a:t>
            </a:r>
          </a:p>
          <a:p>
            <a:pPr lvl="1"/>
            <a:r>
              <a:rPr lang="en-US" dirty="0" smtClean="0"/>
              <a:t>electrical systems; </a:t>
            </a:r>
          </a:p>
          <a:p>
            <a:pPr lvl="1"/>
            <a:r>
              <a:rPr lang="en-US" dirty="0" smtClean="0"/>
              <a:t>Escalators and elevators;</a:t>
            </a:r>
          </a:p>
          <a:p>
            <a:pPr lvl="1"/>
            <a:r>
              <a:rPr lang="en-US" dirty="0" smtClean="0"/>
              <a:t>fire protection, </a:t>
            </a:r>
          </a:p>
          <a:p>
            <a:pPr lvl="1"/>
            <a:r>
              <a:rPr lang="en-US" dirty="0" smtClean="0"/>
              <a:t>alarm, security systems; </a:t>
            </a:r>
          </a:p>
          <a:p>
            <a:pPr lvl="1"/>
            <a:r>
              <a:rPr lang="en-US" dirty="0" smtClean="0"/>
              <a:t>gas distribution systems; and </a:t>
            </a:r>
          </a:p>
          <a:p>
            <a:pPr lvl="1"/>
            <a:r>
              <a:rPr lang="en-US" dirty="0" smtClean="0"/>
              <a:t>other systems identified in published guidance.</a:t>
            </a:r>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32</a:t>
            </a:fld>
            <a:endParaRPr lang="en-US" dirty="0"/>
          </a:p>
        </p:txBody>
      </p:sp>
    </p:spTree>
    <p:extLst>
      <p:ext uri="{BB962C8B-B14F-4D97-AF65-F5344CB8AC3E}">
        <p14:creationId xmlns:p14="http://schemas.microsoft.com/office/powerpoint/2010/main" val="37045506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Unit of Property - Building</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Building systems – Capitalize or Deduct</a:t>
            </a:r>
          </a:p>
          <a:p>
            <a:pPr lvl="1"/>
            <a:r>
              <a:rPr lang="en-US" dirty="0" smtClean="0"/>
              <a:t>Facts &amp; Circumstances Approach</a:t>
            </a:r>
          </a:p>
          <a:p>
            <a:pPr lvl="1"/>
            <a:r>
              <a:rPr lang="en-US" dirty="0" smtClean="0"/>
              <a:t>No safe harbor</a:t>
            </a:r>
          </a:p>
          <a:p>
            <a:pPr lvl="1"/>
            <a:r>
              <a:rPr lang="en-US" dirty="0" smtClean="0"/>
              <a:t>Lots of examples provided to illustrate</a:t>
            </a:r>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33</a:t>
            </a:fld>
            <a:endParaRPr lang="en-US" dirty="0"/>
          </a:p>
        </p:txBody>
      </p:sp>
    </p:spTree>
    <p:extLst>
      <p:ext uri="{BB962C8B-B14F-4D97-AF65-F5344CB8AC3E}">
        <p14:creationId xmlns:p14="http://schemas.microsoft.com/office/powerpoint/2010/main" val="19769997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Learning by Example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Betterments – Equipment </a:t>
            </a:r>
          </a:p>
          <a:p>
            <a:pPr lvl="1"/>
            <a:r>
              <a:rPr lang="en-US" dirty="0" smtClean="0"/>
              <a:t>If purchase and intend to fix.</a:t>
            </a:r>
          </a:p>
          <a:p>
            <a:pPr lvl="1"/>
            <a:r>
              <a:rPr lang="en-US" dirty="0" smtClean="0"/>
              <a:t>Tractor needing new motor</a:t>
            </a:r>
            <a:endParaRPr lang="en-US" dirty="0"/>
          </a:p>
          <a:p>
            <a:r>
              <a:rPr lang="en-US" dirty="0" smtClean="0"/>
              <a:t>Betterment – Building (paper towel; refresh)</a:t>
            </a:r>
          </a:p>
          <a:p>
            <a:pPr lvl="2"/>
            <a:r>
              <a:rPr lang="en-US" dirty="0" smtClean="0"/>
              <a:t>Clean up environmental after purchase</a:t>
            </a:r>
          </a:p>
          <a:p>
            <a:pPr lvl="2"/>
            <a:r>
              <a:rPr lang="en-US" dirty="0" smtClean="0"/>
              <a:t>Building purchased “below standard”, then repaired</a:t>
            </a:r>
          </a:p>
          <a:p>
            <a:pPr lvl="2"/>
            <a:r>
              <a:rPr lang="en-US" dirty="0" smtClean="0"/>
              <a:t>Expand/improve in addition to a “refresh”.</a:t>
            </a:r>
          </a:p>
          <a:p>
            <a:pPr lvl="2"/>
            <a:r>
              <a:rPr lang="en-US" dirty="0" smtClean="0"/>
              <a:t>Abandon at loss; later restoration (casualty not req’d)</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28552411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sz="3400" dirty="0" smtClean="0"/>
              <a:t>Betterments – Major Component </a:t>
            </a:r>
          </a:p>
          <a:p>
            <a:pPr lvl="1"/>
            <a:r>
              <a:rPr lang="en-US" dirty="0" smtClean="0"/>
              <a:t>Gas Stations.  New tanks have leak detection.</a:t>
            </a:r>
          </a:p>
          <a:p>
            <a:pPr lvl="1"/>
            <a:r>
              <a:rPr lang="en-US" dirty="0" smtClean="0"/>
              <a:t>Sprinkler System.  New fire system</a:t>
            </a:r>
          </a:p>
          <a:p>
            <a:pPr lvl="1"/>
            <a:r>
              <a:rPr lang="en-US" dirty="0" smtClean="0"/>
              <a:t>100% Remodel.  </a:t>
            </a:r>
          </a:p>
          <a:p>
            <a:pPr lvl="2"/>
            <a:r>
              <a:rPr lang="en-US" dirty="0" smtClean="0"/>
              <a:t>All hotel bathrooms over 4 years (including furnishing replaced).</a:t>
            </a:r>
          </a:p>
          <a:p>
            <a:pPr lvl="2"/>
            <a:r>
              <a:rPr lang="en-US" dirty="0" smtClean="0"/>
              <a:t>All flooring of public areas of hotel.  (b/c not refreshment)</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35</a:t>
            </a:fld>
            <a:endParaRPr lang="en-US" dirty="0">
              <a:solidFill>
                <a:prstClr val="black">
                  <a:tint val="75000"/>
                </a:prstClr>
              </a:solidFill>
            </a:endParaRPr>
          </a:p>
        </p:txBody>
      </p:sp>
    </p:spTree>
    <p:extLst>
      <p:ext uri="{BB962C8B-B14F-4D97-AF65-F5344CB8AC3E}">
        <p14:creationId xmlns:p14="http://schemas.microsoft.com/office/powerpoint/2010/main" val="42512202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Not Betterments – Equipment (“caps”)</a:t>
            </a:r>
          </a:p>
          <a:p>
            <a:pPr lvl="1"/>
            <a:r>
              <a:rPr lang="en-US" dirty="0" smtClean="0"/>
              <a:t>Relocation &amp; reinstall (moved)</a:t>
            </a:r>
          </a:p>
          <a:p>
            <a:pPr lvl="1"/>
            <a:r>
              <a:rPr lang="en-US" dirty="0" smtClean="0"/>
              <a:t>Reconditioning to </a:t>
            </a:r>
            <a:r>
              <a:rPr lang="en-US" dirty="0"/>
              <a:t>meet regulations (not restored</a:t>
            </a:r>
            <a:r>
              <a:rPr lang="en-US" dirty="0" smtClean="0"/>
              <a:t>) [new smog system]</a:t>
            </a:r>
            <a:endParaRPr lang="en-US" dirty="0"/>
          </a:p>
          <a:p>
            <a:r>
              <a:rPr lang="en-US" dirty="0" smtClean="0"/>
              <a:t>Not Betterments – Building (“caps”)</a:t>
            </a:r>
          </a:p>
          <a:p>
            <a:pPr lvl="1"/>
            <a:r>
              <a:rPr lang="en-US" dirty="0" smtClean="0"/>
              <a:t>New mandated reg.  Earthquake retrofit</a:t>
            </a:r>
          </a:p>
          <a:p>
            <a:pPr lvl="1"/>
            <a:r>
              <a:rPr lang="en-US" dirty="0" smtClean="0"/>
              <a:t>Safety. Oil seeping in from outside; fix to avoid health code closure.</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36</a:t>
            </a:fld>
            <a:endParaRPr lang="en-US" dirty="0">
              <a:solidFill>
                <a:prstClr val="black">
                  <a:tint val="75000"/>
                </a:prstClr>
              </a:solidFill>
            </a:endParaRPr>
          </a:p>
        </p:txBody>
      </p:sp>
    </p:spTree>
    <p:extLst>
      <p:ext uri="{BB962C8B-B14F-4D97-AF65-F5344CB8AC3E}">
        <p14:creationId xmlns:p14="http://schemas.microsoft.com/office/powerpoint/2010/main" val="14001775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solidFill>
                  <a:srgbClr val="FF0000"/>
                </a:solidFill>
              </a:rPr>
              <a:t>Test Your Knowledge (Real Story)</a:t>
            </a:r>
            <a:endParaRPr lang="en-US" b="1" dirty="0">
              <a:solidFill>
                <a:srgbClr val="FF0000"/>
              </a:solidFill>
            </a:endParaRPr>
          </a:p>
        </p:txBody>
      </p:sp>
      <p:sp>
        <p:nvSpPr>
          <p:cNvPr id="3" name="Content Placeholder 2"/>
          <p:cNvSpPr>
            <a:spLocks noGrp="1"/>
          </p:cNvSpPr>
          <p:nvPr>
            <p:ph idx="1"/>
          </p:nvPr>
        </p:nvSpPr>
        <p:spPr>
          <a:solidFill>
            <a:schemeClr val="accent3">
              <a:lumMod val="20000"/>
              <a:lumOff val="80000"/>
            </a:schemeClr>
          </a:solidFill>
        </p:spPr>
        <p:txBody>
          <a:bodyPr>
            <a:normAutofit fontScale="70000" lnSpcReduction="20000"/>
          </a:bodyPr>
          <a:lstStyle/>
          <a:p>
            <a:pPr algn="just"/>
            <a:r>
              <a:rPr lang="en-US" dirty="0" smtClean="0"/>
              <a:t>PTSD Property Mang’t, Inc.’s owner puts 82-year old Dad to work.  Dad attends seminar on “soft understructure apartments”.  As a </a:t>
            </a:r>
            <a:r>
              <a:rPr lang="en-US" b="1" i="1" dirty="0" smtClean="0"/>
              <a:t>favor</a:t>
            </a:r>
            <a:r>
              <a:rPr lang="en-US" dirty="0" smtClean="0"/>
              <a:t> </a:t>
            </a:r>
            <a:r>
              <a:rPr lang="en-US" u="sng" dirty="0" smtClean="0"/>
              <a:t>every apartment owner</a:t>
            </a:r>
            <a:r>
              <a:rPr lang="en-US" dirty="0" smtClean="0"/>
              <a:t> (about 100) receives a “free” quote - ($6,500) by an engineer/friend (lots of pictures of owner’s building) and 12 newspaper articles. Letter says:</a:t>
            </a:r>
          </a:p>
          <a:p>
            <a:pPr algn="just"/>
            <a:endParaRPr lang="en-US" dirty="0" smtClean="0"/>
          </a:p>
          <a:p>
            <a:pPr lvl="1"/>
            <a:r>
              <a:rPr lang="en-US" b="1" i="1" dirty="0" smtClean="0"/>
              <a:t>You may be next.  Act now to save $$.  One Tenant got $2 million.  County may soon set ordinances; costs will rise.</a:t>
            </a:r>
            <a:r>
              <a:rPr lang="en-US" b="1" dirty="0" smtClean="0"/>
              <a:t>”</a:t>
            </a:r>
          </a:p>
          <a:p>
            <a:pPr lvl="1"/>
            <a:r>
              <a:rPr lang="en-US" dirty="0" smtClean="0"/>
              <a:t>Dad estimates that + $6,500, $100,000-$200,000 per building.</a:t>
            </a:r>
          </a:p>
          <a:p>
            <a:pPr lvl="1"/>
            <a:r>
              <a:rPr lang="en-US" dirty="0" smtClean="0"/>
              <a:t>Dad says “I’m just trying to help you.</a:t>
            </a:r>
          </a:p>
          <a:p>
            <a:endParaRPr lang="en-US" dirty="0" smtClean="0">
              <a:solidFill>
                <a:srgbClr val="FF0000"/>
              </a:solidFill>
            </a:endParaRPr>
          </a:p>
          <a:p>
            <a:r>
              <a:rPr lang="en-US" dirty="0" smtClean="0">
                <a:solidFill>
                  <a:srgbClr val="FF0000"/>
                </a:solidFill>
              </a:rPr>
              <a:t>Question:  To try to claim a deduction, does it make a different if owner acts now or waits for an ordinance to pass.  </a:t>
            </a:r>
          </a:p>
          <a:p>
            <a:pPr lvl="1"/>
            <a:r>
              <a:rPr lang="en-US" dirty="0" smtClean="0"/>
              <a:t>(1.263(a)-3(j)(3),Example 12)</a:t>
            </a:r>
            <a:endParaRPr lang="en-US" dirty="0">
              <a:solidFill>
                <a:srgbClr val="FF0000"/>
              </a:solidFill>
            </a:endParaRPr>
          </a:p>
          <a:p>
            <a:r>
              <a:rPr lang="en-US" dirty="0" smtClean="0">
                <a:solidFill>
                  <a:srgbClr val="FF0000"/>
                </a:solidFill>
              </a:rPr>
              <a:t>Question:  If building collapses, next EQ, is owner liable?</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37</a:t>
            </a:fld>
            <a:endParaRPr lang="en-US" dirty="0">
              <a:solidFill>
                <a:prstClr val="black">
                  <a:tint val="75000"/>
                </a:prstClr>
              </a:solidFill>
            </a:endParaRPr>
          </a:p>
        </p:txBody>
      </p:sp>
    </p:spTree>
    <p:extLst>
      <p:ext uri="{BB962C8B-B14F-4D97-AF65-F5344CB8AC3E}">
        <p14:creationId xmlns:p14="http://schemas.microsoft.com/office/powerpoint/2010/main" val="21204078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Not Betterments </a:t>
            </a:r>
          </a:p>
          <a:p>
            <a:pPr lvl="1"/>
            <a:r>
              <a:rPr lang="en-US" dirty="0" smtClean="0"/>
              <a:t>Replace 100 of 300 damaged exterior windows </a:t>
            </a:r>
          </a:p>
          <a:p>
            <a:pPr lvl="1"/>
            <a:r>
              <a:rPr lang="en-US" dirty="0" smtClean="0"/>
              <a:t>Replace 4 of 10 old sinks (40%)</a:t>
            </a:r>
          </a:p>
          <a:p>
            <a:pPr lvl="1"/>
            <a:r>
              <a:rPr lang="en-US" dirty="0" smtClean="0"/>
              <a:t>Replace Top Layer of “Roof</a:t>
            </a:r>
            <a:r>
              <a:rPr lang="en-US" dirty="0"/>
              <a:t>” </a:t>
            </a:r>
          </a:p>
          <a:p>
            <a:pPr lvl="2"/>
            <a:r>
              <a:rPr lang="en-US" dirty="0"/>
              <a:t>M = Owner, replaces entire “membrane” (top layer</a:t>
            </a:r>
            <a:r>
              <a:rPr lang="en-US" dirty="0" smtClean="0"/>
              <a:t>).</a:t>
            </a:r>
            <a:endParaRPr lang="en-US" dirty="0">
              <a:sym typeface="Wingdings" pitchFamily="2" charset="2"/>
            </a:endParaRPr>
          </a:p>
          <a:p>
            <a:pPr lvl="1"/>
            <a:r>
              <a:rPr lang="en-US" dirty="0" smtClean="0">
                <a:sym typeface="Wingdings" pitchFamily="2" charset="2"/>
              </a:rPr>
              <a:t>Remove “</a:t>
            </a:r>
            <a:r>
              <a:rPr lang="en-US" dirty="0">
                <a:sym typeface="Wingdings" pitchFamily="2" charset="2"/>
              </a:rPr>
              <a:t>drop ceiling” – paint exposed ducts.</a:t>
            </a:r>
          </a:p>
          <a:p>
            <a:pPr lvl="1"/>
            <a:r>
              <a:rPr lang="en-US" dirty="0" smtClean="0">
                <a:sym typeface="Wingdings" pitchFamily="2" charset="2"/>
              </a:rPr>
              <a:t>Replace </a:t>
            </a:r>
            <a:r>
              <a:rPr lang="en-US" dirty="0">
                <a:sym typeface="Wingdings" pitchFamily="2" charset="2"/>
              </a:rPr>
              <a:t>2 of 10 roof-top worn HVAC </a:t>
            </a:r>
            <a:r>
              <a:rPr lang="en-US" dirty="0" smtClean="0">
                <a:sym typeface="Wingdings" pitchFamily="2" charset="2"/>
              </a:rPr>
              <a:t>systems, even if better! </a:t>
            </a:r>
            <a:endParaRPr lang="en-US" dirty="0"/>
          </a:p>
          <a:p>
            <a:pPr lvl="2"/>
            <a:endParaRPr lang="en-US" dirty="0" smtClean="0"/>
          </a:p>
          <a:p>
            <a:pPr lvl="2"/>
            <a:endParaRPr lang="en-US" dirty="0" smtClean="0"/>
          </a:p>
          <a:p>
            <a:pPr lvl="2"/>
            <a:endParaRPr lang="en-US" dirty="0" smtClean="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38</a:t>
            </a:fld>
            <a:endParaRPr lang="en-US" dirty="0">
              <a:solidFill>
                <a:prstClr val="black">
                  <a:tint val="75000"/>
                </a:prstClr>
              </a:solidFill>
            </a:endParaRPr>
          </a:p>
        </p:txBody>
      </p:sp>
    </p:spTree>
    <p:extLst>
      <p:ext uri="{BB962C8B-B14F-4D97-AF65-F5344CB8AC3E}">
        <p14:creationId xmlns:p14="http://schemas.microsoft.com/office/powerpoint/2010/main" val="29354571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Building Systems –Betterment! (Surgery)</a:t>
            </a:r>
          </a:p>
          <a:p>
            <a:pPr lvl="1"/>
            <a:r>
              <a:rPr lang="en-US" dirty="0" smtClean="0"/>
              <a:t>Blown insulation into walls to improve efficiency</a:t>
            </a:r>
          </a:p>
          <a:p>
            <a:pPr lvl="1"/>
            <a:r>
              <a:rPr lang="en-US" dirty="0" smtClean="0">
                <a:sym typeface="Wingdings" pitchFamily="2" charset="2"/>
              </a:rPr>
              <a:t>Add in a new drive-through window</a:t>
            </a:r>
          </a:p>
          <a:p>
            <a:pPr lvl="1"/>
            <a:r>
              <a:rPr lang="en-US" dirty="0" smtClean="0">
                <a:sym typeface="Wingdings" pitchFamily="2" charset="2"/>
              </a:rPr>
              <a:t>Electrical load capacity upgrade</a:t>
            </a:r>
          </a:p>
          <a:p>
            <a:pPr lvl="1"/>
            <a:r>
              <a:rPr lang="en-US" dirty="0" smtClean="0">
                <a:sym typeface="Wingdings" pitchFamily="2" charset="2"/>
              </a:rPr>
              <a:t>Add stairs and mezzanine to make a 2</a:t>
            </a:r>
            <a:r>
              <a:rPr lang="en-US" baseline="30000" dirty="0" smtClean="0">
                <a:sym typeface="Wingdings" pitchFamily="2" charset="2"/>
              </a:rPr>
              <a:t>nd</a:t>
            </a:r>
            <a:r>
              <a:rPr lang="en-US" dirty="0" smtClean="0">
                <a:sym typeface="Wingdings" pitchFamily="2" charset="2"/>
              </a:rPr>
              <a:t> floor.</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39</a:t>
            </a:fld>
            <a:endParaRPr lang="en-US" dirty="0">
              <a:solidFill>
                <a:prstClr val="black">
                  <a:tint val="75000"/>
                </a:prstClr>
              </a:solidFill>
            </a:endParaRPr>
          </a:p>
        </p:txBody>
      </p:sp>
    </p:spTree>
    <p:extLst>
      <p:ext uri="{BB962C8B-B14F-4D97-AF65-F5344CB8AC3E}">
        <p14:creationId xmlns:p14="http://schemas.microsoft.com/office/powerpoint/2010/main" val="654276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Evolution of  “§</a:t>
            </a:r>
            <a:r>
              <a:rPr lang="en-US" dirty="0"/>
              <a:t>263 </a:t>
            </a:r>
            <a:r>
              <a:rPr lang="en-US" dirty="0" smtClean="0"/>
              <a:t>Regs”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History:</a:t>
            </a:r>
          </a:p>
          <a:p>
            <a:pPr lvl="1"/>
            <a:r>
              <a:rPr lang="en-US" dirty="0" smtClean="0"/>
              <a:t>01/20/04. Announcement</a:t>
            </a:r>
          </a:p>
          <a:p>
            <a:pPr lvl="1"/>
            <a:r>
              <a:rPr lang="en-US" dirty="0" smtClean="0"/>
              <a:t>08/21/06.  1</a:t>
            </a:r>
            <a:r>
              <a:rPr lang="en-US" baseline="30000" dirty="0" smtClean="0"/>
              <a:t>st</a:t>
            </a:r>
            <a:r>
              <a:rPr lang="en-US" dirty="0" smtClean="0"/>
              <a:t> Proposed Regs</a:t>
            </a:r>
          </a:p>
          <a:p>
            <a:pPr lvl="1"/>
            <a:r>
              <a:rPr lang="en-US" dirty="0" smtClean="0"/>
              <a:t>03/10/08.  2</a:t>
            </a:r>
            <a:r>
              <a:rPr lang="en-US" baseline="30000" dirty="0" smtClean="0"/>
              <a:t>nd</a:t>
            </a:r>
            <a:r>
              <a:rPr lang="en-US" dirty="0" smtClean="0"/>
              <a:t> Proposed Regs</a:t>
            </a:r>
          </a:p>
          <a:p>
            <a:pPr lvl="1"/>
            <a:r>
              <a:rPr lang="en-US" dirty="0" smtClean="0"/>
              <a:t>12/23/11.  Temporary Regulations</a:t>
            </a:r>
          </a:p>
          <a:p>
            <a:pPr lvl="1"/>
            <a:r>
              <a:rPr lang="en-US" dirty="0" smtClean="0"/>
              <a:t>9/19/2013.  Final </a:t>
            </a:r>
            <a:r>
              <a:rPr lang="en-US" dirty="0"/>
              <a:t>R</a:t>
            </a:r>
            <a:r>
              <a:rPr lang="en-US" dirty="0" smtClean="0"/>
              <a:t>egs. (2103-13 IRB 331)</a:t>
            </a:r>
          </a:p>
          <a:p>
            <a:pPr lvl="2"/>
            <a:r>
              <a:rPr lang="en-US" dirty="0" smtClean="0"/>
              <a:t>64 pages, including preamble.</a:t>
            </a:r>
          </a:p>
          <a:p>
            <a:pPr lvl="2"/>
            <a:r>
              <a:rPr lang="en-US" dirty="0" smtClean="0"/>
              <a:t>More examples</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4</a:t>
            </a:fld>
            <a:endParaRPr lang="en-US" dirty="0"/>
          </a:p>
        </p:txBody>
      </p:sp>
    </p:spTree>
    <p:extLst>
      <p:ext uri="{BB962C8B-B14F-4D97-AF65-F5344CB8AC3E}">
        <p14:creationId xmlns:p14="http://schemas.microsoft.com/office/powerpoint/2010/main" val="17920504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Leased Buildings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Leased buildings – Unit of Property. </a:t>
            </a:r>
          </a:p>
          <a:p>
            <a:pPr lvl="1"/>
            <a:r>
              <a:rPr lang="en-US" dirty="0" smtClean="0"/>
              <a:t>It is Both:</a:t>
            </a:r>
          </a:p>
          <a:p>
            <a:pPr lvl="2"/>
            <a:r>
              <a:rPr lang="en-US" dirty="0" smtClean="0"/>
              <a:t> Owner:  the whole building and </a:t>
            </a:r>
          </a:p>
          <a:p>
            <a:pPr lvl="2"/>
            <a:r>
              <a:rPr lang="en-US" dirty="0" smtClean="0"/>
              <a:t> Lessee:  each </a:t>
            </a:r>
            <a:r>
              <a:rPr lang="en-US" u="sng" dirty="0" smtClean="0"/>
              <a:t>separate</a:t>
            </a:r>
            <a:r>
              <a:rPr lang="en-US" dirty="0" smtClean="0"/>
              <a:t> leased “unit”</a:t>
            </a:r>
          </a:p>
          <a:p>
            <a:pPr lvl="1"/>
            <a:r>
              <a:rPr lang="en-US" dirty="0" smtClean="0"/>
              <a:t>LH Improvements</a:t>
            </a:r>
          </a:p>
          <a:p>
            <a:pPr lvl="2"/>
            <a:r>
              <a:rPr lang="en-US" dirty="0" smtClean="0"/>
              <a:t>Capitalize whether as owner or tenant paid.</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40</a:t>
            </a:fld>
            <a:endParaRPr lang="en-US" dirty="0">
              <a:solidFill>
                <a:prstClr val="black">
                  <a:tint val="75000"/>
                </a:prstClr>
              </a:solidFill>
            </a:endParaRPr>
          </a:p>
        </p:txBody>
      </p:sp>
    </p:spTree>
    <p:extLst>
      <p:ext uri="{BB962C8B-B14F-4D97-AF65-F5344CB8AC3E}">
        <p14:creationId xmlns:p14="http://schemas.microsoft.com/office/powerpoint/2010/main" val="5568668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Condos/Co-ops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Condominiums/Coops – Unit of Property. </a:t>
            </a:r>
          </a:p>
          <a:p>
            <a:pPr lvl="1"/>
            <a:r>
              <a:rPr lang="en-US" dirty="0" smtClean="0"/>
              <a:t>For the owner</a:t>
            </a:r>
          </a:p>
          <a:p>
            <a:pPr lvl="2"/>
            <a:r>
              <a:rPr lang="en-US" dirty="0" smtClean="0"/>
              <a:t> the unit owned and the structural components of the unit </a:t>
            </a:r>
          </a:p>
          <a:p>
            <a:pPr lvl="2"/>
            <a:r>
              <a:rPr lang="en-US" dirty="0" smtClean="0"/>
              <a:t>the </a:t>
            </a:r>
            <a:r>
              <a:rPr lang="en-US" dirty="0"/>
              <a:t>portion </a:t>
            </a:r>
            <a:r>
              <a:rPr lang="en-US" dirty="0" smtClean="0"/>
              <a:t>possessed by the coop owner and the structural components of the unit possessed.</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41</a:t>
            </a:fld>
            <a:endParaRPr lang="en-US" dirty="0">
              <a:solidFill>
                <a:prstClr val="black">
                  <a:tint val="75000"/>
                </a:prstClr>
              </a:solidFill>
            </a:endParaRPr>
          </a:p>
        </p:txBody>
      </p:sp>
    </p:spTree>
    <p:extLst>
      <p:ext uri="{BB962C8B-B14F-4D97-AF65-F5344CB8AC3E}">
        <p14:creationId xmlns:p14="http://schemas.microsoft.com/office/powerpoint/2010/main" val="34468188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solidFill>
                  <a:srgbClr val="FF0000"/>
                </a:solidFill>
              </a:rPr>
              <a:t>Fun Problems</a:t>
            </a:r>
            <a:endParaRPr lang="en-US" dirty="0">
              <a:solidFill>
                <a:srgbClr val="FF0000"/>
              </a:solidFill>
            </a:endParaRPr>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The roof leaks. Out of 10 units, 3 are most affected.  Just over the 3 units is membrane and 12 sheets of plywood are replaced.  </a:t>
            </a:r>
          </a:p>
          <a:p>
            <a:pPr lvl="1"/>
            <a:r>
              <a:rPr lang="en-US" dirty="0" smtClean="0"/>
              <a:t>Is this a repair?</a:t>
            </a:r>
          </a:p>
          <a:p>
            <a:pPr lvl="1"/>
            <a:r>
              <a:rPr lang="en-US" dirty="0" smtClean="0"/>
              <a:t>Is this an improvement?</a:t>
            </a:r>
            <a:endParaRPr lang="en-US" dirty="0"/>
          </a:p>
          <a:p>
            <a:pPr lvl="2"/>
            <a:r>
              <a:rPr lang="en-US" u="sng" dirty="0" smtClean="0"/>
              <a:t>Tsakapoulous</a:t>
            </a:r>
            <a:r>
              <a:rPr lang="en-US" dirty="0"/>
              <a:t>.  </a:t>
            </a:r>
            <a:endParaRPr lang="en-US" dirty="0" smtClean="0"/>
          </a:p>
          <a:p>
            <a:r>
              <a:rPr lang="en-US" dirty="0" smtClean="0"/>
              <a:t>Would the result be different if the whole membrane was replaced, but not the plywood? </a:t>
            </a:r>
            <a:endParaRPr lang="en-US" dirty="0"/>
          </a:p>
          <a:p>
            <a:endParaRPr lang="en-US" dirty="0" smtClean="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42</a:t>
            </a:fld>
            <a:endParaRPr lang="en-US" dirty="0">
              <a:solidFill>
                <a:prstClr val="black">
                  <a:tint val="75000"/>
                </a:prstClr>
              </a:solidFill>
            </a:endParaRPr>
          </a:p>
        </p:txBody>
      </p:sp>
    </p:spTree>
    <p:extLst>
      <p:ext uri="{BB962C8B-B14F-4D97-AF65-F5344CB8AC3E}">
        <p14:creationId xmlns:p14="http://schemas.microsoft.com/office/powerpoint/2010/main" val="12646434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solidFill>
                  <a:srgbClr val="FF0000"/>
                </a:solidFill>
              </a:rPr>
              <a:t>Fun Problems</a:t>
            </a:r>
            <a:endParaRPr lang="en-US" b="1" dirty="0">
              <a:solidFill>
                <a:srgbClr val="FF0000"/>
              </a:solidFill>
            </a:endParaRPr>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A’s office building (leased) has:</a:t>
            </a:r>
          </a:p>
          <a:p>
            <a:pPr lvl="1"/>
            <a:r>
              <a:rPr lang="en-US" dirty="0" smtClean="0"/>
              <a:t> 10 A/C Units, each separately piped.</a:t>
            </a:r>
          </a:p>
          <a:p>
            <a:pPr lvl="2"/>
            <a:r>
              <a:rPr lang="en-US" dirty="0" smtClean="0">
                <a:solidFill>
                  <a:srgbClr val="FF0000"/>
                </a:solidFill>
              </a:rPr>
              <a:t>How many HVAC systems are there?</a:t>
            </a:r>
            <a:r>
              <a:rPr lang="en-US" dirty="0" smtClean="0"/>
              <a:t>  i) 1 or ii) 10.</a:t>
            </a:r>
          </a:p>
          <a:p>
            <a:pPr lvl="3"/>
            <a:r>
              <a:rPr lang="en-US" dirty="0" smtClean="0"/>
              <a:t>1.263(a)-3(e)(2)(ii)(v)(B)(6), Example 1</a:t>
            </a:r>
          </a:p>
          <a:p>
            <a:pPr lvl="1"/>
            <a:r>
              <a:rPr lang="en-US" dirty="0" smtClean="0"/>
              <a:t>2 banks of 3 lifts (6 total) and two escalators</a:t>
            </a:r>
          </a:p>
          <a:p>
            <a:pPr lvl="2"/>
            <a:r>
              <a:rPr lang="en-US" dirty="0" smtClean="0"/>
              <a:t>How many systems are there:  i) 1, ii) 2, iii) 3, iii) 7, iv) 8</a:t>
            </a:r>
          </a:p>
          <a:p>
            <a:pPr lvl="3"/>
            <a:r>
              <a:rPr lang="en-US" dirty="0" smtClean="0"/>
              <a:t>Example 2</a:t>
            </a:r>
          </a:p>
          <a:p>
            <a:pPr lvl="1"/>
            <a:r>
              <a:rPr lang="en-US" dirty="0" smtClean="0"/>
              <a:t>Tenant leases 2 Units, each w/ separate A/Cs</a:t>
            </a:r>
          </a:p>
          <a:p>
            <a:pPr lvl="2"/>
            <a:r>
              <a:rPr lang="en-US" dirty="0" smtClean="0"/>
              <a:t>How many systems does tenant have:  i) 1 or ii) 2.</a:t>
            </a:r>
          </a:p>
          <a:p>
            <a:pPr lvl="3"/>
            <a:r>
              <a:rPr lang="en-US" dirty="0" smtClean="0"/>
              <a:t>Example 13</a:t>
            </a:r>
          </a:p>
          <a:p>
            <a:pPr marL="0" indent="0">
              <a:buNone/>
            </a:pPr>
            <a:endParaRPr lang="en-US" dirty="0" smtClean="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43</a:t>
            </a:fld>
            <a:endParaRPr lang="en-US" dirty="0">
              <a:solidFill>
                <a:prstClr val="black">
                  <a:tint val="75000"/>
                </a:prstClr>
              </a:solidFill>
            </a:endParaRPr>
          </a:p>
        </p:txBody>
      </p:sp>
    </p:spTree>
    <p:extLst>
      <p:ext uri="{BB962C8B-B14F-4D97-AF65-F5344CB8AC3E}">
        <p14:creationId xmlns:p14="http://schemas.microsoft.com/office/powerpoint/2010/main" val="34749861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Wait!:  Before Covering More: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i="1" dirty="0"/>
              <a:t>Rev. Proc. </a:t>
            </a:r>
            <a:r>
              <a:rPr lang="en-US" i="1" dirty="0" smtClean="0"/>
              <a:t>2015-14</a:t>
            </a:r>
          </a:p>
          <a:p>
            <a:pPr lvl="1"/>
            <a:r>
              <a:rPr lang="en-US" i="1" dirty="0" smtClean="0"/>
              <a:t>New law is an “accounting method change”</a:t>
            </a:r>
          </a:p>
          <a:p>
            <a:pPr lvl="1"/>
            <a:r>
              <a:rPr lang="en-US" i="1" dirty="0" smtClean="0"/>
              <a:t>File Form 3115</a:t>
            </a:r>
          </a:p>
          <a:p>
            <a:pPr lvl="1"/>
            <a:r>
              <a:rPr lang="en-US" i="1" dirty="0" smtClean="0"/>
              <a:t>Section 481 adjustments required.</a:t>
            </a:r>
          </a:p>
          <a:p>
            <a:r>
              <a:rPr lang="en-US" i="1" dirty="0" smtClean="0"/>
              <a:t>Rev. Proc. 2015- 20  (non-safe harbor)</a:t>
            </a:r>
          </a:p>
          <a:p>
            <a:pPr lvl="1"/>
            <a:r>
              <a:rPr lang="en-US" i="1" dirty="0" smtClean="0"/>
              <a:t>No Form 3115</a:t>
            </a:r>
          </a:p>
          <a:p>
            <a:pPr lvl="2"/>
            <a:r>
              <a:rPr lang="en-US" i="1" dirty="0" smtClean="0"/>
              <a:t>Beginning Assets &lt; $10 Million or </a:t>
            </a:r>
          </a:p>
          <a:p>
            <a:pPr lvl="2"/>
            <a:r>
              <a:rPr lang="en-US" i="1" dirty="0" smtClean="0"/>
              <a:t>Qualified small taxpayers (Ave Gross Receipts &lt; $10 Mil)</a:t>
            </a:r>
          </a:p>
          <a:p>
            <a:pPr lvl="1"/>
            <a:r>
              <a:rPr lang="en-US" i="1" dirty="0" smtClean="0"/>
              <a:t>No audit protection</a:t>
            </a:r>
            <a:r>
              <a:rPr lang="en-US" i="1" dirty="0"/>
              <a:t> </a:t>
            </a:r>
            <a:r>
              <a:rPr lang="en-US" i="1" dirty="0" smtClean="0"/>
              <a:t>for prior years</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44</a:t>
            </a:fld>
            <a:endParaRPr lang="en-US" dirty="0">
              <a:solidFill>
                <a:prstClr val="black">
                  <a:tint val="75000"/>
                </a:prstClr>
              </a:solidFill>
            </a:endParaRPr>
          </a:p>
        </p:txBody>
      </p:sp>
    </p:spTree>
    <p:extLst>
      <p:ext uri="{BB962C8B-B14F-4D97-AF65-F5344CB8AC3E}">
        <p14:creationId xmlns:p14="http://schemas.microsoft.com/office/powerpoint/2010/main" val="25862288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Acquisitions (1.263-2)</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i="1" dirty="0" smtClean="0"/>
              <a:t>No surprises in basics</a:t>
            </a:r>
          </a:p>
          <a:p>
            <a:r>
              <a:rPr lang="en-US" i="1" dirty="0" smtClean="0"/>
              <a:t>Must Capitalize Before Start Operations:</a:t>
            </a:r>
          </a:p>
          <a:p>
            <a:pPr lvl="1"/>
            <a:r>
              <a:rPr lang="en-US" i="1" dirty="0" smtClean="0"/>
              <a:t>Pre-commencement repairs</a:t>
            </a:r>
          </a:p>
          <a:p>
            <a:pPr lvl="1"/>
            <a:r>
              <a:rPr lang="en-US" i="1" dirty="0" smtClean="0"/>
              <a:t>Installation and pre-operational testing</a:t>
            </a:r>
          </a:p>
          <a:p>
            <a:pPr lvl="1"/>
            <a:r>
              <a:rPr lang="en-US" i="1" dirty="0" smtClean="0"/>
              <a:t>Facilitative costs</a:t>
            </a:r>
          </a:p>
          <a:p>
            <a:pPr lvl="2"/>
            <a:r>
              <a:rPr lang="en-US" i="1" dirty="0" smtClean="0"/>
              <a:t>Transport, secure, negotiate, costs to acquire, costs to examine, fees, studies, intermediary</a:t>
            </a:r>
          </a:p>
          <a:p>
            <a:pPr lvl="1"/>
            <a:r>
              <a:rPr lang="en-US" b="1" i="1" u="sng" dirty="0" smtClean="0"/>
              <a:t>Optional</a:t>
            </a:r>
            <a:r>
              <a:rPr lang="en-US" i="1" dirty="0" smtClean="0"/>
              <a:t> – may (</a:t>
            </a:r>
            <a:r>
              <a:rPr lang="en-US" i="1" u="sng" dirty="0" smtClean="0"/>
              <a:t>not</a:t>
            </a:r>
            <a:r>
              <a:rPr lang="en-US" i="1" dirty="0" smtClean="0"/>
              <a:t> required to) capitalize employee payroll to facilitate acquisition</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45</a:t>
            </a:fld>
            <a:endParaRPr lang="en-US" dirty="0">
              <a:solidFill>
                <a:prstClr val="black">
                  <a:tint val="75000"/>
                </a:prstClr>
              </a:solidFill>
            </a:endParaRPr>
          </a:p>
        </p:txBody>
      </p:sp>
    </p:spTree>
    <p:extLst>
      <p:ext uri="{BB962C8B-B14F-4D97-AF65-F5344CB8AC3E}">
        <p14:creationId xmlns:p14="http://schemas.microsoft.com/office/powerpoint/2010/main" val="36814477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Purchases/Acquisition Costs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85000" lnSpcReduction="10000"/>
          </a:bodyPr>
          <a:lstStyle/>
          <a:p>
            <a:r>
              <a:rPr lang="en-US" dirty="0" smtClean="0"/>
              <a:t>1.263(a)-2.  Basic Rule:  Capitalize:</a:t>
            </a:r>
          </a:p>
          <a:p>
            <a:pPr lvl="1"/>
            <a:r>
              <a:rPr lang="en-US" dirty="0" smtClean="0"/>
              <a:t>purchases, </a:t>
            </a:r>
          </a:p>
          <a:p>
            <a:pPr lvl="1"/>
            <a:r>
              <a:rPr lang="en-US" dirty="0" smtClean="0"/>
              <a:t>build or create an </a:t>
            </a:r>
            <a:r>
              <a:rPr lang="en-US" u="sng" dirty="0" smtClean="0"/>
              <a:t>improvement</a:t>
            </a:r>
          </a:p>
          <a:p>
            <a:pPr lvl="2"/>
            <a:r>
              <a:rPr lang="en-US" dirty="0" smtClean="0"/>
              <a:t>Pre-development (builder rights/permits)</a:t>
            </a:r>
          </a:p>
          <a:p>
            <a:pPr lvl="2"/>
            <a:r>
              <a:rPr lang="en-US" dirty="0" smtClean="0"/>
              <a:t>Repairs before placed in service</a:t>
            </a:r>
          </a:p>
          <a:p>
            <a:pPr lvl="2"/>
            <a:r>
              <a:rPr lang="en-US" dirty="0" smtClean="0"/>
              <a:t>Acquisition costs (broker/attorney fees)</a:t>
            </a:r>
          </a:p>
          <a:p>
            <a:pPr lvl="1"/>
            <a:r>
              <a:rPr lang="en-US" dirty="0" smtClean="0"/>
              <a:t>Defend/protect title</a:t>
            </a:r>
          </a:p>
          <a:p>
            <a:r>
              <a:rPr lang="en-US" dirty="0" smtClean="0"/>
              <a:t>Need not capitalize:</a:t>
            </a:r>
          </a:p>
          <a:p>
            <a:pPr lvl="1"/>
            <a:r>
              <a:rPr lang="en-US" dirty="0" smtClean="0"/>
              <a:t>Cost to relocate (remove and reinstall).</a:t>
            </a:r>
          </a:p>
          <a:p>
            <a:pPr lvl="1"/>
            <a:r>
              <a:rPr lang="en-US" dirty="0" smtClean="0"/>
              <a:t>Failed acquisition</a:t>
            </a:r>
          </a:p>
          <a:p>
            <a:pPr lvl="1"/>
            <a:r>
              <a:rPr lang="en-US" dirty="0" smtClean="0"/>
              <a:t>Not related – fight ordinance that would close business</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46</a:t>
            </a:fld>
            <a:endParaRPr lang="en-US" dirty="0">
              <a:solidFill>
                <a:prstClr val="black">
                  <a:tint val="75000"/>
                </a:prstClr>
              </a:solidFill>
            </a:endParaRPr>
          </a:p>
        </p:txBody>
      </p:sp>
    </p:spTree>
    <p:extLst>
      <p:ext uri="{BB962C8B-B14F-4D97-AF65-F5344CB8AC3E}">
        <p14:creationId xmlns:p14="http://schemas.microsoft.com/office/powerpoint/2010/main" val="41998566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Purchases/Acquisition</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What is adapting to a different use?</a:t>
            </a:r>
            <a:endParaRPr lang="en-US" dirty="0"/>
          </a:p>
          <a:p>
            <a:pPr lvl="1"/>
            <a:r>
              <a:rPr lang="en-US" dirty="0" smtClean="0"/>
              <a:t>1.263(a)-3(l)(2) Pg. 57,752</a:t>
            </a:r>
          </a:p>
          <a:p>
            <a:pPr lvl="1"/>
            <a:r>
              <a:rPr lang="en-US" dirty="0" smtClean="0"/>
              <a:t>Example 2 - Commercial retail building</a:t>
            </a:r>
          </a:p>
          <a:p>
            <a:pPr lvl="2"/>
            <a:r>
              <a:rPr lang="en-US" dirty="0" smtClean="0"/>
              <a:t>Removable walls</a:t>
            </a:r>
          </a:p>
          <a:p>
            <a:pPr lvl="2"/>
            <a:r>
              <a:rPr lang="en-US" dirty="0" smtClean="0"/>
              <a:t>Convert 3 lease spaces into 1 rental unit</a:t>
            </a:r>
          </a:p>
          <a:p>
            <a:pPr lvl="2"/>
            <a:r>
              <a:rPr lang="en-US" dirty="0" smtClean="0"/>
              <a:t>May deduct conversion, not a new or different use</a:t>
            </a:r>
          </a:p>
          <a:p>
            <a:pPr lvl="1"/>
            <a:r>
              <a:rPr lang="en-US" dirty="0" smtClean="0"/>
              <a:t>Example 3</a:t>
            </a:r>
          </a:p>
          <a:p>
            <a:pPr lvl="2"/>
            <a:r>
              <a:rPr lang="en-US" dirty="0" smtClean="0"/>
              <a:t>Prep building for sale – re-paint, refinish floors</a:t>
            </a:r>
          </a:p>
          <a:p>
            <a:pPr lvl="2"/>
            <a:r>
              <a:rPr lang="en-US" dirty="0" smtClean="0"/>
              <a:t>May deduct expenses</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47</a:t>
            </a:fld>
            <a:endParaRPr lang="en-US" dirty="0">
              <a:solidFill>
                <a:prstClr val="black">
                  <a:tint val="75000"/>
                </a:prstClr>
              </a:solidFill>
            </a:endParaRPr>
          </a:p>
        </p:txBody>
      </p:sp>
    </p:spTree>
    <p:extLst>
      <p:ext uri="{BB962C8B-B14F-4D97-AF65-F5344CB8AC3E}">
        <p14:creationId xmlns:p14="http://schemas.microsoft.com/office/powerpoint/2010/main" val="3899664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Improvement (263 Regs)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What is new or different use?</a:t>
            </a:r>
          </a:p>
          <a:p>
            <a:pPr lvl="1"/>
            <a:r>
              <a:rPr lang="en-US" dirty="0" smtClean="0"/>
              <a:t>Example 4: Toxic land – Prep for sale</a:t>
            </a:r>
          </a:p>
          <a:p>
            <a:pPr lvl="3"/>
            <a:r>
              <a:rPr lang="en-US" dirty="0" smtClean="0"/>
              <a:t>pre-existing contamination, when bought</a:t>
            </a:r>
          </a:p>
          <a:p>
            <a:pPr lvl="3"/>
            <a:r>
              <a:rPr lang="en-US" dirty="0" smtClean="0"/>
              <a:t>contamination that owner created</a:t>
            </a:r>
          </a:p>
          <a:p>
            <a:pPr lvl="2"/>
            <a:r>
              <a:rPr lang="en-US" dirty="0" smtClean="0"/>
              <a:t>Land contaminated, no longer in use; trying to sell</a:t>
            </a:r>
          </a:p>
          <a:p>
            <a:pPr lvl="2"/>
            <a:r>
              <a:rPr lang="en-US" dirty="0" smtClean="0"/>
              <a:t>Clean up to sell to developer for houses (Aerojet)</a:t>
            </a:r>
          </a:p>
          <a:p>
            <a:pPr lvl="2"/>
            <a:r>
              <a:rPr lang="en-US" dirty="0" smtClean="0"/>
              <a:t>Grade land</a:t>
            </a:r>
          </a:p>
          <a:p>
            <a:pPr lvl="1"/>
            <a:r>
              <a:rPr lang="en-US" dirty="0" smtClean="0"/>
              <a:t>IRS:  Clean up to restore not an improvement – deductible; but capitalize grading of land – because adapts land for different use.</a:t>
            </a:r>
          </a:p>
          <a:p>
            <a:pPr lvl="1"/>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48</a:t>
            </a:fld>
            <a:endParaRPr lang="en-US" dirty="0">
              <a:solidFill>
                <a:prstClr val="black">
                  <a:tint val="75000"/>
                </a:prstClr>
              </a:solidFill>
            </a:endParaRPr>
          </a:p>
        </p:txBody>
      </p:sp>
    </p:spTree>
    <p:extLst>
      <p:ext uri="{BB962C8B-B14F-4D97-AF65-F5344CB8AC3E}">
        <p14:creationId xmlns:p14="http://schemas.microsoft.com/office/powerpoint/2010/main" val="34689304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Cam’s Rules (silly rules that work)</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r>
              <a:rPr lang="en-US" dirty="0" smtClean="0"/>
              <a:t>Environmental (Paper Towel Theory).  </a:t>
            </a:r>
          </a:p>
          <a:p>
            <a:pPr lvl="1"/>
            <a:r>
              <a:rPr lang="en-US" dirty="0" smtClean="0"/>
              <a:t>Wiping up the prior owner’s mess is a betterment; therefore, just clean up your own mess.</a:t>
            </a:r>
          </a:p>
          <a:p>
            <a:pPr lvl="2"/>
            <a:r>
              <a:rPr lang="en-US" dirty="0" smtClean="0"/>
              <a:t>Significant deferred maintenance eliminated</a:t>
            </a:r>
          </a:p>
          <a:p>
            <a:pPr lvl="2"/>
            <a:r>
              <a:rPr lang="en-US" dirty="0" smtClean="0"/>
              <a:t>Environmental clean up</a:t>
            </a:r>
          </a:p>
          <a:p>
            <a:pPr lvl="2"/>
            <a:r>
              <a:rPr lang="en-US" dirty="0" smtClean="0"/>
              <a:t>Buy proximate to scheduled maintenance</a:t>
            </a:r>
          </a:p>
          <a:p>
            <a:pPr lvl="2"/>
            <a:r>
              <a:rPr lang="en-US" dirty="0" smtClean="0"/>
              <a:t>Not, clean your own or blocking some one else’s mess.</a:t>
            </a:r>
          </a:p>
          <a:p>
            <a:r>
              <a:rPr lang="en-US" dirty="0" smtClean="0"/>
              <a:t>Freshen Up.</a:t>
            </a:r>
          </a:p>
          <a:p>
            <a:pPr lvl="1"/>
            <a:r>
              <a:rPr lang="en-US" dirty="0" smtClean="0"/>
              <a:t>A bit of evening “make-up” is deductible</a:t>
            </a:r>
          </a:p>
          <a:p>
            <a:pPr lvl="1"/>
            <a:r>
              <a:rPr lang="en-US" dirty="0" smtClean="0"/>
              <a:t>But, major “surgery” is probably a betterment.</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49</a:t>
            </a:fld>
            <a:endParaRPr lang="en-US" dirty="0"/>
          </a:p>
        </p:txBody>
      </p:sp>
    </p:spTree>
    <p:extLst>
      <p:ext uri="{BB962C8B-B14F-4D97-AF65-F5344CB8AC3E}">
        <p14:creationId xmlns:p14="http://schemas.microsoft.com/office/powerpoint/2010/main" val="3599232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Evolution of  “§</a:t>
            </a:r>
            <a:r>
              <a:rPr lang="en-US" dirty="0"/>
              <a:t>263 </a:t>
            </a:r>
            <a:r>
              <a:rPr lang="en-US" dirty="0" smtClean="0"/>
              <a:t>Regs”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History:</a:t>
            </a:r>
          </a:p>
          <a:p>
            <a:pPr lvl="1"/>
            <a:r>
              <a:rPr lang="en-US" dirty="0"/>
              <a:t>Rev. Proc. 2015-14, </a:t>
            </a:r>
            <a:r>
              <a:rPr lang="en-US" b="1" dirty="0" smtClean="0"/>
              <a:t>mandatory</a:t>
            </a:r>
            <a:r>
              <a:rPr lang="en-US" dirty="0" smtClean="0"/>
              <a:t> </a:t>
            </a:r>
            <a:r>
              <a:rPr lang="en-US" dirty="0"/>
              <a:t>a “no fee” Form 3115 </a:t>
            </a:r>
            <a:r>
              <a:rPr lang="en-US" dirty="0" smtClean="0"/>
              <a:t>for </a:t>
            </a:r>
            <a:r>
              <a:rPr lang="en-US" dirty="0"/>
              <a:t>new capitalization/repair </a:t>
            </a:r>
            <a:r>
              <a:rPr lang="en-US" dirty="0" smtClean="0"/>
              <a:t>regulations</a:t>
            </a:r>
          </a:p>
          <a:p>
            <a:pPr lvl="1"/>
            <a:r>
              <a:rPr lang="en-US" dirty="0"/>
              <a:t>Rev. Proc. 2015-20, 2015-9 IRB </a:t>
            </a:r>
            <a:r>
              <a:rPr lang="en-US" dirty="0" smtClean="0"/>
              <a:t>694.  No Form 3115 (“non-filing</a:t>
            </a:r>
            <a:r>
              <a:rPr lang="en-US" dirty="0"/>
              <a:t>” </a:t>
            </a:r>
            <a:r>
              <a:rPr lang="en-US" dirty="0" smtClean="0"/>
              <a:t>option) for qualified </a:t>
            </a:r>
            <a:r>
              <a:rPr lang="en-US" dirty="0"/>
              <a:t>small </a:t>
            </a:r>
            <a:r>
              <a:rPr lang="en-US" dirty="0" smtClean="0"/>
              <a:t>taxpayers</a:t>
            </a:r>
          </a:p>
          <a:p>
            <a:pPr lvl="2"/>
            <a:r>
              <a:rPr lang="en-US" dirty="0" smtClean="0"/>
              <a:t>No Safe Harbor Protection</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5</a:t>
            </a:fld>
            <a:endParaRPr lang="en-US" dirty="0"/>
          </a:p>
        </p:txBody>
      </p:sp>
    </p:spTree>
    <p:extLst>
      <p:ext uri="{BB962C8B-B14F-4D97-AF65-F5344CB8AC3E}">
        <p14:creationId xmlns:p14="http://schemas.microsoft.com/office/powerpoint/2010/main" val="16779348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Not Changed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Section 263A</a:t>
            </a:r>
          </a:p>
          <a:p>
            <a:pPr lvl="1"/>
            <a:r>
              <a:rPr lang="en-US" dirty="0" smtClean="0"/>
              <a:t>Capitalization for property produced by taxpayer</a:t>
            </a:r>
          </a:p>
          <a:p>
            <a:pPr lvl="2"/>
            <a:r>
              <a:rPr lang="en-US" dirty="0" smtClean="0"/>
              <a:t>Real or personal property (e.g., costs to perfect title)</a:t>
            </a:r>
          </a:p>
          <a:p>
            <a:pPr lvl="1"/>
            <a:r>
              <a:rPr lang="en-US" dirty="0" smtClean="0"/>
              <a:t>Capitalization of property acquired for resale</a:t>
            </a:r>
          </a:p>
          <a:p>
            <a:r>
              <a:rPr lang="en-US" dirty="0" smtClean="0"/>
              <a:t>Section 162</a:t>
            </a:r>
          </a:p>
          <a:p>
            <a:pPr lvl="1"/>
            <a:r>
              <a:rPr lang="en-US" dirty="0" smtClean="0"/>
              <a:t>Materials &amp; supplies (under 1.163-3)</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50</a:t>
            </a:fld>
            <a:endParaRPr lang="en-US" dirty="0">
              <a:solidFill>
                <a:prstClr val="black">
                  <a:tint val="75000"/>
                </a:prstClr>
              </a:solidFill>
            </a:endParaRPr>
          </a:p>
        </p:txBody>
      </p:sp>
    </p:spTree>
    <p:extLst>
      <p:ext uri="{BB962C8B-B14F-4D97-AF65-F5344CB8AC3E}">
        <p14:creationId xmlns:p14="http://schemas.microsoft.com/office/powerpoint/2010/main" val="40570706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Deductible (Not an improvement) </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Deduct:</a:t>
            </a:r>
          </a:p>
          <a:p>
            <a:pPr lvl="1"/>
            <a:r>
              <a:rPr lang="en-US" dirty="0" smtClean="0"/>
              <a:t>Repairs &amp; maintenance</a:t>
            </a:r>
          </a:p>
          <a:p>
            <a:pPr lvl="2"/>
            <a:r>
              <a:rPr lang="en-US" dirty="0" smtClean="0"/>
              <a:t>1.162-4.  Anything not capitalized</a:t>
            </a:r>
          </a:p>
          <a:p>
            <a:pPr lvl="2"/>
            <a:r>
              <a:rPr lang="en-US" dirty="0" smtClean="0"/>
              <a:t>Any change to comply with regs is a Section 481 item and requires IRS approval.  1.446-1(e)(3)(ii).</a:t>
            </a:r>
          </a:p>
          <a:p>
            <a:pPr lvl="1"/>
            <a:r>
              <a:rPr lang="en-US" dirty="0" smtClean="0"/>
              <a:t>Repair Allowances?</a:t>
            </a:r>
          </a:p>
          <a:p>
            <a:pPr lvl="2"/>
            <a:r>
              <a:rPr lang="en-US" dirty="0" smtClean="0"/>
              <a:t>Not yet.  Service thinking about.</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51</a:t>
            </a:fld>
            <a:endParaRPr lang="en-US" dirty="0">
              <a:solidFill>
                <a:prstClr val="black">
                  <a:tint val="75000"/>
                </a:prstClr>
              </a:solidFill>
            </a:endParaRPr>
          </a:p>
        </p:txBody>
      </p:sp>
    </p:spTree>
    <p:extLst>
      <p:ext uri="{BB962C8B-B14F-4D97-AF65-F5344CB8AC3E}">
        <p14:creationId xmlns:p14="http://schemas.microsoft.com/office/powerpoint/2010/main" val="34752783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Deductible Repairs/Maintenance</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u="sng" dirty="0" smtClean="0"/>
              <a:t>Examples (Deductible)</a:t>
            </a:r>
          </a:p>
          <a:p>
            <a:pPr marL="457200" lvl="1" indent="0">
              <a:buNone/>
            </a:pPr>
            <a:r>
              <a:rPr lang="en-US" dirty="0" smtClean="0"/>
              <a:t>1.	T undertakes an asbestos abatement project to remove and replace insulation.  The removal does not improve insulation efficiency.</a:t>
            </a:r>
          </a:p>
          <a:p>
            <a:pPr marL="457200" lvl="1" indent="0">
              <a:buNone/>
            </a:pPr>
            <a:r>
              <a:rPr lang="en-US" dirty="0" smtClean="0"/>
              <a:t>2.	T does “Cosmetic” refreshing (minor improvement):</a:t>
            </a:r>
          </a:p>
          <a:p>
            <a:pPr lvl="2"/>
            <a:r>
              <a:rPr lang="en-US" dirty="0"/>
              <a:t>H</a:t>
            </a:r>
            <a:r>
              <a:rPr lang="en-US" dirty="0" smtClean="0"/>
              <a:t>otel lobby floor changed (not whole hotel floor); </a:t>
            </a:r>
          </a:p>
          <a:p>
            <a:pPr lvl="2"/>
            <a:r>
              <a:rPr lang="en-US" dirty="0" smtClean="0"/>
              <a:t>Retail store shelving changed (no greater storage).</a:t>
            </a:r>
          </a:p>
          <a:p>
            <a:pPr lvl="2"/>
            <a:r>
              <a:rPr lang="en-US" dirty="0" smtClean="0"/>
              <a:t>IRS conceding some small cases.</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52</a:t>
            </a:fld>
            <a:endParaRPr lang="en-US" dirty="0">
              <a:solidFill>
                <a:prstClr val="black">
                  <a:tint val="75000"/>
                </a:prstClr>
              </a:solidFill>
            </a:endParaRPr>
          </a:p>
        </p:txBody>
      </p:sp>
    </p:spTree>
    <p:extLst>
      <p:ext uri="{BB962C8B-B14F-4D97-AF65-F5344CB8AC3E}">
        <p14:creationId xmlns:p14="http://schemas.microsoft.com/office/powerpoint/2010/main" val="33807324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Summary:  263 Regs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Section 263 Regs</a:t>
            </a:r>
            <a:endParaRPr lang="en-US" dirty="0"/>
          </a:p>
          <a:p>
            <a:pPr lvl="1"/>
            <a:r>
              <a:rPr lang="en-US" dirty="0" smtClean="0"/>
              <a:t>IRS Goal:  </a:t>
            </a:r>
          </a:p>
          <a:p>
            <a:pPr lvl="2"/>
            <a:r>
              <a:rPr lang="en-US" dirty="0" smtClean="0"/>
              <a:t>Not to end disputes</a:t>
            </a:r>
          </a:p>
          <a:p>
            <a:pPr lvl="2"/>
            <a:r>
              <a:rPr lang="en-US" dirty="0"/>
              <a:t>B</a:t>
            </a:r>
            <a:r>
              <a:rPr lang="en-US" dirty="0" smtClean="0"/>
              <a:t>ut to redirect the issues/arguments.</a:t>
            </a:r>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53</a:t>
            </a:fld>
            <a:endParaRPr lang="en-US" dirty="0">
              <a:solidFill>
                <a:prstClr val="black">
                  <a:tint val="75000"/>
                </a:prstClr>
              </a:solidFill>
            </a:endParaRPr>
          </a:p>
        </p:txBody>
      </p:sp>
    </p:spTree>
    <p:extLst>
      <p:ext uri="{BB962C8B-B14F-4D97-AF65-F5344CB8AC3E}">
        <p14:creationId xmlns:p14="http://schemas.microsoft.com/office/powerpoint/2010/main" val="5547857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Summary</a:t>
            </a:r>
            <a:endParaRPr lang="en-US" u="sng"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20000"/>
          </a:bodyPr>
          <a:lstStyle/>
          <a:p>
            <a:r>
              <a:rPr lang="en-US" dirty="0" smtClean="0"/>
              <a:t>Do these regs. affect your reporting?  </a:t>
            </a:r>
          </a:p>
          <a:p>
            <a:pPr lvl="1"/>
            <a:r>
              <a:rPr lang="en-US" dirty="0" smtClean="0"/>
              <a:t>Yes – you are adopting a different method.</a:t>
            </a:r>
          </a:p>
          <a:p>
            <a:pPr lvl="1"/>
            <a:r>
              <a:rPr lang="en-US" dirty="0" smtClean="0"/>
              <a:t>Yes – you reported differently in any prior year </a:t>
            </a:r>
          </a:p>
          <a:p>
            <a:pPr lvl="1"/>
            <a:r>
              <a:rPr lang="en-US" dirty="0" smtClean="0">
                <a:sym typeface="Wingdings" pitchFamily="2" charset="2"/>
              </a:rPr>
              <a:t> A</a:t>
            </a:r>
            <a:r>
              <a:rPr lang="en-US" dirty="0" smtClean="0"/>
              <a:t>ccounting method change.</a:t>
            </a:r>
          </a:p>
          <a:p>
            <a:r>
              <a:rPr lang="en-US" dirty="0" smtClean="0"/>
              <a:t>Impact:</a:t>
            </a:r>
          </a:p>
          <a:p>
            <a:pPr lvl="1"/>
            <a:r>
              <a:rPr lang="en-US" dirty="0" smtClean="0"/>
              <a:t>Must</a:t>
            </a:r>
          </a:p>
          <a:p>
            <a:pPr lvl="2"/>
            <a:r>
              <a:rPr lang="en-US" dirty="0" smtClean="0"/>
              <a:t>File Form 3115 (as automatic adjustment);</a:t>
            </a:r>
          </a:p>
          <a:p>
            <a:pPr lvl="2"/>
            <a:r>
              <a:rPr lang="en-US" dirty="0" smtClean="0"/>
              <a:t>Adjust </a:t>
            </a:r>
            <a:r>
              <a:rPr lang="en-US" dirty="0"/>
              <a:t>all </a:t>
            </a:r>
            <a:r>
              <a:rPr lang="en-US" dirty="0" smtClean="0"/>
              <a:t>opening </a:t>
            </a:r>
            <a:r>
              <a:rPr lang="en-US" dirty="0"/>
              <a:t>accounts </a:t>
            </a:r>
            <a:r>
              <a:rPr lang="en-US" dirty="0" smtClean="0"/>
              <a:t>1/1/2012. (1/1/2013)</a:t>
            </a:r>
          </a:p>
          <a:p>
            <a:pPr lvl="2"/>
            <a:r>
              <a:rPr lang="en-US" dirty="0" smtClean="0"/>
              <a:t>Report 481 adjustment </a:t>
            </a:r>
            <a:r>
              <a:rPr lang="en-US" dirty="0"/>
              <a:t>in </a:t>
            </a:r>
            <a:r>
              <a:rPr lang="en-US" dirty="0" smtClean="0"/>
              <a:t>2012 (2014)—positive </a:t>
            </a:r>
            <a:r>
              <a:rPr lang="en-US" dirty="0"/>
              <a:t>or </a:t>
            </a:r>
            <a:r>
              <a:rPr lang="en-US" dirty="0" smtClean="0"/>
              <a:t>negative—to </a:t>
            </a:r>
            <a:r>
              <a:rPr lang="en-US" dirty="0"/>
              <a:t>true up </a:t>
            </a:r>
            <a:r>
              <a:rPr lang="en-US" dirty="0" smtClean="0"/>
              <a:t>all accounts</a:t>
            </a:r>
          </a:p>
          <a:p>
            <a:pPr lvl="1"/>
            <a:r>
              <a:rPr lang="en-US" dirty="0" smtClean="0"/>
              <a:t>Rev. Proc. 2012-19 and Rev. Proc. 2012-20</a:t>
            </a:r>
          </a:p>
          <a:p>
            <a:pPr lvl="1"/>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54</a:t>
            </a:fld>
            <a:endParaRPr lang="en-US" dirty="0">
              <a:solidFill>
                <a:prstClr val="black">
                  <a:tint val="75000"/>
                </a:prstClr>
              </a:solidFill>
            </a:endParaRPr>
          </a:p>
        </p:txBody>
      </p:sp>
    </p:spTree>
    <p:extLst>
      <p:ext uri="{BB962C8B-B14F-4D97-AF65-F5344CB8AC3E}">
        <p14:creationId xmlns:p14="http://schemas.microsoft.com/office/powerpoint/2010/main" val="42635150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Materials &amp; Supplies (1.162-3)</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Do not Supercede Rev. Procs.</a:t>
            </a:r>
          </a:p>
          <a:p>
            <a:pPr lvl="1"/>
            <a:r>
              <a:rPr lang="en-US" dirty="0" smtClean="0"/>
              <a:t>2002-12 – Smallwares</a:t>
            </a:r>
            <a:r>
              <a:rPr lang="en-US" dirty="0"/>
              <a:t> </a:t>
            </a:r>
            <a:r>
              <a:rPr lang="en-US" dirty="0" smtClean="0"/>
              <a:t>Deduction (restaurants)</a:t>
            </a:r>
          </a:p>
          <a:p>
            <a:pPr lvl="1"/>
            <a:r>
              <a:rPr lang="en-US" dirty="0" smtClean="0"/>
              <a:t>2012-28 – Cash Basis for </a:t>
            </a:r>
            <a:r>
              <a:rPr lang="en-US" b="1" u="sng" dirty="0" smtClean="0"/>
              <a:t>Qual. Small Taxp</a:t>
            </a:r>
            <a:r>
              <a:rPr lang="en-US" dirty="0" smtClean="0"/>
              <a:t> (&lt;$10 M)</a:t>
            </a:r>
          </a:p>
          <a:p>
            <a:r>
              <a:rPr lang="en-US" dirty="0" smtClean="0"/>
              <a:t>M&amp;S = tangible personal property</a:t>
            </a:r>
          </a:p>
          <a:p>
            <a:pPr lvl="1"/>
            <a:r>
              <a:rPr lang="en-US" dirty="0" smtClean="0"/>
              <a:t>Incidental (i.e., napkins) – not defined</a:t>
            </a:r>
          </a:p>
          <a:p>
            <a:pPr lvl="1"/>
            <a:r>
              <a:rPr lang="en-US" dirty="0" smtClean="0"/>
              <a:t>Non-incidental (everything else)</a:t>
            </a:r>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55</a:t>
            </a:fld>
            <a:endParaRPr lang="en-US" dirty="0"/>
          </a:p>
        </p:txBody>
      </p:sp>
    </p:spTree>
    <p:extLst>
      <p:ext uri="{BB962C8B-B14F-4D97-AF65-F5344CB8AC3E}">
        <p14:creationId xmlns:p14="http://schemas.microsoft.com/office/powerpoint/2010/main" val="379858439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Materials &amp; Supplies (1.162-3)</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lnSpcReduction="10000"/>
          </a:bodyPr>
          <a:lstStyle/>
          <a:p>
            <a:r>
              <a:rPr lang="en-US" dirty="0" smtClean="0"/>
              <a:t>M&amp;S = tangible personal property</a:t>
            </a:r>
          </a:p>
          <a:p>
            <a:pPr lvl="1"/>
            <a:r>
              <a:rPr lang="en-US" dirty="0" smtClean="0"/>
              <a:t>Not inventory</a:t>
            </a:r>
          </a:p>
          <a:p>
            <a:pPr lvl="1"/>
            <a:r>
              <a:rPr lang="en-US" dirty="0" smtClean="0"/>
              <a:t>Used or consumed in business</a:t>
            </a:r>
          </a:p>
          <a:p>
            <a:pPr lvl="1"/>
            <a:r>
              <a:rPr lang="en-US" dirty="0" smtClean="0"/>
              <a:t>Is either</a:t>
            </a:r>
          </a:p>
          <a:p>
            <a:pPr lvl="2"/>
            <a:r>
              <a:rPr lang="en-US" dirty="0" smtClean="0"/>
              <a:t>Component to maintain, repair or improve a U of Tang Prop:</a:t>
            </a:r>
          </a:p>
          <a:p>
            <a:pPr lvl="2"/>
            <a:r>
              <a:rPr lang="en-US" dirty="0" smtClean="0"/>
              <a:t>Fuel, lubricants, water, expected &lt; 12 month life;</a:t>
            </a:r>
          </a:p>
          <a:p>
            <a:pPr lvl="2"/>
            <a:r>
              <a:rPr lang="en-US" dirty="0" smtClean="0"/>
              <a:t>UOP &lt; 12 months life</a:t>
            </a:r>
          </a:p>
          <a:p>
            <a:pPr lvl="2"/>
            <a:r>
              <a:rPr lang="en-US" dirty="0" smtClean="0"/>
              <a:t>UOP costing $200 or less</a:t>
            </a:r>
          </a:p>
          <a:p>
            <a:pPr lvl="2"/>
            <a:r>
              <a:rPr lang="en-US" dirty="0" smtClean="0"/>
              <a:t>Is identified</a:t>
            </a:r>
            <a:r>
              <a:rPr lang="en-US" dirty="0"/>
              <a:t> </a:t>
            </a:r>
            <a:r>
              <a:rPr lang="en-US" dirty="0" smtClean="0"/>
              <a:t>by regs</a:t>
            </a:r>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56</a:t>
            </a:fld>
            <a:endParaRPr lang="en-US" dirty="0"/>
          </a:p>
        </p:txBody>
      </p:sp>
    </p:spTree>
    <p:extLst>
      <p:ext uri="{BB962C8B-B14F-4D97-AF65-F5344CB8AC3E}">
        <p14:creationId xmlns:p14="http://schemas.microsoft.com/office/powerpoint/2010/main" val="308471929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M&amp;S: Rotables, Spares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Unusual Concept</a:t>
            </a:r>
          </a:p>
          <a:p>
            <a:pPr lvl="1"/>
            <a:r>
              <a:rPr lang="en-US" dirty="0" smtClean="0"/>
              <a:t>Feature – item, if broken, can be removed, fixed, then reinstalled.  But, takes time to fix.</a:t>
            </a:r>
          </a:p>
          <a:p>
            <a:pPr lvl="1"/>
            <a:r>
              <a:rPr lang="en-US" dirty="0"/>
              <a:t>Rotables: “rotated” out, fixed, then put back.</a:t>
            </a:r>
          </a:p>
          <a:p>
            <a:pPr lvl="1"/>
            <a:r>
              <a:rPr lang="en-US" dirty="0"/>
              <a:t>Standby Parts:  expensive, special order, critical</a:t>
            </a:r>
          </a:p>
          <a:p>
            <a:pPr lvl="2"/>
            <a:r>
              <a:rPr lang="en-US" dirty="0"/>
              <a:t>Historical – spare propeller, rudder, blade</a:t>
            </a:r>
          </a:p>
          <a:p>
            <a:pPr lvl="2"/>
            <a:r>
              <a:rPr lang="en-US" dirty="0"/>
              <a:t>Current – spare tank, engine, tire (re-tread)</a:t>
            </a:r>
          </a:p>
          <a:p>
            <a:pPr lvl="1"/>
            <a:endParaRPr lang="en-US" dirty="0" smtClean="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57</a:t>
            </a:fld>
            <a:endParaRPr lang="en-US" dirty="0"/>
          </a:p>
        </p:txBody>
      </p:sp>
    </p:spTree>
    <p:extLst>
      <p:ext uri="{BB962C8B-B14F-4D97-AF65-F5344CB8AC3E}">
        <p14:creationId xmlns:p14="http://schemas.microsoft.com/office/powerpoint/2010/main" val="41617005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normAutofit/>
          </a:bodyPr>
          <a:lstStyle/>
          <a:p>
            <a:r>
              <a:rPr lang="en-US" dirty="0" smtClean="0"/>
              <a:t>M&amp;S: Rotables, Spares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r>
              <a:rPr lang="en-US" dirty="0" smtClean="0"/>
              <a:t>Options for Tax Purposes:</a:t>
            </a:r>
          </a:p>
          <a:p>
            <a:pPr lvl="1"/>
            <a:r>
              <a:rPr lang="en-US" dirty="0" smtClean="0"/>
              <a:t>Applicable financial statement – depreciate over same useful life (AFS = audited, government, SEC)</a:t>
            </a:r>
          </a:p>
          <a:p>
            <a:pPr lvl="1"/>
            <a:r>
              <a:rPr lang="en-US" dirty="0" smtClean="0"/>
              <a:t>Deduct when finally thrown out</a:t>
            </a:r>
          </a:p>
          <a:p>
            <a:pPr lvl="1"/>
            <a:r>
              <a:rPr lang="en-US" dirty="0" smtClean="0"/>
              <a:t>Capitalize and depreciate over tax useful life</a:t>
            </a:r>
          </a:p>
          <a:p>
            <a:pPr lvl="1"/>
            <a:r>
              <a:rPr lang="en-US" dirty="0" smtClean="0"/>
              <a:t>(New):</a:t>
            </a:r>
          </a:p>
          <a:p>
            <a:pPr lvl="2"/>
            <a:r>
              <a:rPr lang="en-US" dirty="0" smtClean="0"/>
              <a:t>Write-off when installed</a:t>
            </a:r>
          </a:p>
          <a:p>
            <a:pPr lvl="2"/>
            <a:r>
              <a:rPr lang="en-US" dirty="0" smtClean="0"/>
              <a:t>Add-back to income/basis, fmv when removed;</a:t>
            </a:r>
          </a:p>
          <a:p>
            <a:pPr lvl="2"/>
            <a:r>
              <a:rPr lang="en-US" dirty="0" smtClean="0"/>
              <a:t>Capitalize repairs</a:t>
            </a:r>
          </a:p>
          <a:p>
            <a:pPr lvl="2"/>
            <a:r>
              <a:rPr lang="en-US" dirty="0" smtClean="0"/>
              <a:t>Write-off when re-installed, add to income/basis fmv when removed – i.e., repeat.</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58</a:t>
            </a:fld>
            <a:endParaRPr lang="en-US" dirty="0"/>
          </a:p>
        </p:txBody>
      </p:sp>
    </p:spTree>
    <p:extLst>
      <p:ext uri="{BB962C8B-B14F-4D97-AF65-F5344CB8AC3E}">
        <p14:creationId xmlns:p14="http://schemas.microsoft.com/office/powerpoint/2010/main" val="14935305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824"/>
            <a:ext cx="8229600" cy="944628"/>
          </a:xfrm>
          <a:solidFill>
            <a:schemeClr val="accent1">
              <a:lumMod val="20000"/>
              <a:lumOff val="80000"/>
            </a:schemeClr>
          </a:solidFill>
        </p:spPr>
        <p:txBody>
          <a:bodyPr/>
          <a:lstStyle/>
          <a:p>
            <a:r>
              <a:rPr lang="en-US" dirty="0" smtClean="0"/>
              <a:t>M&amp;S Examples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85000" lnSpcReduction="20000"/>
          </a:bodyPr>
          <a:lstStyle/>
          <a:p>
            <a:r>
              <a:rPr lang="en-US" dirty="0" smtClean="0"/>
              <a:t>Under $200.00</a:t>
            </a:r>
          </a:p>
          <a:p>
            <a:pPr lvl="1"/>
            <a:r>
              <a:rPr lang="en-US" dirty="0" smtClean="0"/>
              <a:t>Party supply rental – deduct every small item &lt; $200.00. (plates, cups, dishes) - deduct</a:t>
            </a:r>
          </a:p>
          <a:p>
            <a:pPr lvl="1"/>
            <a:r>
              <a:rPr lang="en-US" dirty="0" smtClean="0"/>
              <a:t>Print Toner cartridges – box of 10 for $200.00 – deduct.</a:t>
            </a:r>
          </a:p>
          <a:p>
            <a:pPr lvl="1"/>
            <a:r>
              <a:rPr lang="en-US" dirty="0" smtClean="0"/>
              <a:t>Office chairs under $200.00 if treated as M&amp;S – deduct</a:t>
            </a:r>
          </a:p>
          <a:p>
            <a:pPr lvl="1"/>
            <a:r>
              <a:rPr lang="en-US" dirty="0" smtClean="0"/>
              <a:t>50 desktop scanners, use 35 (small ware, treat as M&amp;S)</a:t>
            </a:r>
          </a:p>
          <a:p>
            <a:r>
              <a:rPr lang="en-US" dirty="0" smtClean="0"/>
              <a:t>Over $200.00 (not rotables)</a:t>
            </a:r>
          </a:p>
          <a:p>
            <a:pPr lvl="1"/>
            <a:r>
              <a:rPr lang="en-US" dirty="0" smtClean="0"/>
              <a:t>Airplane parts.  Deduct when installed</a:t>
            </a:r>
          </a:p>
          <a:p>
            <a:pPr lvl="1"/>
            <a:r>
              <a:rPr lang="en-US" dirty="0" smtClean="0"/>
              <a:t>Repair parts for machines.  Same.</a:t>
            </a:r>
          </a:p>
          <a:p>
            <a:pPr lvl="1"/>
            <a:r>
              <a:rPr lang="en-US" dirty="0" smtClean="0"/>
              <a:t>Mods, jigs &lt; 12 months.  Same, but Section 263A controls.</a:t>
            </a:r>
          </a:p>
          <a:p>
            <a:r>
              <a:rPr lang="en-US" dirty="0" smtClean="0"/>
              <a:t>Not rotables</a:t>
            </a:r>
          </a:p>
          <a:p>
            <a:pPr lvl="1"/>
            <a:r>
              <a:rPr lang="en-US" dirty="0" smtClean="0"/>
              <a:t>Aircraft engines</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59</a:t>
            </a:fld>
            <a:endParaRPr lang="en-US" dirty="0"/>
          </a:p>
        </p:txBody>
      </p:sp>
    </p:spTree>
    <p:extLst>
      <p:ext uri="{BB962C8B-B14F-4D97-AF65-F5344CB8AC3E}">
        <p14:creationId xmlns:p14="http://schemas.microsoft.com/office/powerpoint/2010/main" val="602113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Evolution of  “§</a:t>
            </a:r>
            <a:r>
              <a:rPr lang="en-US" dirty="0"/>
              <a:t>263 </a:t>
            </a:r>
            <a:r>
              <a:rPr lang="en-US" dirty="0" smtClean="0"/>
              <a:t>Regs”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History:</a:t>
            </a:r>
          </a:p>
          <a:p>
            <a:pPr lvl="1"/>
            <a:r>
              <a:rPr lang="en-US" dirty="0" smtClean="0"/>
              <a:t>Warning – Final Regs don’t tell the “whole story”</a:t>
            </a:r>
          </a:p>
          <a:p>
            <a:pPr lvl="1"/>
            <a:r>
              <a:rPr lang="en-US" dirty="0" smtClean="0"/>
              <a:t>Concepts hidden in prior Proposed </a:t>
            </a:r>
            <a:r>
              <a:rPr lang="en-US" dirty="0" err="1"/>
              <a:t>R</a:t>
            </a:r>
            <a:r>
              <a:rPr lang="en-US" dirty="0" err="1" smtClean="0"/>
              <a:t>egs</a:t>
            </a:r>
            <a:r>
              <a:rPr lang="en-US" dirty="0" smtClean="0"/>
              <a:t>. </a:t>
            </a:r>
          </a:p>
          <a:p>
            <a:pPr lvl="2"/>
            <a:r>
              <a:rPr lang="en-US" dirty="0" smtClean="0"/>
              <a:t>Casualty Loss issue</a:t>
            </a:r>
          </a:p>
          <a:p>
            <a:pPr lvl="2"/>
            <a:r>
              <a:rPr lang="en-US" dirty="0" smtClean="0"/>
              <a:t>Exploration of Continuing Rev. Procs</a:t>
            </a:r>
          </a:p>
          <a:p>
            <a:pPr lvl="2"/>
            <a:r>
              <a:rPr lang="en-US" dirty="0" smtClean="0"/>
              <a:t>History of 50% replacement rule tossed.</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6</a:t>
            </a:fld>
            <a:endParaRPr lang="en-US" dirty="0"/>
          </a:p>
        </p:txBody>
      </p:sp>
    </p:spTree>
    <p:extLst>
      <p:ext uri="{BB962C8B-B14F-4D97-AF65-F5344CB8AC3E}">
        <p14:creationId xmlns:p14="http://schemas.microsoft.com/office/powerpoint/2010/main" val="11916450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Retirement (New!)</a:t>
            </a:r>
            <a:endParaRPr lang="en-US" dirty="0"/>
          </a:p>
        </p:txBody>
      </p:sp>
      <p:sp>
        <p:nvSpPr>
          <p:cNvPr id="3" name="Content Placeholder 2"/>
          <p:cNvSpPr>
            <a:spLocks noGrp="1"/>
          </p:cNvSpPr>
          <p:nvPr>
            <p:ph idx="1"/>
          </p:nvPr>
        </p:nvSpPr>
        <p:spPr>
          <a:xfrm>
            <a:off x="457200" y="1676400"/>
            <a:ext cx="8229600" cy="4525963"/>
          </a:xfrm>
          <a:solidFill>
            <a:schemeClr val="accent3">
              <a:lumMod val="20000"/>
              <a:lumOff val="80000"/>
            </a:schemeClr>
          </a:solidFill>
        </p:spPr>
        <p:txBody>
          <a:bodyPr>
            <a:normAutofit lnSpcReduction="10000"/>
          </a:bodyPr>
          <a:lstStyle/>
          <a:p>
            <a:r>
              <a:rPr lang="en-US" dirty="0" smtClean="0"/>
              <a:t>New but it depends:</a:t>
            </a:r>
          </a:p>
          <a:p>
            <a:pPr lvl="1"/>
            <a:r>
              <a:rPr lang="en-US" dirty="0" smtClean="0"/>
              <a:t>Before:  Roof replaced = no deduction until whole building disposed. (IRC Section 168). </a:t>
            </a:r>
          </a:p>
          <a:p>
            <a:pPr lvl="1"/>
            <a:r>
              <a:rPr lang="en-US" dirty="0" smtClean="0"/>
              <a:t>New:  Replace </a:t>
            </a:r>
            <a:r>
              <a:rPr lang="en-US" u="sng" dirty="0" smtClean="0"/>
              <a:t>part</a:t>
            </a:r>
            <a:r>
              <a:rPr lang="en-US" dirty="0" smtClean="0"/>
              <a:t> of a system/component:</a:t>
            </a:r>
            <a:endParaRPr lang="en-US" dirty="0"/>
          </a:p>
          <a:p>
            <a:pPr lvl="2"/>
            <a:r>
              <a:rPr lang="en-US" dirty="0" smtClean="0"/>
              <a:t>If repair, may elect instead:</a:t>
            </a:r>
          </a:p>
          <a:p>
            <a:pPr lvl="2"/>
            <a:r>
              <a:rPr lang="en-US" dirty="0" smtClean="0"/>
              <a:t>New basis capitalized</a:t>
            </a:r>
          </a:p>
          <a:p>
            <a:pPr lvl="2"/>
            <a:r>
              <a:rPr lang="en-US" u="sng" dirty="0"/>
              <a:t>Old basis deducted</a:t>
            </a:r>
            <a:r>
              <a:rPr lang="en-US" dirty="0"/>
              <a:t> (Section 1250/1231 loss</a:t>
            </a:r>
            <a:r>
              <a:rPr lang="en-US" dirty="0" smtClean="0"/>
              <a:t>)</a:t>
            </a:r>
          </a:p>
          <a:p>
            <a:pPr lvl="2"/>
            <a:endParaRPr lang="en-US" dirty="0" smtClean="0"/>
          </a:p>
          <a:p>
            <a:pPr lvl="1"/>
            <a:r>
              <a:rPr lang="en-US" dirty="0" smtClean="0"/>
              <a:t>Note:  Enhances doing cost </a:t>
            </a:r>
            <a:r>
              <a:rPr lang="en-US" dirty="0"/>
              <a:t>segregation </a:t>
            </a:r>
            <a:r>
              <a:rPr lang="en-US" dirty="0" smtClean="0"/>
              <a:t>studies.  (still Section 1250 property.)</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60</a:t>
            </a:fld>
            <a:endParaRPr lang="en-US" dirty="0">
              <a:solidFill>
                <a:prstClr val="black">
                  <a:tint val="75000"/>
                </a:prstClr>
              </a:solidFill>
            </a:endParaRPr>
          </a:p>
        </p:txBody>
      </p:sp>
    </p:spTree>
    <p:extLst>
      <p:ext uri="{BB962C8B-B14F-4D97-AF65-F5344CB8AC3E}">
        <p14:creationId xmlns:p14="http://schemas.microsoft.com/office/powerpoint/2010/main" val="6389635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Retirement (New!) 1.263(a)-3</a:t>
            </a:r>
            <a:endParaRPr lang="en-US" dirty="0"/>
          </a:p>
        </p:txBody>
      </p:sp>
      <p:sp>
        <p:nvSpPr>
          <p:cNvPr id="3" name="Content Placeholder 2"/>
          <p:cNvSpPr>
            <a:spLocks noGrp="1"/>
          </p:cNvSpPr>
          <p:nvPr>
            <p:ph idx="1"/>
          </p:nvPr>
        </p:nvSpPr>
        <p:spPr>
          <a:xfrm>
            <a:off x="457200" y="1676400"/>
            <a:ext cx="8229600" cy="4525963"/>
          </a:xfrm>
          <a:solidFill>
            <a:schemeClr val="accent3">
              <a:lumMod val="20000"/>
              <a:lumOff val="80000"/>
            </a:schemeClr>
          </a:solidFill>
        </p:spPr>
        <p:txBody>
          <a:bodyPr>
            <a:normAutofit/>
          </a:bodyPr>
          <a:lstStyle/>
          <a:p>
            <a:r>
              <a:rPr lang="en-US" dirty="0" smtClean="0"/>
              <a:t>Cost of removal:</a:t>
            </a:r>
          </a:p>
          <a:p>
            <a:pPr lvl="1"/>
            <a:r>
              <a:rPr lang="en-US" dirty="0" smtClean="0"/>
              <a:t>If not part of major replacement can deduct, rather than capitalize</a:t>
            </a:r>
          </a:p>
          <a:p>
            <a:pPr lvl="1"/>
            <a:r>
              <a:rPr lang="en-US" dirty="0" smtClean="0"/>
              <a:t>If for major replacement, must capitalize</a:t>
            </a:r>
          </a:p>
          <a:p>
            <a:r>
              <a:rPr lang="en-US" dirty="0" smtClean="0"/>
              <a:t>Example 30 – elevator.  1 of 4 retired/replaced</a:t>
            </a:r>
          </a:p>
          <a:p>
            <a:pPr lvl="1"/>
            <a:r>
              <a:rPr lang="en-US" dirty="0" smtClean="0"/>
              <a:t>Option 1:  No cost segmentation of old elevator, but can write-off replacement (not major replacement)</a:t>
            </a:r>
          </a:p>
          <a:p>
            <a:pPr lvl="1"/>
            <a:r>
              <a:rPr lang="en-US" dirty="0" smtClean="0"/>
              <a:t>Option 2:  Write-off old; capitalize new.</a:t>
            </a:r>
            <a:endParaRPr lang="en-US" dirty="0"/>
          </a:p>
        </p:txBody>
      </p:sp>
      <p:sp>
        <p:nvSpPr>
          <p:cNvPr id="6" name="Date Placeholder 5"/>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2A2736-72AB-43E4-859F-D22CB7B09E6A}" type="slidenum">
              <a:rPr lang="en-US" smtClean="0">
                <a:solidFill>
                  <a:prstClr val="black">
                    <a:tint val="75000"/>
                  </a:prstClr>
                </a:solidFill>
              </a:rPr>
              <a:pPr/>
              <a:t>61</a:t>
            </a:fld>
            <a:endParaRPr lang="en-US" dirty="0">
              <a:solidFill>
                <a:prstClr val="black">
                  <a:tint val="75000"/>
                </a:prstClr>
              </a:solidFill>
            </a:endParaRPr>
          </a:p>
        </p:txBody>
      </p:sp>
    </p:spTree>
    <p:extLst>
      <p:ext uri="{BB962C8B-B14F-4D97-AF65-F5344CB8AC3E}">
        <p14:creationId xmlns:p14="http://schemas.microsoft.com/office/powerpoint/2010/main" val="20775276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824"/>
            <a:ext cx="8229600" cy="944628"/>
          </a:xfrm>
          <a:solidFill>
            <a:schemeClr val="accent1">
              <a:lumMod val="20000"/>
              <a:lumOff val="80000"/>
            </a:schemeClr>
          </a:solidFill>
        </p:spPr>
        <p:txBody>
          <a:bodyPr/>
          <a:lstStyle/>
          <a:p>
            <a:r>
              <a:rPr lang="en-US" dirty="0" smtClean="0"/>
              <a:t>Not Finalized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Treas. Reg. 1.168(i)-1T. General Asset Account</a:t>
            </a:r>
          </a:p>
          <a:p>
            <a:pPr lvl="1"/>
            <a:r>
              <a:rPr lang="en-US" dirty="0" smtClean="0"/>
              <a:t>Not finalized; status unknown.</a:t>
            </a:r>
          </a:p>
          <a:p>
            <a:pPr lvl="1"/>
            <a:r>
              <a:rPr lang="en-US" dirty="0"/>
              <a:t>D</a:t>
            </a:r>
            <a:r>
              <a:rPr lang="en-US" dirty="0" smtClean="0"/>
              <a:t>o not follow the repair/replacement rules.</a:t>
            </a:r>
          </a:p>
          <a:p>
            <a:pPr lvl="1"/>
            <a:r>
              <a:rPr lang="en-US" i="1" dirty="0" smtClean="0"/>
              <a:t>Example:  </a:t>
            </a:r>
          </a:p>
          <a:p>
            <a:pPr lvl="2"/>
            <a:r>
              <a:rPr lang="en-US" i="1" dirty="0" smtClean="0"/>
              <a:t>$10 million building; roof leak and </a:t>
            </a:r>
            <a:r>
              <a:rPr lang="en-US" i="1" u="sng" dirty="0" smtClean="0"/>
              <a:t>replace entire roof</a:t>
            </a:r>
            <a:r>
              <a:rPr lang="en-US" i="1" dirty="0" smtClean="0"/>
              <a:t>.  Must capitalize replacement; no write-off of portion of building that is “roof component”.</a:t>
            </a:r>
          </a:p>
          <a:p>
            <a:pPr lvl="2"/>
            <a:r>
              <a:rPr lang="en-US" i="1" dirty="0" smtClean="0"/>
              <a:t>Sell all 2010-year purchased calculators over 2013/2014.  Get write-off in 2014 of basis.</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62</a:t>
            </a:fld>
            <a:endParaRPr lang="en-US" dirty="0"/>
          </a:p>
        </p:txBody>
      </p:sp>
    </p:spTree>
    <p:extLst>
      <p:ext uri="{BB962C8B-B14F-4D97-AF65-F5344CB8AC3E}">
        <p14:creationId xmlns:p14="http://schemas.microsoft.com/office/powerpoint/2010/main" val="242637779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3824"/>
            <a:ext cx="8229600" cy="944628"/>
          </a:xfrm>
          <a:solidFill>
            <a:schemeClr val="accent1">
              <a:lumMod val="20000"/>
              <a:lumOff val="80000"/>
            </a:schemeClr>
          </a:solidFill>
        </p:spPr>
        <p:txBody>
          <a:bodyPr/>
          <a:lstStyle/>
          <a:p>
            <a:r>
              <a:rPr lang="en-US" dirty="0" smtClean="0"/>
              <a:t>Not Finalized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Treas. Reg. 1.168(i)-8T. Dispositions</a:t>
            </a:r>
          </a:p>
          <a:p>
            <a:pPr lvl="1"/>
            <a:r>
              <a:rPr lang="en-US" dirty="0" smtClean="0"/>
              <a:t>1.168(i)-8T.  Not finalized; status unknown.</a:t>
            </a:r>
          </a:p>
          <a:p>
            <a:pPr lvl="1"/>
            <a:r>
              <a:rPr lang="en-US" i="1" dirty="0" smtClean="0"/>
              <a:t>Effect of cost segregation</a:t>
            </a:r>
          </a:p>
          <a:p>
            <a:pPr lvl="2"/>
            <a:r>
              <a:rPr lang="en-US" i="1" dirty="0"/>
              <a:t>Retirement </a:t>
            </a:r>
            <a:r>
              <a:rPr lang="en-US" i="1" dirty="0" smtClean="0"/>
              <a:t>entitles </a:t>
            </a:r>
            <a:r>
              <a:rPr lang="en-US" i="1" dirty="0"/>
              <a:t>write-off (worn out, replaced</a:t>
            </a:r>
            <a:r>
              <a:rPr lang="en-US" i="1" dirty="0" smtClean="0"/>
              <a:t>).</a:t>
            </a:r>
          </a:p>
          <a:p>
            <a:pPr lvl="1"/>
            <a:r>
              <a:rPr lang="en-US" i="1" dirty="0" smtClean="0"/>
              <a:t>Mass Assets (large quantity, lumped; not as an election) </a:t>
            </a:r>
            <a:endParaRPr lang="en-US" i="1" dirty="0"/>
          </a:p>
          <a:p>
            <a:pPr lvl="2"/>
            <a:r>
              <a:rPr lang="en-US" i="1" dirty="0" smtClean="0"/>
              <a:t>Example, depreciate all chairs as a mass asset.</a:t>
            </a:r>
          </a:p>
          <a:p>
            <a:pPr lvl="2"/>
            <a:r>
              <a:rPr lang="en-US" i="1" dirty="0" smtClean="0"/>
              <a:t>Right to write-off based on portion disposed.</a:t>
            </a:r>
            <a:endParaRPr lang="en-US" i="1" dirty="0"/>
          </a:p>
          <a:p>
            <a:pPr lvl="1"/>
            <a:r>
              <a:rPr lang="en-US" i="1" dirty="0"/>
              <a:t>Identifies what dispositions trigger gain/loss</a:t>
            </a:r>
          </a:p>
          <a:p>
            <a:pPr lvl="2"/>
            <a:endParaRPr lang="en-US" i="1" dirty="0" smtClean="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63</a:t>
            </a:fld>
            <a:endParaRPr lang="en-US" dirty="0"/>
          </a:p>
        </p:txBody>
      </p:sp>
    </p:spTree>
    <p:extLst>
      <p:ext uri="{BB962C8B-B14F-4D97-AF65-F5344CB8AC3E}">
        <p14:creationId xmlns:p14="http://schemas.microsoft.com/office/powerpoint/2010/main" val="273960832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Thank You</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pPr>
              <a:spcBef>
                <a:spcPts val="0"/>
              </a:spcBef>
            </a:pPr>
            <a:r>
              <a:rPr lang="en-US" dirty="0" smtClean="0"/>
              <a:t>Cameron L. Hess  </a:t>
            </a:r>
            <a:endParaRPr lang="en-US" dirty="0" smtClean="0"/>
          </a:p>
          <a:p>
            <a:pPr marL="0" indent="0">
              <a:spcBef>
                <a:spcPts val="0"/>
              </a:spcBef>
              <a:buNone/>
            </a:pPr>
            <a:r>
              <a:rPr lang="en-US" dirty="0" smtClean="0">
                <a:hlinkClick r:id="rId2"/>
              </a:rPr>
              <a:t>chess@wkblaw.com</a:t>
            </a:r>
            <a:endParaRPr lang="en-US" dirty="0" smtClean="0"/>
          </a:p>
          <a:p>
            <a:pPr marL="0" indent="0">
              <a:spcBef>
                <a:spcPts val="0"/>
              </a:spcBef>
              <a:buNone/>
            </a:pPr>
            <a:r>
              <a:rPr lang="en-US" dirty="0" smtClean="0"/>
              <a:t>    </a:t>
            </a:r>
            <a:endParaRPr lang="en-US" dirty="0" smtClean="0"/>
          </a:p>
          <a:p>
            <a:pPr marL="0" indent="0">
              <a:spcBef>
                <a:spcPts val="0"/>
              </a:spcBef>
              <a:buNone/>
            </a:pPr>
            <a:r>
              <a:rPr lang="en-US" dirty="0" smtClean="0"/>
              <a:t>Wagner </a:t>
            </a:r>
            <a:r>
              <a:rPr lang="en-US" dirty="0" smtClean="0"/>
              <a:t>Kirkman Blaine</a:t>
            </a:r>
          </a:p>
          <a:p>
            <a:pPr marL="0" indent="0">
              <a:spcBef>
                <a:spcPts val="0"/>
              </a:spcBef>
              <a:buNone/>
            </a:pPr>
            <a:r>
              <a:rPr lang="en-US" dirty="0" smtClean="0"/>
              <a:t>Klomparens </a:t>
            </a:r>
            <a:r>
              <a:rPr lang="en-US" dirty="0" smtClean="0"/>
              <a:t>&amp; Youmans LLP</a:t>
            </a:r>
          </a:p>
          <a:p>
            <a:pPr marL="0" indent="0">
              <a:spcBef>
                <a:spcPts val="0"/>
              </a:spcBef>
              <a:buNone/>
            </a:pPr>
            <a:r>
              <a:rPr lang="en-US" dirty="0" smtClean="0"/>
              <a:t> </a:t>
            </a:r>
            <a:endParaRPr lang="en-US" dirty="0" smtClean="0"/>
          </a:p>
          <a:p>
            <a:pPr marL="0" indent="0">
              <a:spcBef>
                <a:spcPts val="0"/>
              </a:spcBef>
              <a:buNone/>
            </a:pPr>
            <a:r>
              <a:rPr lang="en-US" dirty="0" smtClean="0"/>
              <a:t>(</a:t>
            </a:r>
            <a:r>
              <a:rPr lang="en-US" dirty="0" smtClean="0"/>
              <a:t>916) 920-5286</a:t>
            </a:r>
            <a:endParaRPr lang="en-US"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8/23/2016</a:t>
            </a:r>
            <a:endParaRPr lang="en-US" dirty="0">
              <a:solidFill>
                <a:prstClr val="black">
                  <a:tint val="75000"/>
                </a:prstClr>
              </a:solidFill>
            </a:endParaRPr>
          </a:p>
        </p:txBody>
      </p:sp>
      <p:sp>
        <p:nvSpPr>
          <p:cNvPr id="7" name="Footer Placeholder 6"/>
          <p:cNvSpPr>
            <a:spLocks noGrp="1"/>
          </p:cNvSpPr>
          <p:nvPr>
            <p:ph type="ftr" sz="quarter" idx="11"/>
          </p:nvPr>
        </p:nvSpPr>
        <p:spPr/>
        <p:txBody>
          <a:bodyPr/>
          <a:lstStyle/>
          <a:p>
            <a:r>
              <a:rPr lang="es-ES" smtClean="0">
                <a:solidFill>
                  <a:prstClr val="black">
                    <a:tint val="75000"/>
                  </a:prstClr>
                </a:solidFill>
              </a:rPr>
              <a:t>WKBK&amp;Y 1066733  C. Hess 916-920-5286</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0D2A2736-72AB-43E4-859F-D22CB7B09E6A}" type="slidenum">
              <a:rPr lang="en-US" smtClean="0">
                <a:solidFill>
                  <a:prstClr val="black">
                    <a:tint val="75000"/>
                  </a:prstClr>
                </a:solidFill>
              </a:rPr>
              <a:pPr/>
              <a:t>64</a:t>
            </a:fld>
            <a:endParaRPr lang="en-US" dirty="0">
              <a:solidFill>
                <a:prstClr val="black">
                  <a:tint val="75000"/>
                </a:prstClr>
              </a:solidFill>
            </a:endParaRPr>
          </a:p>
        </p:txBody>
      </p:sp>
    </p:spTree>
    <p:extLst>
      <p:ext uri="{BB962C8B-B14F-4D97-AF65-F5344CB8AC3E}">
        <p14:creationId xmlns:p14="http://schemas.microsoft.com/office/powerpoint/2010/main" val="1566888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New 263 Regs</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dirty="0" smtClean="0"/>
              <a:t>Why Change?</a:t>
            </a:r>
          </a:p>
          <a:p>
            <a:pPr lvl="1"/>
            <a:r>
              <a:rPr lang="en-US" dirty="0" smtClean="0"/>
              <a:t>IRS:  </a:t>
            </a:r>
          </a:p>
          <a:p>
            <a:pPr lvl="2"/>
            <a:r>
              <a:rPr lang="en-US" i="1" dirty="0" smtClean="0"/>
              <a:t>The standards for …Section 263…are difficult to discern and apply … </a:t>
            </a:r>
          </a:p>
          <a:p>
            <a:pPr lvl="2"/>
            <a:r>
              <a:rPr lang="en-US" i="1" u="sng" dirty="0" smtClean="0"/>
              <a:t>considerable uncertainty and controversy for taxpayers</a:t>
            </a:r>
            <a:r>
              <a:rPr lang="en-US" i="1" dirty="0" smtClean="0"/>
              <a:t>.</a:t>
            </a:r>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7</a:t>
            </a:fld>
            <a:endParaRPr lang="en-US" dirty="0"/>
          </a:p>
        </p:txBody>
      </p:sp>
    </p:spTree>
    <p:extLst>
      <p:ext uri="{BB962C8B-B14F-4D97-AF65-F5344CB8AC3E}">
        <p14:creationId xmlns:p14="http://schemas.microsoft.com/office/powerpoint/2010/main" val="3207800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dirty="0" smtClean="0"/>
              <a:t>Background</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US" b="1" i="1" u="sng" dirty="0" smtClean="0"/>
              <a:t>Final</a:t>
            </a:r>
            <a:r>
              <a:rPr lang="en-US" dirty="0" smtClean="0"/>
              <a:t> Regs.</a:t>
            </a:r>
          </a:p>
          <a:p>
            <a:pPr lvl="1"/>
            <a:r>
              <a:rPr lang="en-US" dirty="0" smtClean="0"/>
              <a:t>Effective:</a:t>
            </a:r>
            <a:r>
              <a:rPr lang="en-US" dirty="0"/>
              <a:t>		</a:t>
            </a:r>
            <a:r>
              <a:rPr lang="en-US" dirty="0" smtClean="0"/>
              <a:t>09/19/2013 </a:t>
            </a:r>
            <a:endParaRPr lang="en-US" dirty="0"/>
          </a:p>
          <a:p>
            <a:pPr lvl="1"/>
            <a:r>
              <a:rPr lang="en-US" dirty="0" smtClean="0"/>
              <a:t>Applies:</a:t>
            </a:r>
            <a:r>
              <a:rPr lang="en-US" dirty="0"/>
              <a:t>		</a:t>
            </a:r>
            <a:r>
              <a:rPr lang="en-US" dirty="0" smtClean="0"/>
              <a:t>1/1/14 (tax years </a:t>
            </a:r>
          </a:p>
          <a:p>
            <a:pPr marL="457200" lvl="1" indent="0">
              <a:buNone/>
            </a:pPr>
            <a:r>
              <a:rPr lang="en-US" dirty="0"/>
              <a:t>	</a:t>
            </a:r>
            <a:r>
              <a:rPr lang="en-US" dirty="0" smtClean="0"/>
              <a:t>			beginning on/after)</a:t>
            </a:r>
            <a:endParaRPr lang="en-US" dirty="0"/>
          </a:p>
          <a:p>
            <a:pPr lvl="1"/>
            <a:r>
              <a:rPr lang="en-US" dirty="0" smtClean="0"/>
              <a:t>Can elect retroactively </a:t>
            </a:r>
            <a:r>
              <a:rPr lang="en-US" i="1" dirty="0" smtClean="0"/>
              <a:t>some</a:t>
            </a:r>
            <a:r>
              <a:rPr lang="en-US" dirty="0" smtClean="0"/>
              <a:t> provisions</a:t>
            </a:r>
          </a:p>
          <a:p>
            <a:pPr lvl="1"/>
            <a:r>
              <a:rPr lang="en-US" dirty="0" smtClean="0"/>
              <a:t>Simplifies some “objective standards”</a:t>
            </a:r>
          </a:p>
          <a:p>
            <a:pPr lvl="1"/>
            <a:r>
              <a:rPr lang="en-US" dirty="0" smtClean="0"/>
              <a:t>Clarifies subjective standards (friendlier)</a:t>
            </a:r>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8</a:t>
            </a:fld>
            <a:endParaRPr lang="en-US" dirty="0"/>
          </a:p>
        </p:txBody>
      </p:sp>
    </p:spTree>
    <p:extLst>
      <p:ext uri="{BB962C8B-B14F-4D97-AF65-F5344CB8AC3E}">
        <p14:creationId xmlns:p14="http://schemas.microsoft.com/office/powerpoint/2010/main" val="19009750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w="28575">
            <a:solidFill>
              <a:schemeClr val="accent4">
                <a:lumMod val="75000"/>
              </a:schemeClr>
            </a:solidFill>
          </a:ln>
        </p:spPr>
        <p:txBody>
          <a:bodyPr>
            <a:normAutofit/>
          </a:bodyPr>
          <a:lstStyle/>
          <a:p>
            <a:r>
              <a:rPr lang="en-US" dirty="0" smtClean="0"/>
              <a:t>Still Unchanged</a:t>
            </a:r>
            <a:endParaRPr lang="en-US" dirty="0"/>
          </a:p>
        </p:txBody>
      </p:sp>
      <p:sp>
        <p:nvSpPr>
          <p:cNvPr id="3" name="Content Placeholder 2"/>
          <p:cNvSpPr>
            <a:spLocks noGrp="1"/>
          </p:cNvSpPr>
          <p:nvPr>
            <p:ph idx="1"/>
          </p:nvPr>
        </p:nvSpPr>
        <p:spPr>
          <a:solidFill>
            <a:schemeClr val="accent3">
              <a:lumMod val="20000"/>
              <a:lumOff val="80000"/>
            </a:schemeClr>
          </a:solidFill>
          <a:ln w="28575">
            <a:solidFill>
              <a:schemeClr val="accent4">
                <a:lumMod val="75000"/>
              </a:schemeClr>
            </a:solidFill>
          </a:ln>
        </p:spPr>
        <p:txBody>
          <a:bodyPr>
            <a:normAutofit/>
          </a:bodyPr>
          <a:lstStyle/>
          <a:p>
            <a:r>
              <a:rPr lang="en-US" dirty="0" smtClean="0"/>
              <a:t>Some Basic Principles Unchanged (1.263(a)-1)</a:t>
            </a:r>
          </a:p>
          <a:p>
            <a:pPr lvl="1"/>
            <a:r>
              <a:rPr lang="en-US" dirty="0" smtClean="0"/>
              <a:t>Capitalize Improvements (263(a)) =</a:t>
            </a:r>
          </a:p>
          <a:p>
            <a:pPr lvl="2"/>
            <a:r>
              <a:rPr lang="en-US" dirty="0" smtClean="0"/>
              <a:t>Betterment</a:t>
            </a:r>
          </a:p>
          <a:p>
            <a:pPr lvl="2"/>
            <a:r>
              <a:rPr lang="en-US" dirty="0" smtClean="0"/>
              <a:t>Restoration</a:t>
            </a:r>
          </a:p>
          <a:p>
            <a:pPr lvl="2"/>
            <a:r>
              <a:rPr lang="en-US" dirty="0" smtClean="0"/>
              <a:t>New use</a:t>
            </a:r>
          </a:p>
          <a:p>
            <a:pPr lvl="1"/>
            <a:r>
              <a:rPr lang="en-US" dirty="0" smtClean="0"/>
              <a:t>Incidental repair/maint not an improvement (162)</a:t>
            </a:r>
          </a:p>
          <a:p>
            <a:pPr lvl="1"/>
            <a:r>
              <a:rPr lang="en-US" dirty="0" smtClean="0"/>
              <a:t>263A applies to inventory and self-produced property.</a:t>
            </a:r>
          </a:p>
          <a:p>
            <a:endParaRPr lang="en-US" dirty="0"/>
          </a:p>
        </p:txBody>
      </p:sp>
      <p:sp>
        <p:nvSpPr>
          <p:cNvPr id="4" name="Date Placeholder 3"/>
          <p:cNvSpPr>
            <a:spLocks noGrp="1"/>
          </p:cNvSpPr>
          <p:nvPr>
            <p:ph type="dt" sz="half" idx="10"/>
          </p:nvPr>
        </p:nvSpPr>
        <p:spPr/>
        <p:txBody>
          <a:bodyPr/>
          <a:lstStyle/>
          <a:p>
            <a:r>
              <a:rPr lang="en-US" smtClean="0"/>
              <a:t>8/23/2016</a:t>
            </a:r>
            <a:endParaRPr lang="en-US" dirty="0"/>
          </a:p>
        </p:txBody>
      </p:sp>
      <p:sp>
        <p:nvSpPr>
          <p:cNvPr id="7" name="Footer Placeholder 6"/>
          <p:cNvSpPr>
            <a:spLocks noGrp="1"/>
          </p:cNvSpPr>
          <p:nvPr>
            <p:ph type="ftr" sz="quarter" idx="11"/>
          </p:nvPr>
        </p:nvSpPr>
        <p:spPr/>
        <p:txBody>
          <a:bodyPr/>
          <a:lstStyle/>
          <a:p>
            <a:r>
              <a:rPr lang="es-ES" smtClean="0"/>
              <a:t>WKBK&amp;Y 1066733  C. Hess 916-920-5286</a:t>
            </a:r>
            <a:endParaRPr lang="en-US" dirty="0"/>
          </a:p>
        </p:txBody>
      </p:sp>
      <p:sp>
        <p:nvSpPr>
          <p:cNvPr id="8" name="Slide Number Placeholder 7"/>
          <p:cNvSpPr>
            <a:spLocks noGrp="1"/>
          </p:cNvSpPr>
          <p:nvPr>
            <p:ph type="sldNum" sz="quarter" idx="12"/>
          </p:nvPr>
        </p:nvSpPr>
        <p:spPr/>
        <p:txBody>
          <a:bodyPr/>
          <a:lstStyle/>
          <a:p>
            <a:fld id="{8EE6B4D7-E2B0-49FD-8CB0-8C74E8F49762}" type="slidenum">
              <a:rPr lang="en-US" smtClean="0"/>
              <a:t>9</a:t>
            </a:fld>
            <a:endParaRPr lang="en-US" dirty="0"/>
          </a:p>
        </p:txBody>
      </p:sp>
    </p:spTree>
    <p:extLst>
      <p:ext uri="{BB962C8B-B14F-4D97-AF65-F5344CB8AC3E}">
        <p14:creationId xmlns:p14="http://schemas.microsoft.com/office/powerpoint/2010/main" val="4199147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6855</TotalTime>
  <Words>6366</Words>
  <Application>Microsoft Office PowerPoint</Application>
  <PresentationFormat>On-screen Show (4:3)</PresentationFormat>
  <Paragraphs>767</Paragraphs>
  <Slides>64</Slides>
  <Notes>38</Notes>
  <HiddenSlides>0</HiddenSlides>
  <MMClips>0</MMClips>
  <ScaleCrop>false</ScaleCrop>
  <HeadingPairs>
    <vt:vector size="4" baseType="variant">
      <vt:variant>
        <vt:lpstr>Theme</vt:lpstr>
      </vt:variant>
      <vt:variant>
        <vt:i4>2</vt:i4>
      </vt:variant>
      <vt:variant>
        <vt:lpstr>Slide Titles</vt:lpstr>
      </vt:variant>
      <vt:variant>
        <vt:i4>64</vt:i4>
      </vt:variant>
    </vt:vector>
  </HeadingPairs>
  <TitlesOfParts>
    <vt:vector size="66" baseType="lpstr">
      <vt:lpstr>Office Theme</vt:lpstr>
      <vt:lpstr>1_Office Theme</vt:lpstr>
      <vt:lpstr>Capitalization Regulations To Infinity and Beyond!</vt:lpstr>
      <vt:lpstr>Items You Must Know</vt:lpstr>
      <vt:lpstr>Items You Must Know</vt:lpstr>
      <vt:lpstr>Evolution of  “§263 Regs”</vt:lpstr>
      <vt:lpstr>Evolution of  “§263 Regs”</vt:lpstr>
      <vt:lpstr>Evolution of  “§263 Regs”</vt:lpstr>
      <vt:lpstr>New 263 Regs</vt:lpstr>
      <vt:lpstr>Background</vt:lpstr>
      <vt:lpstr>Still Unchanged</vt:lpstr>
      <vt:lpstr>Still Unchanged</vt:lpstr>
      <vt:lpstr>Final 263 Regulations - Overview</vt:lpstr>
      <vt:lpstr>Unit of Property - Overview</vt:lpstr>
      <vt:lpstr>Final 263 Regulations - Overview</vt:lpstr>
      <vt:lpstr>Improvement - Overview</vt:lpstr>
      <vt:lpstr>Improvement - Overview</vt:lpstr>
      <vt:lpstr>Unit of Property - Building</vt:lpstr>
      <vt:lpstr>Not Improvements – Safe Harbors</vt:lpstr>
      <vt:lpstr>New De Minimis Rule</vt:lpstr>
      <vt:lpstr>New De Minimis Rule</vt:lpstr>
      <vt:lpstr>New De Minimis Rule</vt:lpstr>
      <vt:lpstr>New De Minimis Rule</vt:lpstr>
      <vt:lpstr>New De Minimis Rule</vt:lpstr>
      <vt:lpstr>New De Minimis Rule</vt:lpstr>
      <vt:lpstr>New De Minimis Rule</vt:lpstr>
      <vt:lpstr>Not Improvements – Safe Harbors</vt:lpstr>
      <vt:lpstr>Fun Test:  Routine Maintenace</vt:lpstr>
      <vt:lpstr>Not Improvements – Safe Harbors</vt:lpstr>
      <vt:lpstr>Not Improvements – Safe Harbors</vt:lpstr>
      <vt:lpstr>Not Improvements – Safe Harbors</vt:lpstr>
      <vt:lpstr>Partial Disposition Election</vt:lpstr>
      <vt:lpstr>Unit of Property - Building</vt:lpstr>
      <vt:lpstr>Unit of Property - Building</vt:lpstr>
      <vt:lpstr>Unit of Property - Building</vt:lpstr>
      <vt:lpstr>Learning by Example</vt:lpstr>
      <vt:lpstr>Examples</vt:lpstr>
      <vt:lpstr>Examples</vt:lpstr>
      <vt:lpstr>Test Your Knowledge (Real Story)</vt:lpstr>
      <vt:lpstr>Examples</vt:lpstr>
      <vt:lpstr>Examples</vt:lpstr>
      <vt:lpstr>Leased Buildings</vt:lpstr>
      <vt:lpstr>Condos/Co-ops</vt:lpstr>
      <vt:lpstr>Fun Problems</vt:lpstr>
      <vt:lpstr>Fun Problems</vt:lpstr>
      <vt:lpstr>Wait!:  Before Covering More:</vt:lpstr>
      <vt:lpstr>Acquisitions (1.263-2)</vt:lpstr>
      <vt:lpstr>Purchases/Acquisition Costs</vt:lpstr>
      <vt:lpstr>Purchases/Acquisition</vt:lpstr>
      <vt:lpstr>Improvement (263 Regs)</vt:lpstr>
      <vt:lpstr>Cam’s Rules (silly rules that work)</vt:lpstr>
      <vt:lpstr>Not Changed</vt:lpstr>
      <vt:lpstr>Deductible (Not an improvement) </vt:lpstr>
      <vt:lpstr>Deductible Repairs/Maintenance</vt:lpstr>
      <vt:lpstr>Summary:  263 Regs</vt:lpstr>
      <vt:lpstr>Summary</vt:lpstr>
      <vt:lpstr>Materials &amp; Supplies (1.162-3)</vt:lpstr>
      <vt:lpstr>Materials &amp; Supplies (1.162-3)</vt:lpstr>
      <vt:lpstr>M&amp;S: Rotables, Spares</vt:lpstr>
      <vt:lpstr>M&amp;S: Rotables, Spares</vt:lpstr>
      <vt:lpstr>M&amp;S Examples</vt:lpstr>
      <vt:lpstr>Retirement (New!)</vt:lpstr>
      <vt:lpstr>Retirement (New!) 1.263(a)-3</vt:lpstr>
      <vt:lpstr>Not Finalized</vt:lpstr>
      <vt:lpstr>Not Finalized</vt:lpstr>
      <vt:lpstr>Thank You</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Depreciation Under New Section 263 Regulations</dc:title>
  <dc:creator>Cameron L. Hess</dc:creator>
  <cp:lastModifiedBy>Cameron Hess</cp:lastModifiedBy>
  <cp:revision>187</cp:revision>
  <cp:lastPrinted>2015-06-16T19:34:00Z</cp:lastPrinted>
  <dcterms:created xsi:type="dcterms:W3CDTF">2012-12-28T04:29:18Z</dcterms:created>
  <dcterms:modified xsi:type="dcterms:W3CDTF">2016-08-02T22:30:21Z</dcterms:modified>
</cp:coreProperties>
</file>