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1"/>
  </p:notesMasterIdLst>
  <p:handoutMasterIdLst>
    <p:handoutMasterId r:id="rId42"/>
  </p:handoutMasterIdLst>
  <p:sldIdLst>
    <p:sldId id="256" r:id="rId2"/>
    <p:sldId id="280" r:id="rId3"/>
    <p:sldId id="341" r:id="rId4"/>
    <p:sldId id="351" r:id="rId5"/>
    <p:sldId id="350" r:id="rId6"/>
    <p:sldId id="342" r:id="rId7"/>
    <p:sldId id="344" r:id="rId8"/>
    <p:sldId id="268" r:id="rId9"/>
    <p:sldId id="334" r:id="rId10"/>
    <p:sldId id="338" r:id="rId11"/>
    <p:sldId id="333" r:id="rId12"/>
    <p:sldId id="352" r:id="rId13"/>
    <p:sldId id="273" r:id="rId14"/>
    <p:sldId id="317" r:id="rId15"/>
    <p:sldId id="311" r:id="rId16"/>
    <p:sldId id="312" r:id="rId17"/>
    <p:sldId id="331" r:id="rId18"/>
    <p:sldId id="332" r:id="rId19"/>
    <p:sldId id="259" r:id="rId20"/>
    <p:sldId id="261" r:id="rId21"/>
    <p:sldId id="276" r:id="rId22"/>
    <p:sldId id="271" r:id="rId23"/>
    <p:sldId id="318" r:id="rId24"/>
    <p:sldId id="353" r:id="rId25"/>
    <p:sldId id="354" r:id="rId26"/>
    <p:sldId id="356" r:id="rId27"/>
    <p:sldId id="357" r:id="rId28"/>
    <p:sldId id="355" r:id="rId29"/>
    <p:sldId id="358" r:id="rId30"/>
    <p:sldId id="367" r:id="rId31"/>
    <p:sldId id="359" r:id="rId32"/>
    <p:sldId id="360" r:id="rId33"/>
    <p:sldId id="361" r:id="rId34"/>
    <p:sldId id="362" r:id="rId35"/>
    <p:sldId id="363" r:id="rId36"/>
    <p:sldId id="364" r:id="rId37"/>
    <p:sldId id="365" r:id="rId38"/>
    <p:sldId id="366" r:id="rId39"/>
    <p:sldId id="289" r:id="rId4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43" autoAdjust="0"/>
  </p:normalViewPr>
  <p:slideViewPr>
    <p:cSldViewPr>
      <p:cViewPr varScale="1">
        <p:scale>
          <a:sx n="132" d="100"/>
          <a:sy n="132" d="100"/>
        </p:scale>
        <p:origin x="-293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72421" cy="46498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28" y="1"/>
            <a:ext cx="2972421" cy="464980"/>
          </a:xfrm>
          <a:prstGeom prst="rect">
            <a:avLst/>
          </a:prstGeom>
        </p:spPr>
        <p:txBody>
          <a:bodyPr vert="horz" lIns="91440" tIns="45720" rIns="91440" bIns="45720" rtlCol="0"/>
          <a:lstStyle>
            <a:lvl1pPr algn="r">
              <a:defRPr sz="1200"/>
            </a:lvl1pPr>
          </a:lstStyle>
          <a:p>
            <a:fld id="{02C35EF0-1660-42B9-8CE1-BBEBB0DA045A}" type="datetimeFigureOut">
              <a:rPr lang="en-US" smtClean="0"/>
              <a:t>9/27/2017</a:t>
            </a:fld>
            <a:endParaRPr lang="en-US" dirty="0"/>
          </a:p>
        </p:txBody>
      </p:sp>
      <p:sp>
        <p:nvSpPr>
          <p:cNvPr id="4" name="Footer Placeholder 3"/>
          <p:cNvSpPr>
            <a:spLocks noGrp="1"/>
          </p:cNvSpPr>
          <p:nvPr>
            <p:ph type="ftr" sz="quarter" idx="2"/>
          </p:nvPr>
        </p:nvSpPr>
        <p:spPr>
          <a:xfrm>
            <a:off x="2" y="8829823"/>
            <a:ext cx="2972421" cy="46498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28" y="8829823"/>
            <a:ext cx="2972421" cy="464980"/>
          </a:xfrm>
          <a:prstGeom prst="rect">
            <a:avLst/>
          </a:prstGeom>
        </p:spPr>
        <p:txBody>
          <a:bodyPr vert="horz" lIns="91440" tIns="45720" rIns="91440" bIns="45720" rtlCol="0" anchor="b"/>
          <a:lstStyle>
            <a:lvl1pPr algn="r">
              <a:defRPr sz="1200"/>
            </a:lvl1pPr>
          </a:lstStyle>
          <a:p>
            <a:fld id="{7FE8F43B-97B8-4B90-ACBD-8F1A648B5E02}" type="slidenum">
              <a:rPr lang="en-US" smtClean="0"/>
              <a:t>‹#›</a:t>
            </a:fld>
            <a:endParaRPr lang="en-US" dirty="0"/>
          </a:p>
        </p:txBody>
      </p:sp>
    </p:spTree>
    <p:extLst>
      <p:ext uri="{BB962C8B-B14F-4D97-AF65-F5344CB8AC3E}">
        <p14:creationId xmlns:p14="http://schemas.microsoft.com/office/powerpoint/2010/main" val="25926148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2830" tIns="46415" rIns="92830" bIns="46415" rtlCol="0"/>
          <a:lstStyle>
            <a:lvl1pPr algn="r">
              <a:defRPr sz="1200"/>
            </a:lvl1pPr>
          </a:lstStyle>
          <a:p>
            <a:fld id="{92E82701-0313-4551-89EA-47B11073C8BB}" type="datetimeFigureOut">
              <a:rPr lang="en-US" smtClean="0"/>
              <a:t>9/27/2017</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2830" tIns="46415" rIns="92830" bIns="46415" rtlCol="0" anchor="b"/>
          <a:lstStyle>
            <a:lvl1pPr algn="r">
              <a:defRPr sz="1200"/>
            </a:lvl1pPr>
          </a:lstStyle>
          <a:p>
            <a:fld id="{5BE4184A-7396-42C0-9386-C2624752E2BE}" type="slidenum">
              <a:rPr lang="en-US" smtClean="0"/>
              <a:t>‹#›</a:t>
            </a:fld>
            <a:endParaRPr lang="en-US" dirty="0"/>
          </a:p>
        </p:txBody>
      </p:sp>
    </p:spTree>
    <p:extLst>
      <p:ext uri="{BB962C8B-B14F-4D97-AF65-F5344CB8AC3E}">
        <p14:creationId xmlns:p14="http://schemas.microsoft.com/office/powerpoint/2010/main" val="3411804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Acquisition and Production Costs.  Generally, amounts paid to buy or create a unit, whether real or personal property, under Regulation Section 1.263(a)-2 must be capitalized.  The unit may include an intangible interests in land.  Furthermore, all work done on a unit before it is placed in service is capitalized. This includes all costs to facilitate the acquisition of the unit and to defend or protect title. </a:t>
            </a:r>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Replacement of asbestos insulation will generally not require capitalization if the replacing materials do not have a material improvement to efficiency</a:t>
            </a:r>
          </a:p>
          <a:p>
            <a:pPr lvl="0"/>
            <a:r>
              <a:rPr lang="en-US" i="1" dirty="0"/>
              <a:t>Routine Maintenance Safe Harbor</a:t>
            </a:r>
            <a:r>
              <a:rPr lang="en-US" dirty="0"/>
              <a:t>. Temp. Reg. § 1.263(a)-3T(g) provides a safe harbor.  No capitalization is required for recurring activities to keep property in efficient operating condition.</a:t>
            </a:r>
          </a:p>
          <a:p>
            <a:pPr lvl="0"/>
            <a:r>
              <a:rPr lang="en-US" i="1" dirty="0"/>
              <a:t>Repairs</a:t>
            </a:r>
            <a:r>
              <a:rPr lang="en-US" dirty="0"/>
              <a:t>. If not an improvement, Temp. Reg. § 1.162-4T then allows as a deductible repair any costs not required to be capitalized under Temp. Reg. § 1.263(a)-3T.</a:t>
            </a:r>
          </a:p>
          <a:p>
            <a:pPr lvl="0"/>
            <a:r>
              <a:rPr lang="en-US" i="1" dirty="0"/>
              <a:t>Repair Allowance</a:t>
            </a:r>
            <a:r>
              <a:rPr lang="en-US" dirty="0"/>
              <a:t>. While many businesses set up a reserve system for repairs, the regulations do not currently allow a deduction on a reserve or allowance for repairs.  On the other hand, Temp. Reg. § 1.263(a)-3T(l) anticipates that this may change in the future.  The Service may sometime in the future permit taxpayers to claim deductions through use of a repair allowance method, if authorized by (future) published guidance.</a:t>
            </a:r>
          </a:p>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3703803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Replacement of asbestos insulation will generally not require capitalization if the replacing materials do not have a material improvement to efficiency</a:t>
            </a:r>
          </a:p>
          <a:p>
            <a:pPr lvl="0"/>
            <a:r>
              <a:rPr lang="en-US" i="1" dirty="0"/>
              <a:t>Routine Maintenance Safe Harbor</a:t>
            </a:r>
            <a:r>
              <a:rPr lang="en-US" dirty="0"/>
              <a:t>. Temp. Reg. § 1.263(a)-3T(g) provides a safe harbor.  No capitalization is required for recurring activities to keep property in efficient operating condition.</a:t>
            </a:r>
          </a:p>
          <a:p>
            <a:pPr lvl="0"/>
            <a:r>
              <a:rPr lang="en-US" i="1" dirty="0"/>
              <a:t>Repairs</a:t>
            </a:r>
            <a:r>
              <a:rPr lang="en-US" dirty="0"/>
              <a:t>. If not an improvement, Temp. Reg. § 1.162-4T then allows as a deductible repair any costs not required to be capitalized under Temp. Reg. § 1.263(a)-3T.</a:t>
            </a:r>
          </a:p>
          <a:p>
            <a:pPr lvl="0"/>
            <a:r>
              <a:rPr lang="en-US" i="1" dirty="0"/>
              <a:t>Repair Allowance</a:t>
            </a:r>
            <a:r>
              <a:rPr lang="en-US" dirty="0"/>
              <a:t>. While many businesses set up a reserve system for repairs, the regulations do not currently allow a deduction on a reserve or allowance for repairs.  On the other hand, Temp. Reg. § 1.263(a)-3T(l) anticipates that this may change in the future.  The Service may sometime in the future permit taxpayers to claim deductions through use of a repair allowance method, if authorized by (future) published guidance.</a:t>
            </a:r>
          </a:p>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3703803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4019782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r>
              <a:rPr lang="en-US" u="sng" dirty="0">
                <a:latin typeface="Times New Roman" pitchFamily="18" charset="0"/>
                <a:cs typeface="Times New Roman" pitchFamily="18" charset="0"/>
              </a:rPr>
              <a:t>Single Unit Building Concept.</a:t>
            </a:r>
            <a:r>
              <a:rPr lang="en-US" dirty="0">
                <a:latin typeface="Times New Roman" pitchFamily="18" charset="0"/>
                <a:cs typeface="Times New Roman" pitchFamily="18" charset="0"/>
              </a:rPr>
              <a:t>  Temp. Reg. § 1.263(a)-3T(e)(2) recognizes that a building and its structural components (as defined in Reg. § 1.48-1(e)(2)) are treated as a single unit of property.  However, if further improvements are made, the improvements are examined and placed into varying building system categories (i.e., heating, ventilation and air conditioning systems, plumbing systems, electrical systems, elevators and escalators, fire protection and security systems, gas distributions systems, and other systems.)  Leasehold improvements are also a separate unit.</a:t>
            </a:r>
          </a:p>
          <a:p>
            <a:endParaRPr lang="en-US" dirty="0"/>
          </a:p>
          <a:p>
            <a:r>
              <a:rPr lang="en-US" dirty="0"/>
              <a:t>This segregation is by no means benevolent, but is obviously intended to respond to cost segregation arguments, wherein components of a system that is considered the basic function of a building will be treated as real estate improvements subject to 27.5/39-year depreciation.</a:t>
            </a:r>
          </a:p>
        </p:txBody>
      </p:sp>
      <p:sp>
        <p:nvSpPr>
          <p:cNvPr id="4" name="Slide Number Placeholder 3"/>
          <p:cNvSpPr>
            <a:spLocks noGrp="1"/>
          </p:cNvSpPr>
          <p:nvPr>
            <p:ph type="sldNum" sz="quarter" idx="10"/>
          </p:nvPr>
        </p:nvSpPr>
        <p:spPr/>
        <p:txBody>
          <a:bodyPr/>
          <a:lstStyle/>
          <a:p>
            <a:fld id="{5BE4184A-7396-42C0-9386-C2624752E2BE}" type="slidenum">
              <a:rPr lang="en-US" smtClean="0"/>
              <a:t>13</a:t>
            </a:fld>
            <a:endParaRPr lang="en-US" dirty="0"/>
          </a:p>
        </p:txBody>
      </p:sp>
    </p:spTree>
    <p:extLst>
      <p:ext uri="{BB962C8B-B14F-4D97-AF65-F5344CB8AC3E}">
        <p14:creationId xmlns:p14="http://schemas.microsoft.com/office/powerpoint/2010/main" val="34006255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r>
              <a:rPr lang="en-US" u="sng" dirty="0">
                <a:latin typeface="Times New Roman" pitchFamily="18" charset="0"/>
                <a:cs typeface="Times New Roman" pitchFamily="18" charset="0"/>
              </a:rPr>
              <a:t>Single Unit Building Concept.</a:t>
            </a:r>
            <a:r>
              <a:rPr lang="en-US" dirty="0">
                <a:latin typeface="Times New Roman" pitchFamily="18" charset="0"/>
                <a:cs typeface="Times New Roman" pitchFamily="18" charset="0"/>
              </a:rPr>
              <a:t>  Temp. Reg. § 1.263(a)-3T(e)(2) recognizes that a building and its structural components (as defined in Reg. § 1.48-1(e)(2)) are treated as a single unit of property.  However, if further improvements are made, the improvements are examined and placed into varying building system categories (i.e., heating, ventilation and air conditioning systems, plumbing systems, electrical systems, elevators and escalators, fire protection and security systems, gas distributions systems, and other systems.)  Leasehold improvements are also a separate unit.</a:t>
            </a:r>
          </a:p>
          <a:p>
            <a:endParaRPr lang="en-US" dirty="0"/>
          </a:p>
          <a:p>
            <a:r>
              <a:rPr lang="en-US" dirty="0"/>
              <a:t>This segregation is by no means benevolent, but is obviously intended to respond to cost segregation arguments, wherein components of a system that is considered the basic function of a building will be treated as real estate improvements subject to 27.5/39-year depreciation.</a:t>
            </a:r>
          </a:p>
        </p:txBody>
      </p:sp>
      <p:sp>
        <p:nvSpPr>
          <p:cNvPr id="4" name="Slide Number Placeholder 3"/>
          <p:cNvSpPr>
            <a:spLocks noGrp="1"/>
          </p:cNvSpPr>
          <p:nvPr>
            <p:ph type="sldNum" sz="quarter" idx="10"/>
          </p:nvPr>
        </p:nvSpPr>
        <p:spPr/>
        <p:txBody>
          <a:bodyPr/>
          <a:lstStyle/>
          <a:p>
            <a:fld id="{5BE4184A-7396-42C0-9386-C2624752E2BE}" type="slidenum">
              <a:rPr lang="en-US" smtClean="0"/>
              <a:t>14</a:t>
            </a:fld>
            <a:endParaRPr lang="en-US" dirty="0"/>
          </a:p>
        </p:txBody>
      </p:sp>
    </p:spTree>
    <p:extLst>
      <p:ext uri="{BB962C8B-B14F-4D97-AF65-F5344CB8AC3E}">
        <p14:creationId xmlns:p14="http://schemas.microsoft.com/office/powerpoint/2010/main" val="3400625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8/23/2016</a:t>
            </a:r>
            <a:endParaRPr lang="en-US" dirty="0"/>
          </a:p>
        </p:txBody>
      </p:sp>
      <p:sp>
        <p:nvSpPr>
          <p:cNvPr id="5" name="Footer Placeholder 4"/>
          <p:cNvSpPr>
            <a:spLocks noGrp="1"/>
          </p:cNvSpPr>
          <p:nvPr>
            <p:ph type="ftr" sz="quarter" idx="11"/>
          </p:nvPr>
        </p:nvSpPr>
        <p:spPr/>
        <p:txBody>
          <a:bodyPr/>
          <a:lstStyle/>
          <a:p>
            <a:r>
              <a:rPr lang="es-ES" dirty="0" smtClean="0"/>
              <a:t>WKBK&amp;Y 1066733  C. Hess 916-920-5286</a:t>
            </a:r>
            <a:endParaRPr lang="en-US" dirty="0"/>
          </a:p>
        </p:txBody>
      </p:sp>
      <p:sp>
        <p:nvSpPr>
          <p:cNvPr id="6" name="Slide Number Placeholder 5"/>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4070481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8/23/2016</a:t>
            </a:r>
            <a:endParaRPr lang="en-US" dirty="0"/>
          </a:p>
        </p:txBody>
      </p:sp>
      <p:sp>
        <p:nvSpPr>
          <p:cNvPr id="5" name="Footer Placeholder 4"/>
          <p:cNvSpPr>
            <a:spLocks noGrp="1"/>
          </p:cNvSpPr>
          <p:nvPr>
            <p:ph type="ftr" sz="quarter" idx="11"/>
          </p:nvPr>
        </p:nvSpPr>
        <p:spPr/>
        <p:txBody>
          <a:bodyPr/>
          <a:lstStyle/>
          <a:p>
            <a:r>
              <a:rPr lang="es-ES" dirty="0" smtClean="0"/>
              <a:t>WKBK&amp;Y 1066733  C. Hess 916-920-5286</a:t>
            </a:r>
            <a:endParaRPr lang="en-US" dirty="0"/>
          </a:p>
        </p:txBody>
      </p:sp>
      <p:sp>
        <p:nvSpPr>
          <p:cNvPr id="6" name="Slide Number Placeholder 5"/>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4228013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8/23/2016</a:t>
            </a:r>
            <a:endParaRPr lang="en-US" dirty="0"/>
          </a:p>
        </p:txBody>
      </p:sp>
      <p:sp>
        <p:nvSpPr>
          <p:cNvPr id="5" name="Footer Placeholder 4"/>
          <p:cNvSpPr>
            <a:spLocks noGrp="1"/>
          </p:cNvSpPr>
          <p:nvPr>
            <p:ph type="ftr" sz="quarter" idx="11"/>
          </p:nvPr>
        </p:nvSpPr>
        <p:spPr/>
        <p:txBody>
          <a:bodyPr/>
          <a:lstStyle/>
          <a:p>
            <a:r>
              <a:rPr lang="es-ES" dirty="0" smtClean="0"/>
              <a:t>WKBK&amp;Y 1066733  C. Hess 916-920-5286</a:t>
            </a:r>
            <a:endParaRPr lang="en-US" dirty="0"/>
          </a:p>
        </p:txBody>
      </p:sp>
      <p:sp>
        <p:nvSpPr>
          <p:cNvPr id="6" name="Slide Number Placeholder 5"/>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303097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8/23/2016</a:t>
            </a:r>
            <a:endParaRPr lang="en-US" dirty="0"/>
          </a:p>
        </p:txBody>
      </p:sp>
      <p:sp>
        <p:nvSpPr>
          <p:cNvPr id="5" name="Footer Placeholder 4"/>
          <p:cNvSpPr>
            <a:spLocks noGrp="1"/>
          </p:cNvSpPr>
          <p:nvPr>
            <p:ph type="ftr" sz="quarter" idx="11"/>
          </p:nvPr>
        </p:nvSpPr>
        <p:spPr/>
        <p:txBody>
          <a:bodyPr/>
          <a:lstStyle/>
          <a:p>
            <a:r>
              <a:rPr lang="es-ES" dirty="0" smtClean="0"/>
              <a:t>WKBK&amp;Y 1066733  C. Hess 916-920-5286</a:t>
            </a:r>
            <a:endParaRPr lang="en-US" dirty="0"/>
          </a:p>
        </p:txBody>
      </p:sp>
      <p:sp>
        <p:nvSpPr>
          <p:cNvPr id="6" name="Slide Number Placeholder 5"/>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1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8/23/2016</a:t>
            </a:r>
            <a:endParaRPr lang="en-US" dirty="0"/>
          </a:p>
        </p:txBody>
      </p:sp>
      <p:sp>
        <p:nvSpPr>
          <p:cNvPr id="5" name="Footer Placeholder 4"/>
          <p:cNvSpPr>
            <a:spLocks noGrp="1"/>
          </p:cNvSpPr>
          <p:nvPr>
            <p:ph type="ftr" sz="quarter" idx="11"/>
          </p:nvPr>
        </p:nvSpPr>
        <p:spPr/>
        <p:txBody>
          <a:bodyPr/>
          <a:lstStyle/>
          <a:p>
            <a:r>
              <a:rPr lang="es-ES" dirty="0" smtClean="0"/>
              <a:t>WKBK&amp;Y 1066733  C. Hess 916-920-5286</a:t>
            </a:r>
            <a:endParaRPr lang="en-US" dirty="0"/>
          </a:p>
        </p:txBody>
      </p:sp>
      <p:sp>
        <p:nvSpPr>
          <p:cNvPr id="6" name="Slide Number Placeholder 5"/>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3375258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8/23/2016</a:t>
            </a:r>
            <a:endParaRPr lang="en-US" dirty="0"/>
          </a:p>
        </p:txBody>
      </p:sp>
      <p:sp>
        <p:nvSpPr>
          <p:cNvPr id="6" name="Footer Placeholder 5"/>
          <p:cNvSpPr>
            <a:spLocks noGrp="1"/>
          </p:cNvSpPr>
          <p:nvPr>
            <p:ph type="ftr" sz="quarter" idx="11"/>
          </p:nvPr>
        </p:nvSpPr>
        <p:spPr/>
        <p:txBody>
          <a:bodyPr/>
          <a:lstStyle/>
          <a:p>
            <a:r>
              <a:rPr lang="es-ES" dirty="0" smtClean="0"/>
              <a:t>WKBK&amp;Y 1066733  C. Hess 916-920-5286</a:t>
            </a:r>
            <a:endParaRPr lang="en-US" dirty="0"/>
          </a:p>
        </p:txBody>
      </p:sp>
      <p:sp>
        <p:nvSpPr>
          <p:cNvPr id="7" name="Slide Number Placeholder 6"/>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3764601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8/23/2016</a:t>
            </a:r>
            <a:endParaRPr lang="en-US" dirty="0"/>
          </a:p>
        </p:txBody>
      </p:sp>
      <p:sp>
        <p:nvSpPr>
          <p:cNvPr id="8" name="Footer Placeholder 7"/>
          <p:cNvSpPr>
            <a:spLocks noGrp="1"/>
          </p:cNvSpPr>
          <p:nvPr>
            <p:ph type="ftr" sz="quarter" idx="11"/>
          </p:nvPr>
        </p:nvSpPr>
        <p:spPr/>
        <p:txBody>
          <a:bodyPr/>
          <a:lstStyle/>
          <a:p>
            <a:r>
              <a:rPr lang="es-ES" dirty="0" smtClean="0"/>
              <a:t>WKBK&amp;Y 1066733  C. Hess 916-920-5286</a:t>
            </a:r>
            <a:endParaRPr lang="en-US" dirty="0"/>
          </a:p>
        </p:txBody>
      </p:sp>
      <p:sp>
        <p:nvSpPr>
          <p:cNvPr id="9" name="Slide Number Placeholder 8"/>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995331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8/23/2016</a:t>
            </a:r>
            <a:endParaRPr lang="en-US" dirty="0"/>
          </a:p>
        </p:txBody>
      </p:sp>
      <p:sp>
        <p:nvSpPr>
          <p:cNvPr id="4" name="Footer Placeholder 3"/>
          <p:cNvSpPr>
            <a:spLocks noGrp="1"/>
          </p:cNvSpPr>
          <p:nvPr>
            <p:ph type="ftr" sz="quarter" idx="11"/>
          </p:nvPr>
        </p:nvSpPr>
        <p:spPr/>
        <p:txBody>
          <a:bodyPr/>
          <a:lstStyle/>
          <a:p>
            <a:r>
              <a:rPr lang="es-ES" dirty="0" smtClean="0"/>
              <a:t>WKBK&amp;Y 1066733  C. Hess 916-920-5286</a:t>
            </a:r>
            <a:endParaRPr lang="en-US" dirty="0"/>
          </a:p>
        </p:txBody>
      </p:sp>
      <p:sp>
        <p:nvSpPr>
          <p:cNvPr id="5" name="Slide Number Placeholder 4"/>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60367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8/23/2016</a:t>
            </a:r>
            <a:endParaRPr lang="en-US" dirty="0"/>
          </a:p>
        </p:txBody>
      </p:sp>
      <p:sp>
        <p:nvSpPr>
          <p:cNvPr id="3" name="Footer Placeholder 2"/>
          <p:cNvSpPr>
            <a:spLocks noGrp="1"/>
          </p:cNvSpPr>
          <p:nvPr>
            <p:ph type="ftr" sz="quarter" idx="11"/>
          </p:nvPr>
        </p:nvSpPr>
        <p:spPr/>
        <p:txBody>
          <a:bodyPr/>
          <a:lstStyle/>
          <a:p>
            <a:r>
              <a:rPr lang="es-ES" dirty="0" smtClean="0"/>
              <a:t>WKBK&amp;Y 1066733  C. Hess 916-920-5286</a:t>
            </a:r>
            <a:endParaRPr lang="en-US" dirty="0"/>
          </a:p>
        </p:txBody>
      </p:sp>
      <p:sp>
        <p:nvSpPr>
          <p:cNvPr id="4" name="Slide Number Placeholder 3"/>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1600727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8/23/2016</a:t>
            </a:r>
            <a:endParaRPr lang="en-US" dirty="0"/>
          </a:p>
        </p:txBody>
      </p:sp>
      <p:sp>
        <p:nvSpPr>
          <p:cNvPr id="6" name="Footer Placeholder 5"/>
          <p:cNvSpPr>
            <a:spLocks noGrp="1"/>
          </p:cNvSpPr>
          <p:nvPr>
            <p:ph type="ftr" sz="quarter" idx="11"/>
          </p:nvPr>
        </p:nvSpPr>
        <p:spPr/>
        <p:txBody>
          <a:bodyPr/>
          <a:lstStyle/>
          <a:p>
            <a:r>
              <a:rPr lang="es-ES" dirty="0" smtClean="0"/>
              <a:t>WKBK&amp;Y 1066733  C. Hess 916-920-5286</a:t>
            </a:r>
            <a:endParaRPr lang="en-US" dirty="0"/>
          </a:p>
        </p:txBody>
      </p:sp>
      <p:sp>
        <p:nvSpPr>
          <p:cNvPr id="7" name="Slide Number Placeholder 6"/>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108371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8/23/2016</a:t>
            </a:r>
            <a:endParaRPr lang="en-US" dirty="0"/>
          </a:p>
        </p:txBody>
      </p:sp>
      <p:sp>
        <p:nvSpPr>
          <p:cNvPr id="6" name="Footer Placeholder 5"/>
          <p:cNvSpPr>
            <a:spLocks noGrp="1"/>
          </p:cNvSpPr>
          <p:nvPr>
            <p:ph type="ftr" sz="quarter" idx="11"/>
          </p:nvPr>
        </p:nvSpPr>
        <p:spPr/>
        <p:txBody>
          <a:bodyPr/>
          <a:lstStyle/>
          <a:p>
            <a:r>
              <a:rPr lang="es-ES" dirty="0" smtClean="0"/>
              <a:t>WKBK&amp;Y 1066733  C. Hess 916-920-5286</a:t>
            </a:r>
            <a:endParaRPr lang="en-US" dirty="0"/>
          </a:p>
        </p:txBody>
      </p:sp>
      <p:sp>
        <p:nvSpPr>
          <p:cNvPr id="7" name="Slide Number Placeholder 6"/>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2281222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8/23/2016</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dirty="0" smtClean="0"/>
              <a:t>WKBK&amp;Y 1066733  C. Hess 916-920-5286</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E6B4D7-E2B0-49FD-8CB0-8C74E8F49762}" type="slidenum">
              <a:rPr lang="en-US" smtClean="0"/>
              <a:t>‹#›</a:t>
            </a:fld>
            <a:endParaRPr lang="en-US" dirty="0"/>
          </a:p>
        </p:txBody>
      </p:sp>
    </p:spTree>
    <p:extLst>
      <p:ext uri="{BB962C8B-B14F-4D97-AF65-F5344CB8AC3E}">
        <p14:creationId xmlns:p14="http://schemas.microsoft.com/office/powerpoint/2010/main" val="143863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hess@wkblaw.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mailto:chess@wkblaw.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209799"/>
          </a:xfrm>
          <a:solidFill>
            <a:schemeClr val="tx2">
              <a:lumMod val="20000"/>
              <a:lumOff val="80000"/>
            </a:schemeClr>
          </a:solidFill>
        </p:spPr>
        <p:txBody>
          <a:bodyPr/>
          <a:lstStyle/>
          <a:p>
            <a:r>
              <a:rPr lang="en-US" b="1" dirty="0"/>
              <a:t>Capitalize, Amortize </a:t>
            </a:r>
            <a:r>
              <a:rPr lang="en-US" b="1" dirty="0" smtClean="0"/>
              <a:t>or </a:t>
            </a:r>
            <a:r>
              <a:rPr lang="en-US" b="1" dirty="0"/>
              <a:t>Deduct </a:t>
            </a:r>
            <a:r>
              <a:rPr lang="en-US" b="1" dirty="0" smtClean="0"/>
              <a:t>Adjusting </a:t>
            </a:r>
            <a:r>
              <a:rPr lang="en-US" b="1" dirty="0"/>
              <a:t>for a</a:t>
            </a:r>
            <a:r>
              <a:rPr lang="en-US" b="1" dirty="0" smtClean="0"/>
              <a:t> </a:t>
            </a:r>
            <a:r>
              <a:rPr lang="en-US" b="1" dirty="0"/>
              <a:t>New Recipe (263(a))</a:t>
            </a:r>
            <a:endParaRPr lang="en-US" dirty="0"/>
          </a:p>
        </p:txBody>
      </p:sp>
      <p:sp>
        <p:nvSpPr>
          <p:cNvPr id="3" name="Subtitle 2"/>
          <p:cNvSpPr>
            <a:spLocks noGrp="1"/>
          </p:cNvSpPr>
          <p:nvPr>
            <p:ph type="subTitle" idx="1"/>
          </p:nvPr>
        </p:nvSpPr>
        <p:spPr>
          <a:xfrm>
            <a:off x="1371600" y="3352800"/>
            <a:ext cx="6400800" cy="3048000"/>
          </a:xfrm>
          <a:solidFill>
            <a:schemeClr val="accent3">
              <a:lumMod val="20000"/>
              <a:lumOff val="80000"/>
            </a:schemeClr>
          </a:solidFill>
        </p:spPr>
        <p:txBody>
          <a:bodyPr/>
          <a:lstStyle/>
          <a:p>
            <a:r>
              <a:rPr lang="en-US" dirty="0" smtClean="0">
                <a:solidFill>
                  <a:schemeClr val="tx1"/>
                </a:solidFill>
              </a:rPr>
              <a:t>Cameron L. Hess, CPA, Esq.</a:t>
            </a:r>
          </a:p>
          <a:p>
            <a:r>
              <a:rPr lang="en-US" dirty="0" smtClean="0">
                <a:solidFill>
                  <a:schemeClr val="tx1"/>
                </a:solidFill>
              </a:rPr>
              <a:t>Wagner Kirkman Blaine</a:t>
            </a:r>
          </a:p>
          <a:p>
            <a:r>
              <a:rPr lang="en-US" dirty="0" smtClean="0">
                <a:solidFill>
                  <a:schemeClr val="tx1"/>
                </a:solidFill>
              </a:rPr>
              <a:t>Klomparens &amp; Youmans LLP</a:t>
            </a:r>
          </a:p>
          <a:p>
            <a:r>
              <a:rPr lang="en-US" dirty="0" smtClean="0">
                <a:solidFill>
                  <a:schemeClr val="tx1"/>
                </a:solidFill>
              </a:rPr>
              <a:t>Sacramento                    Walnut Creek</a:t>
            </a:r>
          </a:p>
          <a:p>
            <a:r>
              <a:rPr lang="en-US" dirty="0" smtClean="0">
                <a:solidFill>
                  <a:schemeClr val="tx1"/>
                </a:solidFill>
                <a:hlinkClick r:id="rId2"/>
              </a:rPr>
              <a:t>chess@wkblaw.com</a:t>
            </a:r>
            <a:r>
              <a:rPr lang="en-US" dirty="0" smtClean="0">
                <a:solidFill>
                  <a:schemeClr val="tx1"/>
                </a:solidFill>
              </a:rPr>
              <a:t>   (916) 920-5286</a:t>
            </a:r>
          </a:p>
          <a:p>
            <a:endParaRPr lang="en-US" dirty="0"/>
          </a:p>
        </p:txBody>
      </p:sp>
    </p:spTree>
    <p:extLst>
      <p:ext uri="{BB962C8B-B14F-4D97-AF65-F5344CB8AC3E}">
        <p14:creationId xmlns:p14="http://schemas.microsoft.com/office/powerpoint/2010/main" val="466247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Not Improvements – Safe Harbors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b="1" u="sng" dirty="0" smtClean="0"/>
              <a:t>Small taxpayers expenditures (1.263(a)-3(h)</a:t>
            </a:r>
          </a:p>
          <a:p>
            <a:pPr lvl="1"/>
            <a:r>
              <a:rPr lang="en-US" dirty="0" smtClean="0"/>
              <a:t>Ave Gross Receipts &lt; $10 Million (See Rev. Proc. 2002-28)</a:t>
            </a:r>
          </a:p>
          <a:p>
            <a:pPr lvl="1"/>
            <a:r>
              <a:rPr lang="en-US" dirty="0" smtClean="0"/>
              <a:t>Un adjusted basis &lt;/= $1 million </a:t>
            </a:r>
          </a:p>
          <a:p>
            <a:pPr lvl="1"/>
            <a:r>
              <a:rPr lang="en-US" b="1" u="sng" dirty="0" smtClean="0"/>
              <a:t>Total repair/improvements</a:t>
            </a:r>
            <a:r>
              <a:rPr lang="en-US" dirty="0" smtClean="0"/>
              <a:t>  = lesser of:</a:t>
            </a:r>
          </a:p>
          <a:p>
            <a:pPr lvl="2"/>
            <a:r>
              <a:rPr lang="en-US" dirty="0" smtClean="0"/>
              <a:t>2% of unadjusted basis</a:t>
            </a:r>
          </a:p>
          <a:p>
            <a:pPr lvl="2"/>
            <a:r>
              <a:rPr lang="en-US" dirty="0" smtClean="0"/>
              <a:t>$10,000/building</a:t>
            </a:r>
          </a:p>
          <a:p>
            <a:pPr lvl="1"/>
            <a:r>
              <a:rPr lang="en-US" b="1" u="sng" dirty="0" smtClean="0"/>
              <a:t>All</a:t>
            </a:r>
            <a:r>
              <a:rPr lang="en-US" dirty="0" smtClean="0"/>
              <a:t> repairs/improvements lumped in for $10K limit</a:t>
            </a:r>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18576018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Not Improvements – Safe Harbors</a:t>
            </a:r>
            <a:endParaRPr lang="en-US" dirty="0"/>
          </a:p>
        </p:txBody>
      </p:sp>
      <p:sp>
        <p:nvSpPr>
          <p:cNvPr id="3" name="Content Placeholder 2"/>
          <p:cNvSpPr>
            <a:spLocks noGrp="1"/>
          </p:cNvSpPr>
          <p:nvPr>
            <p:ph idx="1"/>
          </p:nvPr>
        </p:nvSpPr>
        <p:spPr>
          <a:xfrm>
            <a:off x="304800" y="1600200"/>
            <a:ext cx="8229600" cy="4525963"/>
          </a:xfrm>
          <a:solidFill>
            <a:schemeClr val="accent3">
              <a:lumMod val="20000"/>
              <a:lumOff val="80000"/>
            </a:schemeClr>
          </a:solidFill>
        </p:spPr>
        <p:txBody>
          <a:bodyPr>
            <a:normAutofit/>
          </a:bodyPr>
          <a:lstStyle/>
          <a:p>
            <a:r>
              <a:rPr lang="en-US" u="sng" dirty="0" smtClean="0"/>
              <a:t>$10 Million Ave Gross Receipts Limit</a:t>
            </a:r>
            <a:endParaRPr lang="en-US" dirty="0" smtClean="0"/>
          </a:p>
          <a:p>
            <a:pPr lvl="2"/>
            <a:r>
              <a:rPr lang="en-US" dirty="0" smtClean="0"/>
              <a:t>All sources</a:t>
            </a:r>
          </a:p>
          <a:p>
            <a:pPr lvl="2"/>
            <a:r>
              <a:rPr lang="en-US" dirty="0" smtClean="0"/>
              <a:t>Can deduct returns &amp; allowances</a:t>
            </a:r>
          </a:p>
          <a:p>
            <a:pPr lvl="2"/>
            <a:r>
              <a:rPr lang="en-US" dirty="0" smtClean="0"/>
              <a:t>Can exclude sales tax (if buyer imposed) – CA.</a:t>
            </a:r>
          </a:p>
          <a:p>
            <a:pPr lvl="1"/>
            <a:r>
              <a:rPr lang="en-US" dirty="0" smtClean="0"/>
              <a:t>3 Prior Year (shorter if &lt; 3 years operating)</a:t>
            </a:r>
          </a:p>
          <a:p>
            <a:r>
              <a:rPr lang="en-US" dirty="0" smtClean="0"/>
              <a:t>Annual election</a:t>
            </a:r>
          </a:p>
          <a:p>
            <a:pPr lvl="1"/>
            <a:r>
              <a:rPr lang="en-US" dirty="0" smtClean="0"/>
              <a:t>If elect, but exceeds &gt; $10K, only disqualified for </a:t>
            </a:r>
            <a:r>
              <a:rPr lang="en-US" u="sng" dirty="0" smtClean="0"/>
              <a:t>that building</a:t>
            </a:r>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11</a:t>
            </a:fld>
            <a:endParaRPr lang="en-US" dirty="0">
              <a:solidFill>
                <a:prstClr val="black">
                  <a:tint val="75000"/>
                </a:prstClr>
              </a:solidFill>
            </a:endParaRPr>
          </a:p>
        </p:txBody>
      </p:sp>
    </p:spTree>
    <p:extLst>
      <p:ext uri="{BB962C8B-B14F-4D97-AF65-F5344CB8AC3E}">
        <p14:creationId xmlns:p14="http://schemas.microsoft.com/office/powerpoint/2010/main" val="30177651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Partial Disposition Election</a:t>
            </a:r>
            <a:endParaRPr lang="en-US" dirty="0"/>
          </a:p>
        </p:txBody>
      </p:sp>
      <p:sp>
        <p:nvSpPr>
          <p:cNvPr id="3" name="Content Placeholder 2"/>
          <p:cNvSpPr>
            <a:spLocks noGrp="1"/>
          </p:cNvSpPr>
          <p:nvPr>
            <p:ph idx="1"/>
          </p:nvPr>
        </p:nvSpPr>
        <p:spPr>
          <a:xfrm>
            <a:off x="304800" y="1600200"/>
            <a:ext cx="8229600" cy="4525963"/>
          </a:xfrm>
          <a:solidFill>
            <a:schemeClr val="accent3">
              <a:lumMod val="20000"/>
              <a:lumOff val="80000"/>
            </a:schemeClr>
          </a:solidFill>
        </p:spPr>
        <p:txBody>
          <a:bodyPr>
            <a:normAutofit/>
          </a:bodyPr>
          <a:lstStyle/>
          <a:p>
            <a:r>
              <a:rPr lang="en-US" b="1" dirty="0"/>
              <a:t>1.168(i)-8(d). </a:t>
            </a:r>
          </a:p>
          <a:p>
            <a:r>
              <a:rPr lang="en-US" dirty="0" smtClean="0"/>
              <a:t>If capitalize an improvement, then taxpayer may </a:t>
            </a:r>
            <a:r>
              <a:rPr lang="en-US" b="1" dirty="0" smtClean="0"/>
              <a:t>election </a:t>
            </a:r>
            <a:r>
              <a:rPr lang="en-US" b="1" dirty="0"/>
              <a:t>to write-off </a:t>
            </a:r>
            <a:r>
              <a:rPr lang="en-US" b="1" dirty="0" smtClean="0"/>
              <a:t>part of existing asset disposed of.</a:t>
            </a:r>
          </a:p>
          <a:p>
            <a:pPr lvl="1"/>
            <a:r>
              <a:rPr lang="en-US" dirty="0" smtClean="0"/>
              <a:t>Example:  Remodel pool in 2012 – pipe breaks, must do 2</a:t>
            </a:r>
            <a:r>
              <a:rPr lang="en-US" baseline="30000" dirty="0" smtClean="0"/>
              <a:t>nd</a:t>
            </a:r>
            <a:r>
              <a:rPr lang="en-US" dirty="0" smtClean="0"/>
              <a:t> remodel in 2015.</a:t>
            </a:r>
          </a:p>
          <a:p>
            <a:r>
              <a:rPr lang="en-US" dirty="0" smtClean="0"/>
              <a:t>No form of election required:  “Just do it.”</a:t>
            </a:r>
            <a:endParaRPr lang="en-US" dirty="0"/>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12</a:t>
            </a:fld>
            <a:endParaRPr lang="en-US" dirty="0">
              <a:solidFill>
                <a:prstClr val="black">
                  <a:tint val="75000"/>
                </a:prstClr>
              </a:solidFill>
            </a:endParaRPr>
          </a:p>
        </p:txBody>
      </p:sp>
    </p:spTree>
    <p:extLst>
      <p:ext uri="{BB962C8B-B14F-4D97-AF65-F5344CB8AC3E}">
        <p14:creationId xmlns:p14="http://schemas.microsoft.com/office/powerpoint/2010/main" val="4083422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Unit of Property - Building</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Buildings:  IRS Takes “Split” Approach</a:t>
            </a:r>
          </a:p>
          <a:p>
            <a:pPr lvl="1"/>
            <a:r>
              <a:rPr lang="en-US" dirty="0" smtClean="0"/>
              <a:t>Whole Building:  Systems = parts of buildings).</a:t>
            </a:r>
          </a:p>
          <a:p>
            <a:pPr lvl="1"/>
            <a:endParaRPr lang="en-US" dirty="0" smtClean="0"/>
          </a:p>
          <a:p>
            <a:pPr lvl="2"/>
            <a:r>
              <a:rPr lang="en-US" dirty="0" smtClean="0"/>
              <a:t>Identify 9 common “systems” in buildings</a:t>
            </a:r>
          </a:p>
          <a:p>
            <a:pPr lvl="2"/>
            <a:r>
              <a:rPr lang="en-US" dirty="0" smtClean="0"/>
              <a:t>Systems are </a:t>
            </a:r>
            <a:r>
              <a:rPr lang="en-US" u="sng" dirty="0" smtClean="0"/>
              <a:t>NOT</a:t>
            </a:r>
            <a:r>
              <a:rPr lang="en-US" dirty="0" smtClean="0"/>
              <a:t> a Unit of Property; but decide capital improvement at a systems level.</a:t>
            </a:r>
          </a:p>
          <a:p>
            <a:pPr lvl="2"/>
            <a:endParaRPr lang="en-US" dirty="0" smtClean="0"/>
          </a:p>
          <a:p>
            <a:pPr lvl="1"/>
            <a:r>
              <a:rPr lang="en-US" dirty="0" smtClean="0"/>
              <a:t>Tenant:  Tenant’s Unit – 1 Unit (unless divisions)</a:t>
            </a:r>
          </a:p>
          <a:p>
            <a:pPr lvl="1"/>
            <a:r>
              <a:rPr lang="en-US" dirty="0" smtClean="0"/>
              <a:t>Condo/Co-op: (Each Unit = 1  Unit)</a:t>
            </a:r>
            <a:endParaRPr lang="en-US" dirty="0"/>
          </a:p>
        </p:txBody>
      </p:sp>
      <p:sp>
        <p:nvSpPr>
          <p:cNvPr id="4" name="Date Placeholder 3"/>
          <p:cNvSpPr>
            <a:spLocks noGrp="1"/>
          </p:cNvSpPr>
          <p:nvPr>
            <p:ph type="dt" sz="half" idx="10"/>
          </p:nvPr>
        </p:nvSpPr>
        <p:spPr/>
        <p:txBody>
          <a:bodyPr/>
          <a:lstStyle/>
          <a:p>
            <a:r>
              <a:rPr lang="en-US" dirty="0" smtClean="0"/>
              <a:t>8/23/2016</a:t>
            </a:r>
            <a:endParaRPr lang="en-US" dirty="0"/>
          </a:p>
        </p:txBody>
      </p:sp>
      <p:sp>
        <p:nvSpPr>
          <p:cNvPr id="7" name="Footer Placeholder 6"/>
          <p:cNvSpPr>
            <a:spLocks noGrp="1"/>
          </p:cNvSpPr>
          <p:nvPr>
            <p:ph type="ftr" sz="quarter" idx="11"/>
          </p:nvPr>
        </p:nvSpPr>
        <p:spPr/>
        <p:txBody>
          <a:bodyPr/>
          <a:lstStyle/>
          <a:p>
            <a:r>
              <a:rPr lang="es-ES" dirty="0"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13</a:t>
            </a:fld>
            <a:endParaRPr lang="en-US" dirty="0"/>
          </a:p>
        </p:txBody>
      </p:sp>
    </p:spTree>
    <p:extLst>
      <p:ext uri="{BB962C8B-B14F-4D97-AF65-F5344CB8AC3E}">
        <p14:creationId xmlns:p14="http://schemas.microsoft.com/office/powerpoint/2010/main" val="11723333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Unit of Property - Building</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dirty="0" smtClean="0"/>
              <a:t>Building systems (examples):</a:t>
            </a:r>
          </a:p>
          <a:p>
            <a:pPr lvl="1"/>
            <a:r>
              <a:rPr lang="en-US" dirty="0" smtClean="0"/>
              <a:t>HVAC (heat, ventilation, and A.C.); </a:t>
            </a:r>
          </a:p>
          <a:p>
            <a:pPr lvl="1"/>
            <a:r>
              <a:rPr lang="en-US" dirty="0" smtClean="0"/>
              <a:t>Plumbing</a:t>
            </a:r>
          </a:p>
          <a:p>
            <a:pPr lvl="1"/>
            <a:r>
              <a:rPr lang="en-US" dirty="0" smtClean="0"/>
              <a:t>electrical systems; </a:t>
            </a:r>
          </a:p>
          <a:p>
            <a:pPr lvl="1"/>
            <a:r>
              <a:rPr lang="en-US" dirty="0" smtClean="0"/>
              <a:t>Escalators and elevators;</a:t>
            </a:r>
          </a:p>
          <a:p>
            <a:pPr lvl="1"/>
            <a:r>
              <a:rPr lang="en-US" dirty="0" smtClean="0"/>
              <a:t>fire protection, </a:t>
            </a:r>
          </a:p>
          <a:p>
            <a:pPr lvl="1"/>
            <a:r>
              <a:rPr lang="en-US" dirty="0" smtClean="0"/>
              <a:t>alarm, security systems; </a:t>
            </a:r>
          </a:p>
          <a:p>
            <a:pPr lvl="1"/>
            <a:r>
              <a:rPr lang="en-US" dirty="0" smtClean="0"/>
              <a:t>gas distribution systems; and </a:t>
            </a:r>
          </a:p>
          <a:p>
            <a:pPr lvl="1"/>
            <a:r>
              <a:rPr lang="en-US" dirty="0" smtClean="0"/>
              <a:t>other systems identified in published guidance.</a:t>
            </a:r>
            <a:endParaRPr lang="en-US" dirty="0"/>
          </a:p>
        </p:txBody>
      </p:sp>
      <p:sp>
        <p:nvSpPr>
          <p:cNvPr id="4" name="Date Placeholder 3"/>
          <p:cNvSpPr>
            <a:spLocks noGrp="1"/>
          </p:cNvSpPr>
          <p:nvPr>
            <p:ph type="dt" sz="half" idx="10"/>
          </p:nvPr>
        </p:nvSpPr>
        <p:spPr/>
        <p:txBody>
          <a:bodyPr/>
          <a:lstStyle/>
          <a:p>
            <a:r>
              <a:rPr lang="en-US" dirty="0" smtClean="0"/>
              <a:t>8/23/2016</a:t>
            </a:r>
            <a:endParaRPr lang="en-US" dirty="0"/>
          </a:p>
        </p:txBody>
      </p:sp>
      <p:sp>
        <p:nvSpPr>
          <p:cNvPr id="7" name="Footer Placeholder 6"/>
          <p:cNvSpPr>
            <a:spLocks noGrp="1"/>
          </p:cNvSpPr>
          <p:nvPr>
            <p:ph type="ftr" sz="quarter" idx="11"/>
          </p:nvPr>
        </p:nvSpPr>
        <p:spPr/>
        <p:txBody>
          <a:bodyPr/>
          <a:lstStyle/>
          <a:p>
            <a:r>
              <a:rPr lang="es-ES" dirty="0"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14</a:t>
            </a:fld>
            <a:endParaRPr lang="en-US" dirty="0"/>
          </a:p>
        </p:txBody>
      </p:sp>
    </p:spTree>
    <p:extLst>
      <p:ext uri="{BB962C8B-B14F-4D97-AF65-F5344CB8AC3E}">
        <p14:creationId xmlns:p14="http://schemas.microsoft.com/office/powerpoint/2010/main" val="3704550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Examples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sz="3400" dirty="0" smtClean="0"/>
              <a:t>Betterments – Major Component </a:t>
            </a:r>
          </a:p>
          <a:p>
            <a:pPr lvl="1"/>
            <a:r>
              <a:rPr lang="en-US" dirty="0" smtClean="0"/>
              <a:t>Gas Stations.  New tanks have leak detection.</a:t>
            </a:r>
          </a:p>
          <a:p>
            <a:pPr lvl="1"/>
            <a:r>
              <a:rPr lang="en-US" dirty="0" smtClean="0"/>
              <a:t>Sprinkler System.  New fire system</a:t>
            </a:r>
          </a:p>
          <a:p>
            <a:pPr lvl="1"/>
            <a:r>
              <a:rPr lang="en-US" dirty="0" smtClean="0"/>
              <a:t>100% Remodel.  </a:t>
            </a:r>
          </a:p>
          <a:p>
            <a:pPr lvl="2"/>
            <a:r>
              <a:rPr lang="en-US" dirty="0" smtClean="0"/>
              <a:t>All hotel bathrooms over 4 years (including furnishing replaced).</a:t>
            </a:r>
          </a:p>
          <a:p>
            <a:pPr lvl="2"/>
            <a:r>
              <a:rPr lang="en-US" dirty="0" smtClean="0"/>
              <a:t>All flooring of public areas of hotel.  (b/c not refreshment)</a:t>
            </a:r>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15</a:t>
            </a:fld>
            <a:endParaRPr lang="en-US" dirty="0">
              <a:solidFill>
                <a:prstClr val="black">
                  <a:tint val="75000"/>
                </a:prstClr>
              </a:solidFill>
            </a:endParaRPr>
          </a:p>
        </p:txBody>
      </p:sp>
    </p:spTree>
    <p:extLst>
      <p:ext uri="{BB962C8B-B14F-4D97-AF65-F5344CB8AC3E}">
        <p14:creationId xmlns:p14="http://schemas.microsoft.com/office/powerpoint/2010/main" val="42512202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Examples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Not Betterments </a:t>
            </a:r>
          </a:p>
          <a:p>
            <a:pPr lvl="1"/>
            <a:r>
              <a:rPr lang="en-US" dirty="0" smtClean="0"/>
              <a:t>Replace 100 of 300 damaged exterior windows </a:t>
            </a:r>
          </a:p>
          <a:p>
            <a:pPr lvl="1"/>
            <a:r>
              <a:rPr lang="en-US" dirty="0" smtClean="0"/>
              <a:t>Replace 4 of 10 old sinks (40%)</a:t>
            </a:r>
          </a:p>
          <a:p>
            <a:pPr lvl="1"/>
            <a:r>
              <a:rPr lang="en-US" dirty="0" smtClean="0"/>
              <a:t>Replace Top Layer of “Roof</a:t>
            </a:r>
            <a:r>
              <a:rPr lang="en-US" dirty="0"/>
              <a:t>” </a:t>
            </a:r>
          </a:p>
          <a:p>
            <a:pPr lvl="2"/>
            <a:r>
              <a:rPr lang="en-US" dirty="0"/>
              <a:t>M = Owner, replaces entire “membrane” (top layer</a:t>
            </a:r>
            <a:r>
              <a:rPr lang="en-US" dirty="0" smtClean="0"/>
              <a:t>).</a:t>
            </a:r>
            <a:endParaRPr lang="en-US" dirty="0">
              <a:sym typeface="Wingdings" pitchFamily="2" charset="2"/>
            </a:endParaRPr>
          </a:p>
          <a:p>
            <a:pPr lvl="1"/>
            <a:r>
              <a:rPr lang="en-US" dirty="0" smtClean="0">
                <a:sym typeface="Wingdings" pitchFamily="2" charset="2"/>
              </a:rPr>
              <a:t>Remove “</a:t>
            </a:r>
            <a:r>
              <a:rPr lang="en-US" dirty="0">
                <a:sym typeface="Wingdings" pitchFamily="2" charset="2"/>
              </a:rPr>
              <a:t>drop ceiling” – paint exposed ducts.</a:t>
            </a:r>
          </a:p>
          <a:p>
            <a:pPr lvl="1"/>
            <a:r>
              <a:rPr lang="en-US" dirty="0" smtClean="0">
                <a:sym typeface="Wingdings" pitchFamily="2" charset="2"/>
              </a:rPr>
              <a:t>Replace </a:t>
            </a:r>
            <a:r>
              <a:rPr lang="en-US" dirty="0">
                <a:sym typeface="Wingdings" pitchFamily="2" charset="2"/>
              </a:rPr>
              <a:t>2 of 10 roof-top worn HVAC </a:t>
            </a:r>
            <a:r>
              <a:rPr lang="en-US" dirty="0" smtClean="0">
                <a:sym typeface="Wingdings" pitchFamily="2" charset="2"/>
              </a:rPr>
              <a:t>systems, even if better! </a:t>
            </a:r>
            <a:endParaRPr lang="en-US" dirty="0"/>
          </a:p>
          <a:p>
            <a:pPr lvl="2"/>
            <a:endParaRPr lang="en-US" dirty="0" smtClean="0"/>
          </a:p>
          <a:p>
            <a:pPr lvl="2"/>
            <a:endParaRPr lang="en-US" dirty="0" smtClean="0"/>
          </a:p>
          <a:p>
            <a:pPr lvl="2"/>
            <a:endParaRPr lang="en-US" dirty="0" smtClean="0"/>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16</a:t>
            </a:fld>
            <a:endParaRPr lang="en-US" dirty="0">
              <a:solidFill>
                <a:prstClr val="black">
                  <a:tint val="75000"/>
                </a:prstClr>
              </a:solidFill>
            </a:endParaRPr>
          </a:p>
        </p:txBody>
      </p:sp>
    </p:spTree>
    <p:extLst>
      <p:ext uri="{BB962C8B-B14F-4D97-AF65-F5344CB8AC3E}">
        <p14:creationId xmlns:p14="http://schemas.microsoft.com/office/powerpoint/2010/main" val="2935457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smtClean="0">
                <a:solidFill>
                  <a:srgbClr val="FF0000"/>
                </a:solidFill>
              </a:rPr>
              <a:t>Fun Problems</a:t>
            </a:r>
            <a:endParaRPr lang="en-US" b="1" dirty="0">
              <a:solidFill>
                <a:srgbClr val="FF0000"/>
              </a:solidFill>
            </a:endParaRPr>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dirty="0" smtClean="0"/>
              <a:t>The roof leaks. Out of 10 units, 3 are most affected.  Just over the 3 units is membrane and 12 sheets of plywood are replaced.  </a:t>
            </a:r>
          </a:p>
          <a:p>
            <a:pPr lvl="1"/>
            <a:r>
              <a:rPr lang="en-US" dirty="0" smtClean="0"/>
              <a:t>Is this a repair?</a:t>
            </a:r>
          </a:p>
          <a:p>
            <a:pPr lvl="1"/>
            <a:r>
              <a:rPr lang="en-US" dirty="0" smtClean="0"/>
              <a:t>Is this an improvement?</a:t>
            </a:r>
            <a:endParaRPr lang="en-US" dirty="0"/>
          </a:p>
          <a:p>
            <a:pPr lvl="2"/>
            <a:r>
              <a:rPr lang="en-US" u="sng" dirty="0" smtClean="0"/>
              <a:t>Tsakapoulous</a:t>
            </a:r>
            <a:r>
              <a:rPr lang="en-US" dirty="0"/>
              <a:t>.  </a:t>
            </a:r>
            <a:endParaRPr lang="en-US" dirty="0" smtClean="0"/>
          </a:p>
          <a:p>
            <a:r>
              <a:rPr lang="en-US" dirty="0" smtClean="0"/>
              <a:t>Would the result be different if the whole membrane was replaced, but not the plywood? </a:t>
            </a:r>
            <a:endParaRPr lang="en-US" dirty="0"/>
          </a:p>
          <a:p>
            <a:endParaRPr lang="en-US" dirty="0" smtClean="0"/>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17</a:t>
            </a:fld>
            <a:endParaRPr lang="en-US" dirty="0">
              <a:solidFill>
                <a:prstClr val="black">
                  <a:tint val="75000"/>
                </a:prstClr>
              </a:solidFill>
            </a:endParaRPr>
          </a:p>
        </p:txBody>
      </p:sp>
    </p:spTree>
    <p:extLst>
      <p:ext uri="{BB962C8B-B14F-4D97-AF65-F5344CB8AC3E}">
        <p14:creationId xmlns:p14="http://schemas.microsoft.com/office/powerpoint/2010/main" val="12646434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smtClean="0">
                <a:solidFill>
                  <a:srgbClr val="FF0000"/>
                </a:solidFill>
              </a:rPr>
              <a:t>Fun Problems</a:t>
            </a:r>
            <a:endParaRPr lang="en-US" b="1" dirty="0">
              <a:solidFill>
                <a:srgbClr val="FF0000"/>
              </a:solidFill>
            </a:endParaRPr>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dirty="0" smtClean="0"/>
              <a:t>A’s office building (leased) has:</a:t>
            </a:r>
          </a:p>
          <a:p>
            <a:pPr lvl="1"/>
            <a:r>
              <a:rPr lang="en-US" dirty="0" smtClean="0"/>
              <a:t> 10 A/C Units, each separately piped.</a:t>
            </a:r>
          </a:p>
          <a:p>
            <a:pPr lvl="2"/>
            <a:r>
              <a:rPr lang="en-US" dirty="0" smtClean="0">
                <a:solidFill>
                  <a:srgbClr val="FF0000"/>
                </a:solidFill>
              </a:rPr>
              <a:t>How many HVAC systems are there?</a:t>
            </a:r>
            <a:r>
              <a:rPr lang="en-US" dirty="0" smtClean="0"/>
              <a:t>  i) 1 or ii) 10.</a:t>
            </a:r>
          </a:p>
          <a:p>
            <a:pPr lvl="3"/>
            <a:r>
              <a:rPr lang="en-US" dirty="0" smtClean="0"/>
              <a:t>1.263(a)-3(e)(2)(ii)(v)(B)(6), Example 1</a:t>
            </a:r>
          </a:p>
          <a:p>
            <a:pPr lvl="1"/>
            <a:r>
              <a:rPr lang="en-US" dirty="0" smtClean="0"/>
              <a:t>2 banks of 3 lifts (6 total) and two escalators</a:t>
            </a:r>
          </a:p>
          <a:p>
            <a:pPr lvl="2"/>
            <a:r>
              <a:rPr lang="en-US" dirty="0" smtClean="0"/>
              <a:t>How many systems are there:  i) 1, ii) 2, iii) 3, iii) 7, iv) 8</a:t>
            </a:r>
          </a:p>
          <a:p>
            <a:pPr lvl="3"/>
            <a:r>
              <a:rPr lang="en-US" dirty="0" smtClean="0"/>
              <a:t>Example 2</a:t>
            </a:r>
          </a:p>
          <a:p>
            <a:pPr lvl="1"/>
            <a:r>
              <a:rPr lang="en-US" dirty="0" smtClean="0"/>
              <a:t>Tenant leases 2 Units, each w/ separate A/Cs</a:t>
            </a:r>
          </a:p>
          <a:p>
            <a:pPr lvl="2"/>
            <a:r>
              <a:rPr lang="en-US" dirty="0" smtClean="0"/>
              <a:t>How many systems does tenant have:  i) 1 or ii) 2.</a:t>
            </a:r>
          </a:p>
          <a:p>
            <a:pPr lvl="3"/>
            <a:r>
              <a:rPr lang="en-US" dirty="0" smtClean="0"/>
              <a:t>Example 13</a:t>
            </a:r>
          </a:p>
          <a:p>
            <a:pPr marL="0" indent="0">
              <a:buNone/>
            </a:pPr>
            <a:endParaRPr lang="en-US" dirty="0" smtClean="0"/>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18</a:t>
            </a:fld>
            <a:endParaRPr lang="en-US" dirty="0">
              <a:solidFill>
                <a:prstClr val="black">
                  <a:tint val="75000"/>
                </a:prstClr>
              </a:solidFill>
            </a:endParaRPr>
          </a:p>
        </p:txBody>
      </p:sp>
    </p:spTree>
    <p:extLst>
      <p:ext uri="{BB962C8B-B14F-4D97-AF65-F5344CB8AC3E}">
        <p14:creationId xmlns:p14="http://schemas.microsoft.com/office/powerpoint/2010/main" val="34749861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Purchases/Acquisition Costs</a:t>
            </a:r>
            <a:endParaRPr lang="en-US" dirty="0"/>
          </a:p>
        </p:txBody>
      </p:sp>
      <p:sp>
        <p:nvSpPr>
          <p:cNvPr id="3" name="Content Placeholder 2"/>
          <p:cNvSpPr>
            <a:spLocks noGrp="1"/>
          </p:cNvSpPr>
          <p:nvPr>
            <p:ph idx="1"/>
          </p:nvPr>
        </p:nvSpPr>
        <p:spPr>
          <a:xfrm>
            <a:off x="457200" y="1524000"/>
            <a:ext cx="8229600" cy="4525963"/>
          </a:xfrm>
          <a:solidFill>
            <a:schemeClr val="accent3">
              <a:lumMod val="20000"/>
              <a:lumOff val="80000"/>
            </a:schemeClr>
          </a:solidFill>
        </p:spPr>
        <p:txBody>
          <a:bodyPr>
            <a:normAutofit/>
          </a:bodyPr>
          <a:lstStyle/>
          <a:p>
            <a:r>
              <a:rPr lang="en-US" dirty="0" smtClean="0"/>
              <a:t>1.263(a)-2.  Basic Rule:  Capitalize:</a:t>
            </a:r>
          </a:p>
          <a:p>
            <a:pPr lvl="1"/>
            <a:r>
              <a:rPr lang="en-US" dirty="0" smtClean="0"/>
              <a:t>purchases, </a:t>
            </a:r>
          </a:p>
          <a:p>
            <a:pPr lvl="1"/>
            <a:r>
              <a:rPr lang="en-US" dirty="0" smtClean="0"/>
              <a:t>build or create an </a:t>
            </a:r>
            <a:r>
              <a:rPr lang="en-US" u="sng" dirty="0" smtClean="0"/>
              <a:t>improvement</a:t>
            </a:r>
          </a:p>
          <a:p>
            <a:pPr lvl="2"/>
            <a:r>
              <a:rPr lang="en-US" dirty="0" smtClean="0"/>
              <a:t>Pre-development </a:t>
            </a:r>
            <a:r>
              <a:rPr lang="en-US" dirty="0" smtClean="0"/>
              <a:t>(</a:t>
            </a:r>
            <a:r>
              <a:rPr lang="en-US" u="sng" dirty="0" smtClean="0"/>
              <a:t>Von-Lusk</a:t>
            </a:r>
            <a:r>
              <a:rPr lang="en-US" dirty="0" smtClean="0"/>
              <a:t> T.C. (1995) entitlements</a:t>
            </a:r>
            <a:r>
              <a:rPr lang="en-US" dirty="0" smtClean="0"/>
              <a:t>)</a:t>
            </a:r>
            <a:endParaRPr lang="en-US" dirty="0" smtClean="0"/>
          </a:p>
          <a:p>
            <a:pPr lvl="2"/>
            <a:r>
              <a:rPr lang="en-US" dirty="0" smtClean="0"/>
              <a:t>Repairs before placed in service</a:t>
            </a:r>
          </a:p>
          <a:p>
            <a:pPr lvl="2"/>
            <a:r>
              <a:rPr lang="en-US" dirty="0" smtClean="0"/>
              <a:t>Acquisition costs (broker/attorney fees)</a:t>
            </a:r>
          </a:p>
          <a:p>
            <a:pPr lvl="1"/>
            <a:r>
              <a:rPr lang="en-US" dirty="0" smtClean="0"/>
              <a:t>Defend/protect </a:t>
            </a:r>
            <a:r>
              <a:rPr lang="en-US" dirty="0" smtClean="0"/>
              <a:t>title</a:t>
            </a:r>
            <a:endParaRPr lang="en-US" dirty="0" smtClean="0"/>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19</a:t>
            </a:fld>
            <a:endParaRPr lang="en-US" dirty="0">
              <a:solidFill>
                <a:prstClr val="black">
                  <a:tint val="75000"/>
                </a:prstClr>
              </a:solidFill>
            </a:endParaRPr>
          </a:p>
        </p:txBody>
      </p:sp>
    </p:spTree>
    <p:extLst>
      <p:ext uri="{BB962C8B-B14F-4D97-AF65-F5344CB8AC3E}">
        <p14:creationId xmlns:p14="http://schemas.microsoft.com/office/powerpoint/2010/main" val="4199856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Review of 263(a)</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9/19/2013</a:t>
            </a:r>
            <a:r>
              <a:rPr lang="en-US" dirty="0" smtClean="0"/>
              <a:t>.  Final </a:t>
            </a:r>
            <a:r>
              <a:rPr lang="en-US" dirty="0"/>
              <a:t>R</a:t>
            </a:r>
            <a:r>
              <a:rPr lang="en-US" dirty="0" smtClean="0"/>
              <a:t>egs. (2103-13 IRB 331)</a:t>
            </a:r>
          </a:p>
          <a:p>
            <a:pPr lvl="2"/>
            <a:r>
              <a:rPr lang="en-US" dirty="0" smtClean="0"/>
              <a:t>Effective 1/1/2014</a:t>
            </a:r>
          </a:p>
          <a:p>
            <a:pPr lvl="2"/>
            <a:r>
              <a:rPr lang="en-US" dirty="0" smtClean="0"/>
              <a:t>64 </a:t>
            </a:r>
            <a:r>
              <a:rPr lang="en-US" dirty="0" smtClean="0"/>
              <a:t>pages, including preamble.</a:t>
            </a:r>
          </a:p>
          <a:p>
            <a:pPr marL="914400" lvl="2" indent="0">
              <a:buNone/>
            </a:pPr>
            <a:endParaRPr lang="en-US" dirty="0" smtClean="0"/>
          </a:p>
        </p:txBody>
      </p:sp>
      <p:sp>
        <p:nvSpPr>
          <p:cNvPr id="4" name="Date Placeholder 3"/>
          <p:cNvSpPr>
            <a:spLocks noGrp="1"/>
          </p:cNvSpPr>
          <p:nvPr>
            <p:ph type="dt" sz="half" idx="10"/>
          </p:nvPr>
        </p:nvSpPr>
        <p:spPr/>
        <p:txBody>
          <a:bodyPr/>
          <a:lstStyle/>
          <a:p>
            <a:r>
              <a:rPr lang="en-US" dirty="0" smtClean="0"/>
              <a:t>8/23/2016</a:t>
            </a:r>
            <a:endParaRPr lang="en-US" dirty="0"/>
          </a:p>
        </p:txBody>
      </p:sp>
      <p:sp>
        <p:nvSpPr>
          <p:cNvPr id="7" name="Footer Placeholder 6"/>
          <p:cNvSpPr>
            <a:spLocks noGrp="1"/>
          </p:cNvSpPr>
          <p:nvPr>
            <p:ph type="ftr" sz="quarter" idx="11"/>
          </p:nvPr>
        </p:nvSpPr>
        <p:spPr/>
        <p:txBody>
          <a:bodyPr/>
          <a:lstStyle/>
          <a:p>
            <a:r>
              <a:rPr lang="es-ES" dirty="0"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2</a:t>
            </a:fld>
            <a:endParaRPr lang="en-US" dirty="0"/>
          </a:p>
        </p:txBody>
      </p:sp>
    </p:spTree>
    <p:extLst>
      <p:ext uri="{BB962C8B-B14F-4D97-AF65-F5344CB8AC3E}">
        <p14:creationId xmlns:p14="http://schemas.microsoft.com/office/powerpoint/2010/main" val="17920504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Not Changed</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Section 263A</a:t>
            </a:r>
          </a:p>
          <a:p>
            <a:pPr lvl="1"/>
            <a:r>
              <a:rPr lang="en-US" dirty="0" smtClean="0"/>
              <a:t>Capitalization for property produced by taxpayer</a:t>
            </a:r>
          </a:p>
          <a:p>
            <a:pPr lvl="2"/>
            <a:r>
              <a:rPr lang="en-US" dirty="0" smtClean="0"/>
              <a:t>Real or personal property (e.g., costs to perfect title)</a:t>
            </a:r>
          </a:p>
          <a:p>
            <a:pPr lvl="1"/>
            <a:r>
              <a:rPr lang="en-US" dirty="0" smtClean="0"/>
              <a:t>Capitalization of property acquired for resale</a:t>
            </a:r>
          </a:p>
          <a:p>
            <a:r>
              <a:rPr lang="en-US" dirty="0" smtClean="0"/>
              <a:t>Section 162</a:t>
            </a:r>
          </a:p>
          <a:p>
            <a:pPr lvl="1"/>
            <a:r>
              <a:rPr lang="en-US" dirty="0" smtClean="0"/>
              <a:t>Materials &amp; supplies (under 1.163-3)</a:t>
            </a:r>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20</a:t>
            </a:fld>
            <a:endParaRPr lang="en-US" dirty="0">
              <a:solidFill>
                <a:prstClr val="black">
                  <a:tint val="75000"/>
                </a:prstClr>
              </a:solidFill>
            </a:endParaRPr>
          </a:p>
        </p:txBody>
      </p:sp>
    </p:spTree>
    <p:extLst>
      <p:ext uri="{BB962C8B-B14F-4D97-AF65-F5344CB8AC3E}">
        <p14:creationId xmlns:p14="http://schemas.microsoft.com/office/powerpoint/2010/main" val="40570706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Deductible Repairs/Maintenance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u="sng" dirty="0" smtClean="0"/>
              <a:t>Examples (Deductible)</a:t>
            </a:r>
          </a:p>
          <a:p>
            <a:pPr marL="457200" lvl="1" indent="0">
              <a:buNone/>
            </a:pPr>
            <a:r>
              <a:rPr lang="en-US" dirty="0" smtClean="0"/>
              <a:t>1.	T undertakes an asbestos abatement project to remove and replace insulation.  The removal does not improve insulation efficiency.</a:t>
            </a:r>
          </a:p>
          <a:p>
            <a:pPr marL="457200" lvl="1" indent="0">
              <a:buNone/>
            </a:pPr>
            <a:r>
              <a:rPr lang="en-US" dirty="0" smtClean="0"/>
              <a:t>2.	T does “Cosmetic” refreshing (minor improvement):</a:t>
            </a:r>
          </a:p>
          <a:p>
            <a:pPr lvl="2"/>
            <a:r>
              <a:rPr lang="en-US" dirty="0"/>
              <a:t>H</a:t>
            </a:r>
            <a:r>
              <a:rPr lang="en-US" dirty="0" smtClean="0"/>
              <a:t>otel lobby floor changed (not whole hotel floor); </a:t>
            </a:r>
          </a:p>
          <a:p>
            <a:pPr lvl="2"/>
            <a:r>
              <a:rPr lang="en-US" dirty="0" smtClean="0"/>
              <a:t>Retail store shelving changed (no greater storage).</a:t>
            </a:r>
          </a:p>
          <a:p>
            <a:pPr lvl="2"/>
            <a:r>
              <a:rPr lang="en-US" dirty="0" smtClean="0"/>
              <a:t>IRS conceding some small cases.</a:t>
            </a:r>
            <a:endParaRPr lang="en-US" dirty="0"/>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21</a:t>
            </a:fld>
            <a:endParaRPr lang="en-US" dirty="0">
              <a:solidFill>
                <a:prstClr val="black">
                  <a:tint val="75000"/>
                </a:prstClr>
              </a:solidFill>
            </a:endParaRPr>
          </a:p>
        </p:txBody>
      </p:sp>
    </p:spTree>
    <p:extLst>
      <p:ext uri="{BB962C8B-B14F-4D97-AF65-F5344CB8AC3E}">
        <p14:creationId xmlns:p14="http://schemas.microsoft.com/office/powerpoint/2010/main" val="33807324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Retirement (New!)</a:t>
            </a:r>
            <a:endParaRPr lang="en-US" dirty="0"/>
          </a:p>
        </p:txBody>
      </p:sp>
      <p:sp>
        <p:nvSpPr>
          <p:cNvPr id="3" name="Content Placeholder 2"/>
          <p:cNvSpPr>
            <a:spLocks noGrp="1"/>
          </p:cNvSpPr>
          <p:nvPr>
            <p:ph idx="1"/>
          </p:nvPr>
        </p:nvSpPr>
        <p:spPr>
          <a:xfrm>
            <a:off x="457200" y="1676400"/>
            <a:ext cx="8229600" cy="4525963"/>
          </a:xfrm>
          <a:solidFill>
            <a:schemeClr val="accent3">
              <a:lumMod val="20000"/>
              <a:lumOff val="80000"/>
            </a:schemeClr>
          </a:solidFill>
        </p:spPr>
        <p:txBody>
          <a:bodyPr>
            <a:normAutofit lnSpcReduction="10000"/>
          </a:bodyPr>
          <a:lstStyle/>
          <a:p>
            <a:r>
              <a:rPr lang="en-US" dirty="0" smtClean="0"/>
              <a:t>New but it depends:</a:t>
            </a:r>
          </a:p>
          <a:p>
            <a:pPr lvl="1"/>
            <a:r>
              <a:rPr lang="en-US" dirty="0" smtClean="0"/>
              <a:t>Before:  Roof replaced = no deduction until whole building disposed. (IRC Section 168). </a:t>
            </a:r>
          </a:p>
          <a:p>
            <a:pPr lvl="1"/>
            <a:r>
              <a:rPr lang="en-US" dirty="0" smtClean="0"/>
              <a:t>New:  Replace </a:t>
            </a:r>
            <a:r>
              <a:rPr lang="en-US" u="sng" dirty="0" smtClean="0"/>
              <a:t>part</a:t>
            </a:r>
            <a:r>
              <a:rPr lang="en-US" dirty="0" smtClean="0"/>
              <a:t> of a system/component:</a:t>
            </a:r>
            <a:endParaRPr lang="en-US" dirty="0"/>
          </a:p>
          <a:p>
            <a:pPr lvl="2"/>
            <a:r>
              <a:rPr lang="en-US" dirty="0" smtClean="0"/>
              <a:t>If repair, may elect instead:</a:t>
            </a:r>
          </a:p>
          <a:p>
            <a:pPr lvl="2"/>
            <a:r>
              <a:rPr lang="en-US" dirty="0" smtClean="0"/>
              <a:t>New basis capitalized</a:t>
            </a:r>
          </a:p>
          <a:p>
            <a:pPr lvl="2"/>
            <a:r>
              <a:rPr lang="en-US" u="sng" dirty="0"/>
              <a:t>Old basis deducted</a:t>
            </a:r>
            <a:r>
              <a:rPr lang="en-US" dirty="0"/>
              <a:t> (Section 1250/1231 loss</a:t>
            </a:r>
            <a:r>
              <a:rPr lang="en-US" dirty="0" smtClean="0"/>
              <a:t>)</a:t>
            </a:r>
          </a:p>
          <a:p>
            <a:pPr lvl="2"/>
            <a:endParaRPr lang="en-US" dirty="0" smtClean="0"/>
          </a:p>
          <a:p>
            <a:pPr lvl="1"/>
            <a:r>
              <a:rPr lang="en-US" dirty="0" smtClean="0"/>
              <a:t>Note:  Enhances doing cost </a:t>
            </a:r>
            <a:r>
              <a:rPr lang="en-US" dirty="0"/>
              <a:t>segregation </a:t>
            </a:r>
            <a:r>
              <a:rPr lang="en-US" dirty="0" smtClean="0"/>
              <a:t>studies.  (still Section 1250 property.)</a:t>
            </a:r>
            <a:endParaRPr lang="en-US" dirty="0"/>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22</a:t>
            </a:fld>
            <a:endParaRPr lang="en-US" dirty="0">
              <a:solidFill>
                <a:prstClr val="black">
                  <a:tint val="75000"/>
                </a:prstClr>
              </a:solidFill>
            </a:endParaRPr>
          </a:p>
        </p:txBody>
      </p:sp>
    </p:spTree>
    <p:extLst>
      <p:ext uri="{BB962C8B-B14F-4D97-AF65-F5344CB8AC3E}">
        <p14:creationId xmlns:p14="http://schemas.microsoft.com/office/powerpoint/2010/main" val="6389635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Retirement (New!) 1.263(a)-3</a:t>
            </a:r>
            <a:endParaRPr lang="en-US" dirty="0"/>
          </a:p>
        </p:txBody>
      </p:sp>
      <p:sp>
        <p:nvSpPr>
          <p:cNvPr id="3" name="Content Placeholder 2"/>
          <p:cNvSpPr>
            <a:spLocks noGrp="1"/>
          </p:cNvSpPr>
          <p:nvPr>
            <p:ph idx="1"/>
          </p:nvPr>
        </p:nvSpPr>
        <p:spPr>
          <a:xfrm>
            <a:off x="457200" y="1676400"/>
            <a:ext cx="8229600" cy="4525963"/>
          </a:xfrm>
          <a:solidFill>
            <a:schemeClr val="accent3">
              <a:lumMod val="20000"/>
              <a:lumOff val="80000"/>
            </a:schemeClr>
          </a:solidFill>
        </p:spPr>
        <p:txBody>
          <a:bodyPr>
            <a:normAutofit/>
          </a:bodyPr>
          <a:lstStyle/>
          <a:p>
            <a:r>
              <a:rPr lang="en-US" dirty="0" smtClean="0"/>
              <a:t>Cost of removal:</a:t>
            </a:r>
          </a:p>
          <a:p>
            <a:pPr lvl="1"/>
            <a:r>
              <a:rPr lang="en-US" dirty="0" smtClean="0"/>
              <a:t>If not part of major replacement can deduct, rather than capitalize</a:t>
            </a:r>
          </a:p>
          <a:p>
            <a:pPr lvl="1"/>
            <a:r>
              <a:rPr lang="en-US" dirty="0" smtClean="0"/>
              <a:t>If for major replacement, must capitalize</a:t>
            </a:r>
          </a:p>
          <a:p>
            <a:r>
              <a:rPr lang="en-US" dirty="0" smtClean="0"/>
              <a:t>Example 30 – elevator.  1 of 4 retired/replaced</a:t>
            </a:r>
          </a:p>
          <a:p>
            <a:pPr lvl="1"/>
            <a:r>
              <a:rPr lang="en-US" dirty="0" smtClean="0"/>
              <a:t>Option 1:  No cost segmentation of old elevator, but can write-off replacement (not major replacement)</a:t>
            </a:r>
          </a:p>
          <a:p>
            <a:pPr lvl="1"/>
            <a:r>
              <a:rPr lang="en-US" dirty="0" smtClean="0"/>
              <a:t>Option 2:  Write-off old; capitalize new.</a:t>
            </a:r>
            <a:endParaRPr lang="en-US" dirty="0"/>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23</a:t>
            </a:fld>
            <a:endParaRPr lang="en-US" dirty="0">
              <a:solidFill>
                <a:prstClr val="black">
                  <a:tint val="75000"/>
                </a:prstClr>
              </a:solidFill>
            </a:endParaRPr>
          </a:p>
        </p:txBody>
      </p:sp>
    </p:spTree>
    <p:extLst>
      <p:ext uri="{BB962C8B-B14F-4D97-AF65-F5344CB8AC3E}">
        <p14:creationId xmlns:p14="http://schemas.microsoft.com/office/powerpoint/2010/main" val="20775276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Practical Steps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lstStyle/>
          <a:p>
            <a:r>
              <a:rPr lang="en-US" dirty="0" smtClean="0"/>
              <a:t>Spreadsheet – Accountant’s Best Friend</a:t>
            </a:r>
          </a:p>
          <a:p>
            <a:pPr lvl="1"/>
            <a:r>
              <a:rPr lang="en-US" dirty="0" smtClean="0"/>
              <a:t>Purchases.  </a:t>
            </a:r>
            <a:endParaRPr lang="en-US" dirty="0"/>
          </a:p>
          <a:p>
            <a:pPr lvl="1"/>
            <a:endParaRPr lang="en-US" dirty="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24</a:t>
            </a:fld>
            <a:endParaRPr lang="en-US" dirty="0">
              <a:solidFill>
                <a:prstClr val="black">
                  <a:tint val="75000"/>
                </a:prst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782266286"/>
              </p:ext>
            </p:extLst>
          </p:nvPr>
        </p:nvGraphicFramePr>
        <p:xfrm>
          <a:off x="609600" y="2743200"/>
          <a:ext cx="7620000" cy="3568711"/>
        </p:xfrm>
        <a:graphic>
          <a:graphicData uri="http://schemas.openxmlformats.org/drawingml/2006/table">
            <a:tbl>
              <a:tblPr firstRow="1" bandRow="1">
                <a:tableStyleId>{5C22544A-7EE6-4342-B048-85BDC9FD1C3A}</a:tableStyleId>
              </a:tblPr>
              <a:tblGrid>
                <a:gridCol w="1270000"/>
                <a:gridCol w="1270000"/>
                <a:gridCol w="1270000"/>
                <a:gridCol w="1270000"/>
                <a:gridCol w="1270000"/>
                <a:gridCol w="1270000"/>
              </a:tblGrid>
              <a:tr h="870065">
                <a:tc>
                  <a:txBody>
                    <a:bodyPr/>
                    <a:lstStyle/>
                    <a:p>
                      <a:r>
                        <a:rPr lang="en-US" dirty="0" smtClean="0"/>
                        <a:t>Item</a:t>
                      </a:r>
                      <a:endParaRPr lang="en-US" dirty="0"/>
                    </a:p>
                  </a:txBody>
                  <a:tcPr/>
                </a:tc>
                <a:tc>
                  <a:txBody>
                    <a:bodyPr/>
                    <a:lstStyle/>
                    <a:p>
                      <a:r>
                        <a:rPr lang="en-US" dirty="0" smtClean="0"/>
                        <a:t>Amount</a:t>
                      </a:r>
                      <a:endParaRPr lang="en-US" dirty="0"/>
                    </a:p>
                  </a:txBody>
                  <a:tcPr/>
                </a:tc>
                <a:tc>
                  <a:txBody>
                    <a:bodyPr/>
                    <a:lstStyle/>
                    <a:p>
                      <a:r>
                        <a:rPr lang="en-US" dirty="0" smtClean="0"/>
                        <a:t>Capitalize</a:t>
                      </a:r>
                      <a:endParaRPr lang="en-US" dirty="0"/>
                    </a:p>
                  </a:txBody>
                  <a:tcPr/>
                </a:tc>
                <a:tc>
                  <a:txBody>
                    <a:bodyPr/>
                    <a:lstStyle/>
                    <a:p>
                      <a:r>
                        <a:rPr lang="en-US" dirty="0" smtClean="0"/>
                        <a:t>Amortize</a:t>
                      </a:r>
                      <a:endParaRPr lang="en-US" dirty="0"/>
                    </a:p>
                  </a:txBody>
                  <a:tcPr/>
                </a:tc>
                <a:tc>
                  <a:txBody>
                    <a:bodyPr/>
                    <a:lstStyle/>
                    <a:p>
                      <a:r>
                        <a:rPr lang="en-US" dirty="0" smtClean="0"/>
                        <a:t>Deduct</a:t>
                      </a:r>
                      <a:endParaRPr lang="en-US" dirty="0"/>
                    </a:p>
                  </a:txBody>
                  <a:tcPr/>
                </a:tc>
                <a:tc>
                  <a:txBody>
                    <a:bodyPr/>
                    <a:lstStyle/>
                    <a:p>
                      <a:r>
                        <a:rPr lang="en-US" dirty="0" smtClean="0"/>
                        <a:t>Notation</a:t>
                      </a:r>
                      <a:endParaRPr lang="en-US" dirty="0"/>
                    </a:p>
                  </a:txBody>
                  <a:tcPr/>
                </a:tc>
              </a:tr>
              <a:tr h="504086">
                <a:tc>
                  <a:txBody>
                    <a:bodyPr/>
                    <a:lstStyle/>
                    <a:p>
                      <a:r>
                        <a:rPr lang="en-US" dirty="0" smtClean="0"/>
                        <a:t>Loan</a:t>
                      </a:r>
                      <a:r>
                        <a:rPr lang="en-US" baseline="0" dirty="0" smtClean="0"/>
                        <a:t> Costs</a:t>
                      </a:r>
                      <a:endParaRPr lang="en-US" dirty="0"/>
                    </a:p>
                  </a:txBody>
                  <a:tcPr/>
                </a:tc>
                <a:tc>
                  <a:txBody>
                    <a:bodyPr/>
                    <a:lstStyle/>
                    <a:p>
                      <a:pPr algn="r"/>
                      <a:r>
                        <a:rPr lang="en-US" dirty="0" smtClean="0"/>
                        <a:t>2,000</a:t>
                      </a:r>
                      <a:endParaRPr lang="en-US" dirty="0"/>
                    </a:p>
                  </a:txBody>
                  <a:tcPr/>
                </a:tc>
                <a:tc>
                  <a:txBody>
                    <a:bodyPr/>
                    <a:lstStyle/>
                    <a:p>
                      <a:pPr algn="r"/>
                      <a:endParaRPr lang="en-US" dirty="0"/>
                    </a:p>
                  </a:txBody>
                  <a:tcPr/>
                </a:tc>
                <a:tc>
                  <a:txBody>
                    <a:bodyPr/>
                    <a:lstStyle/>
                    <a:p>
                      <a:pPr algn="r"/>
                      <a:r>
                        <a:rPr lang="en-US" dirty="0" smtClean="0"/>
                        <a:t>2,000</a:t>
                      </a:r>
                      <a:endParaRPr lang="en-US" dirty="0"/>
                    </a:p>
                  </a:txBody>
                  <a:tcPr/>
                </a:tc>
                <a:tc>
                  <a:txBody>
                    <a:bodyPr/>
                    <a:lstStyle/>
                    <a:p>
                      <a:pPr algn="r"/>
                      <a:endParaRPr lang="en-US" dirty="0"/>
                    </a:p>
                  </a:txBody>
                  <a:tcPr/>
                </a:tc>
                <a:tc>
                  <a:txBody>
                    <a:bodyPr/>
                    <a:lstStyle/>
                    <a:p>
                      <a:r>
                        <a:rPr lang="en-US" dirty="0" smtClean="0"/>
                        <a:t>25-yr</a:t>
                      </a:r>
                      <a:r>
                        <a:rPr lang="en-US" baseline="0" dirty="0" smtClean="0"/>
                        <a:t> Loan</a:t>
                      </a:r>
                      <a:endParaRPr lang="en-US" dirty="0"/>
                    </a:p>
                  </a:txBody>
                  <a:tcPr/>
                </a:tc>
              </a:tr>
              <a:tr h="599331">
                <a:tc>
                  <a:txBody>
                    <a:bodyPr/>
                    <a:lstStyle/>
                    <a:p>
                      <a:r>
                        <a:rPr lang="en-US" dirty="0" smtClean="0"/>
                        <a:t>Title Costs</a:t>
                      </a:r>
                      <a:endParaRPr lang="en-US" dirty="0"/>
                    </a:p>
                  </a:txBody>
                  <a:tcPr/>
                </a:tc>
                <a:tc>
                  <a:txBody>
                    <a:bodyPr/>
                    <a:lstStyle/>
                    <a:p>
                      <a:pPr algn="r"/>
                      <a:r>
                        <a:rPr lang="en-US" dirty="0" smtClean="0"/>
                        <a:t>1,500</a:t>
                      </a:r>
                      <a:endParaRPr lang="en-US" dirty="0"/>
                    </a:p>
                  </a:txBody>
                  <a:tcPr/>
                </a:tc>
                <a:tc>
                  <a:txBody>
                    <a:bodyPr/>
                    <a:lstStyle/>
                    <a:p>
                      <a:pPr algn="r"/>
                      <a:r>
                        <a:rPr lang="en-US" dirty="0" smtClean="0"/>
                        <a:t>Below</a:t>
                      </a:r>
                      <a:endParaRPr lang="en-US" dirty="0"/>
                    </a:p>
                  </a:txBody>
                  <a:tcPr/>
                </a:tc>
                <a:tc>
                  <a:txBody>
                    <a:bodyPr/>
                    <a:lstStyle/>
                    <a:p>
                      <a:pPr algn="r"/>
                      <a:endParaRPr lang="en-US" dirty="0"/>
                    </a:p>
                  </a:txBody>
                  <a:tcPr/>
                </a:tc>
                <a:tc>
                  <a:txBody>
                    <a:bodyPr/>
                    <a:lstStyle/>
                    <a:p>
                      <a:pPr algn="r"/>
                      <a:endParaRPr lang="en-US" dirty="0"/>
                    </a:p>
                  </a:txBody>
                  <a:tcPr/>
                </a:tc>
                <a:tc>
                  <a:txBody>
                    <a:bodyPr/>
                    <a:lstStyle/>
                    <a:p>
                      <a:r>
                        <a:rPr lang="en-US" dirty="0" smtClean="0"/>
                        <a:t>Add to Purchase</a:t>
                      </a:r>
                      <a:endParaRPr lang="en-US" dirty="0"/>
                    </a:p>
                  </a:txBody>
                  <a:tcPr/>
                </a:tc>
              </a:tr>
              <a:tr h="599331">
                <a:tc>
                  <a:txBody>
                    <a:bodyPr/>
                    <a:lstStyle/>
                    <a:p>
                      <a:r>
                        <a:rPr lang="en-US" dirty="0" smtClean="0"/>
                        <a:t>Property Tax</a:t>
                      </a:r>
                      <a:endParaRPr lang="en-US" dirty="0"/>
                    </a:p>
                  </a:txBody>
                  <a:tcPr/>
                </a:tc>
                <a:tc>
                  <a:txBody>
                    <a:bodyPr/>
                    <a:lstStyle/>
                    <a:p>
                      <a:pPr algn="r"/>
                      <a:r>
                        <a:rPr lang="en-US" dirty="0" smtClean="0"/>
                        <a:t>500</a:t>
                      </a:r>
                      <a:endParaRPr lang="en-US" dirty="0"/>
                    </a:p>
                  </a:txBody>
                  <a:tcPr/>
                </a:tc>
                <a:tc>
                  <a:txBody>
                    <a:bodyPr/>
                    <a:lstStyle/>
                    <a:p>
                      <a:pPr algn="r"/>
                      <a:endParaRPr lang="en-US" dirty="0"/>
                    </a:p>
                  </a:txBody>
                  <a:tcPr/>
                </a:tc>
                <a:tc>
                  <a:txBody>
                    <a:bodyPr/>
                    <a:lstStyle/>
                    <a:p>
                      <a:pPr algn="r"/>
                      <a:endParaRPr lang="en-US" dirty="0"/>
                    </a:p>
                  </a:txBody>
                  <a:tcPr/>
                </a:tc>
                <a:tc>
                  <a:txBody>
                    <a:bodyPr/>
                    <a:lstStyle/>
                    <a:p>
                      <a:pPr algn="r"/>
                      <a:r>
                        <a:rPr lang="en-US" dirty="0" smtClean="0"/>
                        <a:t>500</a:t>
                      </a:r>
                      <a:endParaRPr lang="en-US" dirty="0"/>
                    </a:p>
                  </a:txBody>
                  <a:tcPr/>
                </a:tc>
                <a:tc>
                  <a:txBody>
                    <a:bodyPr/>
                    <a:lstStyle/>
                    <a:p>
                      <a:r>
                        <a:rPr lang="en-US" dirty="0" smtClean="0"/>
                        <a:t>164</a:t>
                      </a:r>
                      <a:endParaRPr lang="en-US" dirty="0"/>
                    </a:p>
                  </a:txBody>
                  <a:tcPr/>
                </a:tc>
              </a:tr>
              <a:tr h="856187">
                <a:tc>
                  <a:txBody>
                    <a:bodyPr/>
                    <a:lstStyle/>
                    <a:p>
                      <a:r>
                        <a:rPr lang="en-US" dirty="0" smtClean="0"/>
                        <a:t>Purchase (300,000 building)</a:t>
                      </a:r>
                      <a:endParaRPr lang="en-US" dirty="0"/>
                    </a:p>
                  </a:txBody>
                  <a:tcPr/>
                </a:tc>
                <a:tc>
                  <a:txBody>
                    <a:bodyPr/>
                    <a:lstStyle/>
                    <a:p>
                      <a:pPr algn="r"/>
                      <a:r>
                        <a:rPr lang="en-US" dirty="0" smtClean="0"/>
                        <a:t>500,000</a:t>
                      </a:r>
                      <a:endParaRPr lang="en-US" dirty="0"/>
                    </a:p>
                  </a:txBody>
                  <a:tcPr/>
                </a:tc>
                <a:tc>
                  <a:txBody>
                    <a:bodyPr/>
                    <a:lstStyle/>
                    <a:p>
                      <a:pPr algn="r"/>
                      <a:r>
                        <a:rPr lang="en-US" dirty="0" smtClean="0"/>
                        <a:t>300,900</a:t>
                      </a:r>
                      <a:r>
                        <a:rPr lang="en-US" baseline="0" dirty="0" smtClean="0"/>
                        <a:t> – 27.5</a:t>
                      </a:r>
                    </a:p>
                    <a:p>
                      <a:pPr algn="r"/>
                      <a:r>
                        <a:rPr lang="en-US" baseline="0" dirty="0" smtClean="0"/>
                        <a:t>200,600</a:t>
                      </a:r>
                      <a:endParaRPr lang="en-US" dirty="0"/>
                    </a:p>
                  </a:txBody>
                  <a:tcPr/>
                </a:tc>
                <a:tc>
                  <a:txBody>
                    <a:bodyPr/>
                    <a:lstStyle/>
                    <a:p>
                      <a:pPr algn="r"/>
                      <a:endParaRPr lang="en-US" dirty="0"/>
                    </a:p>
                  </a:txBody>
                  <a:tcPr/>
                </a:tc>
                <a:tc>
                  <a:txBody>
                    <a:bodyPr/>
                    <a:lstStyle/>
                    <a:p>
                      <a:pPr algn="r"/>
                      <a:endParaRPr lang="en-US" dirty="0"/>
                    </a:p>
                  </a:txBody>
                  <a:tcPr/>
                </a:tc>
                <a:tc>
                  <a:txBody>
                    <a:bodyPr/>
                    <a:lstStyle/>
                    <a:p>
                      <a:r>
                        <a:rPr lang="en-US" dirty="0" smtClean="0"/>
                        <a:t>Allocate</a:t>
                      </a:r>
                      <a:endParaRPr lang="en-US" dirty="0"/>
                    </a:p>
                  </a:txBody>
                  <a:tcPr/>
                </a:tc>
              </a:tr>
            </a:tbl>
          </a:graphicData>
        </a:graphic>
      </p:graphicFrame>
    </p:spTree>
    <p:extLst>
      <p:ext uri="{BB962C8B-B14F-4D97-AF65-F5344CB8AC3E}">
        <p14:creationId xmlns:p14="http://schemas.microsoft.com/office/powerpoint/2010/main" val="7846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Acquisition Costs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lstStyle/>
          <a:p>
            <a:r>
              <a:rPr lang="en-US" dirty="0" smtClean="0"/>
              <a:t>Legal Fees to Purchase</a:t>
            </a:r>
          </a:p>
          <a:p>
            <a:r>
              <a:rPr lang="en-US" dirty="0" smtClean="0"/>
              <a:t>ALTA Survey Costs</a:t>
            </a:r>
          </a:p>
          <a:p>
            <a:r>
              <a:rPr lang="en-US" dirty="0" smtClean="0"/>
              <a:t>Broker Fees (Paid by Buyer)</a:t>
            </a:r>
          </a:p>
          <a:p>
            <a:r>
              <a:rPr lang="en-US" dirty="0" smtClean="0"/>
              <a:t>Deed Preparation</a:t>
            </a:r>
          </a:p>
          <a:p>
            <a:endParaRPr lang="en-US" dirty="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25</a:t>
            </a:fld>
            <a:endParaRPr lang="en-US" dirty="0">
              <a:solidFill>
                <a:prstClr val="black">
                  <a:tint val="75000"/>
                </a:prstClr>
              </a:solidFill>
            </a:endParaRPr>
          </a:p>
        </p:txBody>
      </p:sp>
    </p:spTree>
    <p:extLst>
      <p:ext uri="{BB962C8B-B14F-4D97-AF65-F5344CB8AC3E}">
        <p14:creationId xmlns:p14="http://schemas.microsoft.com/office/powerpoint/2010/main" val="1402284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Write It Off! – Failed Purchase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lstStyle/>
          <a:p>
            <a:r>
              <a:rPr lang="en-US" dirty="0" smtClean="0"/>
              <a:t>Can Write-off All Costs if a Failed Purchase (Section 165) – Rev. Rul. 79-346; Rev. Rul. 74-104.</a:t>
            </a:r>
          </a:p>
          <a:p>
            <a:endParaRPr lang="en-US" dirty="0"/>
          </a:p>
          <a:p>
            <a:r>
              <a:rPr lang="en-US" dirty="0" smtClean="0"/>
              <a:t>General investigation costs – access to Zillow premium; investor subscriptions.  </a:t>
            </a:r>
          </a:p>
          <a:p>
            <a:pPr marL="0" indent="0">
              <a:buNone/>
            </a:pPr>
            <a:endParaRPr lang="en-US" dirty="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26</a:t>
            </a:fld>
            <a:endParaRPr lang="en-US" dirty="0">
              <a:solidFill>
                <a:prstClr val="black">
                  <a:tint val="75000"/>
                </a:prstClr>
              </a:solidFill>
            </a:endParaRPr>
          </a:p>
        </p:txBody>
      </p:sp>
    </p:spTree>
    <p:extLst>
      <p:ext uri="{BB962C8B-B14F-4D97-AF65-F5344CB8AC3E}">
        <p14:creationId xmlns:p14="http://schemas.microsoft.com/office/powerpoint/2010/main" val="13627682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Write It Off! – Bad Purchase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lstStyle/>
          <a:p>
            <a:r>
              <a:rPr lang="en-US" dirty="0" smtClean="0"/>
              <a:t>Obsolescence</a:t>
            </a:r>
          </a:p>
          <a:p>
            <a:endParaRPr lang="en-US" dirty="0"/>
          </a:p>
          <a:p>
            <a:r>
              <a:rPr lang="en-US" dirty="0" smtClean="0"/>
              <a:t>Abandonment – Throw away; quit rights</a:t>
            </a:r>
          </a:p>
          <a:p>
            <a:endParaRPr lang="en-US" dirty="0"/>
          </a:p>
          <a:p>
            <a:r>
              <a:rPr lang="en-US" dirty="0" smtClean="0"/>
              <a:t>Worthless  -- No prospect of future value.  Must show event.  (softer standard)</a:t>
            </a:r>
          </a:p>
          <a:p>
            <a:pPr marL="0" indent="0">
              <a:buNone/>
            </a:pPr>
            <a:endParaRPr lang="en-US" dirty="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27</a:t>
            </a:fld>
            <a:endParaRPr lang="en-US" dirty="0">
              <a:solidFill>
                <a:prstClr val="black">
                  <a:tint val="75000"/>
                </a:prstClr>
              </a:solidFill>
            </a:endParaRPr>
          </a:p>
        </p:txBody>
      </p:sp>
    </p:spTree>
    <p:extLst>
      <p:ext uri="{BB962C8B-B14F-4D97-AF65-F5344CB8AC3E}">
        <p14:creationId xmlns:p14="http://schemas.microsoft.com/office/powerpoint/2010/main" val="2165232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Write It Off! - Formation Costs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Section 195 – form New Entity</a:t>
            </a:r>
          </a:p>
          <a:p>
            <a:pPr lvl="1"/>
            <a:r>
              <a:rPr lang="en-US" dirty="0" smtClean="0"/>
              <a:t>$5,000 – when formed</a:t>
            </a:r>
          </a:p>
          <a:p>
            <a:pPr lvl="1"/>
            <a:r>
              <a:rPr lang="en-US" dirty="0" smtClean="0"/>
              <a:t>Amortize balance over 15-Years</a:t>
            </a:r>
          </a:p>
          <a:p>
            <a:pPr lvl="1"/>
            <a:endParaRPr lang="en-US" dirty="0" smtClean="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28</a:t>
            </a:fld>
            <a:endParaRPr lang="en-US" dirty="0">
              <a:solidFill>
                <a:prstClr val="black">
                  <a:tint val="75000"/>
                </a:prstClr>
              </a:solidFill>
            </a:endParaRPr>
          </a:p>
        </p:txBody>
      </p:sp>
    </p:spTree>
    <p:extLst>
      <p:ext uri="{BB962C8B-B14F-4D97-AF65-F5344CB8AC3E}">
        <p14:creationId xmlns:p14="http://schemas.microsoft.com/office/powerpoint/2010/main" val="26573754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C.H. </a:t>
            </a:r>
            <a:r>
              <a:rPr lang="en-US" dirty="0" smtClean="0"/>
              <a:t>DeCou</a:t>
            </a:r>
            <a:r>
              <a:rPr lang="en-US" dirty="0" smtClean="0"/>
              <a:t> (1994) 103 TC 80</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fontScale="92500" lnSpcReduction="10000"/>
          </a:bodyPr>
          <a:lstStyle/>
          <a:p>
            <a:r>
              <a:rPr lang="en-US" dirty="0" smtClean="0"/>
              <a:t>Bought 3 bad buildings – thought could repair.</a:t>
            </a:r>
          </a:p>
          <a:p>
            <a:r>
              <a:rPr lang="en-US" dirty="0" smtClean="0"/>
              <a:t>Discovered Repairs 150%-200% &gt; Replace.  (100% Rotted; raw sewage below building)</a:t>
            </a:r>
          </a:p>
          <a:p>
            <a:r>
              <a:rPr lang="en-US" dirty="0" smtClean="0"/>
              <a:t>Court:  1.167(a)-8; Notice 90-21.  </a:t>
            </a:r>
          </a:p>
          <a:p>
            <a:pPr lvl="1"/>
            <a:r>
              <a:rPr lang="en-US" dirty="0" smtClean="0"/>
              <a:t>Usefulness “Suddenly and unexpectedly terminated”</a:t>
            </a:r>
          </a:p>
          <a:p>
            <a:pPr lvl="1"/>
            <a:r>
              <a:rPr lang="en-US" dirty="0" smtClean="0"/>
              <a:t>280B – Capitalization of demolished structure NOT required.</a:t>
            </a:r>
          </a:p>
          <a:p>
            <a:pPr lvl="1"/>
            <a:endParaRPr lang="en-US" dirty="0" smtClean="0"/>
          </a:p>
          <a:p>
            <a:r>
              <a:rPr lang="en-US" dirty="0" smtClean="0"/>
              <a:t>(Compare </a:t>
            </a:r>
            <a:r>
              <a:rPr lang="en-US" u="sng" dirty="0" smtClean="0"/>
              <a:t>Linden Gates v. US</a:t>
            </a:r>
            <a:r>
              <a:rPr lang="en-US" dirty="0" smtClean="0"/>
              <a:t> (1998)– not sudden &amp; unexpected) – abandoned school building.</a:t>
            </a:r>
            <a:endParaRPr lang="en-US" dirty="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29</a:t>
            </a:fld>
            <a:endParaRPr lang="en-US" dirty="0">
              <a:solidFill>
                <a:prstClr val="black">
                  <a:tint val="75000"/>
                </a:prstClr>
              </a:solidFill>
            </a:endParaRPr>
          </a:p>
        </p:txBody>
      </p:sp>
    </p:spTree>
    <p:extLst>
      <p:ext uri="{BB962C8B-B14F-4D97-AF65-F5344CB8AC3E}">
        <p14:creationId xmlns:p14="http://schemas.microsoft.com/office/powerpoint/2010/main" val="2381126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solidFill>
            <a:schemeClr val="accent1">
              <a:lumMod val="20000"/>
              <a:lumOff val="80000"/>
            </a:schemeClr>
          </a:solidFill>
        </p:spPr>
        <p:txBody>
          <a:bodyPr>
            <a:normAutofit/>
          </a:bodyPr>
          <a:lstStyle/>
          <a:p>
            <a:r>
              <a:rPr lang="en-US" dirty="0" smtClean="0"/>
              <a:t>Review of 263(a)</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Why Important:  Shifted the way we divide capitalizing improvements from repair deductions</a:t>
            </a:r>
          </a:p>
          <a:p>
            <a:r>
              <a:rPr lang="en-US" dirty="0" smtClean="0"/>
              <a:t>“New” Concepts</a:t>
            </a:r>
          </a:p>
          <a:p>
            <a:pPr lvl="1"/>
            <a:r>
              <a:rPr lang="en-US" dirty="0" smtClean="0"/>
              <a:t>Unit </a:t>
            </a:r>
            <a:r>
              <a:rPr lang="en-US" dirty="0" smtClean="0"/>
              <a:t>of </a:t>
            </a:r>
            <a:r>
              <a:rPr lang="en-US" dirty="0" smtClean="0"/>
              <a:t>Property  (from  Domestic Production </a:t>
            </a:r>
            <a:r>
              <a:rPr lang="en-US" dirty="0" smtClean="0"/>
              <a:t>Ded’n</a:t>
            </a:r>
            <a:r>
              <a:rPr lang="en-US" dirty="0" smtClean="0"/>
              <a:t>)</a:t>
            </a:r>
            <a:endParaRPr lang="en-US" dirty="0" smtClean="0"/>
          </a:p>
          <a:p>
            <a:pPr lvl="1"/>
            <a:r>
              <a:rPr lang="en-US" dirty="0" smtClean="0"/>
              <a:t>Building Systems</a:t>
            </a:r>
          </a:p>
          <a:p>
            <a:pPr lvl="1"/>
            <a:endParaRPr lang="en-US" dirty="0" smtClean="0"/>
          </a:p>
          <a:p>
            <a:endParaRPr lang="en-US" i="1" dirty="0" smtClean="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dirty="0" smtClean="0"/>
              <a:t>8/23/2016</a:t>
            </a:r>
            <a:endParaRPr lang="en-US" dirty="0"/>
          </a:p>
        </p:txBody>
      </p:sp>
      <p:sp>
        <p:nvSpPr>
          <p:cNvPr id="7" name="Footer Placeholder 6"/>
          <p:cNvSpPr>
            <a:spLocks noGrp="1"/>
          </p:cNvSpPr>
          <p:nvPr>
            <p:ph type="ftr" sz="quarter" idx="11"/>
          </p:nvPr>
        </p:nvSpPr>
        <p:spPr/>
        <p:txBody>
          <a:bodyPr/>
          <a:lstStyle/>
          <a:p>
            <a:r>
              <a:rPr lang="es-ES" dirty="0"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3</a:t>
            </a:fld>
            <a:endParaRPr lang="en-US" dirty="0"/>
          </a:p>
        </p:txBody>
      </p:sp>
    </p:spTree>
    <p:extLst>
      <p:ext uri="{BB962C8B-B14F-4D97-AF65-F5344CB8AC3E}">
        <p14:creationId xmlns:p14="http://schemas.microsoft.com/office/powerpoint/2010/main" val="343342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Tucker v. </a:t>
            </a:r>
            <a:r>
              <a:rPr lang="en-US" dirty="0" err="1" smtClean="0"/>
              <a:t>Com’r</a:t>
            </a:r>
            <a:r>
              <a:rPr lang="en-US" dirty="0" smtClean="0"/>
              <a:t> (11</a:t>
            </a:r>
            <a:r>
              <a:rPr lang="en-US" baseline="30000" dirty="0" smtClean="0"/>
              <a:t>th</a:t>
            </a:r>
            <a:r>
              <a:rPr lang="en-US" dirty="0" smtClean="0"/>
              <a:t> Cir. 2016)</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fontScale="92500" lnSpcReduction="10000"/>
          </a:bodyPr>
          <a:lstStyle/>
          <a:p>
            <a:r>
              <a:rPr lang="en-US" dirty="0" smtClean="0"/>
              <a:t>T owned Paragon Homes Corp – S Corp</a:t>
            </a:r>
          </a:p>
          <a:p>
            <a:r>
              <a:rPr lang="en-US" dirty="0" smtClean="0"/>
              <a:t>Paragon:  13 Land Projects – 2008:  Loans &gt; FMV</a:t>
            </a:r>
          </a:p>
          <a:p>
            <a:r>
              <a:rPr lang="en-US" dirty="0" smtClean="0"/>
              <a:t>2008:  	Great Recession.  Took $8.9 million in worthlessness loss.  Closed office.</a:t>
            </a:r>
          </a:p>
          <a:p>
            <a:r>
              <a:rPr lang="en-US" dirty="0" smtClean="0"/>
              <a:t>2009/2010:  </a:t>
            </a:r>
            <a:r>
              <a:rPr lang="en-US" b="1" dirty="0" smtClean="0"/>
              <a:t>But</a:t>
            </a:r>
            <a:r>
              <a:rPr lang="en-US" dirty="0" smtClean="0"/>
              <a:t>, sold lots (3)/built homes (2).  </a:t>
            </a:r>
          </a:p>
          <a:p>
            <a:r>
              <a:rPr lang="en-US" dirty="0" smtClean="0"/>
              <a:t>T’s expert witness:  lots had “value”/desirable.</a:t>
            </a:r>
          </a:p>
          <a:p>
            <a:r>
              <a:rPr lang="en-US" dirty="0" smtClean="0"/>
              <a:t>Court:  No 165 Loss</a:t>
            </a:r>
          </a:p>
          <a:p>
            <a:pPr lvl="1"/>
            <a:r>
              <a:rPr lang="en-US" dirty="0" smtClean="0"/>
              <a:t>Not a casualty loss.</a:t>
            </a:r>
          </a:p>
          <a:p>
            <a:pPr lvl="1"/>
            <a:r>
              <a:rPr lang="en-US" dirty="0" smtClean="0"/>
              <a:t>Not proven that abandoned/worthless</a:t>
            </a:r>
          </a:p>
          <a:p>
            <a:pPr lvl="1"/>
            <a:endParaRPr lang="en-US" dirty="0" smtClean="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30</a:t>
            </a:fld>
            <a:endParaRPr lang="en-US" dirty="0">
              <a:solidFill>
                <a:prstClr val="black">
                  <a:tint val="75000"/>
                </a:prstClr>
              </a:solidFill>
            </a:endParaRPr>
          </a:p>
        </p:txBody>
      </p:sp>
    </p:spTree>
    <p:extLst>
      <p:ext uri="{BB962C8B-B14F-4D97-AF65-F5344CB8AC3E}">
        <p14:creationId xmlns:p14="http://schemas.microsoft.com/office/powerpoint/2010/main" val="36320667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Hurricane Harvey</a:t>
            </a:r>
            <a:endParaRPr lang="en-US" dirty="0"/>
          </a:p>
        </p:txBody>
      </p:sp>
      <p:sp>
        <p:nvSpPr>
          <p:cNvPr id="3" name="Content Placeholder 2"/>
          <p:cNvSpPr>
            <a:spLocks noGrp="1"/>
          </p:cNvSpPr>
          <p:nvPr>
            <p:ph idx="1"/>
          </p:nvPr>
        </p:nvSpPr>
        <p:spPr>
          <a:solidFill>
            <a:schemeClr val="accent3">
              <a:lumMod val="20000"/>
              <a:lumOff val="80000"/>
            </a:schemeClr>
          </a:solidFill>
        </p:spPr>
        <p:txBody>
          <a:bodyPr/>
          <a:lstStyle/>
          <a:p>
            <a:r>
              <a:rPr lang="en-US" dirty="0" smtClean="0"/>
              <a:t>Casualty Loss – Section 165 – Demolition of Structure after hurricane or other disaster not subject to Section 280B capitalization to Land.</a:t>
            </a:r>
            <a:endParaRPr lang="en-US" dirty="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31</a:t>
            </a:fld>
            <a:endParaRPr lang="en-US" dirty="0">
              <a:solidFill>
                <a:prstClr val="black">
                  <a:tint val="75000"/>
                </a:prstClr>
              </a:solidFill>
            </a:endParaRPr>
          </a:p>
        </p:txBody>
      </p:sp>
    </p:spTree>
    <p:extLst>
      <p:ext uri="{BB962C8B-B14F-4D97-AF65-F5344CB8AC3E}">
        <p14:creationId xmlns:p14="http://schemas.microsoft.com/office/powerpoint/2010/main" val="36930372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Remodeling</a:t>
            </a:r>
            <a:endParaRPr lang="en-US" dirty="0"/>
          </a:p>
        </p:txBody>
      </p:sp>
      <p:sp>
        <p:nvSpPr>
          <p:cNvPr id="3" name="Content Placeholder 2"/>
          <p:cNvSpPr>
            <a:spLocks noGrp="1"/>
          </p:cNvSpPr>
          <p:nvPr>
            <p:ph idx="1"/>
          </p:nvPr>
        </p:nvSpPr>
        <p:spPr>
          <a:solidFill>
            <a:schemeClr val="accent3">
              <a:lumMod val="20000"/>
              <a:lumOff val="80000"/>
            </a:schemeClr>
          </a:solidFill>
        </p:spPr>
        <p:txBody>
          <a:bodyPr/>
          <a:lstStyle/>
          <a:p>
            <a:r>
              <a:rPr lang="en-US" dirty="0" smtClean="0"/>
              <a:t>Rev. Proc. 95-27.  Partial Demolition</a:t>
            </a:r>
          </a:p>
          <a:p>
            <a:pPr lvl="1"/>
            <a:r>
              <a:rPr lang="en-US" dirty="0" smtClean="0"/>
              <a:t>Capitalize to building</a:t>
            </a:r>
          </a:p>
          <a:p>
            <a:pPr lvl="1"/>
            <a:r>
              <a:rPr lang="en-US" dirty="0" smtClean="0"/>
              <a:t>Continue to depreciate (when available for use)</a:t>
            </a:r>
          </a:p>
          <a:p>
            <a:pPr lvl="1"/>
            <a:r>
              <a:rPr lang="en-US" dirty="0" smtClean="0"/>
              <a:t>Not subject to 280B.</a:t>
            </a:r>
          </a:p>
          <a:p>
            <a:pPr lvl="1"/>
            <a:r>
              <a:rPr lang="en-US" dirty="0" smtClean="0"/>
              <a:t>Same:  (i) Certified rehabilitation of historic structure or (ii) 1936 structure (75/75 rule.)</a:t>
            </a:r>
            <a:endParaRPr lang="en-US" dirty="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32</a:t>
            </a:fld>
            <a:endParaRPr lang="en-US" dirty="0">
              <a:solidFill>
                <a:prstClr val="black">
                  <a:tint val="75000"/>
                </a:prstClr>
              </a:solidFill>
            </a:endParaRPr>
          </a:p>
        </p:txBody>
      </p:sp>
    </p:spTree>
    <p:extLst>
      <p:ext uri="{BB962C8B-B14F-4D97-AF65-F5344CB8AC3E}">
        <p14:creationId xmlns:p14="http://schemas.microsoft.com/office/powerpoint/2010/main" val="9833870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Property Taxes &amp; Interest</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dirty="0" smtClean="0"/>
              <a:t>164 Property Taxes</a:t>
            </a:r>
          </a:p>
          <a:p>
            <a:pPr lvl="1"/>
            <a:r>
              <a:rPr lang="en-US" dirty="0" smtClean="0"/>
              <a:t>Deduct (not if purchase price credit)</a:t>
            </a:r>
          </a:p>
          <a:p>
            <a:pPr lvl="1"/>
            <a:r>
              <a:rPr lang="en-US" dirty="0" smtClean="0"/>
              <a:t>Option to capitalize to unimproved land</a:t>
            </a:r>
          </a:p>
          <a:p>
            <a:pPr lvl="1"/>
            <a:r>
              <a:rPr lang="en-US" dirty="0" smtClean="0"/>
              <a:t>Not subject to 280B.</a:t>
            </a:r>
          </a:p>
          <a:p>
            <a:r>
              <a:rPr lang="en-US" dirty="0" smtClean="0"/>
              <a:t>163 Interest</a:t>
            </a:r>
          </a:p>
          <a:p>
            <a:pPr lvl="1"/>
            <a:r>
              <a:rPr lang="en-US" dirty="0" smtClean="0"/>
              <a:t>Special rules during construction</a:t>
            </a:r>
          </a:p>
          <a:p>
            <a:pPr lvl="1"/>
            <a:r>
              <a:rPr lang="en-US" dirty="0" smtClean="0"/>
              <a:t>Generally deduct</a:t>
            </a:r>
          </a:p>
          <a:p>
            <a:pPr lvl="1"/>
            <a:r>
              <a:rPr lang="en-US" dirty="0" smtClean="0"/>
              <a:t>OID Rules – Seller Carryback – may classify part of purchase price as interest expense.</a:t>
            </a:r>
            <a:endParaRPr lang="en-US" dirty="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33</a:t>
            </a:fld>
            <a:endParaRPr lang="en-US" dirty="0">
              <a:solidFill>
                <a:prstClr val="black">
                  <a:tint val="75000"/>
                </a:prstClr>
              </a:solidFill>
            </a:endParaRPr>
          </a:p>
        </p:txBody>
      </p:sp>
    </p:spTree>
    <p:extLst>
      <p:ext uri="{BB962C8B-B14F-4D97-AF65-F5344CB8AC3E}">
        <p14:creationId xmlns:p14="http://schemas.microsoft.com/office/powerpoint/2010/main" val="33922967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Construction Projects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fontScale="92500" lnSpcReduction="10000"/>
          </a:bodyPr>
          <a:lstStyle/>
          <a:p>
            <a:r>
              <a:rPr lang="en-US" dirty="0" smtClean="0"/>
              <a:t>Section 1012/263A</a:t>
            </a:r>
          </a:p>
          <a:p>
            <a:pPr lvl="1"/>
            <a:r>
              <a:rPr lang="en-US" dirty="0" smtClean="0"/>
              <a:t>Must capitalize during construction</a:t>
            </a:r>
          </a:p>
          <a:p>
            <a:pPr lvl="1"/>
            <a:r>
              <a:rPr lang="en-US" dirty="0" smtClean="0"/>
              <a:t>Rules may supersede 263(a)</a:t>
            </a:r>
          </a:p>
          <a:p>
            <a:pPr lvl="1"/>
            <a:r>
              <a:rPr lang="en-US" dirty="0" smtClean="0"/>
              <a:t>Capitalize direct/indirect costs during production period:  </a:t>
            </a:r>
          </a:p>
          <a:p>
            <a:pPr lvl="2"/>
            <a:r>
              <a:rPr lang="en-US" dirty="0" smtClean="0"/>
              <a:t>Interest (avoided cost method) </a:t>
            </a:r>
          </a:p>
          <a:p>
            <a:pPr lvl="2"/>
            <a:r>
              <a:rPr lang="en-US" dirty="0" smtClean="0"/>
              <a:t>Taxes</a:t>
            </a:r>
          </a:p>
          <a:p>
            <a:pPr lvl="2"/>
            <a:r>
              <a:rPr lang="en-US" dirty="0" smtClean="0"/>
              <a:t>Insurance</a:t>
            </a:r>
          </a:p>
          <a:p>
            <a:pPr lvl="2"/>
            <a:r>
              <a:rPr lang="en-US" dirty="0" smtClean="0"/>
              <a:t>Amortized loan fees</a:t>
            </a:r>
          </a:p>
          <a:p>
            <a:pPr lvl="1"/>
            <a:r>
              <a:rPr lang="en-US" dirty="0" smtClean="0"/>
              <a:t>Production period – commence/end – regulations prescribe (example – per lot, ends if sufficient pause)</a:t>
            </a:r>
            <a:endParaRPr lang="en-US" dirty="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34</a:t>
            </a:fld>
            <a:endParaRPr lang="en-US" dirty="0">
              <a:solidFill>
                <a:prstClr val="black">
                  <a:tint val="75000"/>
                </a:prstClr>
              </a:solidFill>
            </a:endParaRPr>
          </a:p>
        </p:txBody>
      </p:sp>
    </p:spTree>
    <p:extLst>
      <p:ext uri="{BB962C8B-B14F-4D97-AF65-F5344CB8AC3E}">
        <p14:creationId xmlns:p14="http://schemas.microsoft.com/office/powerpoint/2010/main" val="38031848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Subdivision Development</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dirty="0" smtClean="0"/>
              <a:t>Basic Rules</a:t>
            </a:r>
          </a:p>
          <a:p>
            <a:pPr lvl="1"/>
            <a:r>
              <a:rPr lang="en-US" dirty="0" smtClean="0"/>
              <a:t>Capitalize direct/indirect costs during construction</a:t>
            </a:r>
          </a:p>
          <a:p>
            <a:pPr lvl="1"/>
            <a:r>
              <a:rPr lang="en-US" dirty="0" smtClean="0"/>
              <a:t>Allocate community expenses to all lots ratably</a:t>
            </a:r>
          </a:p>
          <a:p>
            <a:pPr lvl="1"/>
            <a:r>
              <a:rPr lang="en-US" dirty="0" smtClean="0"/>
              <a:t>461(h):  Expense not part of basis until paid. </a:t>
            </a:r>
          </a:p>
          <a:p>
            <a:pPr lvl="1"/>
            <a:r>
              <a:rPr lang="en-US" dirty="0" smtClean="0"/>
              <a:t>Problem –Community expenses done in stages.  e.g., club house not begun until ½ way done.</a:t>
            </a:r>
          </a:p>
          <a:p>
            <a:r>
              <a:rPr lang="en-US" dirty="0" smtClean="0"/>
              <a:t>Alternative Cost Method (Rev. Proc. 92-29)</a:t>
            </a:r>
          </a:p>
          <a:p>
            <a:pPr lvl="1"/>
            <a:r>
              <a:rPr lang="en-US" dirty="0" smtClean="0"/>
              <a:t>Allows greater allocation to earlier sold (completed) homes than  otherwise allowed.</a:t>
            </a:r>
            <a:endParaRPr lang="en-US" dirty="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35</a:t>
            </a:fld>
            <a:endParaRPr lang="en-US" dirty="0">
              <a:solidFill>
                <a:prstClr val="black">
                  <a:tint val="75000"/>
                </a:prstClr>
              </a:solidFill>
            </a:endParaRPr>
          </a:p>
        </p:txBody>
      </p:sp>
    </p:spTree>
    <p:extLst>
      <p:ext uri="{BB962C8B-B14F-4D97-AF65-F5344CB8AC3E}">
        <p14:creationId xmlns:p14="http://schemas.microsoft.com/office/powerpoint/2010/main" val="14518199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Alternative Cost Method</a:t>
            </a:r>
            <a:endParaRPr lang="en-US" dirty="0"/>
          </a:p>
        </p:txBody>
      </p:sp>
      <p:sp>
        <p:nvSpPr>
          <p:cNvPr id="3" name="Content Placeholder 2"/>
          <p:cNvSpPr>
            <a:spLocks noGrp="1"/>
          </p:cNvSpPr>
          <p:nvPr>
            <p:ph idx="1"/>
          </p:nvPr>
        </p:nvSpPr>
        <p:spPr>
          <a:solidFill>
            <a:schemeClr val="accent3">
              <a:lumMod val="20000"/>
              <a:lumOff val="80000"/>
            </a:schemeClr>
          </a:solidFill>
        </p:spPr>
        <p:txBody>
          <a:bodyPr/>
          <a:lstStyle/>
          <a:p>
            <a:r>
              <a:rPr lang="en-US" dirty="0" smtClean="0"/>
              <a:t>Developer allocates expenses to bases of lots using “estimate” of community costs.</a:t>
            </a:r>
          </a:p>
          <a:p>
            <a:r>
              <a:rPr lang="en-US" dirty="0" smtClean="0"/>
              <a:t>Limit:  For lots sold, total community costs allocated to lots sold cannot exceed actual </a:t>
            </a:r>
            <a:r>
              <a:rPr lang="en-US" u="sng" dirty="0" smtClean="0"/>
              <a:t>spent</a:t>
            </a:r>
            <a:r>
              <a:rPr lang="en-US" dirty="0" smtClean="0"/>
              <a:t> community costs.</a:t>
            </a:r>
            <a:endParaRPr lang="en-US" u="sng" dirty="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36</a:t>
            </a:fld>
            <a:endParaRPr lang="en-US" dirty="0">
              <a:solidFill>
                <a:prstClr val="black">
                  <a:tint val="75000"/>
                </a:prstClr>
              </a:solidFill>
            </a:endParaRPr>
          </a:p>
        </p:txBody>
      </p:sp>
    </p:spTree>
    <p:extLst>
      <p:ext uri="{BB962C8B-B14F-4D97-AF65-F5344CB8AC3E}">
        <p14:creationId xmlns:p14="http://schemas.microsoft.com/office/powerpoint/2010/main" val="2206146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Alternative Cost Method</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dirty="0" smtClean="0"/>
              <a:t>Example:  John will build 10 houses.  Community costs (streets, lighting) total $400,000.  </a:t>
            </a:r>
            <a:r>
              <a:rPr lang="en-US" smtClean="0"/>
              <a:t>John elects </a:t>
            </a:r>
            <a:r>
              <a:rPr lang="en-US" dirty="0" smtClean="0"/>
              <a:t>Alternate Cost Method under Rev. Proc. 92-29.</a:t>
            </a:r>
          </a:p>
          <a:p>
            <a:pPr lvl="1"/>
            <a:r>
              <a:rPr lang="en-US" dirty="0" smtClean="0"/>
              <a:t>Year 1.  Sold 4; spent $200,000 common costs</a:t>
            </a:r>
          </a:p>
          <a:p>
            <a:pPr lvl="1"/>
            <a:r>
              <a:rPr lang="en-US" dirty="0" smtClean="0"/>
              <a:t>Year 1.  Allowed costs added to basis.  Lesser of:</a:t>
            </a:r>
          </a:p>
          <a:p>
            <a:pPr lvl="2"/>
            <a:r>
              <a:rPr lang="en-US" dirty="0" smtClean="0"/>
              <a:t>$40,000/per home x 4 = $160,000</a:t>
            </a:r>
          </a:p>
          <a:p>
            <a:pPr lvl="2"/>
            <a:r>
              <a:rPr lang="en-US" dirty="0" smtClean="0"/>
              <a:t>$200,000</a:t>
            </a:r>
          </a:p>
          <a:p>
            <a:pPr lvl="1"/>
            <a:r>
              <a:rPr lang="en-US" dirty="0" smtClean="0"/>
              <a:t>$160,000 of expenditures is treated as added to basis to reduce gain on sale.</a:t>
            </a:r>
            <a:endParaRPr lang="en-US" dirty="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37</a:t>
            </a:fld>
            <a:endParaRPr lang="en-US" dirty="0">
              <a:solidFill>
                <a:prstClr val="black">
                  <a:tint val="75000"/>
                </a:prstClr>
              </a:solidFill>
            </a:endParaRPr>
          </a:p>
        </p:txBody>
      </p:sp>
    </p:spTree>
    <p:extLst>
      <p:ext uri="{BB962C8B-B14F-4D97-AF65-F5344CB8AC3E}">
        <p14:creationId xmlns:p14="http://schemas.microsoft.com/office/powerpoint/2010/main" val="2952624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Alternative Cost Method</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fontScale="92500" lnSpcReduction="20000"/>
          </a:bodyPr>
          <a:lstStyle/>
          <a:p>
            <a:r>
              <a:rPr lang="en-US" dirty="0" smtClean="0"/>
              <a:t>Note.  (Example:  If not elected, John would have only been allowed $80,000 [4 X ($200,000 spent X 10%)].</a:t>
            </a:r>
          </a:p>
          <a:p>
            <a:r>
              <a:rPr lang="en-US" dirty="0" smtClean="0"/>
              <a:t>Election</a:t>
            </a:r>
          </a:p>
          <a:p>
            <a:pPr lvl="1"/>
            <a:r>
              <a:rPr lang="en-US" dirty="0" smtClean="0"/>
              <a:t>Due 1st </a:t>
            </a:r>
            <a:r>
              <a:rPr lang="en-US" dirty="0"/>
              <a:t>year of </a:t>
            </a:r>
            <a:r>
              <a:rPr lang="en-US" dirty="0" smtClean="0"/>
              <a:t>sale – by return/extension date</a:t>
            </a:r>
            <a:endParaRPr lang="en-US" dirty="0"/>
          </a:p>
          <a:p>
            <a:pPr lvl="1"/>
            <a:r>
              <a:rPr lang="en-US" dirty="0"/>
              <a:t>Elect separately for each project;</a:t>
            </a:r>
          </a:p>
          <a:p>
            <a:pPr lvl="1"/>
            <a:r>
              <a:rPr lang="en-US" dirty="0" smtClean="0"/>
              <a:t>Election:(i) separately file + (ii) copy with return.</a:t>
            </a:r>
          </a:p>
          <a:p>
            <a:pPr lvl="1"/>
            <a:r>
              <a:rPr lang="en-US" dirty="0" smtClean="0"/>
              <a:t>Required information:  Taxpayer, EIN, where filing, description, expense schedules, declaration – Statue of Limitations waiver Form 921.</a:t>
            </a:r>
          </a:p>
          <a:p>
            <a:r>
              <a:rPr lang="en-US" dirty="0" smtClean="0"/>
              <a:t>Annual statements required.</a:t>
            </a:r>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38</a:t>
            </a:fld>
            <a:endParaRPr lang="en-US" dirty="0">
              <a:solidFill>
                <a:prstClr val="black">
                  <a:tint val="75000"/>
                </a:prstClr>
              </a:solidFill>
            </a:endParaRPr>
          </a:p>
        </p:txBody>
      </p:sp>
    </p:spTree>
    <p:extLst>
      <p:ext uri="{BB962C8B-B14F-4D97-AF65-F5344CB8AC3E}">
        <p14:creationId xmlns:p14="http://schemas.microsoft.com/office/powerpoint/2010/main" val="24283326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Thank You</a:t>
            </a:r>
            <a:endParaRPr lang="en-US" dirty="0"/>
          </a:p>
        </p:txBody>
      </p:sp>
      <p:sp>
        <p:nvSpPr>
          <p:cNvPr id="3" name="Content Placeholder 2"/>
          <p:cNvSpPr>
            <a:spLocks noGrp="1"/>
          </p:cNvSpPr>
          <p:nvPr>
            <p:ph idx="1"/>
          </p:nvPr>
        </p:nvSpPr>
        <p:spPr>
          <a:solidFill>
            <a:schemeClr val="accent3">
              <a:lumMod val="20000"/>
              <a:lumOff val="80000"/>
            </a:schemeClr>
          </a:solidFill>
        </p:spPr>
        <p:txBody>
          <a:bodyPr/>
          <a:lstStyle/>
          <a:p>
            <a:pPr>
              <a:spcBef>
                <a:spcPts val="0"/>
              </a:spcBef>
            </a:pPr>
            <a:r>
              <a:rPr lang="en-US" dirty="0" smtClean="0"/>
              <a:t>Cameron L. Hess  </a:t>
            </a:r>
          </a:p>
          <a:p>
            <a:pPr marL="0" indent="0">
              <a:spcBef>
                <a:spcPts val="0"/>
              </a:spcBef>
              <a:buNone/>
            </a:pPr>
            <a:r>
              <a:rPr lang="en-US" dirty="0" smtClean="0">
                <a:hlinkClick r:id="rId2"/>
              </a:rPr>
              <a:t>chess@wkblaw.com</a:t>
            </a:r>
            <a:endParaRPr lang="en-US" dirty="0" smtClean="0"/>
          </a:p>
          <a:p>
            <a:pPr marL="0" indent="0">
              <a:spcBef>
                <a:spcPts val="0"/>
              </a:spcBef>
              <a:buNone/>
            </a:pPr>
            <a:r>
              <a:rPr lang="en-US" dirty="0" smtClean="0"/>
              <a:t>    </a:t>
            </a:r>
          </a:p>
          <a:p>
            <a:pPr marL="0" indent="0">
              <a:spcBef>
                <a:spcPts val="0"/>
              </a:spcBef>
              <a:buNone/>
            </a:pPr>
            <a:r>
              <a:rPr lang="en-US" dirty="0" smtClean="0"/>
              <a:t>Wagner Kirkman Blaine</a:t>
            </a:r>
          </a:p>
          <a:p>
            <a:pPr marL="0" indent="0">
              <a:spcBef>
                <a:spcPts val="0"/>
              </a:spcBef>
              <a:buNone/>
            </a:pPr>
            <a:r>
              <a:rPr lang="en-US" dirty="0" smtClean="0"/>
              <a:t>Klomparens &amp; Youmans LLP</a:t>
            </a:r>
          </a:p>
          <a:p>
            <a:pPr marL="0" indent="0">
              <a:spcBef>
                <a:spcPts val="0"/>
              </a:spcBef>
              <a:buNone/>
            </a:pPr>
            <a:r>
              <a:rPr lang="en-US" dirty="0" smtClean="0"/>
              <a:t> </a:t>
            </a:r>
          </a:p>
          <a:p>
            <a:pPr marL="0" indent="0">
              <a:spcBef>
                <a:spcPts val="0"/>
              </a:spcBef>
              <a:buNone/>
            </a:pPr>
            <a:r>
              <a:rPr lang="en-US" dirty="0" smtClean="0"/>
              <a:t>(916) 920-5286</a:t>
            </a:r>
            <a:endParaRPr lang="en-US" dirty="0"/>
          </a:p>
        </p:txBody>
      </p:sp>
      <p:sp>
        <p:nvSpPr>
          <p:cNvPr id="4" name="Date Placeholder 3"/>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7" name="Footer Placeholder 6"/>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8" name="Slide Number Placeholder 7"/>
          <p:cNvSpPr>
            <a:spLocks noGrp="1"/>
          </p:cNvSpPr>
          <p:nvPr>
            <p:ph type="sldNum" sz="quarter" idx="12"/>
          </p:nvPr>
        </p:nvSpPr>
        <p:spPr/>
        <p:txBody>
          <a:bodyPr/>
          <a:lstStyle/>
          <a:p>
            <a:fld id="{0D2A2736-72AB-43E4-859F-D22CB7B09E6A}" type="slidenum">
              <a:rPr lang="en-US" smtClean="0">
                <a:solidFill>
                  <a:prstClr val="black">
                    <a:tint val="75000"/>
                  </a:prstClr>
                </a:solidFill>
              </a:rPr>
              <a:pPr/>
              <a:t>39</a:t>
            </a:fld>
            <a:endParaRPr lang="en-US" dirty="0">
              <a:solidFill>
                <a:prstClr val="black">
                  <a:tint val="75000"/>
                </a:prstClr>
              </a:solidFill>
            </a:endParaRPr>
          </a:p>
        </p:txBody>
      </p:sp>
    </p:spTree>
    <p:extLst>
      <p:ext uri="{BB962C8B-B14F-4D97-AF65-F5344CB8AC3E}">
        <p14:creationId xmlns:p14="http://schemas.microsoft.com/office/powerpoint/2010/main" val="1566888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w="28575">
            <a:solidFill>
              <a:schemeClr val="accent4">
                <a:lumMod val="75000"/>
              </a:schemeClr>
            </a:solidFill>
          </a:ln>
        </p:spPr>
        <p:txBody>
          <a:bodyPr/>
          <a:lstStyle/>
          <a:p>
            <a:r>
              <a:rPr lang="en-US" dirty="0" smtClean="0"/>
              <a:t>Final 263 Regulations - Overview</a:t>
            </a:r>
            <a:endParaRPr lang="en-US" dirty="0"/>
          </a:p>
        </p:txBody>
      </p:sp>
      <p:sp>
        <p:nvSpPr>
          <p:cNvPr id="3" name="Content Placeholder 2"/>
          <p:cNvSpPr>
            <a:spLocks noGrp="1"/>
          </p:cNvSpPr>
          <p:nvPr>
            <p:ph idx="1"/>
          </p:nvPr>
        </p:nvSpPr>
        <p:spPr>
          <a:solidFill>
            <a:schemeClr val="accent3">
              <a:lumMod val="20000"/>
              <a:lumOff val="80000"/>
            </a:schemeClr>
          </a:solidFill>
          <a:ln w="28575">
            <a:solidFill>
              <a:schemeClr val="accent4">
                <a:lumMod val="75000"/>
              </a:schemeClr>
            </a:solidFill>
          </a:ln>
        </p:spPr>
        <p:txBody>
          <a:bodyPr>
            <a:normAutofit/>
          </a:bodyPr>
          <a:lstStyle/>
          <a:p>
            <a:r>
              <a:rPr lang="en-US" u="sng" dirty="0" smtClean="0"/>
              <a:t>Replacing a </a:t>
            </a:r>
          </a:p>
          <a:p>
            <a:pPr lvl="1"/>
            <a:r>
              <a:rPr lang="en-US" u="sng" dirty="0" smtClean="0"/>
              <a:t>Major Component (MP)  or </a:t>
            </a:r>
          </a:p>
          <a:p>
            <a:pPr lvl="1"/>
            <a:r>
              <a:rPr lang="en-US" u="sng" dirty="0" smtClean="0"/>
              <a:t>Substantial Structural Part (SSP)</a:t>
            </a:r>
            <a:r>
              <a:rPr lang="en-US" dirty="0" smtClean="0"/>
              <a:t> </a:t>
            </a:r>
          </a:p>
          <a:p>
            <a:pPr marL="457200" lvl="1" indent="0">
              <a:buNone/>
            </a:pPr>
            <a:endParaRPr lang="en-US" i="1" dirty="0"/>
          </a:p>
          <a:p>
            <a:pPr marL="457200" lvl="1" indent="0">
              <a:buNone/>
            </a:pPr>
            <a:r>
              <a:rPr lang="en-US" i="1" dirty="0" smtClean="0"/>
              <a:t>usually</a:t>
            </a:r>
            <a:r>
              <a:rPr lang="en-US" dirty="0" smtClean="0"/>
              <a:t> means capitalization.  </a:t>
            </a:r>
          </a:p>
          <a:p>
            <a:endParaRPr lang="en-US" dirty="0"/>
          </a:p>
        </p:txBody>
      </p:sp>
      <p:sp>
        <p:nvSpPr>
          <p:cNvPr id="4" name="Date Placeholder 3"/>
          <p:cNvSpPr>
            <a:spLocks noGrp="1"/>
          </p:cNvSpPr>
          <p:nvPr>
            <p:ph type="dt" sz="half" idx="10"/>
          </p:nvPr>
        </p:nvSpPr>
        <p:spPr/>
        <p:txBody>
          <a:bodyPr/>
          <a:lstStyle/>
          <a:p>
            <a:r>
              <a:rPr lang="en-US" dirty="0" smtClean="0"/>
              <a:t>8/23/2016</a:t>
            </a:r>
            <a:endParaRPr lang="en-US" dirty="0"/>
          </a:p>
        </p:txBody>
      </p:sp>
      <p:sp>
        <p:nvSpPr>
          <p:cNvPr id="7" name="Footer Placeholder 6"/>
          <p:cNvSpPr>
            <a:spLocks noGrp="1"/>
          </p:cNvSpPr>
          <p:nvPr>
            <p:ph type="ftr" sz="quarter" idx="11"/>
          </p:nvPr>
        </p:nvSpPr>
        <p:spPr/>
        <p:txBody>
          <a:bodyPr/>
          <a:lstStyle/>
          <a:p>
            <a:r>
              <a:rPr lang="es-ES" dirty="0"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4</a:t>
            </a:fld>
            <a:endParaRPr lang="en-US" dirty="0"/>
          </a:p>
        </p:txBody>
      </p:sp>
    </p:spTree>
    <p:extLst>
      <p:ext uri="{BB962C8B-B14F-4D97-AF65-F5344CB8AC3E}">
        <p14:creationId xmlns:p14="http://schemas.microsoft.com/office/powerpoint/2010/main" val="2234076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Not Improvements – Safe Harbors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u="sng" dirty="0" smtClean="0"/>
              <a:t>De Minimis Safe Harbor (“f”) election</a:t>
            </a:r>
          </a:p>
          <a:p>
            <a:r>
              <a:rPr lang="en-US" u="sng" dirty="0" smtClean="0"/>
              <a:t>Routine Maintenance (1.263(a)-3(i))</a:t>
            </a:r>
          </a:p>
          <a:p>
            <a:r>
              <a:rPr lang="en-US" u="sng" dirty="0" smtClean="0"/>
              <a:t>Small Taxpayer Expenditures (“h”) election</a:t>
            </a:r>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612301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New De Minimis Rule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De Minimis Election</a:t>
            </a:r>
          </a:p>
          <a:p>
            <a:pPr lvl="1"/>
            <a:r>
              <a:rPr lang="en-US" dirty="0" smtClean="0"/>
              <a:t>1.263(a)-1(f):  </a:t>
            </a:r>
          </a:p>
          <a:p>
            <a:pPr lvl="1"/>
            <a:r>
              <a:rPr lang="en-US" dirty="0" smtClean="0"/>
              <a:t>Optional</a:t>
            </a:r>
          </a:p>
          <a:p>
            <a:pPr lvl="1"/>
            <a:r>
              <a:rPr lang="en-US" u="sng" dirty="0" smtClean="0"/>
              <a:t>Annual election</a:t>
            </a:r>
            <a:r>
              <a:rPr lang="en-US" dirty="0" smtClean="0"/>
              <a:t>: if elect, covers year’s</a:t>
            </a:r>
            <a:r>
              <a:rPr lang="en-US" b="1" i="1" dirty="0" smtClean="0"/>
              <a:t> purchases</a:t>
            </a:r>
            <a:endParaRPr lang="en-US" dirty="0" smtClean="0"/>
          </a:p>
          <a:p>
            <a:pPr lvl="2"/>
            <a:r>
              <a:rPr lang="en-US" u="sng" dirty="0" smtClean="0"/>
              <a:t>Be consistent</a:t>
            </a:r>
            <a:r>
              <a:rPr lang="en-US" dirty="0" smtClean="0"/>
              <a:t> (financial statements/books)</a:t>
            </a:r>
            <a:r>
              <a:rPr lang="en-US" i="1" dirty="0" smtClean="0"/>
              <a:t> </a:t>
            </a:r>
          </a:p>
          <a:p>
            <a:pPr lvl="2"/>
            <a:r>
              <a:rPr lang="en-US" dirty="0" smtClean="0"/>
              <a:t>Apply items on invoice-by-invoice basis.</a:t>
            </a:r>
          </a:p>
          <a:p>
            <a:pPr lvl="1"/>
            <a:r>
              <a:rPr lang="en-US" b="1" i="1" dirty="0" smtClean="0"/>
              <a:t>Not for </a:t>
            </a:r>
            <a:r>
              <a:rPr lang="en-US" i="1" dirty="0" smtClean="0"/>
              <a:t>inventory</a:t>
            </a:r>
            <a:r>
              <a:rPr lang="en-US" i="1" dirty="0"/>
              <a:t>, </a:t>
            </a:r>
            <a:r>
              <a:rPr lang="en-US" i="1" dirty="0" smtClean="0"/>
              <a:t>land</a:t>
            </a:r>
            <a:r>
              <a:rPr lang="en-US" i="1" dirty="0"/>
              <a:t>, </a:t>
            </a:r>
            <a:r>
              <a:rPr lang="en-US" i="1" dirty="0" smtClean="0"/>
              <a:t>rotables</a:t>
            </a:r>
            <a:endParaRPr lang="en-US" i="1" dirty="0"/>
          </a:p>
          <a:p>
            <a:pPr marL="914400" lvl="2" indent="0">
              <a:buNone/>
            </a:pPr>
            <a:endParaRPr lang="en-US" i="1" dirty="0" smtClean="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dirty="0" smtClean="0"/>
              <a:t>8/23/2016</a:t>
            </a:r>
            <a:endParaRPr lang="en-US" dirty="0"/>
          </a:p>
        </p:txBody>
      </p:sp>
      <p:sp>
        <p:nvSpPr>
          <p:cNvPr id="7" name="Footer Placeholder 6"/>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8" name="Slide Number Placeholder 7"/>
          <p:cNvSpPr>
            <a:spLocks noGrp="1"/>
          </p:cNvSpPr>
          <p:nvPr>
            <p:ph type="sldNum" sz="quarter" idx="12"/>
          </p:nvPr>
        </p:nvSpPr>
        <p:spPr/>
        <p:txBody>
          <a:bodyPr/>
          <a:lstStyle/>
          <a:p>
            <a:fld id="{0D2A2736-72AB-43E4-859F-D22CB7B09E6A}"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3468691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New De Minimis Rule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u="sng" dirty="0" smtClean="0"/>
              <a:t>Two Types:</a:t>
            </a:r>
          </a:p>
          <a:p>
            <a:pPr lvl="1"/>
            <a:r>
              <a:rPr lang="en-US" sz="3200" u="sng" dirty="0" smtClean="0"/>
              <a:t> “AFS”</a:t>
            </a:r>
          </a:p>
          <a:p>
            <a:pPr lvl="2"/>
            <a:r>
              <a:rPr lang="en-US" i="1" dirty="0" smtClean="0"/>
              <a:t>“</a:t>
            </a:r>
            <a:r>
              <a:rPr lang="en-US" i="1" dirty="0"/>
              <a:t>applicable financial statement” </a:t>
            </a:r>
            <a:r>
              <a:rPr lang="en-US" i="1" dirty="0" smtClean="0"/>
              <a:t>= FS for SEC</a:t>
            </a:r>
            <a:r>
              <a:rPr lang="en-US" i="1" dirty="0"/>
              <a:t>, </a:t>
            </a:r>
            <a:r>
              <a:rPr lang="en-US" i="1" dirty="0" smtClean="0"/>
              <a:t>gov’t agency, general audit (attest)</a:t>
            </a:r>
          </a:p>
          <a:p>
            <a:pPr lvl="2"/>
            <a:r>
              <a:rPr lang="en-US" i="1" dirty="0" smtClean="0"/>
              <a:t>$5,000 limit</a:t>
            </a:r>
          </a:p>
          <a:p>
            <a:pPr lvl="2"/>
            <a:r>
              <a:rPr lang="en-US" i="1" dirty="0" smtClean="0"/>
              <a:t>Witten </a:t>
            </a:r>
            <a:r>
              <a:rPr lang="en-US" i="1" dirty="0"/>
              <a:t>accounting policy at beginning of </a:t>
            </a:r>
            <a:r>
              <a:rPr lang="en-US" i="1" dirty="0" smtClean="0"/>
              <a:t>year</a:t>
            </a:r>
            <a:r>
              <a:rPr lang="en-US" i="1" dirty="0"/>
              <a:t> </a:t>
            </a:r>
            <a:r>
              <a:rPr lang="en-US" i="1" dirty="0" smtClean="0"/>
              <a:t>required</a:t>
            </a:r>
          </a:p>
          <a:p>
            <a:pPr lvl="1"/>
            <a:r>
              <a:rPr lang="en-US" sz="3200" i="1" u="sng" dirty="0" smtClean="0"/>
              <a:t>“No AFS</a:t>
            </a:r>
            <a:r>
              <a:rPr lang="en-US" sz="3200" i="1" u="sng" dirty="0" smtClean="0"/>
              <a:t>” – Notice 2015-82</a:t>
            </a:r>
            <a:endParaRPr lang="en-US" sz="3200" i="1" u="sng" dirty="0" smtClean="0"/>
          </a:p>
          <a:p>
            <a:pPr lvl="2"/>
            <a:r>
              <a:rPr lang="en-US" dirty="0" smtClean="0"/>
              <a:t>$2,500  </a:t>
            </a:r>
            <a:r>
              <a:rPr lang="en-US" dirty="0" smtClean="0"/>
              <a:t>limit ($200 materials/supplies)</a:t>
            </a:r>
          </a:p>
          <a:p>
            <a:pPr lvl="2"/>
            <a:r>
              <a:rPr lang="en-US" dirty="0" smtClean="0"/>
              <a:t>Taxpayer must adopt a “policy”, but it </a:t>
            </a:r>
            <a:r>
              <a:rPr lang="en-US" dirty="0"/>
              <a:t>need not be </a:t>
            </a:r>
            <a:r>
              <a:rPr lang="en-US" dirty="0" smtClean="0"/>
              <a:t>written</a:t>
            </a:r>
            <a:endParaRPr lang="en-US" dirty="0"/>
          </a:p>
          <a:p>
            <a:pPr lvl="3"/>
            <a:endParaRPr lang="en-US" sz="2300" u="sng" dirty="0"/>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1941639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Not Improvements – Safe Harbors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b="1" u="sng" dirty="0" smtClean="0"/>
              <a:t>Routine Maintenance (1.263(a)-3(i))</a:t>
            </a:r>
          </a:p>
          <a:p>
            <a:pPr lvl="1"/>
            <a:r>
              <a:rPr lang="en-US" dirty="0" smtClean="0"/>
              <a:t>Do more than once every 10 years.</a:t>
            </a:r>
          </a:p>
          <a:p>
            <a:pPr lvl="2"/>
            <a:r>
              <a:rPr lang="en-US" dirty="0" smtClean="0"/>
              <a:t>Escalator hand rails </a:t>
            </a:r>
            <a:r>
              <a:rPr lang="en-US" dirty="0"/>
              <a:t>(</a:t>
            </a:r>
            <a:r>
              <a:rPr lang="en-US" dirty="0" smtClean="0"/>
              <a:t>4/yrs), HVAC maint. (4./yrs) (repl. condenser).</a:t>
            </a:r>
          </a:p>
          <a:p>
            <a:pPr lvl="1"/>
            <a:r>
              <a:rPr lang="en-US" dirty="0" smtClean="0"/>
              <a:t>Allowable for </a:t>
            </a:r>
            <a:r>
              <a:rPr lang="en-US" dirty="0" smtClean="0"/>
              <a:t>rotables</a:t>
            </a:r>
            <a:r>
              <a:rPr lang="en-US" dirty="0" smtClean="0"/>
              <a:t>.</a:t>
            </a:r>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2701866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solidFill>
                  <a:srgbClr val="FF0000"/>
                </a:solidFill>
              </a:rPr>
              <a:t>Fun Test:  Routine </a:t>
            </a:r>
            <a:r>
              <a:rPr lang="en-US" dirty="0" smtClean="0">
                <a:solidFill>
                  <a:srgbClr val="FF0000"/>
                </a:solidFill>
              </a:rPr>
              <a:t>Maintenance</a:t>
            </a:r>
            <a:endParaRPr lang="en-US" dirty="0">
              <a:solidFill>
                <a:srgbClr val="FF0000"/>
              </a:solidFill>
            </a:endParaRPr>
          </a:p>
        </p:txBody>
      </p:sp>
      <p:sp>
        <p:nvSpPr>
          <p:cNvPr id="3" name="Content Placeholder 2"/>
          <p:cNvSpPr>
            <a:spLocks noGrp="1"/>
          </p:cNvSpPr>
          <p:nvPr>
            <p:ph idx="1"/>
          </p:nvPr>
        </p:nvSpPr>
        <p:spPr>
          <a:xfrm>
            <a:off x="304800" y="1600200"/>
            <a:ext cx="8229600" cy="4525963"/>
          </a:xfrm>
          <a:solidFill>
            <a:schemeClr val="accent3">
              <a:lumMod val="20000"/>
              <a:lumOff val="80000"/>
            </a:schemeClr>
          </a:solidFill>
        </p:spPr>
        <p:txBody>
          <a:bodyPr>
            <a:normAutofit/>
          </a:bodyPr>
          <a:lstStyle/>
          <a:p>
            <a:r>
              <a:rPr lang="en-US" u="sng" dirty="0" smtClean="0"/>
              <a:t>Raj Wolowitz Apartments. </a:t>
            </a:r>
            <a:r>
              <a:rPr lang="en-US" b="1" dirty="0" smtClean="0"/>
              <a:t>  </a:t>
            </a:r>
            <a:r>
              <a:rPr lang="en-US" dirty="0" smtClean="0"/>
              <a:t>Owner forgot to certify his elevator.  It has not been working for 3 years. </a:t>
            </a:r>
            <a:r>
              <a:rPr lang="en-US" dirty="0"/>
              <a:t>M</a:t>
            </a:r>
            <a:r>
              <a:rPr lang="en-US" dirty="0" smtClean="0"/>
              <a:t>aintenance is usually in 3 year cycles.  </a:t>
            </a:r>
            <a:endParaRPr lang="en-US" u="sng" dirty="0" smtClean="0"/>
          </a:p>
          <a:p>
            <a:pPr lvl="1"/>
            <a:r>
              <a:rPr lang="en-US" dirty="0" smtClean="0"/>
              <a:t>Sheldon Cooper complains to Penny, his manager.  She gets Raj to do maintenance for $1,100 and to pay a $100 inspection fee.</a:t>
            </a:r>
          </a:p>
          <a:p>
            <a:pPr lvl="1"/>
            <a:r>
              <a:rPr lang="en-US" dirty="0" smtClean="0">
                <a:solidFill>
                  <a:srgbClr val="FF0000"/>
                </a:solidFill>
              </a:rPr>
              <a:t>According Example 12, the $1,100 paid probably is: </a:t>
            </a:r>
            <a:r>
              <a:rPr lang="en-US" dirty="0" smtClean="0"/>
              <a:t> a) deductible (repair) or b) capitalized.</a:t>
            </a:r>
          </a:p>
        </p:txBody>
      </p:sp>
      <p:sp>
        <p:nvSpPr>
          <p:cNvPr id="6" name="Date Placeholder 5"/>
          <p:cNvSpPr>
            <a:spLocks noGrp="1"/>
          </p:cNvSpPr>
          <p:nvPr>
            <p:ph type="dt" sz="half" idx="10"/>
          </p:nvPr>
        </p:nvSpPr>
        <p:spPr/>
        <p:txBody>
          <a:bodyPr/>
          <a:lstStyle/>
          <a:p>
            <a:r>
              <a:rPr lang="en-US" dirty="0"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dirty="0"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9</a:t>
            </a:fld>
            <a:endParaRPr lang="en-US" dirty="0">
              <a:solidFill>
                <a:prstClr val="black">
                  <a:tint val="75000"/>
                </a:prstClr>
              </a:solidFill>
            </a:endParaRPr>
          </a:p>
        </p:txBody>
      </p:sp>
    </p:spTree>
    <p:extLst>
      <p:ext uri="{BB962C8B-B14F-4D97-AF65-F5344CB8AC3E}">
        <p14:creationId xmlns:p14="http://schemas.microsoft.com/office/powerpoint/2010/main" val="17909540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14741</TotalTime>
  <Words>2869</Words>
  <Application>Microsoft Office PowerPoint</Application>
  <PresentationFormat>On-screen Show (4:3)</PresentationFormat>
  <Paragraphs>435</Paragraphs>
  <Slides>39</Slides>
  <Notes>16</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Capitalize, Amortize or Deduct Adjusting for a New Recipe (263(a))</vt:lpstr>
      <vt:lpstr>Review of 263(a)</vt:lpstr>
      <vt:lpstr>Review of 263(a)</vt:lpstr>
      <vt:lpstr>Final 263 Regulations - Overview</vt:lpstr>
      <vt:lpstr>Not Improvements – Safe Harbors</vt:lpstr>
      <vt:lpstr>New De Minimis Rule</vt:lpstr>
      <vt:lpstr>New De Minimis Rule</vt:lpstr>
      <vt:lpstr>Not Improvements – Safe Harbors</vt:lpstr>
      <vt:lpstr>Fun Test:  Routine Maintenance</vt:lpstr>
      <vt:lpstr>Not Improvements – Safe Harbors</vt:lpstr>
      <vt:lpstr>Not Improvements – Safe Harbors</vt:lpstr>
      <vt:lpstr>Partial Disposition Election</vt:lpstr>
      <vt:lpstr>Unit of Property - Building</vt:lpstr>
      <vt:lpstr>Unit of Property - Building</vt:lpstr>
      <vt:lpstr>Examples</vt:lpstr>
      <vt:lpstr>Examples</vt:lpstr>
      <vt:lpstr>Fun Problems</vt:lpstr>
      <vt:lpstr>Fun Problems</vt:lpstr>
      <vt:lpstr>Purchases/Acquisition Costs</vt:lpstr>
      <vt:lpstr>Not Changed</vt:lpstr>
      <vt:lpstr>Deductible Repairs/Maintenance</vt:lpstr>
      <vt:lpstr>Retirement (New!)</vt:lpstr>
      <vt:lpstr>Retirement (New!) 1.263(a)-3</vt:lpstr>
      <vt:lpstr>Practical Steps</vt:lpstr>
      <vt:lpstr>Acquisition Costs</vt:lpstr>
      <vt:lpstr>Write It Off! – Failed Purchase</vt:lpstr>
      <vt:lpstr>Write It Off! – Bad Purchase</vt:lpstr>
      <vt:lpstr>Write It Off! - Formation Costs</vt:lpstr>
      <vt:lpstr>C.H. DeCou (1994) 103 TC 80</vt:lpstr>
      <vt:lpstr>Tucker v. Com’r (11th Cir. 2016)</vt:lpstr>
      <vt:lpstr>Hurricane Harvey</vt:lpstr>
      <vt:lpstr>Remodeling</vt:lpstr>
      <vt:lpstr>Property Taxes &amp; Interest</vt:lpstr>
      <vt:lpstr>Construction Projects</vt:lpstr>
      <vt:lpstr>Subdivision Development</vt:lpstr>
      <vt:lpstr>Alternative Cost Method</vt:lpstr>
      <vt:lpstr>Alternative Cost Method</vt:lpstr>
      <vt:lpstr>Alternative Cost Method</vt:lpstr>
      <vt:lpstr>Thank You</vt:lpstr>
    </vt:vector>
  </TitlesOfParts>
  <Company>Wagner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Depreciation Under New Section 263 Regulations</dc:title>
  <dc:creator>Cameron L. Hess</dc:creator>
  <cp:lastModifiedBy>Cameron Hess</cp:lastModifiedBy>
  <cp:revision>207</cp:revision>
  <cp:lastPrinted>2017-09-27T09:32:30Z</cp:lastPrinted>
  <dcterms:created xsi:type="dcterms:W3CDTF">2012-12-28T04:29:18Z</dcterms:created>
  <dcterms:modified xsi:type="dcterms:W3CDTF">2017-10-02T18:42:03Z</dcterms:modified>
</cp:coreProperties>
</file>