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35"/>
  </p:notesMasterIdLst>
  <p:sldIdLst>
    <p:sldId id="256" r:id="rId2"/>
    <p:sldId id="273" r:id="rId3"/>
    <p:sldId id="303" r:id="rId4"/>
    <p:sldId id="304" r:id="rId5"/>
    <p:sldId id="265" r:id="rId6"/>
    <p:sldId id="305" r:id="rId7"/>
    <p:sldId id="302" r:id="rId8"/>
    <p:sldId id="285" r:id="rId9"/>
    <p:sldId id="286" r:id="rId10"/>
    <p:sldId id="287" r:id="rId11"/>
    <p:sldId id="288" r:id="rId12"/>
    <p:sldId id="289" r:id="rId13"/>
    <p:sldId id="290" r:id="rId14"/>
    <p:sldId id="296" r:id="rId15"/>
    <p:sldId id="291" r:id="rId16"/>
    <p:sldId id="292" r:id="rId17"/>
    <p:sldId id="293" r:id="rId18"/>
    <p:sldId id="294" r:id="rId19"/>
    <p:sldId id="295" r:id="rId20"/>
    <p:sldId id="298" r:id="rId21"/>
    <p:sldId id="276" r:id="rId22"/>
    <p:sldId id="301" r:id="rId23"/>
    <p:sldId id="300" r:id="rId24"/>
    <p:sldId id="282" r:id="rId25"/>
    <p:sldId id="278" r:id="rId26"/>
    <p:sldId id="279" r:id="rId27"/>
    <p:sldId id="280" r:id="rId28"/>
    <p:sldId id="281" r:id="rId29"/>
    <p:sldId id="283" r:id="rId30"/>
    <p:sldId id="306" r:id="rId31"/>
    <p:sldId id="284" r:id="rId32"/>
    <p:sldId id="299" r:id="rId33"/>
    <p:sldId id="272" r:id="rId34"/>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00FF"/>
    <a:srgbClr val="0033CC"/>
    <a:srgbClr val="0066FF"/>
    <a:srgbClr val="B88318"/>
    <a:srgbClr val="C48B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398" autoAdjust="0"/>
    <p:restoredTop sz="94675" autoAdjust="0"/>
  </p:normalViewPr>
  <p:slideViewPr>
    <p:cSldViewPr>
      <p:cViewPr>
        <p:scale>
          <a:sx n="200" d="100"/>
          <a:sy n="200" d="100"/>
        </p:scale>
        <p:origin x="-72" y="-7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100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50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56550" y="0"/>
            <a:ext cx="3026833" cy="464503"/>
          </a:xfrm>
          <a:prstGeom prst="rect">
            <a:avLst/>
          </a:prstGeom>
        </p:spPr>
        <p:txBody>
          <a:bodyPr vert="horz" lIns="91440" tIns="45720" rIns="91440" bIns="45720" rtlCol="0"/>
          <a:lstStyle>
            <a:lvl1pPr algn="r">
              <a:defRPr sz="1200"/>
            </a:lvl1pPr>
          </a:lstStyle>
          <a:p>
            <a:fld id="{11BFA52A-8AAF-4BDC-A59B-87D252FD6783}" type="datetimeFigureOut">
              <a:rPr lang="en-US" smtClean="0"/>
              <a:t>3/6/2017</a:t>
            </a:fld>
            <a:endParaRPr lang="en-US"/>
          </a:p>
        </p:txBody>
      </p:sp>
      <p:sp>
        <p:nvSpPr>
          <p:cNvPr id="4" name="Slide Image Placeholder 3"/>
          <p:cNvSpPr>
            <a:spLocks noGrp="1" noRot="1" noChangeAspect="1"/>
          </p:cNvSpPr>
          <p:nvPr>
            <p:ph type="sldImg" idx="2"/>
          </p:nvPr>
        </p:nvSpPr>
        <p:spPr>
          <a:xfrm>
            <a:off x="1171575" y="695325"/>
            <a:ext cx="4641850" cy="34813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8500" y="4410392"/>
            <a:ext cx="5588000" cy="417734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612"/>
            <a:ext cx="3026833" cy="46450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56550" y="8817612"/>
            <a:ext cx="3026833" cy="464503"/>
          </a:xfrm>
          <a:prstGeom prst="rect">
            <a:avLst/>
          </a:prstGeom>
        </p:spPr>
        <p:txBody>
          <a:bodyPr vert="horz" lIns="91440" tIns="45720" rIns="91440" bIns="45720" rtlCol="0" anchor="b"/>
          <a:lstStyle>
            <a:lvl1pPr algn="r">
              <a:defRPr sz="1200"/>
            </a:lvl1pPr>
          </a:lstStyle>
          <a:p>
            <a:fld id="{B25D40C0-CEA0-41C1-B7D6-46B97D9F9150}" type="slidenum">
              <a:rPr lang="en-US" smtClean="0"/>
              <a:t>‹#›</a:t>
            </a:fld>
            <a:endParaRPr lang="en-US"/>
          </a:p>
        </p:txBody>
      </p:sp>
    </p:spTree>
    <p:extLst>
      <p:ext uri="{BB962C8B-B14F-4D97-AF65-F5344CB8AC3E}">
        <p14:creationId xmlns:p14="http://schemas.microsoft.com/office/powerpoint/2010/main" val="446872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5D40C0-CEA0-41C1-B7D6-46B97D9F9150}" type="slidenum">
              <a:rPr lang="en-US" smtClean="0"/>
              <a:t>6</a:t>
            </a:fld>
            <a:endParaRPr lang="en-US"/>
          </a:p>
        </p:txBody>
      </p:sp>
    </p:spTree>
    <p:extLst>
      <p:ext uri="{BB962C8B-B14F-4D97-AF65-F5344CB8AC3E}">
        <p14:creationId xmlns:p14="http://schemas.microsoft.com/office/powerpoint/2010/main" val="3476115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5D40C0-CEA0-41C1-B7D6-46B97D9F9150}" type="slidenum">
              <a:rPr lang="en-US" smtClean="0"/>
              <a:t>15</a:t>
            </a:fld>
            <a:endParaRPr lang="en-US"/>
          </a:p>
        </p:txBody>
      </p:sp>
    </p:spTree>
    <p:extLst>
      <p:ext uri="{BB962C8B-B14F-4D97-AF65-F5344CB8AC3E}">
        <p14:creationId xmlns:p14="http://schemas.microsoft.com/office/powerpoint/2010/main" val="347611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5D40C0-CEA0-41C1-B7D6-46B97D9F9150}" type="slidenum">
              <a:rPr lang="en-US" smtClean="0"/>
              <a:t>16</a:t>
            </a:fld>
            <a:endParaRPr lang="en-US"/>
          </a:p>
        </p:txBody>
      </p:sp>
    </p:spTree>
    <p:extLst>
      <p:ext uri="{BB962C8B-B14F-4D97-AF65-F5344CB8AC3E}">
        <p14:creationId xmlns:p14="http://schemas.microsoft.com/office/powerpoint/2010/main" val="3476115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5D40C0-CEA0-41C1-B7D6-46B97D9F9150}" type="slidenum">
              <a:rPr lang="en-US" smtClean="0"/>
              <a:t>17</a:t>
            </a:fld>
            <a:endParaRPr lang="en-US"/>
          </a:p>
        </p:txBody>
      </p:sp>
    </p:spTree>
    <p:extLst>
      <p:ext uri="{BB962C8B-B14F-4D97-AF65-F5344CB8AC3E}">
        <p14:creationId xmlns:p14="http://schemas.microsoft.com/office/powerpoint/2010/main" val="3476115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5D40C0-CEA0-41C1-B7D6-46B97D9F9150}" type="slidenum">
              <a:rPr lang="en-US" smtClean="0"/>
              <a:t>18</a:t>
            </a:fld>
            <a:endParaRPr lang="en-US"/>
          </a:p>
        </p:txBody>
      </p:sp>
    </p:spTree>
    <p:extLst>
      <p:ext uri="{BB962C8B-B14F-4D97-AF65-F5344CB8AC3E}">
        <p14:creationId xmlns:p14="http://schemas.microsoft.com/office/powerpoint/2010/main" val="3476115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5D40C0-CEA0-41C1-B7D6-46B97D9F9150}" type="slidenum">
              <a:rPr lang="en-US" smtClean="0"/>
              <a:t>19</a:t>
            </a:fld>
            <a:endParaRPr lang="en-US"/>
          </a:p>
        </p:txBody>
      </p:sp>
    </p:spTree>
    <p:extLst>
      <p:ext uri="{BB962C8B-B14F-4D97-AF65-F5344CB8AC3E}">
        <p14:creationId xmlns:p14="http://schemas.microsoft.com/office/powerpoint/2010/main" val="3476115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43F86E-D433-4C1A-AB63-820142459661}" type="slidenum">
              <a:rPr lang="en-US" smtClean="0"/>
              <a:t>20</a:t>
            </a:fld>
            <a:endParaRPr lang="en-US"/>
          </a:p>
        </p:txBody>
      </p:sp>
    </p:spTree>
    <p:extLst>
      <p:ext uri="{BB962C8B-B14F-4D97-AF65-F5344CB8AC3E}">
        <p14:creationId xmlns:p14="http://schemas.microsoft.com/office/powerpoint/2010/main" val="42851410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5D40C0-CEA0-41C1-B7D6-46B97D9F9150}" type="slidenum">
              <a:rPr lang="en-US" smtClean="0"/>
              <a:t>24</a:t>
            </a:fld>
            <a:endParaRPr lang="en-US"/>
          </a:p>
        </p:txBody>
      </p:sp>
    </p:spTree>
    <p:extLst>
      <p:ext uri="{BB962C8B-B14F-4D97-AF65-F5344CB8AC3E}">
        <p14:creationId xmlns:p14="http://schemas.microsoft.com/office/powerpoint/2010/main" val="3476115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5D40C0-CEA0-41C1-B7D6-46B97D9F9150}" type="slidenum">
              <a:rPr lang="en-US" smtClean="0"/>
              <a:t>28</a:t>
            </a:fld>
            <a:endParaRPr lang="en-US"/>
          </a:p>
        </p:txBody>
      </p:sp>
    </p:spTree>
    <p:extLst>
      <p:ext uri="{BB962C8B-B14F-4D97-AF65-F5344CB8AC3E}">
        <p14:creationId xmlns:p14="http://schemas.microsoft.com/office/powerpoint/2010/main" val="3476115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5D40C0-CEA0-41C1-B7D6-46B97D9F9150}" type="slidenum">
              <a:rPr lang="en-US" smtClean="0"/>
              <a:t>29</a:t>
            </a:fld>
            <a:endParaRPr lang="en-US"/>
          </a:p>
        </p:txBody>
      </p:sp>
    </p:spTree>
    <p:extLst>
      <p:ext uri="{BB962C8B-B14F-4D97-AF65-F5344CB8AC3E}">
        <p14:creationId xmlns:p14="http://schemas.microsoft.com/office/powerpoint/2010/main" val="3476115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5D40C0-CEA0-41C1-B7D6-46B97D9F9150}" type="slidenum">
              <a:rPr lang="en-US" smtClean="0"/>
              <a:t>30</a:t>
            </a:fld>
            <a:endParaRPr lang="en-US"/>
          </a:p>
        </p:txBody>
      </p:sp>
    </p:spTree>
    <p:extLst>
      <p:ext uri="{BB962C8B-B14F-4D97-AF65-F5344CB8AC3E}">
        <p14:creationId xmlns:p14="http://schemas.microsoft.com/office/powerpoint/2010/main" val="347611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5D40C0-CEA0-41C1-B7D6-46B97D9F9150}" type="slidenum">
              <a:rPr lang="en-US" smtClean="0"/>
              <a:t>7</a:t>
            </a:fld>
            <a:endParaRPr lang="en-US"/>
          </a:p>
        </p:txBody>
      </p:sp>
    </p:spTree>
    <p:extLst>
      <p:ext uri="{BB962C8B-B14F-4D97-AF65-F5344CB8AC3E}">
        <p14:creationId xmlns:p14="http://schemas.microsoft.com/office/powerpoint/2010/main" val="3476115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5D40C0-CEA0-41C1-B7D6-46B97D9F9150}" type="slidenum">
              <a:rPr lang="en-US" smtClean="0"/>
              <a:t>31</a:t>
            </a:fld>
            <a:endParaRPr lang="en-US"/>
          </a:p>
        </p:txBody>
      </p:sp>
    </p:spTree>
    <p:extLst>
      <p:ext uri="{BB962C8B-B14F-4D97-AF65-F5344CB8AC3E}">
        <p14:creationId xmlns:p14="http://schemas.microsoft.com/office/powerpoint/2010/main" val="347611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5D40C0-CEA0-41C1-B7D6-46B97D9F9150}" type="slidenum">
              <a:rPr lang="en-US" smtClean="0"/>
              <a:t>8</a:t>
            </a:fld>
            <a:endParaRPr lang="en-US"/>
          </a:p>
        </p:txBody>
      </p:sp>
    </p:spTree>
    <p:extLst>
      <p:ext uri="{BB962C8B-B14F-4D97-AF65-F5344CB8AC3E}">
        <p14:creationId xmlns:p14="http://schemas.microsoft.com/office/powerpoint/2010/main" val="3476115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5D40C0-CEA0-41C1-B7D6-46B97D9F9150}" type="slidenum">
              <a:rPr lang="en-US" smtClean="0"/>
              <a:t>9</a:t>
            </a:fld>
            <a:endParaRPr lang="en-US"/>
          </a:p>
        </p:txBody>
      </p:sp>
    </p:spTree>
    <p:extLst>
      <p:ext uri="{BB962C8B-B14F-4D97-AF65-F5344CB8AC3E}">
        <p14:creationId xmlns:p14="http://schemas.microsoft.com/office/powerpoint/2010/main" val="3476115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5D40C0-CEA0-41C1-B7D6-46B97D9F9150}" type="slidenum">
              <a:rPr lang="en-US" smtClean="0"/>
              <a:t>10</a:t>
            </a:fld>
            <a:endParaRPr lang="en-US"/>
          </a:p>
        </p:txBody>
      </p:sp>
    </p:spTree>
    <p:extLst>
      <p:ext uri="{BB962C8B-B14F-4D97-AF65-F5344CB8AC3E}">
        <p14:creationId xmlns:p14="http://schemas.microsoft.com/office/powerpoint/2010/main" val="3476115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5D40C0-CEA0-41C1-B7D6-46B97D9F9150}" type="slidenum">
              <a:rPr lang="en-US" smtClean="0"/>
              <a:t>11</a:t>
            </a:fld>
            <a:endParaRPr lang="en-US"/>
          </a:p>
        </p:txBody>
      </p:sp>
    </p:spTree>
    <p:extLst>
      <p:ext uri="{BB962C8B-B14F-4D97-AF65-F5344CB8AC3E}">
        <p14:creationId xmlns:p14="http://schemas.microsoft.com/office/powerpoint/2010/main" val="3476115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5D40C0-CEA0-41C1-B7D6-46B97D9F9150}" type="slidenum">
              <a:rPr lang="en-US" smtClean="0"/>
              <a:t>12</a:t>
            </a:fld>
            <a:endParaRPr lang="en-US"/>
          </a:p>
        </p:txBody>
      </p:sp>
    </p:spTree>
    <p:extLst>
      <p:ext uri="{BB962C8B-B14F-4D97-AF65-F5344CB8AC3E}">
        <p14:creationId xmlns:p14="http://schemas.microsoft.com/office/powerpoint/2010/main" val="3476115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5D40C0-CEA0-41C1-B7D6-46B97D9F9150}" type="slidenum">
              <a:rPr lang="en-US" smtClean="0"/>
              <a:t>13</a:t>
            </a:fld>
            <a:endParaRPr lang="en-US"/>
          </a:p>
        </p:txBody>
      </p:sp>
    </p:spTree>
    <p:extLst>
      <p:ext uri="{BB962C8B-B14F-4D97-AF65-F5344CB8AC3E}">
        <p14:creationId xmlns:p14="http://schemas.microsoft.com/office/powerpoint/2010/main" val="3476115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5D40C0-CEA0-41C1-B7D6-46B97D9F9150}" type="slidenum">
              <a:rPr lang="en-US" smtClean="0"/>
              <a:t>14</a:t>
            </a:fld>
            <a:endParaRPr lang="en-US"/>
          </a:p>
        </p:txBody>
      </p:sp>
    </p:spTree>
    <p:extLst>
      <p:ext uri="{BB962C8B-B14F-4D97-AF65-F5344CB8AC3E}">
        <p14:creationId xmlns:p14="http://schemas.microsoft.com/office/powerpoint/2010/main" val="347611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2C59825-B9B1-4257-87EE-F70084E15F09}" type="datetimeFigureOut">
              <a:rPr lang="en-US" smtClean="0"/>
              <a:t>3/6/2017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4DE6B-A7F0-4F8B-8EC3-24CDCCA1DF8F}"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C59825-B9B1-4257-87EE-F70084E15F09}" type="datetimeFigureOut">
              <a:rPr lang="en-US" smtClean="0"/>
              <a:t>3/6/2017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4DE6B-A7F0-4F8B-8EC3-24CDCCA1DF8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C59825-B9B1-4257-87EE-F70084E15F09}" type="datetimeFigureOut">
              <a:rPr lang="en-US" smtClean="0"/>
              <a:t>3/6/2017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4DE6B-A7F0-4F8B-8EC3-24CDCCA1DF8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C59825-B9B1-4257-87EE-F70084E15F09}" type="datetimeFigureOut">
              <a:rPr lang="en-US" smtClean="0"/>
              <a:t>3/6/2017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4DE6B-A7F0-4F8B-8EC3-24CDCCA1DF8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C59825-B9B1-4257-87EE-F70084E15F09}" type="datetimeFigureOut">
              <a:rPr lang="en-US" smtClean="0"/>
              <a:t>3/6/2017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4DE6B-A7F0-4F8B-8EC3-24CDCCA1DF8F}"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2C59825-B9B1-4257-87EE-F70084E15F09}" type="datetimeFigureOut">
              <a:rPr lang="en-US" smtClean="0"/>
              <a:t>3/6/2017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74DE6B-A7F0-4F8B-8EC3-24CDCCA1DF8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2C59825-B9B1-4257-87EE-F70084E15F09}" type="datetimeFigureOut">
              <a:rPr lang="en-US" smtClean="0"/>
              <a:t>3/6/2017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74DE6B-A7F0-4F8B-8EC3-24CDCCA1DF8F}"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C59825-B9B1-4257-87EE-F70084E15F09}" type="datetimeFigureOut">
              <a:rPr lang="en-US" smtClean="0"/>
              <a:t>3/6/2017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74DE6B-A7F0-4F8B-8EC3-24CDCCA1DF8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C59825-B9B1-4257-87EE-F70084E15F09}" type="datetimeFigureOut">
              <a:rPr lang="en-US" smtClean="0"/>
              <a:t>3/6/2017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74DE6B-A7F0-4F8B-8EC3-24CDCCA1DF8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C59825-B9B1-4257-87EE-F70084E15F09}" type="datetimeFigureOut">
              <a:rPr lang="en-US" smtClean="0"/>
              <a:t>3/6/2017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74DE6B-A7F0-4F8B-8EC3-24CDCCA1DF8F}"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C59825-B9B1-4257-87EE-F70084E15F09}" type="datetimeFigureOut">
              <a:rPr lang="en-US" smtClean="0"/>
              <a:t>3/6/2017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74DE6B-A7F0-4F8B-8EC3-24CDCCA1DF8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B2C59825-B9B1-4257-87EE-F70084E15F09}" type="datetimeFigureOut">
              <a:rPr lang="en-US" smtClean="0"/>
              <a:t>3/6/2017</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4774DE6B-A7F0-4F8B-8EC3-24CDCCA1DF8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9734" y="761999"/>
            <a:ext cx="4563528" cy="83819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flipH="1">
            <a:off x="609599" y="1905000"/>
            <a:ext cx="7543799" cy="1446550"/>
          </a:xfrm>
          <a:prstGeom prst="rect">
            <a:avLst/>
          </a:prstGeom>
          <a:noFill/>
        </p:spPr>
        <p:txBody>
          <a:bodyPr wrap="square" rtlCol="0">
            <a:spAutoFit/>
          </a:bodyPr>
          <a:lstStyle/>
          <a:p>
            <a:pPr algn="ctr"/>
            <a:r>
              <a:rPr lang="en-US" sz="4400" i="1" spc="-100" dirty="0" smtClean="0">
                <a:solidFill>
                  <a:srgbClr val="B88318"/>
                </a:solidFill>
                <a:ea typeface="+mj-ea"/>
                <a:cs typeface="+mj-cs"/>
              </a:rPr>
              <a:t>How Could I Have Ignored the Income Tax?</a:t>
            </a:r>
            <a:endParaRPr lang="en-US" sz="4400" i="1" dirty="0">
              <a:solidFill>
                <a:srgbClr val="B88318"/>
              </a:solidFill>
            </a:endParaRPr>
          </a:p>
        </p:txBody>
      </p:sp>
      <p:sp>
        <p:nvSpPr>
          <p:cNvPr id="7" name="TextBox 6"/>
          <p:cNvSpPr txBox="1"/>
          <p:nvPr/>
        </p:nvSpPr>
        <p:spPr>
          <a:xfrm flipH="1">
            <a:off x="762000" y="3657600"/>
            <a:ext cx="7619999" cy="1431161"/>
          </a:xfrm>
          <a:prstGeom prst="rect">
            <a:avLst/>
          </a:prstGeom>
          <a:noFill/>
        </p:spPr>
        <p:txBody>
          <a:bodyPr wrap="square" rtlCol="0">
            <a:spAutoFit/>
          </a:bodyPr>
          <a:lstStyle/>
          <a:p>
            <a:pPr algn="ctr"/>
            <a:r>
              <a:rPr lang="en-US" sz="2500" i="1" spc="-100" dirty="0" smtClean="0">
                <a:solidFill>
                  <a:srgbClr val="B88318"/>
                </a:solidFill>
                <a:ea typeface="+mj-ea"/>
                <a:cs typeface="+mj-cs"/>
              </a:rPr>
              <a:t>State Bar of California Taxation Section</a:t>
            </a:r>
          </a:p>
          <a:p>
            <a:pPr algn="ctr"/>
            <a:r>
              <a:rPr lang="en-US" sz="2500" i="1" spc="-100" dirty="0" smtClean="0">
                <a:solidFill>
                  <a:srgbClr val="B88318"/>
                </a:solidFill>
                <a:ea typeface="+mj-ea"/>
                <a:cs typeface="+mj-cs"/>
              </a:rPr>
              <a:t>25</a:t>
            </a:r>
            <a:r>
              <a:rPr lang="en-US" sz="2500" i="1" spc="-100" baseline="30000" dirty="0" smtClean="0">
                <a:solidFill>
                  <a:srgbClr val="B88318"/>
                </a:solidFill>
                <a:ea typeface="+mj-ea"/>
                <a:cs typeface="+mj-cs"/>
              </a:rPr>
              <a:t>th</a:t>
            </a:r>
            <a:r>
              <a:rPr lang="en-US" sz="2500" i="1" spc="-100" dirty="0" smtClean="0">
                <a:solidFill>
                  <a:srgbClr val="B88318"/>
                </a:solidFill>
                <a:ea typeface="+mj-ea"/>
                <a:cs typeface="+mj-cs"/>
              </a:rPr>
              <a:t> Annual Estate and Gift Tax Conference</a:t>
            </a:r>
          </a:p>
          <a:p>
            <a:pPr algn="ctr"/>
            <a:endParaRPr lang="en-US" sz="1200" i="1" spc="-100" dirty="0" smtClean="0">
              <a:solidFill>
                <a:srgbClr val="B88318"/>
              </a:solidFill>
              <a:ea typeface="+mj-ea"/>
              <a:cs typeface="+mj-cs"/>
            </a:endParaRPr>
          </a:p>
          <a:p>
            <a:pPr algn="ctr"/>
            <a:r>
              <a:rPr lang="en-US" sz="2500" i="1" spc="-100" dirty="0" smtClean="0">
                <a:solidFill>
                  <a:srgbClr val="B88318"/>
                </a:solidFill>
                <a:ea typeface="+mj-ea"/>
                <a:cs typeface="+mj-cs"/>
              </a:rPr>
              <a:t>March 16 – 17, 2017</a:t>
            </a:r>
            <a:endParaRPr lang="en-US" sz="2500" i="1" dirty="0">
              <a:solidFill>
                <a:srgbClr val="B88318"/>
              </a:solidFill>
            </a:endParaRPr>
          </a:p>
        </p:txBody>
      </p:sp>
    </p:spTree>
    <p:extLst>
      <p:ext uri="{BB962C8B-B14F-4D97-AF65-F5344CB8AC3E}">
        <p14:creationId xmlns:p14="http://schemas.microsoft.com/office/powerpoint/2010/main" val="8564246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610600" cy="1118286"/>
          </a:xfrm>
        </p:spPr>
        <p:txBody>
          <a:bodyPr>
            <a:noAutofit/>
          </a:bodyPr>
          <a:lstStyle/>
          <a:p>
            <a:r>
              <a:rPr lang="en-US" sz="3600" dirty="0" smtClean="0">
                <a:solidFill>
                  <a:srgbClr val="B88318"/>
                </a:solidFill>
              </a:rPr>
              <a:t>Code §  </a:t>
            </a:r>
            <a:r>
              <a:rPr lang="en-US" sz="3600" dirty="0">
                <a:solidFill>
                  <a:srgbClr val="B88318"/>
                </a:solidFill>
              </a:rPr>
              <a:t>704(c)</a:t>
            </a:r>
          </a:p>
        </p:txBody>
      </p:sp>
      <p:sp>
        <p:nvSpPr>
          <p:cNvPr id="3" name="Content Placeholder 2"/>
          <p:cNvSpPr>
            <a:spLocks noGrp="1"/>
          </p:cNvSpPr>
          <p:nvPr>
            <p:ph idx="1"/>
          </p:nvPr>
        </p:nvSpPr>
        <p:spPr>
          <a:xfrm>
            <a:off x="457200" y="1143000"/>
            <a:ext cx="8458200" cy="5486400"/>
          </a:xfrm>
        </p:spPr>
        <p:txBody>
          <a:bodyPr>
            <a:noAutofit/>
          </a:bodyPr>
          <a:lstStyle/>
          <a:p>
            <a:pPr marL="0" marR="0" lvl="0" indent="457200" algn="just">
              <a:lnSpc>
                <a:spcPct val="110000"/>
              </a:lnSpc>
              <a:spcBef>
                <a:spcPts val="0"/>
              </a:spcBef>
              <a:spcAft>
                <a:spcPts val="0"/>
              </a:spcAft>
              <a:buClrTx/>
              <a:buNone/>
            </a:pPr>
            <a:r>
              <a:rPr lang="en-US" sz="1500" dirty="0" smtClean="0">
                <a:ea typeface="Calibri"/>
                <a:cs typeface="Times New Roman"/>
              </a:rPr>
              <a:t>Code §  </a:t>
            </a:r>
            <a:r>
              <a:rPr lang="en-US" sz="1500" dirty="0">
                <a:ea typeface="Calibri"/>
                <a:cs typeface="Times New Roman"/>
              </a:rPr>
              <a:t>704(c) operates to fill in the differences between Capital Account, Inside Basis and Outside Basis.  </a:t>
            </a:r>
          </a:p>
          <a:p>
            <a:pPr marL="0" marR="0" lvl="0" indent="457200" algn="just">
              <a:lnSpc>
                <a:spcPct val="110000"/>
              </a:lnSpc>
              <a:spcBef>
                <a:spcPts val="0"/>
              </a:spcBef>
              <a:spcAft>
                <a:spcPts val="0"/>
              </a:spcAft>
              <a:buClrTx/>
              <a:buNone/>
            </a:pPr>
            <a:endParaRPr lang="en-US" sz="1500" dirty="0">
              <a:ea typeface="Calibri"/>
              <a:cs typeface="Times New Roman"/>
            </a:endParaRPr>
          </a:p>
          <a:p>
            <a:pPr marL="0" marR="0" lvl="0" indent="457200" algn="just">
              <a:lnSpc>
                <a:spcPct val="110000"/>
              </a:lnSpc>
              <a:spcBef>
                <a:spcPts val="0"/>
              </a:spcBef>
              <a:spcAft>
                <a:spcPts val="0"/>
              </a:spcAft>
              <a:buClrTx/>
              <a:buNone/>
            </a:pPr>
            <a:r>
              <a:rPr lang="en-US" sz="1500" dirty="0" smtClean="0">
                <a:ea typeface="Calibri"/>
                <a:cs typeface="Times New Roman"/>
              </a:rPr>
              <a:t>1.	</a:t>
            </a:r>
            <a:r>
              <a:rPr lang="en-US" sz="1500" u="sng" dirty="0" smtClean="0">
                <a:ea typeface="Calibri"/>
                <a:cs typeface="Times New Roman"/>
              </a:rPr>
              <a:t>Gain </a:t>
            </a:r>
            <a:r>
              <a:rPr lang="en-US" sz="1500" u="sng" dirty="0">
                <a:ea typeface="Calibri"/>
                <a:cs typeface="Times New Roman"/>
              </a:rPr>
              <a:t>Allocation to Contribution Partner</a:t>
            </a:r>
            <a:r>
              <a:rPr lang="en-US" sz="1500" dirty="0">
                <a:ea typeface="Calibri"/>
                <a:cs typeface="Times New Roman"/>
              </a:rPr>
              <a:t>.  Pursuant to </a:t>
            </a:r>
            <a:r>
              <a:rPr lang="en-US" sz="1500" dirty="0" smtClean="0">
                <a:ea typeface="Calibri"/>
                <a:cs typeface="Times New Roman"/>
              </a:rPr>
              <a:t>Code § 704(c</a:t>
            </a:r>
            <a:r>
              <a:rPr lang="en-US" sz="1500" dirty="0">
                <a:ea typeface="Calibri"/>
                <a:cs typeface="Times New Roman"/>
              </a:rPr>
              <a:t>), the appreciation inherent in property contributed to a partnership is allocated to the contributing partner upon the sale or disposition of the property.  The tax gain recognized on the sale of property contributed to the partnership is fully allocable to the partner who contributed the asset, to the extent of the fair market value of such asset at the time of contribution.</a:t>
            </a:r>
          </a:p>
          <a:p>
            <a:pPr marL="0" marR="0" lvl="0" indent="457200" algn="just">
              <a:lnSpc>
                <a:spcPct val="110000"/>
              </a:lnSpc>
              <a:spcBef>
                <a:spcPts val="0"/>
              </a:spcBef>
              <a:spcAft>
                <a:spcPts val="0"/>
              </a:spcAft>
              <a:buClrTx/>
              <a:buNone/>
            </a:pPr>
            <a:endParaRPr lang="en-US" sz="1500" dirty="0">
              <a:ea typeface="Calibri"/>
              <a:cs typeface="Times New Roman"/>
            </a:endParaRPr>
          </a:p>
          <a:p>
            <a:pPr marL="0" marR="0" lvl="0" indent="457200" algn="just">
              <a:lnSpc>
                <a:spcPct val="110000"/>
              </a:lnSpc>
              <a:spcBef>
                <a:spcPts val="0"/>
              </a:spcBef>
              <a:spcAft>
                <a:spcPts val="0"/>
              </a:spcAft>
              <a:buClrTx/>
              <a:buNone/>
            </a:pPr>
            <a:r>
              <a:rPr lang="en-US" sz="1500" dirty="0" smtClean="0">
                <a:ea typeface="Calibri"/>
                <a:cs typeface="Times New Roman"/>
              </a:rPr>
              <a:t>2.	</a:t>
            </a:r>
            <a:r>
              <a:rPr lang="en-US" sz="1500" u="sng" dirty="0" smtClean="0">
                <a:ea typeface="Calibri"/>
                <a:cs typeface="Times New Roman"/>
              </a:rPr>
              <a:t>Admission </a:t>
            </a:r>
            <a:r>
              <a:rPr lang="en-US" sz="1500" u="sng" dirty="0">
                <a:ea typeface="Calibri"/>
                <a:cs typeface="Times New Roman"/>
              </a:rPr>
              <a:t>of New Partner</a:t>
            </a:r>
            <a:r>
              <a:rPr lang="en-US" sz="1500" dirty="0">
                <a:ea typeface="Calibri"/>
                <a:cs typeface="Times New Roman"/>
              </a:rPr>
              <a:t>.  Upon the admission of a new partner to an existing partnership. If a new partner is admitted to a partnership that has “built-in gains” property (property with a fair market value that is greater than its tax basis at the time of admission), the applicable Regulations require the partnership to apply </a:t>
            </a:r>
            <a:r>
              <a:rPr lang="en-US" sz="1500" dirty="0" smtClean="0">
                <a:ea typeface="Calibri"/>
                <a:cs typeface="Times New Roman"/>
              </a:rPr>
              <a:t>Code § 704(c</a:t>
            </a:r>
            <a:r>
              <a:rPr lang="en-US" sz="1500" dirty="0">
                <a:ea typeface="Calibri"/>
                <a:cs typeface="Times New Roman"/>
              </a:rPr>
              <a:t>) principles  to  insure that the existing partners’ built-in gain is not shifted to another partner.</a:t>
            </a:r>
          </a:p>
          <a:p>
            <a:pPr marL="0" marR="0" lvl="0" indent="457200" algn="just">
              <a:lnSpc>
                <a:spcPct val="110000"/>
              </a:lnSpc>
              <a:spcBef>
                <a:spcPts val="0"/>
              </a:spcBef>
              <a:spcAft>
                <a:spcPts val="0"/>
              </a:spcAft>
              <a:buClrTx/>
              <a:buNone/>
            </a:pPr>
            <a:endParaRPr lang="en-US" sz="1500" dirty="0">
              <a:ea typeface="Calibri"/>
              <a:cs typeface="Times New Roman"/>
            </a:endParaRPr>
          </a:p>
          <a:p>
            <a:pPr marL="0" marR="0" lvl="0" indent="457200" algn="just">
              <a:lnSpc>
                <a:spcPct val="110000"/>
              </a:lnSpc>
              <a:spcBef>
                <a:spcPts val="0"/>
              </a:spcBef>
              <a:spcAft>
                <a:spcPts val="0"/>
              </a:spcAft>
              <a:buClrTx/>
              <a:buNone/>
            </a:pPr>
            <a:r>
              <a:rPr lang="en-US" sz="1500" dirty="0" smtClean="0">
                <a:ea typeface="Calibri"/>
                <a:cs typeface="Times New Roman"/>
              </a:rPr>
              <a:t>3.	</a:t>
            </a:r>
            <a:r>
              <a:rPr lang="en-US" sz="1500" u="sng" dirty="0" smtClean="0">
                <a:ea typeface="Calibri"/>
                <a:cs typeface="Times New Roman"/>
              </a:rPr>
              <a:t>Capital </a:t>
            </a:r>
            <a:r>
              <a:rPr lang="en-US" sz="1500" u="sng" dirty="0">
                <a:ea typeface="Calibri"/>
                <a:cs typeface="Times New Roman"/>
              </a:rPr>
              <a:t>Account Upon Inheritance</a:t>
            </a:r>
            <a:r>
              <a:rPr lang="en-US" sz="1500" dirty="0">
                <a:ea typeface="Calibri"/>
                <a:cs typeface="Times New Roman"/>
              </a:rPr>
              <a:t>.  Pursuant to the  Regulations  under  </a:t>
            </a:r>
            <a:r>
              <a:rPr lang="en-US" sz="1500" dirty="0" smtClean="0">
                <a:ea typeface="Calibri"/>
                <a:cs typeface="Times New Roman"/>
              </a:rPr>
              <a:t>Code § 704, </a:t>
            </a:r>
            <a:r>
              <a:rPr lang="en-US" sz="1500" dirty="0">
                <a:ea typeface="Calibri"/>
                <a:cs typeface="Times New Roman"/>
              </a:rPr>
              <a:t>an acquiring partner inherits the tax capital account of the transferring </a:t>
            </a:r>
            <a:r>
              <a:rPr lang="en-US" sz="1500" dirty="0" smtClean="0">
                <a:ea typeface="Calibri"/>
                <a:cs typeface="Times New Roman"/>
              </a:rPr>
              <a:t>partner.  Thus</a:t>
            </a:r>
            <a:r>
              <a:rPr lang="en-US" sz="1500" dirty="0">
                <a:ea typeface="Calibri"/>
                <a:cs typeface="Times New Roman"/>
              </a:rPr>
              <a:t>, the acquisition of a partnership interest will not have an effect on the inside basis of the partnership’s  assets  and,  thus, will not result in an adjustment to the tax capital </a:t>
            </a:r>
            <a:r>
              <a:rPr lang="en-US" sz="1500" dirty="0" smtClean="0">
                <a:ea typeface="Calibri"/>
                <a:cs typeface="Times New Roman"/>
              </a:rPr>
              <a:t>accounts of the </a:t>
            </a:r>
            <a:r>
              <a:rPr lang="en-US" sz="1500" dirty="0">
                <a:ea typeface="Calibri"/>
                <a:cs typeface="Times New Roman"/>
              </a:rPr>
              <a:t>partners.</a:t>
            </a:r>
          </a:p>
          <a:p>
            <a:pPr marL="0" marR="0" lvl="0" indent="0" algn="just">
              <a:lnSpc>
                <a:spcPct val="115000"/>
              </a:lnSpc>
              <a:spcBef>
                <a:spcPts val="0"/>
              </a:spcBef>
              <a:spcAft>
                <a:spcPts val="0"/>
              </a:spcAft>
              <a:buClrTx/>
              <a:buNone/>
            </a:pPr>
            <a:endParaRPr lang="en-US" sz="1450" dirty="0">
              <a:latin typeface="Calibri"/>
              <a:ea typeface="Calibri"/>
              <a:cs typeface="Times New Roman"/>
            </a:endParaRPr>
          </a:p>
        </p:txBody>
      </p:sp>
    </p:spTree>
    <p:extLst>
      <p:ext uri="{BB962C8B-B14F-4D97-AF65-F5344CB8AC3E}">
        <p14:creationId xmlns:p14="http://schemas.microsoft.com/office/powerpoint/2010/main" val="2546022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610600" cy="1118286"/>
          </a:xfrm>
        </p:spPr>
        <p:txBody>
          <a:bodyPr>
            <a:noAutofit/>
          </a:bodyPr>
          <a:lstStyle/>
          <a:p>
            <a:r>
              <a:rPr lang="en-US" sz="3350" dirty="0" smtClean="0">
                <a:solidFill>
                  <a:srgbClr val="B88318"/>
                </a:solidFill>
              </a:rPr>
              <a:t>Code § 754 </a:t>
            </a:r>
            <a:r>
              <a:rPr lang="en-US" sz="3350" dirty="0">
                <a:solidFill>
                  <a:srgbClr val="B88318"/>
                </a:solidFill>
              </a:rPr>
              <a:t>Elections and Adjustments to Basis</a:t>
            </a:r>
          </a:p>
        </p:txBody>
      </p:sp>
      <p:sp>
        <p:nvSpPr>
          <p:cNvPr id="3" name="Content Placeholder 2"/>
          <p:cNvSpPr>
            <a:spLocks noGrp="1"/>
          </p:cNvSpPr>
          <p:nvPr>
            <p:ph idx="1"/>
          </p:nvPr>
        </p:nvSpPr>
        <p:spPr>
          <a:xfrm>
            <a:off x="457200" y="1143000"/>
            <a:ext cx="8458200" cy="5486400"/>
          </a:xfrm>
        </p:spPr>
        <p:txBody>
          <a:bodyPr>
            <a:noAutofit/>
          </a:bodyPr>
          <a:lstStyle/>
          <a:p>
            <a:pPr marL="0" marR="0" lvl="0" indent="457200" algn="just">
              <a:lnSpc>
                <a:spcPct val="110000"/>
              </a:lnSpc>
              <a:spcBef>
                <a:spcPts val="0"/>
              </a:spcBef>
              <a:spcAft>
                <a:spcPts val="0"/>
              </a:spcAft>
              <a:buClrTx/>
              <a:buNone/>
            </a:pPr>
            <a:r>
              <a:rPr lang="en-US" sz="1600" dirty="0" smtClean="0">
                <a:latin typeface="+mj-lt"/>
                <a:ea typeface="Calibri"/>
                <a:cs typeface="Times New Roman"/>
              </a:rPr>
              <a:t>1.	</a:t>
            </a:r>
            <a:r>
              <a:rPr lang="en-US" sz="1600" u="sng" dirty="0" smtClean="0">
                <a:latin typeface="+mj-lt"/>
                <a:ea typeface="Calibri"/>
                <a:cs typeface="Times New Roman"/>
              </a:rPr>
              <a:t>Purchase </a:t>
            </a:r>
            <a:r>
              <a:rPr lang="en-US" sz="1600" u="sng" dirty="0">
                <a:latin typeface="+mj-lt"/>
                <a:ea typeface="Calibri"/>
                <a:cs typeface="Times New Roman"/>
              </a:rPr>
              <a:t>of Partnership Interest</a:t>
            </a:r>
            <a:r>
              <a:rPr lang="en-US" sz="1600" dirty="0">
                <a:latin typeface="+mj-lt"/>
                <a:ea typeface="Calibri"/>
                <a:cs typeface="Times New Roman"/>
              </a:rPr>
              <a:t>.  Although the fair market value of a partnership interest usually relates to the to fair market value of the undivided interest in the partnership’s underlying assets, assuming the purchase price is based on the net asset value of the   partnership, often the purchase price is different due to the existence of valuation </a:t>
            </a:r>
            <a:r>
              <a:rPr lang="en-US" sz="1600" dirty="0" smtClean="0">
                <a:latin typeface="+mj-lt"/>
                <a:ea typeface="Calibri"/>
                <a:cs typeface="Times New Roman"/>
              </a:rPr>
              <a:t>discounts.</a:t>
            </a:r>
          </a:p>
          <a:p>
            <a:pPr marL="0" marR="0" lvl="0" indent="457200" algn="just">
              <a:lnSpc>
                <a:spcPct val="110000"/>
              </a:lnSpc>
              <a:spcBef>
                <a:spcPts val="0"/>
              </a:spcBef>
              <a:spcAft>
                <a:spcPts val="0"/>
              </a:spcAft>
              <a:buClrTx/>
              <a:buNone/>
            </a:pPr>
            <a:r>
              <a:rPr lang="en-US" sz="1600" dirty="0" smtClean="0">
                <a:latin typeface="+mj-lt"/>
                <a:ea typeface="Calibri"/>
                <a:cs typeface="Times New Roman"/>
              </a:rPr>
              <a:t>2.	</a:t>
            </a:r>
            <a:r>
              <a:rPr lang="en-US" sz="1600" u="sng" dirty="0" smtClean="0">
                <a:latin typeface="+mj-lt"/>
                <a:ea typeface="Calibri"/>
                <a:cs typeface="Times New Roman"/>
              </a:rPr>
              <a:t>Inherited </a:t>
            </a:r>
            <a:r>
              <a:rPr lang="en-US" sz="1600" u="sng" dirty="0">
                <a:latin typeface="+mj-lt"/>
                <a:ea typeface="Calibri"/>
                <a:cs typeface="Times New Roman"/>
              </a:rPr>
              <a:t>Tax Attributes</a:t>
            </a:r>
            <a:r>
              <a:rPr lang="en-US" sz="1600" dirty="0">
                <a:latin typeface="+mj-lt"/>
                <a:ea typeface="Calibri"/>
                <a:cs typeface="Times New Roman"/>
              </a:rPr>
              <a:t>.  The purchasing partner will inherit the selling partner’s </a:t>
            </a:r>
            <a:r>
              <a:rPr lang="en-US" sz="1600" dirty="0" smtClean="0">
                <a:latin typeface="+mj-lt"/>
                <a:ea typeface="Calibri"/>
                <a:cs typeface="Times New Roman"/>
              </a:rPr>
              <a:t>tax, book </a:t>
            </a:r>
            <a:r>
              <a:rPr lang="en-US" sz="1600" dirty="0">
                <a:latin typeface="+mj-lt"/>
                <a:ea typeface="Calibri"/>
                <a:cs typeface="Times New Roman"/>
              </a:rPr>
              <a:t>basis capital accounts, </a:t>
            </a:r>
            <a:r>
              <a:rPr lang="en-US" sz="1600" dirty="0" smtClean="0">
                <a:latin typeface="+mj-lt"/>
                <a:ea typeface="Calibri"/>
                <a:cs typeface="Times New Roman"/>
              </a:rPr>
              <a:t> and </a:t>
            </a:r>
            <a:r>
              <a:rPr lang="en-US" sz="1600" dirty="0" smtClean="0">
                <a:latin typeface="+mj-lt"/>
                <a:ea typeface="Calibri"/>
                <a:cs typeface="Times New Roman"/>
              </a:rPr>
              <a:t>Code § 704(c</a:t>
            </a:r>
            <a:r>
              <a:rPr lang="en-US" sz="1600" dirty="0">
                <a:latin typeface="+mj-lt"/>
                <a:ea typeface="Calibri"/>
                <a:cs typeface="Times New Roman"/>
              </a:rPr>
              <a:t>) </a:t>
            </a:r>
            <a:r>
              <a:rPr lang="en-US" sz="1600" dirty="0" smtClean="0">
                <a:latin typeface="+mj-lt"/>
                <a:ea typeface="Calibri"/>
                <a:cs typeface="Times New Roman"/>
              </a:rPr>
              <a:t>gain attributable </a:t>
            </a:r>
            <a:r>
              <a:rPr lang="en-US" sz="1600" dirty="0">
                <a:latin typeface="+mj-lt"/>
                <a:ea typeface="Calibri"/>
                <a:cs typeface="Times New Roman"/>
              </a:rPr>
              <a:t>to the </a:t>
            </a:r>
            <a:r>
              <a:rPr lang="en-US" sz="1600" dirty="0" smtClean="0">
                <a:latin typeface="+mj-lt"/>
                <a:ea typeface="Calibri"/>
                <a:cs typeface="Times New Roman"/>
              </a:rPr>
              <a:t>interest.</a:t>
            </a:r>
          </a:p>
          <a:p>
            <a:pPr marL="0" marR="0" lvl="0" indent="457200" algn="just">
              <a:lnSpc>
                <a:spcPct val="110000"/>
              </a:lnSpc>
              <a:spcBef>
                <a:spcPts val="0"/>
              </a:spcBef>
              <a:spcAft>
                <a:spcPts val="0"/>
              </a:spcAft>
              <a:buClrTx/>
              <a:buNone/>
            </a:pPr>
            <a:r>
              <a:rPr lang="en-US" sz="1600" dirty="0" smtClean="0">
                <a:latin typeface="+mj-lt"/>
                <a:ea typeface="Calibri"/>
                <a:cs typeface="Times New Roman"/>
              </a:rPr>
              <a:t>3.	</a:t>
            </a:r>
            <a:r>
              <a:rPr lang="en-US" sz="1600" u="sng" dirty="0" smtClean="0">
                <a:latin typeface="+mj-lt"/>
                <a:ea typeface="Calibri"/>
                <a:cs typeface="Times New Roman"/>
              </a:rPr>
              <a:t>Inside/Outside </a:t>
            </a:r>
            <a:r>
              <a:rPr lang="en-US" sz="1600" u="sng" dirty="0">
                <a:latin typeface="+mj-lt"/>
                <a:ea typeface="Calibri"/>
                <a:cs typeface="Times New Roman"/>
              </a:rPr>
              <a:t>Basis</a:t>
            </a:r>
            <a:r>
              <a:rPr lang="en-US" sz="1600" dirty="0">
                <a:latin typeface="+mj-lt"/>
                <a:ea typeface="Calibri"/>
                <a:cs typeface="Times New Roman"/>
              </a:rPr>
              <a:t>.  To the extent that purchase price differs from the pro rata share of </a:t>
            </a:r>
            <a:r>
              <a:rPr lang="en-US" sz="1600" dirty="0" smtClean="0">
                <a:latin typeface="+mj-lt"/>
                <a:ea typeface="Calibri"/>
                <a:cs typeface="Times New Roman"/>
              </a:rPr>
              <a:t>Inside </a:t>
            </a:r>
            <a:r>
              <a:rPr lang="en-US" sz="1600" dirty="0">
                <a:latin typeface="+mj-lt"/>
                <a:ea typeface="Calibri"/>
                <a:cs typeface="Times New Roman"/>
              </a:rPr>
              <a:t>B</a:t>
            </a:r>
            <a:r>
              <a:rPr lang="en-US" sz="1600" dirty="0" smtClean="0">
                <a:latin typeface="+mj-lt"/>
                <a:ea typeface="Calibri"/>
                <a:cs typeface="Times New Roman"/>
              </a:rPr>
              <a:t>asis , the purchasing partner’s Outside Basis will be </a:t>
            </a:r>
            <a:r>
              <a:rPr lang="en-US" sz="1600" dirty="0" smtClean="0">
                <a:latin typeface="+mj-lt"/>
                <a:ea typeface="Calibri"/>
                <a:cs typeface="Times New Roman"/>
              </a:rPr>
              <a:t>different.</a:t>
            </a:r>
          </a:p>
          <a:p>
            <a:pPr marL="0" marR="0" lvl="0" indent="457200" algn="just">
              <a:lnSpc>
                <a:spcPct val="110000"/>
              </a:lnSpc>
              <a:spcBef>
                <a:spcPts val="0"/>
              </a:spcBef>
              <a:spcAft>
                <a:spcPts val="0"/>
              </a:spcAft>
              <a:buClrTx/>
              <a:buNone/>
            </a:pPr>
            <a:r>
              <a:rPr lang="en-US" sz="1600" dirty="0" smtClean="0">
                <a:latin typeface="+mj-lt"/>
                <a:ea typeface="Calibri"/>
                <a:cs typeface="Times New Roman"/>
              </a:rPr>
              <a:t>4.	</a:t>
            </a:r>
            <a:r>
              <a:rPr lang="en-US" sz="1600" u="sng" dirty="0" smtClean="0">
                <a:latin typeface="+mj-lt"/>
                <a:ea typeface="Calibri"/>
                <a:cs typeface="Times New Roman"/>
              </a:rPr>
              <a:t>Sale </a:t>
            </a:r>
            <a:r>
              <a:rPr lang="en-US" sz="1600" u="sng" dirty="0">
                <a:latin typeface="+mj-lt"/>
                <a:ea typeface="Calibri"/>
                <a:cs typeface="Times New Roman"/>
              </a:rPr>
              <a:t>of Partnership Assets</a:t>
            </a:r>
            <a:r>
              <a:rPr lang="en-US" sz="1600" dirty="0">
                <a:latin typeface="+mj-lt"/>
                <a:ea typeface="Calibri"/>
                <a:cs typeface="Times New Roman"/>
              </a:rPr>
              <a:t>.  If the partnership sells the underlying assets, the purchasing partner is allocated </a:t>
            </a:r>
            <a:r>
              <a:rPr lang="en-US" sz="1600" dirty="0" smtClean="0">
                <a:latin typeface="+mj-lt"/>
                <a:ea typeface="Calibri"/>
                <a:cs typeface="Times New Roman"/>
              </a:rPr>
              <a:t>gain </a:t>
            </a:r>
            <a:r>
              <a:rPr lang="en-US" sz="1600" dirty="0" smtClean="0">
                <a:latin typeface="+mj-lt"/>
                <a:ea typeface="Calibri"/>
                <a:cs typeface="Times New Roman"/>
              </a:rPr>
              <a:t>Code § 704(c</a:t>
            </a:r>
            <a:r>
              <a:rPr lang="en-US" sz="1600" dirty="0" smtClean="0">
                <a:latin typeface="+mj-lt"/>
                <a:ea typeface="Calibri"/>
                <a:cs typeface="Times New Roman"/>
              </a:rPr>
              <a:t>), </a:t>
            </a:r>
            <a:r>
              <a:rPr lang="en-US" sz="1600" dirty="0">
                <a:latin typeface="+mj-lt"/>
                <a:ea typeface="Calibri"/>
                <a:cs typeface="Times New Roman"/>
              </a:rPr>
              <a:t>despite having already paid for his share of this appreciation in the purchase </a:t>
            </a:r>
            <a:r>
              <a:rPr lang="en-US" sz="1600" dirty="0" smtClean="0">
                <a:latin typeface="+mj-lt"/>
                <a:ea typeface="Calibri"/>
                <a:cs typeface="Times New Roman"/>
              </a:rPr>
              <a:t>price.</a:t>
            </a:r>
          </a:p>
          <a:p>
            <a:pPr marL="0" marR="0" lvl="0" indent="457200" algn="just">
              <a:lnSpc>
                <a:spcPct val="110000"/>
              </a:lnSpc>
              <a:spcBef>
                <a:spcPts val="0"/>
              </a:spcBef>
              <a:spcAft>
                <a:spcPts val="0"/>
              </a:spcAft>
              <a:buClrTx/>
              <a:buNone/>
            </a:pPr>
            <a:r>
              <a:rPr lang="en-US" sz="1600" dirty="0" smtClean="0">
                <a:latin typeface="+mj-lt"/>
                <a:ea typeface="Calibri"/>
                <a:cs typeface="Times New Roman"/>
              </a:rPr>
              <a:t>5.	</a:t>
            </a:r>
            <a:r>
              <a:rPr lang="en-US" sz="1600" u="sng" dirty="0" smtClean="0">
                <a:latin typeface="+mj-lt"/>
                <a:ea typeface="Calibri"/>
                <a:cs typeface="Times New Roman"/>
              </a:rPr>
              <a:t>Inherited </a:t>
            </a:r>
            <a:r>
              <a:rPr lang="en-US" sz="1600" u="sng" dirty="0">
                <a:latin typeface="+mj-lt"/>
                <a:ea typeface="Calibri"/>
                <a:cs typeface="Times New Roman"/>
              </a:rPr>
              <a:t>Partnership Interest</a:t>
            </a:r>
            <a:r>
              <a:rPr lang="en-US" sz="1600" dirty="0">
                <a:latin typeface="+mj-lt"/>
                <a:ea typeface="Calibri"/>
                <a:cs typeface="Times New Roman"/>
              </a:rPr>
              <a:t>.  A similar results occurs when partnership interest is transferred at death, the partnership interest is subject to a basis adjustment to its fair market value pursuant to </a:t>
            </a:r>
            <a:r>
              <a:rPr lang="en-US" sz="1600" dirty="0" smtClean="0">
                <a:latin typeface="+mj-lt"/>
                <a:ea typeface="Calibri"/>
                <a:cs typeface="Times New Roman"/>
              </a:rPr>
              <a:t>Code § 1014, </a:t>
            </a:r>
            <a:r>
              <a:rPr lang="en-US" sz="1600" dirty="0">
                <a:latin typeface="+mj-lt"/>
                <a:ea typeface="Calibri"/>
                <a:cs typeface="Times New Roman"/>
              </a:rPr>
              <a:t>but the inside basis remains unchanged.</a:t>
            </a:r>
          </a:p>
          <a:p>
            <a:pPr marL="0" marR="0" lvl="0" indent="457200" algn="just">
              <a:lnSpc>
                <a:spcPct val="110000"/>
              </a:lnSpc>
              <a:spcBef>
                <a:spcPts val="0"/>
              </a:spcBef>
              <a:spcAft>
                <a:spcPts val="0"/>
              </a:spcAft>
              <a:buClrTx/>
              <a:buNone/>
            </a:pPr>
            <a:endParaRPr lang="en-US" sz="1600" i="1" dirty="0">
              <a:latin typeface="+mj-lt"/>
              <a:ea typeface="Calibri"/>
              <a:cs typeface="Times New Roman"/>
            </a:endParaRPr>
          </a:p>
          <a:p>
            <a:pPr marL="0" marR="0" lvl="0" indent="457200" algn="just">
              <a:lnSpc>
                <a:spcPct val="110000"/>
              </a:lnSpc>
              <a:spcBef>
                <a:spcPts val="0"/>
              </a:spcBef>
              <a:spcAft>
                <a:spcPts val="0"/>
              </a:spcAft>
              <a:buClrTx/>
              <a:buNone/>
            </a:pPr>
            <a:r>
              <a:rPr lang="en-US" sz="1600" i="1" dirty="0" smtClean="0">
                <a:latin typeface="+mj-lt"/>
                <a:ea typeface="Calibri"/>
                <a:cs typeface="Times New Roman"/>
              </a:rPr>
              <a:t>Code § 754 </a:t>
            </a:r>
            <a:r>
              <a:rPr lang="en-US" sz="1600" i="1" dirty="0">
                <a:latin typeface="+mj-lt"/>
                <a:ea typeface="Calibri"/>
                <a:cs typeface="Times New Roman"/>
              </a:rPr>
              <a:t>is the solution to this </a:t>
            </a:r>
            <a:r>
              <a:rPr lang="en-US" sz="1600" i="1" dirty="0" smtClean="0">
                <a:latin typeface="+mj-lt"/>
                <a:ea typeface="Calibri"/>
                <a:cs typeface="Times New Roman"/>
              </a:rPr>
              <a:t>dilemma, </a:t>
            </a:r>
            <a:r>
              <a:rPr lang="en-US" sz="1600" i="1" dirty="0">
                <a:latin typeface="+mj-lt"/>
                <a:ea typeface="Calibri"/>
                <a:cs typeface="Times New Roman"/>
              </a:rPr>
              <a:t>which permits the partnership to adjust the inside basis of its assets attributable to the transferred partnership interest “in the case of a transfer of a partnership, in the manner provided in </a:t>
            </a:r>
            <a:r>
              <a:rPr lang="en-US" sz="1600" i="1" dirty="0" smtClean="0">
                <a:latin typeface="+mj-lt"/>
                <a:ea typeface="Calibri"/>
                <a:cs typeface="Times New Roman"/>
              </a:rPr>
              <a:t>Code § 743.”</a:t>
            </a:r>
            <a:endParaRPr lang="en-US" sz="1600" i="1" dirty="0">
              <a:latin typeface="+mj-lt"/>
              <a:ea typeface="Calibri"/>
              <a:cs typeface="Times New Roman"/>
            </a:endParaRPr>
          </a:p>
          <a:p>
            <a:pPr marL="0" marR="0" lvl="0" indent="0" algn="just">
              <a:lnSpc>
                <a:spcPct val="115000"/>
              </a:lnSpc>
              <a:spcBef>
                <a:spcPts val="0"/>
              </a:spcBef>
              <a:spcAft>
                <a:spcPts val="0"/>
              </a:spcAft>
              <a:buClrTx/>
              <a:buNone/>
            </a:pPr>
            <a:endParaRPr lang="en-US" sz="1600" dirty="0">
              <a:latin typeface="Calibri"/>
              <a:ea typeface="Calibri"/>
              <a:cs typeface="Times New Roman"/>
            </a:endParaRPr>
          </a:p>
          <a:p>
            <a:pPr marL="0" marR="0" lvl="0" indent="0" algn="just">
              <a:lnSpc>
                <a:spcPct val="115000"/>
              </a:lnSpc>
              <a:spcBef>
                <a:spcPts val="0"/>
              </a:spcBef>
              <a:spcAft>
                <a:spcPts val="0"/>
              </a:spcAft>
              <a:buClrTx/>
              <a:buNone/>
            </a:pPr>
            <a:endParaRPr lang="en-US" sz="1450" dirty="0">
              <a:latin typeface="Calibri"/>
              <a:ea typeface="Calibri"/>
              <a:cs typeface="Times New Roman"/>
            </a:endParaRPr>
          </a:p>
        </p:txBody>
      </p:sp>
    </p:spTree>
    <p:extLst>
      <p:ext uri="{BB962C8B-B14F-4D97-AF65-F5344CB8AC3E}">
        <p14:creationId xmlns:p14="http://schemas.microsoft.com/office/powerpoint/2010/main" val="202826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610600" cy="1118286"/>
          </a:xfrm>
        </p:spPr>
        <p:txBody>
          <a:bodyPr>
            <a:noAutofit/>
          </a:bodyPr>
          <a:lstStyle/>
          <a:p>
            <a:r>
              <a:rPr lang="en-US" sz="3350" dirty="0" smtClean="0">
                <a:solidFill>
                  <a:srgbClr val="B88318"/>
                </a:solidFill>
              </a:rPr>
              <a:t>Code § 754 </a:t>
            </a:r>
            <a:r>
              <a:rPr lang="en-US" sz="3350" dirty="0">
                <a:solidFill>
                  <a:srgbClr val="B88318"/>
                </a:solidFill>
              </a:rPr>
              <a:t>Elections and Adjustments to </a:t>
            </a:r>
            <a:r>
              <a:rPr lang="en-US" sz="3350" dirty="0" smtClean="0">
                <a:solidFill>
                  <a:srgbClr val="B88318"/>
                </a:solidFill>
              </a:rPr>
              <a:t>Basis (Continued) </a:t>
            </a:r>
            <a:endParaRPr lang="en-US" sz="3350" dirty="0">
              <a:solidFill>
                <a:srgbClr val="B88318"/>
              </a:solidFill>
            </a:endParaRPr>
          </a:p>
        </p:txBody>
      </p:sp>
      <p:sp>
        <p:nvSpPr>
          <p:cNvPr id="3" name="Content Placeholder 2"/>
          <p:cNvSpPr>
            <a:spLocks noGrp="1"/>
          </p:cNvSpPr>
          <p:nvPr>
            <p:ph idx="1"/>
          </p:nvPr>
        </p:nvSpPr>
        <p:spPr>
          <a:xfrm>
            <a:off x="457200" y="1371600"/>
            <a:ext cx="8458200" cy="5257800"/>
          </a:xfrm>
        </p:spPr>
        <p:txBody>
          <a:bodyPr>
            <a:noAutofit/>
          </a:bodyPr>
          <a:lstStyle/>
          <a:p>
            <a:pPr marL="0" marR="0" lvl="0" indent="457200" algn="just">
              <a:lnSpc>
                <a:spcPct val="110000"/>
              </a:lnSpc>
              <a:spcBef>
                <a:spcPts val="0"/>
              </a:spcBef>
              <a:spcAft>
                <a:spcPts val="0"/>
              </a:spcAft>
              <a:buClrTx/>
              <a:buNone/>
            </a:pPr>
            <a:r>
              <a:rPr lang="en-US" sz="1600" dirty="0">
                <a:ea typeface="Calibri"/>
                <a:cs typeface="Times New Roman"/>
              </a:rPr>
              <a:t>With an election under </a:t>
            </a:r>
            <a:r>
              <a:rPr lang="en-US" sz="1600" dirty="0" smtClean="0">
                <a:ea typeface="Calibri"/>
                <a:cs typeface="Times New Roman"/>
              </a:rPr>
              <a:t>Code § 754 </a:t>
            </a:r>
            <a:r>
              <a:rPr lang="en-US" sz="1600" dirty="0">
                <a:ea typeface="Calibri"/>
                <a:cs typeface="Times New Roman"/>
              </a:rPr>
              <a:t>the partnership is permitted to adjust the basis of the partnership’s assets to reflect the basis in the applicable partnership interest (i.e., the fair market value).</a:t>
            </a:r>
          </a:p>
          <a:p>
            <a:pPr marL="0" marR="0" lvl="0" indent="457200" algn="just">
              <a:lnSpc>
                <a:spcPct val="110000"/>
              </a:lnSpc>
              <a:spcBef>
                <a:spcPts val="0"/>
              </a:spcBef>
              <a:spcAft>
                <a:spcPts val="0"/>
              </a:spcAft>
              <a:buClrTx/>
              <a:buNone/>
            </a:pPr>
            <a:endParaRPr lang="en-US" sz="1600" dirty="0">
              <a:ea typeface="Calibri"/>
              <a:cs typeface="Times New Roman"/>
            </a:endParaRPr>
          </a:p>
          <a:p>
            <a:pPr marL="0" marR="0" lvl="0" indent="457200" algn="just">
              <a:lnSpc>
                <a:spcPct val="110000"/>
              </a:lnSpc>
              <a:spcBef>
                <a:spcPts val="0"/>
              </a:spcBef>
              <a:spcAft>
                <a:spcPts val="0"/>
              </a:spcAft>
              <a:buClrTx/>
              <a:buNone/>
            </a:pPr>
            <a:r>
              <a:rPr lang="en-US" sz="1600" dirty="0" smtClean="0">
                <a:ea typeface="Calibri"/>
                <a:cs typeface="Times New Roman"/>
              </a:rPr>
              <a:t>1.  	</a:t>
            </a:r>
            <a:r>
              <a:rPr lang="en-US" sz="1600" u="sng" dirty="0" smtClean="0">
                <a:ea typeface="Calibri"/>
                <a:cs typeface="Times New Roman"/>
              </a:rPr>
              <a:t>All </a:t>
            </a:r>
            <a:r>
              <a:rPr lang="en-US" sz="1600" u="sng" dirty="0">
                <a:ea typeface="Calibri"/>
                <a:cs typeface="Times New Roman"/>
              </a:rPr>
              <a:t>Transfers</a:t>
            </a:r>
            <a:r>
              <a:rPr lang="en-US" sz="1600" dirty="0">
                <a:ea typeface="Calibri"/>
                <a:cs typeface="Times New Roman"/>
              </a:rPr>
              <a:t>.  Once the election is made, it continues until revoked and applies for every subsequent transfer of a partnership interest.  The election may be revoked only with the consent of the District Director and for sufficient cause.</a:t>
            </a:r>
          </a:p>
          <a:p>
            <a:pPr marL="0" marR="0" lvl="0" indent="457200" algn="just">
              <a:lnSpc>
                <a:spcPct val="110000"/>
              </a:lnSpc>
              <a:spcBef>
                <a:spcPts val="0"/>
              </a:spcBef>
              <a:spcAft>
                <a:spcPts val="0"/>
              </a:spcAft>
              <a:buClrTx/>
              <a:buNone/>
            </a:pPr>
            <a:endParaRPr lang="en-US" sz="1600" dirty="0">
              <a:ea typeface="Calibri"/>
              <a:cs typeface="Times New Roman"/>
            </a:endParaRPr>
          </a:p>
          <a:p>
            <a:pPr marL="0" marR="0" lvl="0" indent="457200" algn="just">
              <a:lnSpc>
                <a:spcPct val="110000"/>
              </a:lnSpc>
              <a:spcBef>
                <a:spcPts val="0"/>
              </a:spcBef>
              <a:spcAft>
                <a:spcPts val="0"/>
              </a:spcAft>
              <a:buClrTx/>
              <a:buNone/>
            </a:pPr>
            <a:r>
              <a:rPr lang="en-US" sz="1600" dirty="0" smtClean="0">
                <a:ea typeface="Calibri"/>
                <a:cs typeface="Times New Roman"/>
              </a:rPr>
              <a:t>2.  	</a:t>
            </a:r>
            <a:r>
              <a:rPr lang="en-US" sz="1600" u="sng" dirty="0" smtClean="0">
                <a:ea typeface="Calibri"/>
                <a:cs typeface="Times New Roman"/>
              </a:rPr>
              <a:t>Step </a:t>
            </a:r>
            <a:r>
              <a:rPr lang="en-US" sz="1600" u="sng" dirty="0">
                <a:ea typeface="Calibri"/>
                <a:cs typeface="Times New Roman"/>
              </a:rPr>
              <a:t>Down</a:t>
            </a:r>
            <a:r>
              <a:rPr lang="en-US" sz="1600" dirty="0">
                <a:ea typeface="Calibri"/>
                <a:cs typeface="Times New Roman"/>
              </a:rPr>
              <a:t>.  In a down market, a </a:t>
            </a:r>
            <a:r>
              <a:rPr lang="en-US" sz="1600" dirty="0" smtClean="0">
                <a:ea typeface="Calibri"/>
                <a:cs typeface="Times New Roman"/>
              </a:rPr>
              <a:t>Code § 754 </a:t>
            </a:r>
            <a:r>
              <a:rPr lang="en-US" sz="1600" dirty="0">
                <a:ea typeface="Calibri"/>
                <a:cs typeface="Times New Roman"/>
              </a:rPr>
              <a:t>election may result in a </a:t>
            </a:r>
            <a:r>
              <a:rPr lang="en-US" sz="1600" dirty="0" smtClean="0">
                <a:ea typeface="Calibri"/>
                <a:cs typeface="Times New Roman"/>
              </a:rPr>
              <a:t>Step </a:t>
            </a:r>
            <a:r>
              <a:rPr lang="en-US" sz="1600" dirty="0">
                <a:ea typeface="Calibri"/>
                <a:cs typeface="Times New Roman"/>
              </a:rPr>
              <a:t>D</a:t>
            </a:r>
            <a:r>
              <a:rPr lang="en-US" sz="1600" dirty="0" smtClean="0">
                <a:ea typeface="Calibri"/>
                <a:cs typeface="Times New Roman"/>
              </a:rPr>
              <a:t>own </a:t>
            </a:r>
            <a:r>
              <a:rPr lang="en-US" sz="1600" dirty="0">
                <a:ea typeface="Calibri"/>
                <a:cs typeface="Times New Roman"/>
              </a:rPr>
              <a:t>in the basis of the underlying partnership property (i.e., the fair market value of the pro rata share of the partnership property allocable to the partnership interest is less than the partnership’s basis in </a:t>
            </a:r>
            <a:r>
              <a:rPr lang="en-US" sz="1600" dirty="0" smtClean="0">
                <a:ea typeface="Calibri"/>
                <a:cs typeface="Times New Roman"/>
              </a:rPr>
              <a:t>such property</a:t>
            </a:r>
            <a:r>
              <a:rPr lang="en-US" sz="1600" dirty="0">
                <a:ea typeface="Calibri"/>
                <a:cs typeface="Times New Roman"/>
              </a:rPr>
              <a:t>).</a:t>
            </a:r>
          </a:p>
          <a:p>
            <a:pPr marL="0" marR="0" lvl="0" indent="457200" algn="just">
              <a:lnSpc>
                <a:spcPct val="110000"/>
              </a:lnSpc>
              <a:spcBef>
                <a:spcPts val="0"/>
              </a:spcBef>
              <a:spcAft>
                <a:spcPts val="0"/>
              </a:spcAft>
              <a:buClrTx/>
              <a:buNone/>
            </a:pPr>
            <a:endParaRPr lang="en-US" sz="1600" dirty="0">
              <a:ea typeface="Calibri"/>
              <a:cs typeface="Times New Roman"/>
            </a:endParaRPr>
          </a:p>
          <a:p>
            <a:pPr marL="0" marR="0" lvl="0" indent="457200" algn="just">
              <a:lnSpc>
                <a:spcPct val="110000"/>
              </a:lnSpc>
              <a:spcBef>
                <a:spcPts val="0"/>
              </a:spcBef>
              <a:spcAft>
                <a:spcPts val="0"/>
              </a:spcAft>
              <a:buClrTx/>
              <a:buNone/>
            </a:pPr>
            <a:r>
              <a:rPr lang="en-US" sz="1600" dirty="0" smtClean="0">
                <a:ea typeface="Calibri"/>
                <a:cs typeface="Times New Roman"/>
              </a:rPr>
              <a:t>3.  	</a:t>
            </a:r>
            <a:r>
              <a:rPr lang="en-US" sz="1600" u="sng" dirty="0" smtClean="0">
                <a:ea typeface="Calibri"/>
                <a:cs typeface="Times New Roman"/>
              </a:rPr>
              <a:t>Discounting</a:t>
            </a:r>
            <a:r>
              <a:rPr lang="en-US" sz="1600" dirty="0">
                <a:ea typeface="Calibri"/>
                <a:cs typeface="Times New Roman"/>
              </a:rPr>
              <a:t>.  When discounting applies, however, the </a:t>
            </a:r>
            <a:r>
              <a:rPr lang="en-US" sz="1600" dirty="0" smtClean="0">
                <a:ea typeface="Calibri"/>
                <a:cs typeface="Times New Roman"/>
              </a:rPr>
              <a:t>Code § 754 </a:t>
            </a:r>
            <a:r>
              <a:rPr lang="en-US" sz="1600" dirty="0">
                <a:ea typeface="Calibri"/>
                <a:cs typeface="Times New Roman"/>
              </a:rPr>
              <a:t>election will not result in a complete match of the inside basis to the fair market value of the underlying assets.</a:t>
            </a:r>
          </a:p>
          <a:p>
            <a:pPr marL="0" marR="0" lvl="0" indent="457200" algn="just">
              <a:lnSpc>
                <a:spcPct val="110000"/>
              </a:lnSpc>
              <a:spcBef>
                <a:spcPts val="0"/>
              </a:spcBef>
              <a:spcAft>
                <a:spcPts val="0"/>
              </a:spcAft>
              <a:buClrTx/>
              <a:buNone/>
            </a:pPr>
            <a:endParaRPr lang="en-US" sz="1600" dirty="0">
              <a:ea typeface="Calibri"/>
              <a:cs typeface="Times New Roman"/>
            </a:endParaRPr>
          </a:p>
          <a:p>
            <a:pPr marL="0" marR="0" lvl="0" indent="457200" algn="just">
              <a:lnSpc>
                <a:spcPct val="110000"/>
              </a:lnSpc>
              <a:spcBef>
                <a:spcPts val="0"/>
              </a:spcBef>
              <a:spcAft>
                <a:spcPts val="0"/>
              </a:spcAft>
              <a:buClrTx/>
              <a:buNone/>
            </a:pPr>
            <a:r>
              <a:rPr lang="en-US" sz="1600" dirty="0" smtClean="0">
                <a:ea typeface="Calibri"/>
                <a:cs typeface="Times New Roman"/>
              </a:rPr>
              <a:t>4.  	</a:t>
            </a:r>
            <a:r>
              <a:rPr lang="en-US" sz="1600" u="sng" dirty="0" smtClean="0">
                <a:ea typeface="Calibri"/>
                <a:cs typeface="Times New Roman"/>
              </a:rPr>
              <a:t>Permanent</a:t>
            </a:r>
            <a:r>
              <a:rPr lang="en-US" sz="1600" dirty="0">
                <a:ea typeface="Calibri"/>
                <a:cs typeface="Times New Roman"/>
              </a:rPr>
              <a:t>.  The basis adjustment under </a:t>
            </a:r>
            <a:r>
              <a:rPr lang="en-US" sz="1600" dirty="0" smtClean="0">
                <a:ea typeface="Calibri"/>
                <a:cs typeface="Times New Roman"/>
              </a:rPr>
              <a:t>Code § 743 </a:t>
            </a:r>
            <a:r>
              <a:rPr lang="en-US" sz="1600" dirty="0">
                <a:ea typeface="Calibri"/>
                <a:cs typeface="Times New Roman"/>
              </a:rPr>
              <a:t>is permanent. </a:t>
            </a:r>
          </a:p>
          <a:p>
            <a:pPr marL="0" marR="0" lvl="0" indent="0" algn="just">
              <a:lnSpc>
                <a:spcPct val="115000"/>
              </a:lnSpc>
              <a:spcBef>
                <a:spcPts val="0"/>
              </a:spcBef>
              <a:spcAft>
                <a:spcPts val="0"/>
              </a:spcAft>
              <a:buClrTx/>
              <a:buNone/>
            </a:pPr>
            <a:endParaRPr lang="en-US" sz="1600" dirty="0">
              <a:latin typeface="Calibri"/>
              <a:ea typeface="Calibri"/>
              <a:cs typeface="Times New Roman"/>
            </a:endParaRPr>
          </a:p>
          <a:p>
            <a:pPr marL="0" marR="0" lvl="0" indent="0" algn="just">
              <a:lnSpc>
                <a:spcPct val="115000"/>
              </a:lnSpc>
              <a:spcBef>
                <a:spcPts val="0"/>
              </a:spcBef>
              <a:spcAft>
                <a:spcPts val="0"/>
              </a:spcAft>
              <a:buClrTx/>
              <a:buNone/>
            </a:pPr>
            <a:endParaRPr lang="en-US" sz="1450" dirty="0">
              <a:latin typeface="Calibri"/>
              <a:ea typeface="Calibri"/>
              <a:cs typeface="Times New Roman"/>
            </a:endParaRPr>
          </a:p>
        </p:txBody>
      </p:sp>
    </p:spTree>
    <p:extLst>
      <p:ext uri="{BB962C8B-B14F-4D97-AF65-F5344CB8AC3E}">
        <p14:creationId xmlns:p14="http://schemas.microsoft.com/office/powerpoint/2010/main" val="447116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610600" cy="1118286"/>
          </a:xfrm>
        </p:spPr>
        <p:txBody>
          <a:bodyPr>
            <a:noAutofit/>
          </a:bodyPr>
          <a:lstStyle/>
          <a:p>
            <a:r>
              <a:rPr lang="en-US" sz="3600" dirty="0" smtClean="0">
                <a:solidFill>
                  <a:srgbClr val="B88318"/>
                </a:solidFill>
              </a:rPr>
              <a:t>Code § 743 </a:t>
            </a:r>
            <a:r>
              <a:rPr lang="en-US" sz="3600" dirty="0">
                <a:solidFill>
                  <a:srgbClr val="B88318"/>
                </a:solidFill>
              </a:rPr>
              <a:t>– Substantial Built in Loss</a:t>
            </a:r>
          </a:p>
        </p:txBody>
      </p:sp>
      <p:sp>
        <p:nvSpPr>
          <p:cNvPr id="3" name="Content Placeholder 2"/>
          <p:cNvSpPr>
            <a:spLocks noGrp="1"/>
          </p:cNvSpPr>
          <p:nvPr>
            <p:ph idx="1"/>
          </p:nvPr>
        </p:nvSpPr>
        <p:spPr>
          <a:xfrm>
            <a:off x="381000" y="1219200"/>
            <a:ext cx="8458200" cy="5257800"/>
          </a:xfrm>
        </p:spPr>
        <p:txBody>
          <a:bodyPr>
            <a:noAutofit/>
          </a:bodyPr>
          <a:lstStyle/>
          <a:p>
            <a:pPr marL="0" marR="0" lvl="0" indent="457200" algn="just">
              <a:lnSpc>
                <a:spcPct val="110000"/>
              </a:lnSpc>
              <a:spcBef>
                <a:spcPts val="0"/>
              </a:spcBef>
              <a:spcAft>
                <a:spcPts val="0"/>
              </a:spcAft>
              <a:buClrTx/>
              <a:buNone/>
            </a:pPr>
            <a:r>
              <a:rPr lang="en-US" sz="1600" dirty="0">
                <a:ea typeface="Calibri"/>
                <a:cs typeface="Times New Roman"/>
              </a:rPr>
              <a:t>Code § 743(a</a:t>
            </a:r>
            <a:r>
              <a:rPr lang="en-US" sz="1600" dirty="0">
                <a:ea typeface="Calibri"/>
                <a:cs typeface="Times New Roman"/>
              </a:rPr>
              <a:t>)  and  (b)  require  a  partnership to reduce the basis of partnership property upon a transfer after October 22, 2004, of an interest in the partnership by sale or exchange or upon the death of a partner, if, at the time of the relevant transfer, the partnership has a “substantial built-in  loss.” </a:t>
            </a:r>
          </a:p>
          <a:p>
            <a:pPr marL="0" marR="0" lvl="0" indent="457200" algn="just">
              <a:lnSpc>
                <a:spcPct val="110000"/>
              </a:lnSpc>
              <a:spcBef>
                <a:spcPts val="0"/>
              </a:spcBef>
              <a:spcAft>
                <a:spcPts val="0"/>
              </a:spcAft>
              <a:buClrTx/>
              <a:buNone/>
            </a:pPr>
            <a:endParaRPr lang="en-US" sz="1600" dirty="0">
              <a:ea typeface="Calibri"/>
              <a:cs typeface="Times New Roman"/>
            </a:endParaRPr>
          </a:p>
          <a:p>
            <a:pPr marL="0" marR="0" lvl="0" indent="457200" algn="just">
              <a:lnSpc>
                <a:spcPct val="110000"/>
              </a:lnSpc>
              <a:spcBef>
                <a:spcPts val="0"/>
              </a:spcBef>
              <a:spcAft>
                <a:spcPts val="0"/>
              </a:spcAft>
              <a:buClrTx/>
              <a:buNone/>
            </a:pPr>
            <a:r>
              <a:rPr lang="en-US" sz="1600" dirty="0" smtClean="0">
                <a:ea typeface="Calibri"/>
                <a:cs typeface="Times New Roman"/>
              </a:rPr>
              <a:t>1.  	The </a:t>
            </a:r>
            <a:r>
              <a:rPr lang="en-US" sz="1600" dirty="0">
                <a:ea typeface="Calibri"/>
                <a:cs typeface="Times New Roman"/>
              </a:rPr>
              <a:t>partnership has a “substantial built-in loss” if the partnership’s adjusted basis in the partnership’s property exceeds by more than $250,000 the fair market value of the partnership’s   property</a:t>
            </a:r>
            <a:r>
              <a:rPr lang="en-US" sz="1600" dirty="0" smtClean="0">
                <a:ea typeface="Calibri"/>
                <a:cs typeface="Times New Roman"/>
              </a:rPr>
              <a:t>.</a:t>
            </a:r>
          </a:p>
          <a:p>
            <a:pPr marL="0" marR="0" lvl="0" indent="457200" algn="just">
              <a:lnSpc>
                <a:spcPct val="110000"/>
              </a:lnSpc>
              <a:spcBef>
                <a:spcPts val="0"/>
              </a:spcBef>
              <a:spcAft>
                <a:spcPts val="0"/>
              </a:spcAft>
              <a:buClrTx/>
              <a:buNone/>
            </a:pPr>
            <a:endParaRPr lang="en-US" sz="1600" dirty="0">
              <a:ea typeface="Calibri"/>
              <a:cs typeface="Times New Roman"/>
            </a:endParaRPr>
          </a:p>
          <a:p>
            <a:pPr marL="0" marR="0" lvl="0" indent="457200" algn="just">
              <a:lnSpc>
                <a:spcPct val="110000"/>
              </a:lnSpc>
              <a:spcBef>
                <a:spcPts val="0"/>
              </a:spcBef>
              <a:spcAft>
                <a:spcPts val="0"/>
              </a:spcAft>
              <a:buClrTx/>
              <a:buNone/>
            </a:pPr>
            <a:r>
              <a:rPr lang="en-US" sz="1600" dirty="0" smtClean="0">
                <a:ea typeface="Calibri"/>
                <a:cs typeface="Times New Roman"/>
              </a:rPr>
              <a:t>2.  	</a:t>
            </a:r>
            <a:r>
              <a:rPr lang="en-US" sz="1600" dirty="0">
                <a:ea typeface="Calibri"/>
                <a:cs typeface="Times New Roman"/>
              </a:rPr>
              <a:t> Code § 734(a</a:t>
            </a:r>
            <a:r>
              <a:rPr lang="en-US" sz="1600" dirty="0">
                <a:ea typeface="Calibri"/>
                <a:cs typeface="Times New Roman"/>
              </a:rPr>
              <a:t>) and (b) </a:t>
            </a:r>
            <a:r>
              <a:rPr lang="en-US" sz="1600" dirty="0" smtClean="0">
                <a:ea typeface="Calibri"/>
                <a:cs typeface="Times New Roman"/>
              </a:rPr>
              <a:t>requires a </a:t>
            </a:r>
            <a:r>
              <a:rPr lang="en-US" sz="1600" dirty="0">
                <a:ea typeface="Calibri"/>
                <a:cs typeface="Times New Roman"/>
              </a:rPr>
              <a:t>partnership to reduce its basis in partnership property upon a distribution of partnership property after October 22, 2004, if there is a “substantial basis reduction</a:t>
            </a:r>
            <a:r>
              <a:rPr lang="en-US" sz="1600" dirty="0" smtClean="0">
                <a:ea typeface="Calibri"/>
                <a:cs typeface="Times New Roman"/>
              </a:rPr>
              <a:t>.”</a:t>
            </a:r>
          </a:p>
          <a:p>
            <a:pPr marL="0" marR="0" lvl="0" indent="457200" algn="just">
              <a:lnSpc>
                <a:spcPct val="110000"/>
              </a:lnSpc>
              <a:spcBef>
                <a:spcPts val="0"/>
              </a:spcBef>
              <a:spcAft>
                <a:spcPts val="0"/>
              </a:spcAft>
              <a:buClrTx/>
              <a:buNone/>
            </a:pPr>
            <a:endParaRPr lang="en-US" sz="1600" dirty="0">
              <a:ea typeface="Calibri"/>
              <a:cs typeface="Times New Roman"/>
            </a:endParaRPr>
          </a:p>
          <a:p>
            <a:pPr marL="0" marR="0" lvl="0" indent="457200" algn="just">
              <a:lnSpc>
                <a:spcPct val="110000"/>
              </a:lnSpc>
              <a:spcBef>
                <a:spcPts val="0"/>
              </a:spcBef>
              <a:spcAft>
                <a:spcPts val="0"/>
              </a:spcAft>
              <a:buClrTx/>
              <a:buNone/>
            </a:pPr>
            <a:r>
              <a:rPr lang="en-US" sz="1600" dirty="0" smtClean="0">
                <a:ea typeface="Calibri"/>
                <a:cs typeface="Times New Roman"/>
              </a:rPr>
              <a:t>3.  Under </a:t>
            </a:r>
            <a:r>
              <a:rPr lang="en-US" sz="1600" dirty="0">
                <a:ea typeface="Calibri"/>
                <a:cs typeface="Times New Roman"/>
              </a:rPr>
              <a:t>Code § 734(d</a:t>
            </a:r>
            <a:r>
              <a:rPr lang="en-US" sz="1600" dirty="0">
                <a:ea typeface="Calibri"/>
                <a:cs typeface="Times New Roman"/>
              </a:rPr>
              <a:t>), there is a substantial basis reduction if a downward adjustment of more than $250,000 would be made to the basis of partnership assets if a </a:t>
            </a:r>
            <a:r>
              <a:rPr lang="en-US" sz="1600" dirty="0" smtClean="0">
                <a:ea typeface="Calibri"/>
                <a:cs typeface="Times New Roman"/>
              </a:rPr>
              <a:t>Code § 754 </a:t>
            </a:r>
            <a:r>
              <a:rPr lang="en-US" sz="1600" dirty="0">
                <a:ea typeface="Calibri"/>
                <a:cs typeface="Times New Roman"/>
              </a:rPr>
              <a:t>election were in effect at the time of  the distribution.</a:t>
            </a:r>
          </a:p>
          <a:p>
            <a:pPr marL="0" marR="0" lvl="0" indent="457200" algn="just">
              <a:lnSpc>
                <a:spcPct val="110000"/>
              </a:lnSpc>
              <a:spcBef>
                <a:spcPts val="0"/>
              </a:spcBef>
              <a:spcAft>
                <a:spcPts val="0"/>
              </a:spcAft>
              <a:buClrTx/>
              <a:buNone/>
            </a:pPr>
            <a:endParaRPr lang="en-US" sz="1600" dirty="0">
              <a:ea typeface="Calibri"/>
              <a:cs typeface="Times New Roman"/>
            </a:endParaRPr>
          </a:p>
          <a:p>
            <a:pPr marL="0" marR="0" lvl="0" indent="457200" algn="just">
              <a:lnSpc>
                <a:spcPct val="110000"/>
              </a:lnSpc>
              <a:spcBef>
                <a:spcPts val="0"/>
              </a:spcBef>
              <a:spcAft>
                <a:spcPts val="0"/>
              </a:spcAft>
              <a:buClrTx/>
              <a:buNone/>
            </a:pPr>
            <a:r>
              <a:rPr lang="en-US" sz="1600" dirty="0">
                <a:ea typeface="Calibri"/>
                <a:cs typeface="Times New Roman"/>
              </a:rPr>
              <a:t>The benchmark is $250,000 regardless of the value of the partnerships assets. </a:t>
            </a:r>
            <a:endParaRPr lang="en-US" sz="1600" dirty="0">
              <a:latin typeface="Calibri"/>
              <a:ea typeface="Calibri"/>
              <a:cs typeface="Times New Roman"/>
            </a:endParaRPr>
          </a:p>
          <a:p>
            <a:pPr marL="0" marR="0" lvl="0" indent="0" algn="just">
              <a:lnSpc>
                <a:spcPct val="115000"/>
              </a:lnSpc>
              <a:spcBef>
                <a:spcPts val="0"/>
              </a:spcBef>
              <a:spcAft>
                <a:spcPts val="0"/>
              </a:spcAft>
              <a:buClrTx/>
              <a:buNone/>
            </a:pPr>
            <a:endParaRPr lang="en-US" sz="1450" dirty="0">
              <a:latin typeface="Calibri"/>
              <a:ea typeface="Calibri"/>
              <a:cs typeface="Times New Roman"/>
            </a:endParaRPr>
          </a:p>
        </p:txBody>
      </p:sp>
    </p:spTree>
    <p:extLst>
      <p:ext uri="{BB962C8B-B14F-4D97-AF65-F5344CB8AC3E}">
        <p14:creationId xmlns:p14="http://schemas.microsoft.com/office/powerpoint/2010/main" val="5129660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610600" cy="1118286"/>
          </a:xfrm>
        </p:spPr>
        <p:txBody>
          <a:bodyPr>
            <a:noAutofit/>
          </a:bodyPr>
          <a:lstStyle/>
          <a:p>
            <a:r>
              <a:rPr lang="en-US" sz="3600" dirty="0">
                <a:solidFill>
                  <a:srgbClr val="B88318"/>
                </a:solidFill>
              </a:rPr>
              <a:t>S Corporations – Inside and Outside Basis</a:t>
            </a:r>
          </a:p>
        </p:txBody>
      </p:sp>
      <p:sp>
        <p:nvSpPr>
          <p:cNvPr id="3" name="Content Placeholder 2"/>
          <p:cNvSpPr>
            <a:spLocks noGrp="1"/>
          </p:cNvSpPr>
          <p:nvPr>
            <p:ph idx="1"/>
          </p:nvPr>
        </p:nvSpPr>
        <p:spPr>
          <a:xfrm>
            <a:off x="381000" y="1295400"/>
            <a:ext cx="8458200" cy="5105400"/>
          </a:xfrm>
        </p:spPr>
        <p:txBody>
          <a:bodyPr>
            <a:noAutofit/>
          </a:bodyPr>
          <a:lstStyle/>
          <a:p>
            <a:pPr marL="0" marR="0" lvl="0" indent="457200" algn="just">
              <a:lnSpc>
                <a:spcPct val="110000"/>
              </a:lnSpc>
              <a:spcBef>
                <a:spcPts val="0"/>
              </a:spcBef>
              <a:spcAft>
                <a:spcPts val="0"/>
              </a:spcAft>
              <a:buClrTx/>
              <a:buAutoNum type="arabicPeriod"/>
            </a:pPr>
            <a:r>
              <a:rPr lang="en-US" sz="1600" dirty="0" smtClean="0">
                <a:ea typeface="Calibri"/>
                <a:cs typeface="Times New Roman"/>
              </a:rPr>
              <a:t>Although </a:t>
            </a:r>
            <a:r>
              <a:rPr lang="en-US" sz="1600" dirty="0">
                <a:ea typeface="Calibri"/>
                <a:cs typeface="Times New Roman"/>
              </a:rPr>
              <a:t>the terms “inside basis” and “outside basis” are not used in the context of S corporations, similar problem </a:t>
            </a:r>
            <a:r>
              <a:rPr lang="en-US" sz="1600" dirty="0" smtClean="0">
                <a:ea typeface="Calibri"/>
                <a:cs typeface="Times New Roman"/>
              </a:rPr>
              <a:t>exists.</a:t>
            </a:r>
          </a:p>
          <a:p>
            <a:pPr marL="0" marR="0" lvl="0" indent="457200" algn="just">
              <a:lnSpc>
                <a:spcPct val="110000"/>
              </a:lnSpc>
              <a:spcBef>
                <a:spcPts val="0"/>
              </a:spcBef>
              <a:spcAft>
                <a:spcPts val="0"/>
              </a:spcAft>
              <a:buClrTx/>
              <a:buAutoNum type="arabicPeriod"/>
            </a:pPr>
            <a:endParaRPr lang="en-US" sz="1600" dirty="0" smtClean="0">
              <a:ea typeface="Calibri"/>
              <a:cs typeface="Times New Roman"/>
            </a:endParaRPr>
          </a:p>
          <a:p>
            <a:pPr marL="0" marR="0" lvl="0" indent="457200" algn="just">
              <a:lnSpc>
                <a:spcPct val="110000"/>
              </a:lnSpc>
              <a:spcBef>
                <a:spcPts val="0"/>
              </a:spcBef>
              <a:spcAft>
                <a:spcPts val="0"/>
              </a:spcAft>
              <a:buClrTx/>
              <a:buAutoNum type="arabicPeriod"/>
            </a:pPr>
            <a:r>
              <a:rPr lang="en-US" sz="1600" dirty="0" smtClean="0">
                <a:ea typeface="Calibri"/>
                <a:cs typeface="Times New Roman"/>
              </a:rPr>
              <a:t>importantly</a:t>
            </a:r>
            <a:r>
              <a:rPr lang="en-US" sz="1600" dirty="0">
                <a:ea typeface="Calibri"/>
                <a:cs typeface="Times New Roman"/>
              </a:rPr>
              <a:t>, in the context of an S corporation, there is nothing similar to a 754 Election.  As such, the shareholder may be subject to significant gain recognition in the event of a sale of assets </a:t>
            </a:r>
            <a:r>
              <a:rPr lang="en-US" sz="1600" dirty="0" smtClean="0">
                <a:ea typeface="Calibri"/>
                <a:cs typeface="Times New Roman"/>
              </a:rPr>
              <a:t>by </a:t>
            </a:r>
            <a:r>
              <a:rPr lang="en-US" sz="1600" dirty="0">
                <a:ea typeface="Calibri"/>
                <a:cs typeface="Times New Roman"/>
              </a:rPr>
              <a:t>the S Corporation, despite a Stepped Up basis in the </a:t>
            </a:r>
            <a:r>
              <a:rPr lang="en-US" sz="1600" dirty="0" smtClean="0">
                <a:ea typeface="Calibri"/>
                <a:cs typeface="Times New Roman"/>
              </a:rPr>
              <a:t>stock.</a:t>
            </a:r>
          </a:p>
          <a:p>
            <a:pPr marL="0" marR="0" lvl="0" indent="457200" algn="just">
              <a:lnSpc>
                <a:spcPct val="110000"/>
              </a:lnSpc>
              <a:spcBef>
                <a:spcPts val="0"/>
              </a:spcBef>
              <a:spcAft>
                <a:spcPts val="0"/>
              </a:spcAft>
              <a:buClrTx/>
              <a:buAutoNum type="arabicPeriod"/>
            </a:pPr>
            <a:endParaRPr lang="en-US" sz="1600" dirty="0" smtClean="0">
              <a:ea typeface="Calibri"/>
              <a:cs typeface="Times New Roman"/>
            </a:endParaRPr>
          </a:p>
          <a:p>
            <a:pPr marL="0" marR="0" lvl="0" indent="457200" algn="just">
              <a:lnSpc>
                <a:spcPct val="110000"/>
              </a:lnSpc>
              <a:spcBef>
                <a:spcPts val="0"/>
              </a:spcBef>
              <a:spcAft>
                <a:spcPts val="0"/>
              </a:spcAft>
              <a:buClrTx/>
              <a:buAutoNum type="arabicPeriod"/>
            </a:pPr>
            <a:r>
              <a:rPr lang="en-US" sz="1600" dirty="0" smtClean="0">
                <a:ea typeface="Calibri"/>
                <a:cs typeface="Times New Roman"/>
              </a:rPr>
              <a:t>In order to access the “loss” inherent in the Step Up may require liquidation on the corporation.</a:t>
            </a:r>
          </a:p>
          <a:p>
            <a:pPr marL="342900" marR="0" lvl="0" indent="-342900" algn="just">
              <a:lnSpc>
                <a:spcPct val="115000"/>
              </a:lnSpc>
              <a:spcBef>
                <a:spcPts val="0"/>
              </a:spcBef>
              <a:spcAft>
                <a:spcPts val="0"/>
              </a:spcAft>
              <a:buClrTx/>
              <a:buAutoNum type="arabicPeriod" startAt="2"/>
            </a:pPr>
            <a:endParaRPr lang="en-US" sz="1600" dirty="0">
              <a:ea typeface="Calibri"/>
              <a:cs typeface="Times New Roman"/>
            </a:endParaRPr>
          </a:p>
        </p:txBody>
      </p:sp>
    </p:spTree>
    <p:extLst>
      <p:ext uri="{BB962C8B-B14F-4D97-AF65-F5344CB8AC3E}">
        <p14:creationId xmlns:p14="http://schemas.microsoft.com/office/powerpoint/2010/main" val="29589818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610600" cy="1118286"/>
          </a:xfrm>
        </p:spPr>
        <p:txBody>
          <a:bodyPr>
            <a:noAutofit/>
          </a:bodyPr>
          <a:lstStyle/>
          <a:p>
            <a:r>
              <a:rPr lang="en-US" sz="3600" dirty="0">
                <a:solidFill>
                  <a:srgbClr val="B88318"/>
                </a:solidFill>
              </a:rPr>
              <a:t>S Corporation and Qualified Shareholders</a:t>
            </a:r>
          </a:p>
        </p:txBody>
      </p:sp>
      <p:sp>
        <p:nvSpPr>
          <p:cNvPr id="3" name="Content Placeholder 2"/>
          <p:cNvSpPr>
            <a:spLocks noGrp="1"/>
          </p:cNvSpPr>
          <p:nvPr>
            <p:ph idx="1"/>
          </p:nvPr>
        </p:nvSpPr>
        <p:spPr>
          <a:xfrm>
            <a:off x="457200" y="1295400"/>
            <a:ext cx="8458200" cy="5257800"/>
          </a:xfrm>
        </p:spPr>
        <p:txBody>
          <a:bodyPr>
            <a:noAutofit/>
          </a:bodyPr>
          <a:lstStyle/>
          <a:p>
            <a:pPr marL="0" marR="0" lvl="0" indent="457200" algn="just">
              <a:lnSpc>
                <a:spcPct val="110000"/>
              </a:lnSpc>
              <a:spcBef>
                <a:spcPts val="0"/>
              </a:spcBef>
              <a:spcAft>
                <a:spcPts val="0"/>
              </a:spcAft>
              <a:buClrTx/>
              <a:buNone/>
            </a:pPr>
            <a:r>
              <a:rPr lang="en-US" sz="1600" dirty="0" smtClean="0">
                <a:ea typeface="Calibri"/>
                <a:cs typeface="Times New Roman"/>
              </a:rPr>
              <a:t>Generally</a:t>
            </a:r>
            <a:r>
              <a:rPr lang="en-US" sz="1600" dirty="0">
                <a:ea typeface="Calibri"/>
                <a:cs typeface="Times New Roman"/>
              </a:rPr>
              <a:t>, only certain types of trusts qualify to be shareholders of an S corporation:</a:t>
            </a:r>
          </a:p>
          <a:p>
            <a:pPr marL="0" marR="0" lvl="0" indent="0" algn="just">
              <a:lnSpc>
                <a:spcPct val="110000"/>
              </a:lnSpc>
              <a:spcBef>
                <a:spcPts val="0"/>
              </a:spcBef>
              <a:spcAft>
                <a:spcPts val="0"/>
              </a:spcAft>
              <a:buClrTx/>
              <a:buNone/>
            </a:pPr>
            <a:r>
              <a:rPr lang="en-US" sz="1600" dirty="0">
                <a:ea typeface="Calibri"/>
                <a:cs typeface="Times New Roman"/>
              </a:rPr>
              <a:t> </a:t>
            </a:r>
          </a:p>
          <a:p>
            <a:pPr marL="0" marR="0" lvl="0" indent="457200" algn="just">
              <a:lnSpc>
                <a:spcPct val="110000"/>
              </a:lnSpc>
              <a:spcBef>
                <a:spcPts val="0"/>
              </a:spcBef>
              <a:spcAft>
                <a:spcPts val="0"/>
              </a:spcAft>
              <a:buClrTx/>
              <a:buNone/>
            </a:pPr>
            <a:r>
              <a:rPr lang="en-US" sz="1600" dirty="0" smtClean="0">
                <a:ea typeface="Calibri"/>
                <a:cs typeface="Times New Roman"/>
              </a:rPr>
              <a:t>1.  	</a:t>
            </a:r>
            <a:r>
              <a:rPr lang="en-US" sz="1600" u="sng" dirty="0" smtClean="0">
                <a:ea typeface="Calibri"/>
                <a:cs typeface="Times New Roman"/>
              </a:rPr>
              <a:t>Grantor </a:t>
            </a:r>
            <a:r>
              <a:rPr lang="en-US" sz="1600" u="sng" dirty="0">
                <a:ea typeface="Calibri"/>
                <a:cs typeface="Times New Roman"/>
              </a:rPr>
              <a:t>Trusts</a:t>
            </a:r>
            <a:r>
              <a:rPr lang="en-US" sz="1600" dirty="0">
                <a:ea typeface="Calibri"/>
                <a:cs typeface="Times New Roman"/>
              </a:rPr>
              <a:t>.  trusts that are treated as wholly owned pursuant to </a:t>
            </a:r>
            <a:r>
              <a:rPr lang="en-US" sz="1600" dirty="0">
                <a:ea typeface="Calibri"/>
                <a:cs typeface="Times New Roman"/>
              </a:rPr>
              <a:t>Code </a:t>
            </a:r>
            <a:r>
              <a:rPr lang="en-US" sz="1600" dirty="0" smtClean="0">
                <a:ea typeface="Calibri"/>
                <a:cs typeface="Times New Roman"/>
              </a:rPr>
              <a:t>§§ </a:t>
            </a:r>
            <a:r>
              <a:rPr lang="en-US" sz="1600" dirty="0">
                <a:ea typeface="Calibri"/>
                <a:cs typeface="Times New Roman"/>
              </a:rPr>
              <a:t>673 – 678 by an individual who is both a U.S. citizen and resident (i.e., grantor trusts) (because they aren’t treated as trusts at all).</a:t>
            </a:r>
          </a:p>
          <a:p>
            <a:pPr marL="0" marR="0" lvl="0" indent="457200" algn="just">
              <a:lnSpc>
                <a:spcPct val="110000"/>
              </a:lnSpc>
              <a:spcBef>
                <a:spcPts val="0"/>
              </a:spcBef>
              <a:spcAft>
                <a:spcPts val="0"/>
              </a:spcAft>
              <a:buClrTx/>
              <a:buNone/>
            </a:pPr>
            <a:endParaRPr lang="en-US" sz="1600" dirty="0">
              <a:ea typeface="Calibri"/>
              <a:cs typeface="Times New Roman"/>
            </a:endParaRPr>
          </a:p>
          <a:p>
            <a:pPr marL="0" marR="0" lvl="0" indent="457200" algn="just">
              <a:lnSpc>
                <a:spcPct val="110000"/>
              </a:lnSpc>
              <a:spcBef>
                <a:spcPts val="0"/>
              </a:spcBef>
              <a:spcAft>
                <a:spcPts val="0"/>
              </a:spcAft>
              <a:buClrTx/>
              <a:buNone/>
            </a:pPr>
            <a:r>
              <a:rPr lang="en-US" sz="1600" dirty="0" smtClean="0">
                <a:ea typeface="Calibri"/>
                <a:cs typeface="Times New Roman"/>
              </a:rPr>
              <a:t>2.  	</a:t>
            </a:r>
            <a:r>
              <a:rPr lang="en-US" sz="1600" u="sng" dirty="0" smtClean="0">
                <a:ea typeface="Calibri"/>
                <a:cs typeface="Times New Roman"/>
              </a:rPr>
              <a:t>QSSTs</a:t>
            </a:r>
            <a:r>
              <a:rPr lang="en-US" sz="1600" dirty="0">
                <a:ea typeface="Calibri"/>
                <a:cs typeface="Times New Roman"/>
              </a:rPr>
              <a:t>.  Qualified Subchapter S Trusts (QSSTs) that meet the requirements of </a:t>
            </a:r>
            <a:r>
              <a:rPr lang="en-US" sz="1600" dirty="0" smtClean="0">
                <a:ea typeface="Calibri"/>
                <a:cs typeface="Times New Roman"/>
              </a:rPr>
              <a:t>Code § 663(d</a:t>
            </a:r>
            <a:r>
              <a:rPr lang="en-US" sz="1600" dirty="0" smtClean="0">
                <a:ea typeface="Calibri"/>
                <a:cs typeface="Times New Roman"/>
              </a:rPr>
              <a:t>)</a:t>
            </a:r>
            <a:endParaRPr lang="en-US" sz="1600" dirty="0">
              <a:ea typeface="Calibri"/>
              <a:cs typeface="Times New Roman"/>
            </a:endParaRPr>
          </a:p>
          <a:p>
            <a:pPr marL="0" marR="0" lvl="0" indent="457200" algn="just">
              <a:lnSpc>
                <a:spcPct val="110000"/>
              </a:lnSpc>
              <a:spcBef>
                <a:spcPts val="0"/>
              </a:spcBef>
              <a:spcAft>
                <a:spcPts val="0"/>
              </a:spcAft>
              <a:buClrTx/>
              <a:buNone/>
            </a:pPr>
            <a:endParaRPr lang="en-US" sz="1600" dirty="0">
              <a:ea typeface="Calibri"/>
              <a:cs typeface="Times New Roman"/>
            </a:endParaRPr>
          </a:p>
          <a:p>
            <a:pPr marL="0" marR="0" lvl="0" indent="457200" algn="just">
              <a:lnSpc>
                <a:spcPct val="110000"/>
              </a:lnSpc>
              <a:spcBef>
                <a:spcPts val="0"/>
              </a:spcBef>
              <a:spcAft>
                <a:spcPts val="0"/>
              </a:spcAft>
              <a:buClrTx/>
              <a:buNone/>
            </a:pPr>
            <a:r>
              <a:rPr lang="en-US" sz="1600" dirty="0" smtClean="0">
                <a:ea typeface="Calibri"/>
                <a:cs typeface="Times New Roman"/>
              </a:rPr>
              <a:t>3.  	</a:t>
            </a:r>
            <a:r>
              <a:rPr lang="en-US" sz="1600" u="sng" dirty="0" smtClean="0">
                <a:ea typeface="Calibri"/>
                <a:cs typeface="Times New Roman"/>
              </a:rPr>
              <a:t>ESBTs</a:t>
            </a:r>
            <a:r>
              <a:rPr lang="en-US" sz="1600" dirty="0">
                <a:ea typeface="Calibri"/>
                <a:cs typeface="Times New Roman"/>
              </a:rPr>
              <a:t>.  Electing Small Business Trusts (ESBTs) that meet the requirements of </a:t>
            </a:r>
            <a:r>
              <a:rPr lang="en-US" sz="1600" dirty="0" smtClean="0">
                <a:ea typeface="Calibri"/>
                <a:cs typeface="Times New Roman"/>
              </a:rPr>
              <a:t>Code § 1361(e</a:t>
            </a:r>
            <a:r>
              <a:rPr lang="en-US" sz="1600" dirty="0">
                <a:ea typeface="Calibri"/>
                <a:cs typeface="Times New Roman"/>
              </a:rPr>
              <a:t>)</a:t>
            </a:r>
          </a:p>
          <a:p>
            <a:pPr marL="0" marR="0" lvl="0" indent="0" algn="just">
              <a:lnSpc>
                <a:spcPct val="110000"/>
              </a:lnSpc>
              <a:spcBef>
                <a:spcPts val="0"/>
              </a:spcBef>
              <a:spcAft>
                <a:spcPts val="0"/>
              </a:spcAft>
              <a:buClrTx/>
              <a:buNone/>
            </a:pPr>
            <a:endParaRPr lang="en-US" sz="1600" dirty="0">
              <a:ea typeface="Calibri"/>
              <a:cs typeface="Times New Roman"/>
            </a:endParaRPr>
          </a:p>
          <a:p>
            <a:pPr marL="0" marR="0" lvl="0" indent="457200" algn="just">
              <a:lnSpc>
                <a:spcPct val="110000"/>
              </a:lnSpc>
              <a:spcBef>
                <a:spcPts val="0"/>
              </a:spcBef>
              <a:spcAft>
                <a:spcPts val="0"/>
              </a:spcAft>
              <a:buClrTx/>
              <a:buNone/>
            </a:pPr>
            <a:r>
              <a:rPr lang="en-US" sz="1600" dirty="0" smtClean="0">
                <a:ea typeface="Calibri"/>
                <a:cs typeface="Times New Roman"/>
              </a:rPr>
              <a:t>If </a:t>
            </a:r>
            <a:r>
              <a:rPr lang="en-US" sz="1600" dirty="0">
                <a:ea typeface="Calibri"/>
                <a:cs typeface="Times New Roman"/>
              </a:rPr>
              <a:t>a grantor owning S corporation stock desires to ensure that the stock can be held in trust for the benefit of his or her heirs, careful drafting is required to ensure that the terms of the trust allow the trust to continue to be treated as a Qualified Shareholder.</a:t>
            </a:r>
          </a:p>
          <a:p>
            <a:pPr marL="0" marR="0" lvl="0" indent="0" algn="just">
              <a:lnSpc>
                <a:spcPct val="115000"/>
              </a:lnSpc>
              <a:spcBef>
                <a:spcPts val="0"/>
              </a:spcBef>
              <a:spcAft>
                <a:spcPts val="0"/>
              </a:spcAft>
              <a:buClrTx/>
              <a:buNone/>
            </a:pPr>
            <a:endParaRPr lang="en-US" sz="1450" dirty="0">
              <a:latin typeface="Calibri"/>
              <a:ea typeface="Calibri"/>
              <a:cs typeface="Times New Roman"/>
            </a:endParaRPr>
          </a:p>
        </p:txBody>
      </p:sp>
    </p:spTree>
    <p:extLst>
      <p:ext uri="{BB962C8B-B14F-4D97-AF65-F5344CB8AC3E}">
        <p14:creationId xmlns:p14="http://schemas.microsoft.com/office/powerpoint/2010/main" val="1446658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610600" cy="1118286"/>
          </a:xfrm>
        </p:spPr>
        <p:txBody>
          <a:bodyPr>
            <a:noAutofit/>
          </a:bodyPr>
          <a:lstStyle/>
          <a:p>
            <a:r>
              <a:rPr lang="en-US" sz="3600" dirty="0" err="1">
                <a:solidFill>
                  <a:srgbClr val="B88318"/>
                </a:solidFill>
              </a:rPr>
              <a:t>QSST</a:t>
            </a:r>
            <a:endParaRPr lang="en-US" sz="3600" dirty="0">
              <a:solidFill>
                <a:srgbClr val="B88318"/>
              </a:solidFill>
            </a:endParaRPr>
          </a:p>
        </p:txBody>
      </p:sp>
      <p:sp>
        <p:nvSpPr>
          <p:cNvPr id="3" name="Content Placeholder 2"/>
          <p:cNvSpPr>
            <a:spLocks noGrp="1"/>
          </p:cNvSpPr>
          <p:nvPr>
            <p:ph idx="1"/>
          </p:nvPr>
        </p:nvSpPr>
        <p:spPr>
          <a:xfrm>
            <a:off x="457200" y="1066800"/>
            <a:ext cx="8458200" cy="5638800"/>
          </a:xfrm>
        </p:spPr>
        <p:txBody>
          <a:bodyPr>
            <a:noAutofit/>
          </a:bodyPr>
          <a:lstStyle/>
          <a:p>
            <a:pPr marL="0" marR="0" lvl="0" indent="457200" algn="just">
              <a:lnSpc>
                <a:spcPct val="110000"/>
              </a:lnSpc>
              <a:spcBef>
                <a:spcPts val="0"/>
              </a:spcBef>
              <a:spcAft>
                <a:spcPts val="0"/>
              </a:spcAft>
              <a:buClrTx/>
              <a:buNone/>
            </a:pPr>
            <a:r>
              <a:rPr lang="en-US" sz="1600" dirty="0" smtClean="0">
                <a:ea typeface="Calibri"/>
                <a:cs typeface="Times New Roman"/>
              </a:rPr>
              <a:t>The </a:t>
            </a:r>
            <a:r>
              <a:rPr lang="en-US" sz="1600" dirty="0">
                <a:ea typeface="Calibri"/>
                <a:cs typeface="Times New Roman"/>
              </a:rPr>
              <a:t>requirements of a QSST are as follows</a:t>
            </a:r>
            <a:r>
              <a:rPr lang="en-US" sz="1600" dirty="0" smtClean="0">
                <a:ea typeface="Calibri"/>
                <a:cs typeface="Times New Roman"/>
              </a:rPr>
              <a:t>:</a:t>
            </a:r>
          </a:p>
          <a:p>
            <a:pPr marL="0" marR="0" lvl="0" indent="457200" algn="just">
              <a:lnSpc>
                <a:spcPct val="110000"/>
              </a:lnSpc>
              <a:spcBef>
                <a:spcPts val="0"/>
              </a:spcBef>
              <a:spcAft>
                <a:spcPts val="0"/>
              </a:spcAft>
              <a:buClrTx/>
              <a:buNone/>
            </a:pPr>
            <a:endParaRPr lang="en-US" sz="600" dirty="0">
              <a:ea typeface="Calibri"/>
              <a:cs typeface="Times New Roman"/>
            </a:endParaRPr>
          </a:p>
          <a:p>
            <a:pPr marL="0" marR="0" lvl="0" indent="457200" algn="just">
              <a:lnSpc>
                <a:spcPct val="110000"/>
              </a:lnSpc>
              <a:spcBef>
                <a:spcPts val="0"/>
              </a:spcBef>
              <a:spcAft>
                <a:spcPts val="0"/>
              </a:spcAft>
              <a:buClrTx/>
              <a:buNone/>
            </a:pPr>
            <a:r>
              <a:rPr lang="en-US" sz="1600" dirty="0" smtClean="0">
                <a:ea typeface="Calibri"/>
                <a:cs typeface="Times New Roman"/>
              </a:rPr>
              <a:t>1.  	There </a:t>
            </a:r>
            <a:r>
              <a:rPr lang="en-US" sz="1600" dirty="0">
                <a:ea typeface="Calibri"/>
                <a:cs typeface="Times New Roman"/>
              </a:rPr>
              <a:t>must be only one income beneficiary during the life of the current income beneficiary.</a:t>
            </a:r>
          </a:p>
          <a:p>
            <a:pPr marL="0" marR="0" lvl="0" indent="457200" algn="just">
              <a:lnSpc>
                <a:spcPct val="110000"/>
              </a:lnSpc>
              <a:spcBef>
                <a:spcPts val="0"/>
              </a:spcBef>
              <a:spcAft>
                <a:spcPts val="0"/>
              </a:spcAft>
              <a:buClrTx/>
              <a:buNone/>
            </a:pPr>
            <a:r>
              <a:rPr lang="en-US" sz="1600" dirty="0" smtClean="0">
                <a:ea typeface="Calibri"/>
                <a:cs typeface="Times New Roman"/>
              </a:rPr>
              <a:t>2.  	Any </a:t>
            </a:r>
            <a:r>
              <a:rPr lang="en-US" sz="1600" dirty="0">
                <a:ea typeface="Calibri"/>
                <a:cs typeface="Times New Roman"/>
              </a:rPr>
              <a:t>corpus distributed must be distributed to the current income beneficiary.</a:t>
            </a:r>
          </a:p>
          <a:p>
            <a:pPr marL="0" marR="0" lvl="0" indent="457200" algn="just">
              <a:lnSpc>
                <a:spcPct val="110000"/>
              </a:lnSpc>
              <a:spcBef>
                <a:spcPts val="0"/>
              </a:spcBef>
              <a:spcAft>
                <a:spcPts val="0"/>
              </a:spcAft>
              <a:buClrTx/>
              <a:buNone/>
            </a:pPr>
            <a:r>
              <a:rPr lang="en-US" sz="1600" dirty="0" smtClean="0">
                <a:ea typeface="Calibri"/>
                <a:cs typeface="Times New Roman"/>
              </a:rPr>
              <a:t>3.  	All </a:t>
            </a:r>
            <a:r>
              <a:rPr lang="en-US" sz="1600" dirty="0">
                <a:ea typeface="Calibri"/>
                <a:cs typeface="Times New Roman"/>
              </a:rPr>
              <a:t>income of the trust must be distributed or be required to be distributed currently to the income beneficiary.</a:t>
            </a:r>
          </a:p>
          <a:p>
            <a:pPr marL="0" marR="0" lvl="0" indent="457200" algn="just">
              <a:lnSpc>
                <a:spcPct val="110000"/>
              </a:lnSpc>
              <a:spcBef>
                <a:spcPts val="0"/>
              </a:spcBef>
              <a:spcAft>
                <a:spcPts val="0"/>
              </a:spcAft>
              <a:buClrTx/>
              <a:buNone/>
            </a:pPr>
            <a:r>
              <a:rPr lang="en-US" sz="1600" dirty="0" smtClean="0">
                <a:ea typeface="Calibri"/>
                <a:cs typeface="Times New Roman"/>
              </a:rPr>
              <a:t>4.  	The </a:t>
            </a:r>
            <a:r>
              <a:rPr lang="en-US" sz="1600" dirty="0">
                <a:ea typeface="Calibri"/>
                <a:cs typeface="Times New Roman"/>
              </a:rPr>
              <a:t>income interest must terminate on the earlier of the death of the beneficiary or the termination of the trust.</a:t>
            </a:r>
          </a:p>
          <a:p>
            <a:pPr marL="0" marR="0" lvl="0" indent="457200" algn="just">
              <a:lnSpc>
                <a:spcPct val="110000"/>
              </a:lnSpc>
              <a:spcBef>
                <a:spcPts val="0"/>
              </a:spcBef>
              <a:spcAft>
                <a:spcPts val="0"/>
              </a:spcAft>
              <a:buClrTx/>
              <a:buNone/>
            </a:pPr>
            <a:r>
              <a:rPr lang="en-US" sz="1600" dirty="0" smtClean="0">
                <a:ea typeface="Calibri"/>
                <a:cs typeface="Times New Roman"/>
              </a:rPr>
              <a:t>5.  	The </a:t>
            </a:r>
            <a:r>
              <a:rPr lang="en-US" sz="1600" dirty="0">
                <a:ea typeface="Calibri"/>
                <a:cs typeface="Times New Roman"/>
              </a:rPr>
              <a:t>trust must distribute all of its assets to the current income beneficiary upon termination during the life of the current income beneficiary.</a:t>
            </a:r>
          </a:p>
          <a:p>
            <a:pPr marL="0" marR="0" lvl="0" indent="457200" algn="just">
              <a:lnSpc>
                <a:spcPct val="110000"/>
              </a:lnSpc>
              <a:spcBef>
                <a:spcPts val="0"/>
              </a:spcBef>
              <a:spcAft>
                <a:spcPts val="0"/>
              </a:spcAft>
              <a:buClrTx/>
              <a:buNone/>
            </a:pPr>
            <a:r>
              <a:rPr lang="en-US" sz="1600" dirty="0" smtClean="0">
                <a:ea typeface="Calibri"/>
                <a:cs typeface="Times New Roman"/>
              </a:rPr>
              <a:t>6.  	The </a:t>
            </a:r>
            <a:r>
              <a:rPr lang="en-US" sz="1600" dirty="0">
                <a:ea typeface="Calibri"/>
                <a:cs typeface="Times New Roman"/>
              </a:rPr>
              <a:t>trust makes a qualified election to be treated as a QSST.</a:t>
            </a:r>
          </a:p>
          <a:p>
            <a:pPr marL="0" marR="0" lvl="0" indent="457200" algn="just">
              <a:lnSpc>
                <a:spcPct val="110000"/>
              </a:lnSpc>
              <a:spcBef>
                <a:spcPts val="0"/>
              </a:spcBef>
              <a:spcAft>
                <a:spcPts val="0"/>
              </a:spcAft>
              <a:buClrTx/>
              <a:buNone/>
            </a:pPr>
            <a:r>
              <a:rPr lang="en-US" sz="1600" dirty="0" smtClean="0">
                <a:ea typeface="Calibri"/>
                <a:cs typeface="Times New Roman"/>
              </a:rPr>
              <a:t>7.  	An </a:t>
            </a:r>
            <a:r>
              <a:rPr lang="en-US" sz="1600" dirty="0">
                <a:ea typeface="Calibri"/>
                <a:cs typeface="Times New Roman"/>
              </a:rPr>
              <a:t>ESBT election is not made with respect to the S corporation stock.</a:t>
            </a:r>
          </a:p>
          <a:p>
            <a:pPr marL="0" marR="0" lvl="0" indent="457200" algn="just">
              <a:lnSpc>
                <a:spcPct val="110000"/>
              </a:lnSpc>
              <a:spcBef>
                <a:spcPts val="0"/>
              </a:spcBef>
              <a:spcAft>
                <a:spcPts val="0"/>
              </a:spcAft>
              <a:buClrTx/>
              <a:buNone/>
            </a:pPr>
            <a:endParaRPr lang="en-US" sz="800" dirty="0">
              <a:ea typeface="Calibri"/>
              <a:cs typeface="Times New Roman"/>
            </a:endParaRPr>
          </a:p>
          <a:p>
            <a:pPr marL="0" marR="0" lvl="0" indent="457200" algn="just">
              <a:lnSpc>
                <a:spcPct val="110000"/>
              </a:lnSpc>
              <a:spcBef>
                <a:spcPts val="0"/>
              </a:spcBef>
              <a:spcAft>
                <a:spcPts val="0"/>
              </a:spcAft>
              <a:buClrTx/>
              <a:buNone/>
            </a:pPr>
            <a:r>
              <a:rPr lang="en-US" sz="1600" dirty="0">
                <a:ea typeface="Calibri"/>
                <a:cs typeface="Times New Roman"/>
              </a:rPr>
              <a:t>The </a:t>
            </a:r>
            <a:r>
              <a:rPr lang="en-US" sz="1600" dirty="0" smtClean="0">
                <a:ea typeface="Calibri"/>
                <a:cs typeface="Times New Roman"/>
              </a:rPr>
              <a:t>terms of the trust must provide for only </a:t>
            </a:r>
            <a:r>
              <a:rPr lang="en-US" sz="1600" dirty="0">
                <a:ea typeface="Calibri"/>
                <a:cs typeface="Times New Roman"/>
              </a:rPr>
              <a:t>one income beneficiary of the </a:t>
            </a:r>
            <a:r>
              <a:rPr lang="en-US" sz="1600" dirty="0" smtClean="0">
                <a:ea typeface="Calibri"/>
                <a:cs typeface="Times New Roman"/>
              </a:rPr>
              <a:t>trust.  If </a:t>
            </a:r>
            <a:r>
              <a:rPr lang="en-US" sz="1600" dirty="0">
                <a:ea typeface="Calibri"/>
                <a:cs typeface="Times New Roman"/>
              </a:rPr>
              <a:t>there is any possibility that income may be distributed to more than one person, the requirement is not satisfied.</a:t>
            </a:r>
          </a:p>
          <a:p>
            <a:pPr marL="0" marR="0" lvl="0" indent="457200" algn="just">
              <a:lnSpc>
                <a:spcPct val="110000"/>
              </a:lnSpc>
              <a:spcBef>
                <a:spcPts val="0"/>
              </a:spcBef>
              <a:spcAft>
                <a:spcPts val="0"/>
              </a:spcAft>
              <a:buClrTx/>
              <a:buNone/>
            </a:pPr>
            <a:endParaRPr lang="en-US" sz="800" dirty="0">
              <a:ea typeface="Calibri"/>
              <a:cs typeface="Times New Roman"/>
            </a:endParaRPr>
          </a:p>
          <a:p>
            <a:pPr marL="0" marR="0" lvl="0" indent="457200" algn="just">
              <a:lnSpc>
                <a:spcPct val="110000"/>
              </a:lnSpc>
              <a:spcBef>
                <a:spcPts val="0"/>
              </a:spcBef>
              <a:spcAft>
                <a:spcPts val="0"/>
              </a:spcAft>
              <a:buClrTx/>
              <a:buNone/>
            </a:pPr>
            <a:r>
              <a:rPr lang="en-US" sz="1600" dirty="0">
                <a:ea typeface="Calibri"/>
                <a:cs typeface="Times New Roman"/>
              </a:rPr>
              <a:t>Pursuant to </a:t>
            </a:r>
            <a:r>
              <a:rPr lang="en-US" sz="1600" dirty="0" smtClean="0">
                <a:ea typeface="Calibri"/>
                <a:cs typeface="Times New Roman"/>
              </a:rPr>
              <a:t>Code </a:t>
            </a:r>
            <a:r>
              <a:rPr lang="en-US" sz="1600" dirty="0" smtClean="0">
                <a:ea typeface="Calibri"/>
                <a:cs typeface="Times New Roman"/>
              </a:rPr>
              <a:t>§ </a:t>
            </a:r>
            <a:r>
              <a:rPr lang="en-US" sz="1600" dirty="0">
                <a:ea typeface="Calibri"/>
                <a:cs typeface="Times New Roman"/>
              </a:rPr>
              <a:t>1631(d</a:t>
            </a:r>
            <a:r>
              <a:rPr lang="en-US" sz="1600" dirty="0">
                <a:ea typeface="Calibri"/>
                <a:cs typeface="Times New Roman"/>
              </a:rPr>
              <a:t>)(3), if there are substantially separate </a:t>
            </a:r>
            <a:r>
              <a:rPr lang="en-US" sz="1600" dirty="0" smtClean="0">
                <a:ea typeface="Calibri"/>
                <a:cs typeface="Times New Roman"/>
              </a:rPr>
              <a:t>and independent  </a:t>
            </a:r>
            <a:r>
              <a:rPr lang="en-US" sz="1600" dirty="0">
                <a:ea typeface="Calibri"/>
                <a:cs typeface="Times New Roman"/>
              </a:rPr>
              <a:t>shares of a trust, within the meaning of </a:t>
            </a:r>
            <a:r>
              <a:rPr lang="en-US" sz="1600" dirty="0">
                <a:ea typeface="Calibri"/>
                <a:cs typeface="Times New Roman"/>
              </a:rPr>
              <a:t>Code § </a:t>
            </a:r>
            <a:r>
              <a:rPr lang="en-US" sz="1600" dirty="0">
                <a:ea typeface="Calibri"/>
                <a:cs typeface="Times New Roman"/>
              </a:rPr>
              <a:t>663(c), the separate shares may be treated as separate trust for purposes of determining whether the QSST requirements are satisfied.</a:t>
            </a:r>
          </a:p>
          <a:p>
            <a:pPr marL="0" marR="0" lvl="0" indent="0" algn="just">
              <a:lnSpc>
                <a:spcPct val="115000"/>
              </a:lnSpc>
              <a:spcBef>
                <a:spcPts val="0"/>
              </a:spcBef>
              <a:spcAft>
                <a:spcPts val="0"/>
              </a:spcAft>
              <a:buClrTx/>
              <a:buNone/>
            </a:pPr>
            <a:endParaRPr lang="en-US" sz="1450" dirty="0">
              <a:latin typeface="Calibri"/>
              <a:ea typeface="Calibri"/>
              <a:cs typeface="Times New Roman"/>
            </a:endParaRPr>
          </a:p>
        </p:txBody>
      </p:sp>
    </p:spTree>
    <p:extLst>
      <p:ext uri="{BB962C8B-B14F-4D97-AF65-F5344CB8AC3E}">
        <p14:creationId xmlns:p14="http://schemas.microsoft.com/office/powerpoint/2010/main" val="1960511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610600" cy="1118286"/>
          </a:xfrm>
        </p:spPr>
        <p:txBody>
          <a:bodyPr>
            <a:noAutofit/>
          </a:bodyPr>
          <a:lstStyle/>
          <a:p>
            <a:r>
              <a:rPr lang="en-US" sz="3600" dirty="0" err="1">
                <a:solidFill>
                  <a:srgbClr val="B88318"/>
                </a:solidFill>
              </a:rPr>
              <a:t>ESBT</a:t>
            </a:r>
            <a:endParaRPr lang="en-US" sz="3600" dirty="0">
              <a:solidFill>
                <a:srgbClr val="B88318"/>
              </a:solidFill>
            </a:endParaRPr>
          </a:p>
        </p:txBody>
      </p:sp>
      <p:sp>
        <p:nvSpPr>
          <p:cNvPr id="3" name="Content Placeholder 2"/>
          <p:cNvSpPr>
            <a:spLocks noGrp="1"/>
          </p:cNvSpPr>
          <p:nvPr>
            <p:ph idx="1"/>
          </p:nvPr>
        </p:nvSpPr>
        <p:spPr>
          <a:xfrm>
            <a:off x="457200" y="1143000"/>
            <a:ext cx="8458200" cy="5638800"/>
          </a:xfrm>
        </p:spPr>
        <p:txBody>
          <a:bodyPr>
            <a:noAutofit/>
          </a:bodyPr>
          <a:lstStyle/>
          <a:p>
            <a:pPr marL="0" marR="0" lvl="0" indent="457200" algn="just">
              <a:lnSpc>
                <a:spcPct val="110000"/>
              </a:lnSpc>
              <a:spcBef>
                <a:spcPts val="0"/>
              </a:spcBef>
              <a:spcAft>
                <a:spcPts val="0"/>
              </a:spcAft>
              <a:buClrTx/>
              <a:buNone/>
            </a:pPr>
            <a:r>
              <a:rPr lang="en-US" sz="1600" dirty="0">
                <a:ea typeface="Calibri"/>
                <a:cs typeface="Times New Roman"/>
              </a:rPr>
              <a:t>The requirements of an </a:t>
            </a:r>
            <a:r>
              <a:rPr lang="en-US" sz="1600" dirty="0" err="1">
                <a:ea typeface="Calibri"/>
                <a:cs typeface="Times New Roman"/>
              </a:rPr>
              <a:t>ESBT</a:t>
            </a:r>
            <a:r>
              <a:rPr lang="en-US" sz="1600" dirty="0">
                <a:ea typeface="Calibri"/>
                <a:cs typeface="Times New Roman"/>
              </a:rPr>
              <a:t> are as follows:</a:t>
            </a:r>
          </a:p>
          <a:p>
            <a:pPr marL="0" marR="0" lvl="0" indent="457200" algn="just">
              <a:lnSpc>
                <a:spcPct val="110000"/>
              </a:lnSpc>
              <a:spcBef>
                <a:spcPts val="0"/>
              </a:spcBef>
              <a:spcAft>
                <a:spcPts val="0"/>
              </a:spcAft>
              <a:buClrTx/>
              <a:buNone/>
            </a:pPr>
            <a:endParaRPr lang="en-US" sz="1600" dirty="0">
              <a:ea typeface="Calibri"/>
              <a:cs typeface="Times New Roman"/>
            </a:endParaRPr>
          </a:p>
          <a:p>
            <a:pPr marL="0" marR="0" lvl="0" indent="457200" algn="just">
              <a:lnSpc>
                <a:spcPct val="110000"/>
              </a:lnSpc>
              <a:spcBef>
                <a:spcPts val="0"/>
              </a:spcBef>
              <a:spcAft>
                <a:spcPts val="0"/>
              </a:spcAft>
              <a:buClrTx/>
              <a:buNone/>
            </a:pPr>
            <a:r>
              <a:rPr lang="en-US" sz="1600" dirty="0" smtClean="0">
                <a:ea typeface="Calibri"/>
                <a:cs typeface="Times New Roman"/>
              </a:rPr>
              <a:t>1.  	The </a:t>
            </a:r>
            <a:r>
              <a:rPr lang="en-US" sz="1600" dirty="0">
                <a:ea typeface="Calibri"/>
                <a:cs typeface="Times New Roman"/>
              </a:rPr>
              <a:t>potential qualified beneficiaries of an ESBT must be, either: individuals, estates, or organizations described in </a:t>
            </a:r>
            <a:r>
              <a:rPr lang="en-US" sz="1600" dirty="0" smtClean="0">
                <a:ea typeface="Calibri"/>
                <a:cs typeface="Times New Roman"/>
              </a:rPr>
              <a:t>Code §§ 170(c</a:t>
            </a:r>
            <a:r>
              <a:rPr lang="en-US" sz="1600" dirty="0">
                <a:ea typeface="Calibri"/>
                <a:cs typeface="Times New Roman"/>
              </a:rPr>
              <a:t>)(2)–(5).</a:t>
            </a:r>
          </a:p>
          <a:p>
            <a:pPr marL="0" marR="0" lvl="0" indent="457200" algn="just">
              <a:lnSpc>
                <a:spcPct val="110000"/>
              </a:lnSpc>
              <a:spcBef>
                <a:spcPts val="0"/>
              </a:spcBef>
              <a:spcAft>
                <a:spcPts val="0"/>
              </a:spcAft>
              <a:buClrTx/>
              <a:buNone/>
            </a:pPr>
            <a:r>
              <a:rPr lang="en-US" sz="1600" dirty="0" smtClean="0">
                <a:ea typeface="Calibri"/>
                <a:cs typeface="Times New Roman"/>
              </a:rPr>
              <a:t>2.  The </a:t>
            </a:r>
            <a:r>
              <a:rPr lang="en-US" sz="1600" dirty="0">
                <a:ea typeface="Calibri"/>
                <a:cs typeface="Times New Roman"/>
              </a:rPr>
              <a:t>interest of the trust in the S corporation cannot have been acquired by purchase.</a:t>
            </a:r>
          </a:p>
          <a:p>
            <a:pPr marL="0" marR="0" lvl="0" indent="457200" algn="just">
              <a:lnSpc>
                <a:spcPct val="110000"/>
              </a:lnSpc>
              <a:spcBef>
                <a:spcPts val="0"/>
              </a:spcBef>
              <a:spcAft>
                <a:spcPts val="0"/>
              </a:spcAft>
              <a:buClrTx/>
              <a:buNone/>
            </a:pPr>
            <a:r>
              <a:rPr lang="en-US" sz="1600" dirty="0" smtClean="0">
                <a:ea typeface="Calibri"/>
                <a:cs typeface="Times New Roman"/>
              </a:rPr>
              <a:t>3.  	The </a:t>
            </a:r>
            <a:r>
              <a:rPr lang="en-US" sz="1600" dirty="0">
                <a:ea typeface="Calibri"/>
                <a:cs typeface="Times New Roman"/>
              </a:rPr>
              <a:t>trust makes a qualified election to be treated as an ESBT.</a:t>
            </a:r>
          </a:p>
          <a:p>
            <a:pPr marL="0" marR="0" lvl="0" indent="457200" algn="just">
              <a:lnSpc>
                <a:spcPct val="110000"/>
              </a:lnSpc>
              <a:spcBef>
                <a:spcPts val="0"/>
              </a:spcBef>
              <a:spcAft>
                <a:spcPts val="0"/>
              </a:spcAft>
              <a:buClrTx/>
              <a:buNone/>
            </a:pPr>
            <a:r>
              <a:rPr lang="en-US" sz="1600" dirty="0" smtClean="0">
                <a:ea typeface="Calibri"/>
                <a:cs typeface="Times New Roman"/>
              </a:rPr>
              <a:t>4.  	A </a:t>
            </a:r>
            <a:r>
              <a:rPr lang="en-US" sz="1600" dirty="0">
                <a:ea typeface="Calibri"/>
                <a:cs typeface="Times New Roman"/>
              </a:rPr>
              <a:t>QSST election is not made with respect to the S corporation stock.</a:t>
            </a:r>
          </a:p>
          <a:p>
            <a:pPr marL="0" marR="0" lvl="0" indent="457200" algn="just">
              <a:lnSpc>
                <a:spcPct val="110000"/>
              </a:lnSpc>
              <a:spcBef>
                <a:spcPts val="0"/>
              </a:spcBef>
              <a:spcAft>
                <a:spcPts val="0"/>
              </a:spcAft>
              <a:buClrTx/>
              <a:buNone/>
            </a:pPr>
            <a:r>
              <a:rPr lang="en-US" sz="1600" dirty="0" smtClean="0">
                <a:ea typeface="Calibri"/>
                <a:cs typeface="Times New Roman"/>
              </a:rPr>
              <a:t>5.  	The </a:t>
            </a:r>
            <a:r>
              <a:rPr lang="en-US" sz="1600" dirty="0">
                <a:ea typeface="Calibri"/>
                <a:cs typeface="Times New Roman"/>
              </a:rPr>
              <a:t>trust is not exempt from income tax.</a:t>
            </a:r>
          </a:p>
          <a:p>
            <a:pPr marL="0" marR="0" lvl="0" indent="457200" algn="just">
              <a:lnSpc>
                <a:spcPct val="110000"/>
              </a:lnSpc>
              <a:spcBef>
                <a:spcPts val="0"/>
              </a:spcBef>
              <a:spcAft>
                <a:spcPts val="0"/>
              </a:spcAft>
              <a:buClrTx/>
              <a:buNone/>
            </a:pPr>
            <a:endParaRPr lang="en-US" sz="1600" dirty="0">
              <a:ea typeface="Calibri"/>
              <a:cs typeface="Times New Roman"/>
            </a:endParaRPr>
          </a:p>
          <a:p>
            <a:pPr marL="0" marR="0" lvl="0" indent="457200" algn="just">
              <a:lnSpc>
                <a:spcPct val="110000"/>
              </a:lnSpc>
              <a:spcBef>
                <a:spcPts val="0"/>
              </a:spcBef>
              <a:spcAft>
                <a:spcPts val="0"/>
              </a:spcAft>
              <a:buClrTx/>
              <a:buNone/>
            </a:pPr>
            <a:r>
              <a:rPr lang="en-US" sz="1600" dirty="0">
                <a:ea typeface="Calibri"/>
                <a:cs typeface="Times New Roman"/>
              </a:rPr>
              <a:t>A qualified beneficiary is one who has a present, remainder or reversionary interest in the trust.  An organization described in </a:t>
            </a:r>
            <a:r>
              <a:rPr lang="en-US" sz="1600" dirty="0">
                <a:ea typeface="Calibri"/>
                <a:cs typeface="Times New Roman"/>
              </a:rPr>
              <a:t>Code § 170(c</a:t>
            </a:r>
            <a:r>
              <a:rPr lang="en-US" sz="1600" dirty="0">
                <a:ea typeface="Calibri"/>
                <a:cs typeface="Times New Roman"/>
              </a:rPr>
              <a:t>)(1) may hold a contingent interest, so long as it is not a potential  current beneficiary.</a:t>
            </a:r>
          </a:p>
          <a:p>
            <a:pPr marL="0" marR="0" lvl="0" indent="457200" algn="just">
              <a:lnSpc>
                <a:spcPct val="110000"/>
              </a:lnSpc>
              <a:spcBef>
                <a:spcPts val="0"/>
              </a:spcBef>
              <a:spcAft>
                <a:spcPts val="0"/>
              </a:spcAft>
              <a:buClrTx/>
              <a:buNone/>
            </a:pPr>
            <a:endParaRPr lang="en-US" sz="1600" dirty="0">
              <a:ea typeface="Calibri"/>
              <a:cs typeface="Times New Roman"/>
            </a:endParaRPr>
          </a:p>
          <a:p>
            <a:pPr marL="0" marR="0" lvl="0" indent="457200" algn="just">
              <a:lnSpc>
                <a:spcPct val="110000"/>
              </a:lnSpc>
              <a:spcBef>
                <a:spcPts val="0"/>
              </a:spcBef>
              <a:spcAft>
                <a:spcPts val="0"/>
              </a:spcAft>
              <a:buClrTx/>
              <a:buNone/>
            </a:pPr>
            <a:r>
              <a:rPr lang="en-US" sz="1600" dirty="0">
                <a:ea typeface="Calibri"/>
                <a:cs typeface="Times New Roman"/>
              </a:rPr>
              <a:t>Powers of appointment are disregarded, unless exercised, for purposes of determining the current permissible beneficiaries of the trust.</a:t>
            </a:r>
          </a:p>
        </p:txBody>
      </p:sp>
    </p:spTree>
    <p:extLst>
      <p:ext uri="{BB962C8B-B14F-4D97-AF65-F5344CB8AC3E}">
        <p14:creationId xmlns:p14="http://schemas.microsoft.com/office/powerpoint/2010/main" val="8593713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610600" cy="1118286"/>
          </a:xfrm>
        </p:spPr>
        <p:txBody>
          <a:bodyPr>
            <a:noAutofit/>
          </a:bodyPr>
          <a:lstStyle/>
          <a:p>
            <a:r>
              <a:rPr lang="en-US" sz="3600" dirty="0" err="1">
                <a:solidFill>
                  <a:srgbClr val="B88318"/>
                </a:solidFill>
              </a:rPr>
              <a:t>QSSTs</a:t>
            </a:r>
            <a:r>
              <a:rPr lang="en-US" sz="3600" dirty="0">
                <a:solidFill>
                  <a:srgbClr val="B88318"/>
                </a:solidFill>
              </a:rPr>
              <a:t> and </a:t>
            </a:r>
            <a:r>
              <a:rPr lang="en-US" sz="3600" dirty="0" err="1">
                <a:solidFill>
                  <a:srgbClr val="B88318"/>
                </a:solidFill>
              </a:rPr>
              <a:t>DNI</a:t>
            </a:r>
            <a:endParaRPr lang="en-US" sz="3600" dirty="0">
              <a:solidFill>
                <a:srgbClr val="B88318"/>
              </a:solidFill>
            </a:endParaRPr>
          </a:p>
        </p:txBody>
      </p:sp>
      <p:sp>
        <p:nvSpPr>
          <p:cNvPr id="3" name="Content Placeholder 2"/>
          <p:cNvSpPr>
            <a:spLocks noGrp="1"/>
          </p:cNvSpPr>
          <p:nvPr>
            <p:ph idx="1"/>
          </p:nvPr>
        </p:nvSpPr>
        <p:spPr>
          <a:xfrm>
            <a:off x="457200" y="1143000"/>
            <a:ext cx="8458200" cy="5638800"/>
          </a:xfrm>
        </p:spPr>
        <p:txBody>
          <a:bodyPr>
            <a:noAutofit/>
          </a:bodyPr>
          <a:lstStyle/>
          <a:p>
            <a:pPr marL="0" marR="0" lvl="0" indent="457200">
              <a:lnSpc>
                <a:spcPct val="110000"/>
              </a:lnSpc>
              <a:spcBef>
                <a:spcPts val="0"/>
              </a:spcBef>
              <a:spcAft>
                <a:spcPts val="0"/>
              </a:spcAft>
              <a:buClrTx/>
              <a:buNone/>
            </a:pPr>
            <a:r>
              <a:rPr lang="en-US" sz="1600" dirty="0">
                <a:ea typeface="Calibri"/>
                <a:cs typeface="Times New Roman"/>
              </a:rPr>
              <a:t>Under the provisions of Sub-Chapter J of the Code, a trust receives a deduction for the amount of net income distributed to a trust beneficiary.</a:t>
            </a:r>
          </a:p>
          <a:p>
            <a:pPr marL="0" marR="0" lvl="0" indent="457200">
              <a:lnSpc>
                <a:spcPct val="110000"/>
              </a:lnSpc>
              <a:spcBef>
                <a:spcPts val="0"/>
              </a:spcBef>
              <a:spcAft>
                <a:spcPts val="0"/>
              </a:spcAft>
              <a:buClrTx/>
              <a:buNone/>
            </a:pPr>
            <a:endParaRPr lang="en-US" sz="1600" dirty="0">
              <a:ea typeface="Calibri"/>
              <a:cs typeface="Times New Roman"/>
            </a:endParaRPr>
          </a:p>
          <a:p>
            <a:pPr marL="0" marR="0" lvl="0" indent="457200">
              <a:lnSpc>
                <a:spcPct val="110000"/>
              </a:lnSpc>
              <a:spcBef>
                <a:spcPts val="0"/>
              </a:spcBef>
              <a:spcAft>
                <a:spcPts val="0"/>
              </a:spcAft>
              <a:buClrTx/>
              <a:buNone/>
            </a:pPr>
            <a:r>
              <a:rPr lang="en-US" sz="1600" dirty="0" smtClean="0">
                <a:ea typeface="Calibri"/>
                <a:cs typeface="Times New Roman"/>
              </a:rPr>
              <a:t>1.  	A </a:t>
            </a:r>
            <a:r>
              <a:rPr lang="en-US" sz="1600" dirty="0">
                <a:ea typeface="Calibri"/>
                <a:cs typeface="Times New Roman"/>
              </a:rPr>
              <a:t>trust, including a QSST, distributes its net income to the beneficiary, the trust effectively is treated as a pass-through entity and will issue a Schedule K-1 to </a:t>
            </a:r>
            <a:r>
              <a:rPr lang="en-US" sz="1600" dirty="0" smtClean="0">
                <a:ea typeface="Calibri"/>
                <a:cs typeface="Times New Roman"/>
              </a:rPr>
              <a:t>the beneficiary </a:t>
            </a:r>
            <a:r>
              <a:rPr lang="en-US" sz="1600" dirty="0">
                <a:ea typeface="Calibri"/>
                <a:cs typeface="Times New Roman"/>
              </a:rPr>
              <a:t>(or beneficiaries) that receive distribution(s) of income from the trust  and  such beneficiaries will report such taxable income on their individual income tax returns</a:t>
            </a:r>
            <a:r>
              <a:rPr lang="en-US" sz="1600" dirty="0" smtClean="0">
                <a:ea typeface="Calibri"/>
                <a:cs typeface="Times New Roman"/>
              </a:rPr>
              <a:t>.</a:t>
            </a:r>
            <a:endParaRPr lang="en-US" sz="1600" dirty="0">
              <a:ea typeface="Calibri"/>
              <a:cs typeface="Times New Roman"/>
            </a:endParaRPr>
          </a:p>
          <a:p>
            <a:pPr marL="0" marR="0" lvl="0" indent="457200">
              <a:lnSpc>
                <a:spcPct val="110000"/>
              </a:lnSpc>
              <a:spcBef>
                <a:spcPts val="0"/>
              </a:spcBef>
              <a:spcAft>
                <a:spcPts val="0"/>
              </a:spcAft>
              <a:buClrTx/>
              <a:buNone/>
            </a:pPr>
            <a:r>
              <a:rPr lang="en-US" sz="1600" dirty="0" smtClean="0">
                <a:ea typeface="Calibri"/>
                <a:cs typeface="Times New Roman"/>
              </a:rPr>
              <a:t>2.  	Trust </a:t>
            </a:r>
            <a:r>
              <a:rPr lang="en-US" sz="1600" dirty="0">
                <a:ea typeface="Calibri"/>
                <a:cs typeface="Times New Roman"/>
              </a:rPr>
              <a:t>income for state law and fiduciary accounting purposes is not necessarily the same as federal tax purposes. </a:t>
            </a:r>
          </a:p>
          <a:p>
            <a:pPr marL="0" marR="0" lvl="0" indent="457200">
              <a:lnSpc>
                <a:spcPct val="110000"/>
              </a:lnSpc>
              <a:spcBef>
                <a:spcPts val="0"/>
              </a:spcBef>
              <a:spcAft>
                <a:spcPts val="0"/>
              </a:spcAft>
              <a:buClrTx/>
              <a:buNone/>
            </a:pPr>
            <a:r>
              <a:rPr lang="en-US" sz="1600" dirty="0" smtClean="0">
                <a:ea typeface="Calibri"/>
                <a:cs typeface="Times New Roman"/>
              </a:rPr>
              <a:t>3.  	Section </a:t>
            </a:r>
            <a:r>
              <a:rPr lang="en-US" sz="1600" dirty="0">
                <a:ea typeface="Calibri"/>
                <a:cs typeface="Times New Roman"/>
              </a:rPr>
              <a:t>401(b) of the Principal and Income Act, provides that distributions received by a trust from a pass-through entity, unless treated as a liquidating distribution, are allocable to income and therefore constitute Fiduciary Accounting Income.  Taxable income per K-1s are rarely equal to distributions</a:t>
            </a:r>
            <a:r>
              <a:rPr lang="en-US" sz="1600" dirty="0" smtClean="0">
                <a:ea typeface="Calibri"/>
                <a:cs typeface="Times New Roman"/>
              </a:rPr>
              <a:t>.</a:t>
            </a:r>
            <a:endParaRPr lang="en-US" sz="1600" dirty="0">
              <a:ea typeface="Calibri"/>
              <a:cs typeface="Times New Roman"/>
            </a:endParaRPr>
          </a:p>
          <a:p>
            <a:pPr marL="0" marR="0" lvl="0" indent="457200">
              <a:lnSpc>
                <a:spcPct val="110000"/>
              </a:lnSpc>
              <a:spcBef>
                <a:spcPts val="0"/>
              </a:spcBef>
              <a:spcAft>
                <a:spcPts val="0"/>
              </a:spcAft>
              <a:buClrTx/>
              <a:buNone/>
            </a:pPr>
            <a:r>
              <a:rPr lang="en-US" sz="1600" dirty="0" smtClean="0">
                <a:ea typeface="Calibri"/>
                <a:cs typeface="Times New Roman"/>
              </a:rPr>
              <a:t>4.  	The </a:t>
            </a:r>
            <a:r>
              <a:rPr lang="en-US" sz="1600" dirty="0">
                <a:ea typeface="Calibri"/>
                <a:cs typeface="Times New Roman"/>
              </a:rPr>
              <a:t>Trust may have taxable income and no liquidity to pay the tax</a:t>
            </a:r>
            <a:r>
              <a:rPr lang="en-US" sz="1600" dirty="0" smtClean="0">
                <a:ea typeface="Calibri"/>
                <a:cs typeface="Times New Roman"/>
              </a:rPr>
              <a:t>.</a:t>
            </a:r>
          </a:p>
          <a:p>
            <a:pPr marL="0" marR="0" lvl="0" indent="457200">
              <a:lnSpc>
                <a:spcPct val="110000"/>
              </a:lnSpc>
              <a:spcBef>
                <a:spcPts val="0"/>
              </a:spcBef>
              <a:spcAft>
                <a:spcPts val="0"/>
              </a:spcAft>
              <a:buClrTx/>
              <a:buNone/>
            </a:pPr>
            <a:r>
              <a:rPr lang="en-US" sz="1600" dirty="0" smtClean="0">
                <a:ea typeface="Calibri"/>
                <a:cs typeface="Times New Roman"/>
              </a:rPr>
              <a:t>5.	Trust should include language permitting the trustee to treat capital gain as DNI.</a:t>
            </a:r>
            <a:endParaRPr lang="en-US" sz="1600" dirty="0">
              <a:ea typeface="Calibri"/>
              <a:cs typeface="Times New Roman"/>
            </a:endParaRPr>
          </a:p>
          <a:p>
            <a:pPr marL="0" marR="0" lvl="0" indent="457200">
              <a:lnSpc>
                <a:spcPct val="110000"/>
              </a:lnSpc>
              <a:spcBef>
                <a:spcPts val="0"/>
              </a:spcBef>
              <a:spcAft>
                <a:spcPts val="0"/>
              </a:spcAft>
              <a:buClrTx/>
              <a:buNone/>
            </a:pPr>
            <a:endParaRPr lang="en-US" sz="1600" dirty="0">
              <a:ea typeface="Calibri"/>
              <a:cs typeface="Times New Roman"/>
            </a:endParaRPr>
          </a:p>
          <a:p>
            <a:pPr marL="0" marR="0" lvl="0" indent="457200">
              <a:lnSpc>
                <a:spcPct val="110000"/>
              </a:lnSpc>
              <a:spcBef>
                <a:spcPts val="0"/>
              </a:spcBef>
              <a:spcAft>
                <a:spcPts val="0"/>
              </a:spcAft>
              <a:buClrTx/>
              <a:buNone/>
            </a:pPr>
            <a:r>
              <a:rPr lang="en-US" sz="1600" dirty="0">
                <a:ea typeface="Calibri"/>
                <a:cs typeface="Times New Roman"/>
              </a:rPr>
              <a:t>To assist the trustee, Section 505 has been amended to allow the trustee to retain a tax distribution received from a pass-through entity to pay a tax liability of the trust relative to such entity’s taxable income allocable to the trust.</a:t>
            </a:r>
          </a:p>
        </p:txBody>
      </p:sp>
    </p:spTree>
    <p:extLst>
      <p:ext uri="{BB962C8B-B14F-4D97-AF65-F5344CB8AC3E}">
        <p14:creationId xmlns:p14="http://schemas.microsoft.com/office/powerpoint/2010/main" val="10756859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610600" cy="1118286"/>
          </a:xfrm>
        </p:spPr>
        <p:txBody>
          <a:bodyPr>
            <a:noAutofit/>
          </a:bodyPr>
          <a:lstStyle/>
          <a:p>
            <a:r>
              <a:rPr lang="en-US" sz="3600" dirty="0">
                <a:solidFill>
                  <a:srgbClr val="B88318"/>
                </a:solidFill>
              </a:rPr>
              <a:t>Taxation of </a:t>
            </a:r>
            <a:r>
              <a:rPr lang="en-US" sz="3600" dirty="0" err="1">
                <a:solidFill>
                  <a:srgbClr val="B88318"/>
                </a:solidFill>
              </a:rPr>
              <a:t>ESBTs</a:t>
            </a:r>
            <a:endParaRPr lang="en-US" sz="3600" dirty="0">
              <a:solidFill>
                <a:srgbClr val="B88318"/>
              </a:solidFill>
            </a:endParaRPr>
          </a:p>
        </p:txBody>
      </p:sp>
      <p:sp>
        <p:nvSpPr>
          <p:cNvPr id="3" name="Content Placeholder 2"/>
          <p:cNvSpPr>
            <a:spLocks noGrp="1"/>
          </p:cNvSpPr>
          <p:nvPr>
            <p:ph idx="1"/>
          </p:nvPr>
        </p:nvSpPr>
        <p:spPr>
          <a:xfrm>
            <a:off x="457200" y="1143000"/>
            <a:ext cx="8458200" cy="5638800"/>
          </a:xfrm>
        </p:spPr>
        <p:txBody>
          <a:bodyPr>
            <a:noAutofit/>
          </a:bodyPr>
          <a:lstStyle/>
          <a:p>
            <a:pPr marL="0" marR="0" lvl="0" indent="457200" algn="just">
              <a:lnSpc>
                <a:spcPct val="110000"/>
              </a:lnSpc>
              <a:spcBef>
                <a:spcPts val="0"/>
              </a:spcBef>
              <a:spcAft>
                <a:spcPts val="0"/>
              </a:spcAft>
              <a:buClrTx/>
              <a:buNone/>
            </a:pPr>
            <a:r>
              <a:rPr lang="en-US" sz="1600" dirty="0">
                <a:ea typeface="Calibri"/>
                <a:cs typeface="Times New Roman"/>
              </a:rPr>
              <a:t>An </a:t>
            </a:r>
            <a:r>
              <a:rPr lang="en-US" sz="1600" dirty="0" err="1">
                <a:ea typeface="Calibri"/>
                <a:cs typeface="Times New Roman"/>
              </a:rPr>
              <a:t>ESBT</a:t>
            </a:r>
            <a:r>
              <a:rPr lang="en-US" sz="1600" dirty="0">
                <a:ea typeface="Calibri"/>
                <a:cs typeface="Times New Roman"/>
              </a:rPr>
              <a:t> is taxed as two separate trusts to the extent that the trust holds S corporation stock and other assets.</a:t>
            </a:r>
          </a:p>
          <a:p>
            <a:pPr marL="0" marR="0" lvl="0" indent="457200" algn="just">
              <a:lnSpc>
                <a:spcPct val="110000"/>
              </a:lnSpc>
              <a:spcBef>
                <a:spcPts val="0"/>
              </a:spcBef>
              <a:spcAft>
                <a:spcPts val="0"/>
              </a:spcAft>
              <a:buClrTx/>
              <a:buNone/>
            </a:pPr>
            <a:endParaRPr lang="en-US" sz="1600" dirty="0">
              <a:ea typeface="Calibri"/>
              <a:cs typeface="Times New Roman"/>
            </a:endParaRPr>
          </a:p>
          <a:p>
            <a:pPr marL="0" marR="0" lvl="0" indent="457200" algn="just">
              <a:lnSpc>
                <a:spcPct val="110000"/>
              </a:lnSpc>
              <a:spcBef>
                <a:spcPts val="0"/>
              </a:spcBef>
              <a:spcAft>
                <a:spcPts val="0"/>
              </a:spcAft>
              <a:buClrTx/>
              <a:buNone/>
            </a:pPr>
            <a:r>
              <a:rPr lang="en-US" sz="1600" dirty="0" smtClean="0">
                <a:ea typeface="Calibri"/>
                <a:cs typeface="Times New Roman"/>
              </a:rPr>
              <a:t>1.  	The </a:t>
            </a:r>
            <a:r>
              <a:rPr lang="en-US" sz="1600" dirty="0">
                <a:ea typeface="Calibri"/>
                <a:cs typeface="Times New Roman"/>
              </a:rPr>
              <a:t>ESBT is taxed on the income attributable to the S corporation stock held in the trust at the highest individual income tax rate without the benefit of the personal exemption.</a:t>
            </a:r>
          </a:p>
          <a:p>
            <a:pPr marL="0" marR="0" lvl="0" indent="457200" algn="just">
              <a:lnSpc>
                <a:spcPct val="110000"/>
              </a:lnSpc>
              <a:spcBef>
                <a:spcPts val="0"/>
              </a:spcBef>
              <a:spcAft>
                <a:spcPts val="0"/>
              </a:spcAft>
              <a:buClrTx/>
              <a:buNone/>
            </a:pPr>
            <a:endParaRPr lang="en-US" sz="1600" dirty="0">
              <a:ea typeface="Calibri"/>
              <a:cs typeface="Times New Roman"/>
            </a:endParaRPr>
          </a:p>
          <a:p>
            <a:pPr marL="0" marR="0" lvl="0" indent="457200" algn="just">
              <a:lnSpc>
                <a:spcPct val="110000"/>
              </a:lnSpc>
              <a:spcBef>
                <a:spcPts val="0"/>
              </a:spcBef>
              <a:spcAft>
                <a:spcPts val="0"/>
              </a:spcAft>
              <a:buClrTx/>
              <a:buNone/>
            </a:pPr>
            <a:r>
              <a:rPr lang="en-US" sz="1600" dirty="0" smtClean="0">
                <a:ea typeface="Calibri"/>
                <a:cs typeface="Times New Roman"/>
              </a:rPr>
              <a:t>2.  	The </a:t>
            </a:r>
            <a:r>
              <a:rPr lang="en-US" sz="1600" dirty="0">
                <a:ea typeface="Calibri"/>
                <a:cs typeface="Times New Roman"/>
              </a:rPr>
              <a:t>portion of the trust holding assets other than S corporation stock is taxed under the general principles of Subchapter J.</a:t>
            </a:r>
          </a:p>
          <a:p>
            <a:pPr marL="0" marR="0" lvl="0" indent="457200" algn="just">
              <a:lnSpc>
                <a:spcPct val="110000"/>
              </a:lnSpc>
              <a:spcBef>
                <a:spcPts val="0"/>
              </a:spcBef>
              <a:spcAft>
                <a:spcPts val="0"/>
              </a:spcAft>
              <a:buClrTx/>
              <a:buNone/>
            </a:pPr>
            <a:endParaRPr lang="en-US" sz="1600" dirty="0">
              <a:ea typeface="Calibri"/>
              <a:cs typeface="Times New Roman"/>
            </a:endParaRPr>
          </a:p>
          <a:p>
            <a:pPr marL="0" marR="0" lvl="0" indent="457200" algn="just">
              <a:lnSpc>
                <a:spcPct val="110000"/>
              </a:lnSpc>
              <a:spcBef>
                <a:spcPts val="0"/>
              </a:spcBef>
              <a:spcAft>
                <a:spcPts val="0"/>
              </a:spcAft>
              <a:buClrTx/>
              <a:buNone/>
            </a:pPr>
            <a:r>
              <a:rPr lang="en-US" sz="1600" dirty="0" smtClean="0">
                <a:ea typeface="Calibri"/>
                <a:cs typeface="Times New Roman"/>
              </a:rPr>
              <a:t>3.  No </a:t>
            </a:r>
            <a:r>
              <a:rPr lang="en-US" sz="1600" dirty="0">
                <a:ea typeface="Calibri"/>
                <a:cs typeface="Times New Roman"/>
              </a:rPr>
              <a:t>deduction is permitted to the </a:t>
            </a:r>
            <a:r>
              <a:rPr lang="en-US" sz="1600" dirty="0" err="1">
                <a:ea typeface="Calibri"/>
                <a:cs typeface="Times New Roman"/>
              </a:rPr>
              <a:t>ESBT</a:t>
            </a:r>
            <a:r>
              <a:rPr lang="en-US" sz="1600" dirty="0">
                <a:ea typeface="Calibri"/>
                <a:cs typeface="Times New Roman"/>
              </a:rPr>
              <a:t> for any portion of the trust’s income attributable to the S corporation stock that is actually distributed to the trust’s beneficiaries.</a:t>
            </a:r>
          </a:p>
        </p:txBody>
      </p:sp>
    </p:spTree>
    <p:extLst>
      <p:ext uri="{BB962C8B-B14F-4D97-AF65-F5344CB8AC3E}">
        <p14:creationId xmlns:p14="http://schemas.microsoft.com/office/powerpoint/2010/main" val="136741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normAutofit fontScale="90000"/>
          </a:bodyPr>
          <a:lstStyle/>
          <a:p>
            <a:pPr algn="ctr"/>
            <a:r>
              <a:rPr lang="en-US" sz="3100" dirty="0" smtClean="0"/>
              <a:t/>
            </a:r>
            <a:br>
              <a:rPr lang="en-US" sz="3100" dirty="0" smtClean="0"/>
            </a:br>
            <a:r>
              <a:rPr lang="en-US" dirty="0" smtClean="0">
                <a:solidFill>
                  <a:srgbClr val="B88318"/>
                </a:solidFill>
              </a:rPr>
              <a:t>Potential Tax Reform</a:t>
            </a:r>
            <a:r>
              <a:rPr lang="en-US" b="1" dirty="0"/>
              <a:t/>
            </a:r>
            <a:br>
              <a:rPr lang="en-US" b="1" dirty="0"/>
            </a:br>
            <a:endParaRPr lang="en-US" dirty="0"/>
          </a:p>
        </p:txBody>
      </p:sp>
      <p:sp>
        <p:nvSpPr>
          <p:cNvPr id="3" name="Content Placeholder 2"/>
          <p:cNvSpPr>
            <a:spLocks noGrp="1"/>
          </p:cNvSpPr>
          <p:nvPr>
            <p:ph idx="1"/>
          </p:nvPr>
        </p:nvSpPr>
        <p:spPr>
          <a:xfrm>
            <a:off x="457200" y="1447800"/>
            <a:ext cx="8229600" cy="5029200"/>
          </a:xfrm>
        </p:spPr>
        <p:txBody>
          <a:bodyPr>
            <a:noAutofit/>
          </a:bodyPr>
          <a:lstStyle/>
          <a:p>
            <a:pPr marL="0" indent="457200" algn="just">
              <a:lnSpc>
                <a:spcPct val="110000"/>
              </a:lnSpc>
              <a:spcBef>
                <a:spcPts val="100"/>
              </a:spcBef>
              <a:buNone/>
            </a:pPr>
            <a:r>
              <a:rPr lang="en-US" sz="1600" dirty="0"/>
              <a:t>The Trump/Pence website </a:t>
            </a:r>
            <a:r>
              <a:rPr lang="en-US" sz="1600" dirty="0" smtClean="0"/>
              <a:t>provides a summary of the Trump </a:t>
            </a:r>
            <a:r>
              <a:rPr lang="en-US" sz="1600" dirty="0"/>
              <a:t>tax reform proposals, which </a:t>
            </a:r>
            <a:r>
              <a:rPr lang="en-US" sz="1600" dirty="0" smtClean="0"/>
              <a:t>includes:</a:t>
            </a:r>
          </a:p>
          <a:p>
            <a:pPr marL="0" indent="457200" algn="just">
              <a:lnSpc>
                <a:spcPct val="110000"/>
              </a:lnSpc>
              <a:spcBef>
                <a:spcPts val="100"/>
              </a:spcBef>
              <a:buNone/>
            </a:pPr>
            <a:r>
              <a:rPr lang="en-US" sz="1600" b="1" u="sng" dirty="0" smtClean="0"/>
              <a:t>Income Tax:</a:t>
            </a:r>
          </a:p>
          <a:p>
            <a:pPr marL="0" indent="457200" algn="just">
              <a:lnSpc>
                <a:spcPct val="110000"/>
              </a:lnSpc>
              <a:spcBef>
                <a:spcPts val="100"/>
              </a:spcBef>
              <a:buNone/>
            </a:pPr>
            <a:r>
              <a:rPr lang="en-US" sz="1600" dirty="0" smtClean="0"/>
              <a:t>-	Individual</a:t>
            </a:r>
            <a:r>
              <a:rPr lang="en-US" sz="1600" dirty="0"/>
              <a:t>: Top rate-33%; capital gains and dividends-20%; cap itemized deductions at $200,000 (joint), $100,000 (single); no AMT; no 3.8% tax on </a:t>
            </a:r>
            <a:r>
              <a:rPr lang="en-US" sz="1600" dirty="0" smtClean="0"/>
              <a:t>NII;</a:t>
            </a:r>
          </a:p>
          <a:p>
            <a:pPr marL="0" indent="457200" algn="just">
              <a:lnSpc>
                <a:spcPct val="110000"/>
              </a:lnSpc>
              <a:spcBef>
                <a:spcPts val="100"/>
              </a:spcBef>
              <a:buNone/>
            </a:pPr>
            <a:r>
              <a:rPr lang="en-US" sz="1600" dirty="0" smtClean="0"/>
              <a:t>-	Business</a:t>
            </a:r>
            <a:r>
              <a:rPr lang="en-US" sz="1600" dirty="0"/>
              <a:t>: Corporate top rate-drop from 35% to 15%; pass through business income top rate of 15% (in the first Trump plan); and</a:t>
            </a:r>
          </a:p>
          <a:p>
            <a:pPr marL="0" indent="457200" algn="just">
              <a:lnSpc>
                <a:spcPct val="110000"/>
              </a:lnSpc>
              <a:spcBef>
                <a:spcPts val="100"/>
              </a:spcBef>
              <a:buNone/>
            </a:pPr>
            <a:r>
              <a:rPr lang="en-US" sz="1600" b="1" u="sng" dirty="0" smtClean="0"/>
              <a:t>Estate Tax: </a:t>
            </a:r>
          </a:p>
          <a:p>
            <a:pPr marL="0" indent="457200" algn="just">
              <a:lnSpc>
                <a:spcPct val="110000"/>
              </a:lnSpc>
              <a:spcBef>
                <a:spcPts val="100"/>
              </a:spcBef>
              <a:buNone/>
            </a:pPr>
            <a:r>
              <a:rPr lang="en-US" sz="1600" dirty="0" smtClean="0"/>
              <a:t>-	“</a:t>
            </a:r>
            <a:r>
              <a:rPr lang="en-US" sz="1600" dirty="0"/>
              <a:t>repeal the death tax, but capital gains held until death and valued over $10 million [presumably that is per couple] will be subject to tax to exempt small businesses and family farms. </a:t>
            </a:r>
          </a:p>
          <a:p>
            <a:pPr marL="0" indent="457200" algn="just">
              <a:lnSpc>
                <a:spcPct val="110000"/>
              </a:lnSpc>
              <a:spcBef>
                <a:spcPts val="100"/>
              </a:spcBef>
              <a:buNone/>
            </a:pPr>
            <a:r>
              <a:rPr lang="en-US" sz="1600" dirty="0" smtClean="0"/>
              <a:t>-	To </a:t>
            </a:r>
            <a:r>
              <a:rPr lang="en-US" sz="1600" dirty="0"/>
              <a:t>prevent abuse, contributions of appreciated assets into private charity established by the decedent or the decedent’s relatives will be </a:t>
            </a:r>
            <a:r>
              <a:rPr lang="en-US" sz="1600" dirty="0" smtClean="0"/>
              <a:t>disallowed” (e.g., transfers to private foundations) </a:t>
            </a:r>
          </a:p>
          <a:p>
            <a:pPr marL="0" indent="457200" algn="just">
              <a:lnSpc>
                <a:spcPct val="110000"/>
              </a:lnSpc>
              <a:spcBef>
                <a:spcPts val="100"/>
              </a:spcBef>
              <a:buNone/>
            </a:pPr>
            <a:r>
              <a:rPr lang="en-US" sz="1600" b="1" u="sng" dirty="0" smtClean="0"/>
              <a:t>Clinton:  </a:t>
            </a:r>
          </a:p>
          <a:p>
            <a:pPr marL="0" indent="457200" algn="just">
              <a:lnSpc>
                <a:spcPct val="110000"/>
              </a:lnSpc>
              <a:spcBef>
                <a:spcPts val="100"/>
              </a:spcBef>
              <a:buNone/>
            </a:pPr>
            <a:r>
              <a:rPr lang="en-US" sz="1600" dirty="0" smtClean="0"/>
              <a:t>-	Hillary Clinton’s September </a:t>
            </a:r>
            <a:r>
              <a:rPr lang="en-US" sz="1600" dirty="0"/>
              <a:t>22, 2016 </a:t>
            </a:r>
            <a:r>
              <a:rPr lang="en-US" sz="1600" dirty="0" smtClean="0"/>
              <a:t>proposal regarding estate taxes </a:t>
            </a:r>
            <a:r>
              <a:rPr lang="en-US" sz="1600" dirty="0"/>
              <a:t>and gain realization for gifts and </a:t>
            </a:r>
            <a:r>
              <a:rPr lang="en-US" sz="1600" dirty="0" smtClean="0"/>
              <a:t>bequests provided that the estate</a:t>
            </a:r>
            <a:r>
              <a:rPr lang="en-US" sz="1600" dirty="0"/>
              <a:t>, gift and GST exemption </a:t>
            </a:r>
            <a:r>
              <a:rPr lang="en-US" sz="1600" dirty="0" smtClean="0"/>
              <a:t>would be reduced to </a:t>
            </a:r>
            <a:r>
              <a:rPr lang="en-US" sz="1600" dirty="0"/>
              <a:t>$3.5 million and increased the </a:t>
            </a:r>
            <a:r>
              <a:rPr lang="en-US" sz="1600" dirty="0" smtClean="0"/>
              <a:t>tax rate with </a:t>
            </a:r>
            <a:r>
              <a:rPr lang="en-US" sz="1600" dirty="0"/>
              <a:t>a top rate of 65%.)</a:t>
            </a:r>
            <a:endParaRPr lang="en-US" sz="1600" i="1" dirty="0"/>
          </a:p>
        </p:txBody>
      </p:sp>
    </p:spTree>
    <p:extLst>
      <p:ext uri="{BB962C8B-B14F-4D97-AF65-F5344CB8AC3E}">
        <p14:creationId xmlns:p14="http://schemas.microsoft.com/office/powerpoint/2010/main" val="9710193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normAutofit/>
          </a:bodyPr>
          <a:lstStyle/>
          <a:p>
            <a:r>
              <a:rPr lang="en-US" dirty="0" smtClean="0">
                <a:solidFill>
                  <a:srgbClr val="B88318"/>
                </a:solidFill>
              </a:rPr>
              <a:t>Tax Saving Strategies - NIIT</a:t>
            </a:r>
            <a:endParaRPr lang="en-US" sz="4000" dirty="0"/>
          </a:p>
        </p:txBody>
      </p:sp>
      <p:sp>
        <p:nvSpPr>
          <p:cNvPr id="3" name="Content Placeholder 2"/>
          <p:cNvSpPr>
            <a:spLocks noGrp="1"/>
          </p:cNvSpPr>
          <p:nvPr>
            <p:ph idx="1"/>
          </p:nvPr>
        </p:nvSpPr>
        <p:spPr>
          <a:xfrm>
            <a:off x="457200" y="1219200"/>
            <a:ext cx="8229600" cy="5410200"/>
          </a:xfrm>
        </p:spPr>
        <p:txBody>
          <a:bodyPr>
            <a:normAutofit fontScale="70000" lnSpcReduction="20000"/>
          </a:bodyPr>
          <a:lstStyle/>
          <a:p>
            <a:pPr marL="0" indent="182880" algn="just">
              <a:lnSpc>
                <a:spcPct val="130000"/>
              </a:lnSpc>
              <a:spcBef>
                <a:spcPts val="0"/>
              </a:spcBef>
            </a:pPr>
            <a:endParaRPr lang="en-US" sz="2000" dirty="0"/>
          </a:p>
          <a:p>
            <a:pPr marL="0" indent="457200" algn="just">
              <a:lnSpc>
                <a:spcPct val="130000"/>
              </a:lnSpc>
              <a:spcBef>
                <a:spcPts val="0"/>
              </a:spcBef>
            </a:pPr>
            <a:r>
              <a:rPr lang="en-US" sz="2000" u="sng" dirty="0"/>
              <a:t>Make </a:t>
            </a:r>
            <a:r>
              <a:rPr lang="en-US" sz="2000" u="sng" dirty="0" smtClean="0"/>
              <a:t>Code § 1031 </a:t>
            </a:r>
            <a:r>
              <a:rPr lang="en-US" sz="2000" u="sng" dirty="0"/>
              <a:t>Exchanges</a:t>
            </a:r>
            <a:r>
              <a:rPr lang="en-US" sz="2000" dirty="0"/>
              <a:t>.  </a:t>
            </a:r>
            <a:r>
              <a:rPr lang="en-US" sz="2000" dirty="0" smtClean="0"/>
              <a:t>Code § 1031 </a:t>
            </a:r>
            <a:r>
              <a:rPr lang="en-US" sz="2000" dirty="0" smtClean="0"/>
              <a:t>exchanges </a:t>
            </a:r>
            <a:r>
              <a:rPr lang="en-US" sz="2000" dirty="0"/>
              <a:t>for other qualifying real and other replacement property will defer the recognition of net gain on disposition.</a:t>
            </a:r>
          </a:p>
          <a:p>
            <a:pPr marL="0" indent="457200" algn="just">
              <a:lnSpc>
                <a:spcPct val="130000"/>
              </a:lnSpc>
              <a:spcBef>
                <a:spcPts val="0"/>
              </a:spcBef>
            </a:pPr>
            <a:endParaRPr lang="en-US" sz="2000" dirty="0"/>
          </a:p>
          <a:p>
            <a:pPr marL="0" indent="457200" algn="just">
              <a:lnSpc>
                <a:spcPct val="130000"/>
              </a:lnSpc>
              <a:spcBef>
                <a:spcPts val="0"/>
              </a:spcBef>
            </a:pPr>
            <a:r>
              <a:rPr lang="en-US" sz="2000" u="sng" dirty="0"/>
              <a:t>Make Installment Sales</a:t>
            </a:r>
            <a:r>
              <a:rPr lang="en-US" sz="2000" dirty="0"/>
              <a:t>.  Use of an installment sale will defer and possibly reduce the 3.8% net investment income tax.</a:t>
            </a:r>
          </a:p>
          <a:p>
            <a:pPr marL="0" indent="457200" algn="just">
              <a:lnSpc>
                <a:spcPct val="130000"/>
              </a:lnSpc>
              <a:spcBef>
                <a:spcPts val="0"/>
              </a:spcBef>
            </a:pPr>
            <a:endParaRPr lang="en-US" sz="2000" dirty="0"/>
          </a:p>
          <a:p>
            <a:pPr marL="0" indent="457200" algn="just">
              <a:lnSpc>
                <a:spcPct val="130000"/>
              </a:lnSpc>
              <a:spcBef>
                <a:spcPts val="0"/>
              </a:spcBef>
            </a:pPr>
            <a:r>
              <a:rPr lang="en-US" sz="2000" u="sng" dirty="0"/>
              <a:t>Increase Passive Activity </a:t>
            </a:r>
            <a:r>
              <a:rPr lang="en-US" sz="2000" u="sng" dirty="0" smtClean="0"/>
              <a:t>Losses</a:t>
            </a:r>
            <a:r>
              <a:rPr lang="en-US" sz="2000" dirty="0" smtClean="0"/>
              <a:t>.  Investments </a:t>
            </a:r>
            <a:r>
              <a:rPr lang="en-US" sz="2000" dirty="0"/>
              <a:t>(if there is Passive Activity Income).  Reduce overall net passive activity income.</a:t>
            </a:r>
          </a:p>
          <a:p>
            <a:pPr marL="0" indent="457200" algn="just">
              <a:lnSpc>
                <a:spcPct val="130000"/>
              </a:lnSpc>
              <a:spcBef>
                <a:spcPts val="0"/>
              </a:spcBef>
            </a:pPr>
            <a:endParaRPr lang="en-US" sz="2000" dirty="0"/>
          </a:p>
          <a:p>
            <a:pPr marL="0" indent="457200" algn="just">
              <a:lnSpc>
                <a:spcPct val="130000"/>
              </a:lnSpc>
              <a:spcBef>
                <a:spcPts val="0"/>
              </a:spcBef>
            </a:pPr>
            <a:r>
              <a:rPr lang="en-US" sz="2000" u="sng" dirty="0"/>
              <a:t>Review distributions</a:t>
            </a:r>
            <a:r>
              <a:rPr lang="en-US" sz="2000" dirty="0"/>
              <a:t>.  Determine distributions to minimize tax between trust &amp; beneficiaries.</a:t>
            </a:r>
          </a:p>
          <a:p>
            <a:pPr marL="0" indent="457200" algn="just">
              <a:lnSpc>
                <a:spcPct val="130000"/>
              </a:lnSpc>
              <a:spcBef>
                <a:spcPts val="0"/>
              </a:spcBef>
            </a:pPr>
            <a:endParaRPr lang="en-US" sz="2000" dirty="0"/>
          </a:p>
          <a:p>
            <a:pPr marL="0" indent="457200" algn="just">
              <a:lnSpc>
                <a:spcPct val="130000"/>
              </a:lnSpc>
              <a:spcBef>
                <a:spcPts val="0"/>
              </a:spcBef>
            </a:pPr>
            <a:r>
              <a:rPr lang="en-US" sz="2000" u="sng" dirty="0"/>
              <a:t>Consider Use of Charitable Trust Planning</a:t>
            </a:r>
            <a:r>
              <a:rPr lang="en-US" sz="2000" dirty="0"/>
              <a:t>.  Given the option of paying more tax or giving more to charity, tax may be reduced by use of Charitable Remainder Trusts. </a:t>
            </a:r>
          </a:p>
          <a:p>
            <a:pPr marL="0" indent="457200" algn="just">
              <a:lnSpc>
                <a:spcPct val="130000"/>
              </a:lnSpc>
              <a:spcBef>
                <a:spcPts val="0"/>
              </a:spcBef>
            </a:pPr>
            <a:endParaRPr lang="en-US" sz="2000" dirty="0"/>
          </a:p>
          <a:p>
            <a:pPr marL="0" indent="457200" algn="just">
              <a:lnSpc>
                <a:spcPct val="130000"/>
              </a:lnSpc>
              <a:spcBef>
                <a:spcPts val="0"/>
              </a:spcBef>
            </a:pPr>
            <a:r>
              <a:rPr lang="en-US" sz="2000" u="sng" dirty="0"/>
              <a:t>Time Sales to Reduce Net Gain Income</a:t>
            </a:r>
            <a:r>
              <a:rPr lang="en-US" sz="2000" dirty="0"/>
              <a:t>.  Sell loss investments but not more than gains!  The wash sale rules will apply.</a:t>
            </a:r>
          </a:p>
          <a:p>
            <a:pPr marL="0" indent="457200" algn="just">
              <a:lnSpc>
                <a:spcPct val="130000"/>
              </a:lnSpc>
              <a:spcBef>
                <a:spcPts val="0"/>
              </a:spcBef>
            </a:pPr>
            <a:endParaRPr lang="en-US" sz="2000" dirty="0"/>
          </a:p>
          <a:p>
            <a:pPr marL="0" indent="457200" algn="just">
              <a:lnSpc>
                <a:spcPct val="130000"/>
              </a:lnSpc>
              <a:spcBef>
                <a:spcPts val="0"/>
              </a:spcBef>
            </a:pPr>
            <a:r>
              <a:rPr lang="en-US" sz="2000" u="sng" dirty="0"/>
              <a:t>Document Activities as an Active Trade/Business</a:t>
            </a:r>
            <a:r>
              <a:rPr lang="en-US" sz="2000" dirty="0"/>
              <a:t>.  Document an active real estate trade or business. Be careful!  Regulations warn that “in most cases these items will be subject to </a:t>
            </a:r>
            <a:r>
              <a:rPr lang="en-US" sz="2000" dirty="0" smtClean="0"/>
              <a:t>Code § 1411.” </a:t>
            </a:r>
            <a:endParaRPr lang="en-US" sz="2000" dirty="0"/>
          </a:p>
          <a:p>
            <a:pPr marL="0" indent="0">
              <a:buNone/>
            </a:pPr>
            <a:endParaRPr lang="en-US" sz="2000" dirty="0"/>
          </a:p>
          <a:p>
            <a:endParaRPr lang="en-US" sz="2200" u="sng" dirty="0" smtClean="0"/>
          </a:p>
        </p:txBody>
      </p:sp>
    </p:spTree>
    <p:extLst>
      <p:ext uri="{BB962C8B-B14F-4D97-AF65-F5344CB8AC3E}">
        <p14:creationId xmlns:p14="http://schemas.microsoft.com/office/powerpoint/2010/main" val="15523005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990600"/>
          </a:xfrm>
        </p:spPr>
        <p:txBody>
          <a:bodyPr>
            <a:noAutofit/>
          </a:bodyPr>
          <a:lstStyle/>
          <a:p>
            <a:r>
              <a:rPr lang="en-US" sz="3600" dirty="0" smtClean="0">
                <a:solidFill>
                  <a:srgbClr val="B88318"/>
                </a:solidFill>
              </a:rPr>
              <a:t>Net </a:t>
            </a:r>
            <a:r>
              <a:rPr lang="en-US" sz="3600" dirty="0">
                <a:solidFill>
                  <a:srgbClr val="B88318"/>
                </a:solidFill>
              </a:rPr>
              <a:t>Investment Income Tax (“NIIT”)</a:t>
            </a:r>
          </a:p>
        </p:txBody>
      </p:sp>
      <p:sp>
        <p:nvSpPr>
          <p:cNvPr id="3" name="Content Placeholder 2"/>
          <p:cNvSpPr>
            <a:spLocks noGrp="1"/>
          </p:cNvSpPr>
          <p:nvPr>
            <p:ph idx="1"/>
          </p:nvPr>
        </p:nvSpPr>
        <p:spPr>
          <a:xfrm>
            <a:off x="457200" y="1524000"/>
            <a:ext cx="8229600" cy="5410200"/>
          </a:xfrm>
        </p:spPr>
        <p:txBody>
          <a:bodyPr>
            <a:noAutofit/>
          </a:bodyPr>
          <a:lstStyle/>
          <a:p>
            <a:pPr marL="0" indent="457200" algn="just">
              <a:lnSpc>
                <a:spcPct val="110000"/>
              </a:lnSpc>
              <a:spcBef>
                <a:spcPts val="0"/>
              </a:spcBef>
              <a:buNone/>
            </a:pPr>
            <a:r>
              <a:rPr lang="en-US" sz="1600" dirty="0" smtClean="0"/>
              <a:t>For taxable years starting in 2013, </a:t>
            </a:r>
            <a:r>
              <a:rPr lang="en-US" sz="1600" dirty="0" smtClean="0"/>
              <a:t>Code § 1411 </a:t>
            </a:r>
            <a:r>
              <a:rPr lang="en-US" sz="1600" dirty="0" smtClean="0"/>
              <a:t>of the Code imposes a 3.8% Medicare tax on “net investment income” (“NIIT”).  The creation of the NIIT can adversely affect many new and existing trusts, therefore there is now a greater need to address the income tax consequences of transfers to trust.</a:t>
            </a:r>
          </a:p>
          <a:p>
            <a:pPr marL="0" indent="0" algn="just">
              <a:lnSpc>
                <a:spcPct val="110000"/>
              </a:lnSpc>
              <a:spcBef>
                <a:spcPts val="0"/>
              </a:spcBef>
              <a:buNone/>
            </a:pPr>
            <a:endParaRPr lang="en-US" sz="1600" dirty="0" smtClean="0"/>
          </a:p>
          <a:p>
            <a:pPr marL="0" indent="0" algn="just">
              <a:lnSpc>
                <a:spcPct val="110000"/>
              </a:lnSpc>
              <a:spcBef>
                <a:spcPts val="0"/>
              </a:spcBef>
              <a:buNone/>
            </a:pPr>
            <a:r>
              <a:rPr lang="en-US" sz="1600" dirty="0" smtClean="0"/>
              <a:t>Net Investment Income includes:</a:t>
            </a:r>
          </a:p>
          <a:p>
            <a:pPr marL="0" indent="0" algn="just">
              <a:lnSpc>
                <a:spcPct val="110000"/>
              </a:lnSpc>
              <a:spcBef>
                <a:spcPts val="0"/>
              </a:spcBef>
              <a:buNone/>
            </a:pPr>
            <a:endParaRPr lang="en-US" sz="1600" dirty="0" smtClean="0"/>
          </a:p>
          <a:p>
            <a:pPr marL="0" indent="457200" algn="just">
              <a:lnSpc>
                <a:spcPct val="110000"/>
              </a:lnSpc>
              <a:spcBef>
                <a:spcPts val="0"/>
              </a:spcBef>
              <a:buNone/>
            </a:pPr>
            <a:r>
              <a:rPr lang="en-US" sz="1600" dirty="0" smtClean="0"/>
              <a:t>1. 	“Gross income from interest, dividends, annuities, royalties, and rents,”(passive income), other than such passive income that is “derived in the ordinary course of a trade or business” that is not a “Passive Activity or Trading Company” (as defined below);</a:t>
            </a:r>
          </a:p>
          <a:p>
            <a:pPr marL="0" indent="457200" algn="just">
              <a:lnSpc>
                <a:spcPct val="110000"/>
              </a:lnSpc>
              <a:spcBef>
                <a:spcPts val="0"/>
              </a:spcBef>
              <a:buNone/>
            </a:pPr>
            <a:endParaRPr lang="en-US" sz="1600" dirty="0" smtClean="0"/>
          </a:p>
          <a:p>
            <a:pPr marL="0" indent="457200" algn="just">
              <a:lnSpc>
                <a:spcPct val="110000"/>
              </a:lnSpc>
              <a:spcBef>
                <a:spcPts val="0"/>
              </a:spcBef>
              <a:buNone/>
            </a:pPr>
            <a:r>
              <a:rPr lang="en-US" sz="1600" dirty="0" smtClean="0"/>
              <a:t>2. 	Gain “attributable to the disposition of property other than property held in a trade or business not described” as a Passive Activity or Trading Company; or</a:t>
            </a:r>
          </a:p>
          <a:p>
            <a:pPr marL="0" indent="457200" algn="just">
              <a:lnSpc>
                <a:spcPct val="110000"/>
              </a:lnSpc>
              <a:spcBef>
                <a:spcPts val="0"/>
              </a:spcBef>
              <a:buNone/>
            </a:pPr>
            <a:endParaRPr lang="en-US" sz="1600" dirty="0" smtClean="0"/>
          </a:p>
          <a:p>
            <a:pPr marL="0" indent="457200" algn="just">
              <a:lnSpc>
                <a:spcPct val="110000"/>
              </a:lnSpc>
              <a:spcBef>
                <a:spcPts val="0"/>
              </a:spcBef>
              <a:buNone/>
            </a:pPr>
            <a:r>
              <a:rPr lang="en-US" sz="1600" dirty="0" smtClean="0"/>
              <a:t>3.	Gross income from the investment of working capital.</a:t>
            </a:r>
          </a:p>
          <a:p>
            <a:pPr marL="0" indent="0" algn="just">
              <a:lnSpc>
                <a:spcPct val="110000"/>
              </a:lnSpc>
              <a:spcBef>
                <a:spcPts val="0"/>
              </a:spcBef>
              <a:buNone/>
            </a:pPr>
            <a:endParaRPr lang="en-US" sz="1600" dirty="0" smtClean="0"/>
          </a:p>
          <a:p>
            <a:pPr marL="0" indent="0" algn="just">
              <a:lnSpc>
                <a:spcPct val="110000"/>
              </a:lnSpc>
              <a:spcBef>
                <a:spcPts val="0"/>
              </a:spcBef>
              <a:buNone/>
            </a:pPr>
            <a:r>
              <a:rPr lang="en-US" sz="1600" dirty="0" smtClean="0"/>
              <a:t>	The NIIT has been an unexpected consequence to many irrevocable trust established before the enactment of the NIIT.</a:t>
            </a:r>
            <a:endParaRPr lang="en-US" sz="1600" dirty="0"/>
          </a:p>
        </p:txBody>
      </p:sp>
    </p:spTree>
    <p:extLst>
      <p:ext uri="{BB962C8B-B14F-4D97-AF65-F5344CB8AC3E}">
        <p14:creationId xmlns:p14="http://schemas.microsoft.com/office/powerpoint/2010/main" val="2298095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305800" cy="1447800"/>
          </a:xfrm>
        </p:spPr>
        <p:txBody>
          <a:bodyPr>
            <a:noAutofit/>
          </a:bodyPr>
          <a:lstStyle/>
          <a:p>
            <a:pPr>
              <a:defRPr/>
            </a:pPr>
            <a:r>
              <a:rPr lang="en-US" sz="3600" dirty="0" smtClean="0">
                <a:solidFill>
                  <a:srgbClr val="B88318"/>
                </a:solidFill>
              </a:rPr>
              <a:t>Qualified Real Estate Professional – Rental Real Estate</a:t>
            </a:r>
            <a:endParaRPr lang="en-US" sz="3600" dirty="0">
              <a:solidFill>
                <a:schemeClr val="accent1">
                  <a:lumMod val="75000"/>
                </a:schemeClr>
              </a:solidFill>
              <a:effectLst>
                <a:outerShdw blurRad="38100" dist="38100" dir="2700000" algn="tl">
                  <a:srgbClr val="000000">
                    <a:alpha val="43137"/>
                  </a:srgbClr>
                </a:outerShdw>
              </a:effectLst>
            </a:endParaRPr>
          </a:p>
        </p:txBody>
      </p:sp>
      <p:sp>
        <p:nvSpPr>
          <p:cNvPr id="110596"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96CC115C-F4C5-40AC-8064-3407CD377856}" type="slidenum">
              <a:rPr lang="en-US" smtClean="0">
                <a:solidFill>
                  <a:srgbClr val="045C75"/>
                </a:solidFill>
              </a:rPr>
              <a:pPr/>
              <a:t>22</a:t>
            </a:fld>
            <a:endParaRPr lang="en-US" smtClean="0">
              <a:solidFill>
                <a:srgbClr val="045C75"/>
              </a:solidFill>
            </a:endParaRPr>
          </a:p>
        </p:txBody>
      </p:sp>
      <p:sp>
        <p:nvSpPr>
          <p:cNvPr id="4" name="Content Placeholder 3"/>
          <p:cNvSpPr>
            <a:spLocks noGrp="1"/>
          </p:cNvSpPr>
          <p:nvPr>
            <p:ph idx="1"/>
          </p:nvPr>
        </p:nvSpPr>
        <p:spPr>
          <a:xfrm>
            <a:off x="457200" y="1905000"/>
            <a:ext cx="8229600" cy="4572000"/>
          </a:xfrm>
        </p:spPr>
        <p:txBody>
          <a:bodyPr>
            <a:normAutofit/>
          </a:bodyPr>
          <a:lstStyle/>
          <a:p>
            <a:pPr marL="0" indent="457200">
              <a:lnSpc>
                <a:spcPct val="110000"/>
              </a:lnSpc>
              <a:spcBef>
                <a:spcPts val="0"/>
              </a:spcBef>
              <a:buClrTx/>
              <a:buFont typeface="+mj-lt"/>
              <a:buAutoNum type="arabicPeriod"/>
            </a:pPr>
            <a:r>
              <a:rPr lang="en-US" sz="1800" dirty="0" smtClean="0"/>
              <a:t>Treas</a:t>
            </a:r>
            <a:r>
              <a:rPr lang="en-US" sz="1800" dirty="0"/>
              <a:t>. </a:t>
            </a:r>
            <a:r>
              <a:rPr lang="en-US" sz="1800" dirty="0" err="1"/>
              <a:t>Regs</a:t>
            </a:r>
            <a:r>
              <a:rPr lang="en-US" sz="1800" dirty="0"/>
              <a:t>. 1.469-5T(a)(1) Safe Harbor </a:t>
            </a:r>
            <a:r>
              <a:rPr lang="en-US" sz="1800" dirty="0" smtClean="0"/>
              <a:t>Allowed.</a:t>
            </a:r>
            <a:endParaRPr lang="en-US" sz="1800" dirty="0"/>
          </a:p>
          <a:p>
            <a:pPr marL="0" indent="457200">
              <a:lnSpc>
                <a:spcPct val="110000"/>
              </a:lnSpc>
              <a:spcBef>
                <a:spcPts val="0"/>
              </a:spcBef>
              <a:buClrTx/>
              <a:buFont typeface="+mj-lt"/>
              <a:buAutoNum type="arabicPeriod"/>
            </a:pPr>
            <a:endParaRPr lang="en-US" sz="1800" dirty="0"/>
          </a:p>
          <a:p>
            <a:pPr marL="0" indent="457200">
              <a:lnSpc>
                <a:spcPct val="110000"/>
              </a:lnSpc>
              <a:spcBef>
                <a:spcPts val="0"/>
              </a:spcBef>
              <a:buClrTx/>
              <a:buFont typeface="+mj-lt"/>
              <a:buAutoNum type="arabicPeriod"/>
            </a:pPr>
            <a:r>
              <a:rPr lang="en-US" sz="1800" dirty="0"/>
              <a:t>Real estate professional (&gt;750 </a:t>
            </a:r>
            <a:r>
              <a:rPr lang="en-US" sz="1800" dirty="0" err="1"/>
              <a:t>hrs</a:t>
            </a:r>
            <a:r>
              <a:rPr lang="en-US" sz="1800" dirty="0"/>
              <a:t>) and </a:t>
            </a:r>
          </a:p>
          <a:p>
            <a:pPr marL="0" indent="457200">
              <a:lnSpc>
                <a:spcPct val="110000"/>
              </a:lnSpc>
              <a:spcBef>
                <a:spcPts val="0"/>
              </a:spcBef>
              <a:buClrTx/>
              <a:buFont typeface="+mj-lt"/>
              <a:buAutoNum type="arabicPeriod"/>
            </a:pPr>
            <a:endParaRPr lang="en-US" sz="1800" dirty="0"/>
          </a:p>
          <a:p>
            <a:pPr marL="274320" lvl="1" indent="457200">
              <a:lnSpc>
                <a:spcPct val="110000"/>
              </a:lnSpc>
              <a:spcBef>
                <a:spcPts val="0"/>
              </a:spcBef>
              <a:buClrTx/>
              <a:buNone/>
            </a:pPr>
            <a:r>
              <a:rPr lang="en-US" sz="1800" dirty="0" smtClean="0"/>
              <a:t>a.    Participates </a:t>
            </a:r>
            <a:r>
              <a:rPr lang="en-US" sz="1800" dirty="0"/>
              <a:t>in rental real estate activities; </a:t>
            </a:r>
          </a:p>
          <a:p>
            <a:pPr marL="731520" lvl="1" indent="457200">
              <a:lnSpc>
                <a:spcPct val="110000"/>
              </a:lnSpc>
              <a:spcBef>
                <a:spcPts val="0"/>
              </a:spcBef>
              <a:buClrTx/>
              <a:buAutoNum type="alphaLcPeriod" startAt="2"/>
            </a:pPr>
            <a:r>
              <a:rPr lang="en-US" sz="1800" dirty="0" smtClean="0"/>
              <a:t>Time </a:t>
            </a:r>
            <a:r>
              <a:rPr lang="en-US" sz="1800" dirty="0"/>
              <a:t>in activity = &gt; than 500 hours per year, </a:t>
            </a:r>
            <a:endParaRPr lang="en-US" sz="1800" dirty="0" smtClean="0"/>
          </a:p>
          <a:p>
            <a:pPr marL="731520" lvl="1" indent="457200">
              <a:lnSpc>
                <a:spcPct val="110000"/>
              </a:lnSpc>
              <a:spcBef>
                <a:spcPts val="0"/>
              </a:spcBef>
              <a:buClrTx/>
              <a:buAutoNum type="alphaLcPeriod" startAt="2"/>
            </a:pPr>
            <a:r>
              <a:rPr lang="en-US" sz="1800" dirty="0" err="1" smtClean="0"/>
              <a:t>ncome</a:t>
            </a:r>
            <a:r>
              <a:rPr lang="en-US" sz="1800" dirty="0" smtClean="0"/>
              <a:t> </a:t>
            </a:r>
            <a:r>
              <a:rPr lang="en-US" sz="1800" dirty="0"/>
              <a:t>associated with that activity*</a:t>
            </a:r>
          </a:p>
          <a:p>
            <a:pPr marL="0" indent="457200">
              <a:lnSpc>
                <a:spcPct val="110000"/>
              </a:lnSpc>
              <a:spcBef>
                <a:spcPts val="0"/>
              </a:spcBef>
              <a:buClrTx/>
              <a:buFont typeface="+mj-lt"/>
              <a:buAutoNum type="arabicPeriod"/>
            </a:pPr>
            <a:endParaRPr lang="en-US" sz="1800" dirty="0"/>
          </a:p>
          <a:p>
            <a:pPr marL="0" indent="457200">
              <a:lnSpc>
                <a:spcPct val="110000"/>
              </a:lnSpc>
              <a:spcBef>
                <a:spcPts val="0"/>
              </a:spcBef>
              <a:buClrTx/>
              <a:buFont typeface="+mj-lt"/>
              <a:buAutoNum type="arabicPeriod"/>
            </a:pPr>
            <a:r>
              <a:rPr lang="en-US" sz="1800" dirty="0"/>
              <a:t>Activity Must be Part of That Active Trade or Business.</a:t>
            </a:r>
          </a:p>
          <a:p>
            <a:pPr marL="0" indent="457200">
              <a:lnSpc>
                <a:spcPct val="110000"/>
              </a:lnSpc>
              <a:spcBef>
                <a:spcPts val="0"/>
              </a:spcBef>
              <a:buClrTx/>
              <a:buFont typeface="+mj-lt"/>
              <a:buAutoNum type="arabicPeriod"/>
            </a:pPr>
            <a:endParaRPr lang="en-US" sz="1800" dirty="0"/>
          </a:p>
          <a:p>
            <a:pPr marL="0" indent="457200">
              <a:lnSpc>
                <a:spcPct val="110000"/>
              </a:lnSpc>
              <a:spcBef>
                <a:spcPts val="0"/>
              </a:spcBef>
              <a:buClrTx/>
              <a:buFont typeface="+mj-lt"/>
              <a:buAutoNum type="arabicPeriod"/>
            </a:pPr>
            <a:r>
              <a:rPr lang="en-US" sz="1800" dirty="0" smtClean="0"/>
              <a:t>Active </a:t>
            </a:r>
            <a:r>
              <a:rPr lang="en-US" sz="1800" dirty="0"/>
              <a:t>Trade or Business, and thus not subject to NIIT pursuant to </a:t>
            </a:r>
            <a:r>
              <a:rPr lang="en-US" sz="1800" dirty="0" smtClean="0"/>
              <a:t>Code § 1411</a:t>
            </a:r>
            <a:r>
              <a:rPr lang="en-US" sz="1800" dirty="0"/>
              <a:t>. </a:t>
            </a:r>
          </a:p>
          <a:p>
            <a:endParaRPr lang="en-US" dirty="0"/>
          </a:p>
        </p:txBody>
      </p:sp>
    </p:spTree>
    <p:extLst>
      <p:ext uri="{BB962C8B-B14F-4D97-AF65-F5344CB8AC3E}">
        <p14:creationId xmlns:p14="http://schemas.microsoft.com/office/powerpoint/2010/main" val="33032056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normAutofit/>
          </a:bodyPr>
          <a:lstStyle/>
          <a:p>
            <a:pPr>
              <a:defRPr/>
            </a:pPr>
            <a:r>
              <a:rPr lang="en-US" sz="3600" dirty="0" smtClean="0">
                <a:solidFill>
                  <a:srgbClr val="B88318"/>
                </a:solidFill>
              </a:rPr>
              <a:t>Trustee Material Participation</a:t>
            </a:r>
            <a:endParaRPr lang="en-US" sz="3600" dirty="0">
              <a:solidFill>
                <a:schemeClr val="accent1">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381000" y="1371600"/>
            <a:ext cx="8504238" cy="4648200"/>
          </a:xfrm>
        </p:spPr>
        <p:txBody>
          <a:bodyPr>
            <a:normAutofit/>
          </a:bodyPr>
          <a:lstStyle/>
          <a:p>
            <a:pPr marL="0" indent="457200" algn="just" eaLnBrk="1" fontAlgn="auto" hangingPunct="1">
              <a:lnSpc>
                <a:spcPct val="110000"/>
              </a:lnSpc>
              <a:spcBef>
                <a:spcPts val="0"/>
              </a:spcBef>
              <a:spcAft>
                <a:spcPts val="0"/>
              </a:spcAft>
              <a:buClr>
                <a:schemeClr val="accent3"/>
              </a:buClr>
              <a:buNone/>
              <a:defRPr/>
            </a:pPr>
            <a:endParaRPr lang="en-US" sz="1800" dirty="0" smtClean="0">
              <a:latin typeface="+mj-lt"/>
            </a:endParaRPr>
          </a:p>
          <a:p>
            <a:pPr marL="0" indent="457200" algn="just" eaLnBrk="1" fontAlgn="auto" hangingPunct="1">
              <a:lnSpc>
                <a:spcPct val="110000"/>
              </a:lnSpc>
              <a:spcBef>
                <a:spcPts val="0"/>
              </a:spcBef>
              <a:spcAft>
                <a:spcPts val="0"/>
              </a:spcAft>
              <a:buClr>
                <a:schemeClr val="accent3"/>
              </a:buClr>
              <a:buFont typeface="Wingdings" panose="05000000000000000000" pitchFamily="2" charset="2"/>
              <a:buChar char="§"/>
              <a:defRPr/>
            </a:pPr>
            <a:r>
              <a:rPr lang="en-US" sz="1800" b="1" dirty="0" smtClean="0">
                <a:latin typeface="+mj-lt"/>
              </a:rPr>
              <a:t>IRS:  </a:t>
            </a:r>
            <a:r>
              <a:rPr lang="en-US" sz="1800" dirty="0" smtClean="0">
                <a:latin typeface="+mj-lt"/>
              </a:rPr>
              <a:t>Material </a:t>
            </a:r>
            <a:r>
              <a:rPr lang="en-US" sz="1800" dirty="0">
                <a:latin typeface="+mj-lt"/>
              </a:rPr>
              <a:t>participation </a:t>
            </a:r>
            <a:r>
              <a:rPr lang="en-US" sz="1800" dirty="0" smtClean="0">
                <a:latin typeface="+mj-lt"/>
              </a:rPr>
              <a:t>by </a:t>
            </a:r>
            <a:r>
              <a:rPr lang="en-US" sz="1800" dirty="0" err="1">
                <a:latin typeface="+mj-lt"/>
              </a:rPr>
              <a:t>nongrantor</a:t>
            </a:r>
            <a:r>
              <a:rPr lang="en-US" sz="1800" dirty="0">
                <a:latin typeface="+mj-lt"/>
              </a:rPr>
              <a:t> trust </a:t>
            </a:r>
            <a:r>
              <a:rPr lang="en-US" sz="1800" dirty="0" smtClean="0">
                <a:latin typeface="+mj-lt"/>
              </a:rPr>
              <a:t>depends on trustee’s activity, not it’s agents (or special trustee).  See also TAM 200733023; </a:t>
            </a:r>
            <a:r>
              <a:rPr lang="en-US" sz="1800" dirty="0">
                <a:latin typeface="+mj-lt"/>
              </a:rPr>
              <a:t>PLR </a:t>
            </a:r>
            <a:r>
              <a:rPr lang="en-US" sz="1800" dirty="0" smtClean="0">
                <a:latin typeface="+mj-lt"/>
              </a:rPr>
              <a:t>201029014; TAM 201317010.</a:t>
            </a:r>
          </a:p>
          <a:p>
            <a:pPr marL="0" indent="457200" algn="just" eaLnBrk="1" fontAlgn="auto" hangingPunct="1">
              <a:lnSpc>
                <a:spcPct val="110000"/>
              </a:lnSpc>
              <a:spcBef>
                <a:spcPts val="0"/>
              </a:spcBef>
              <a:spcAft>
                <a:spcPts val="0"/>
              </a:spcAft>
              <a:buClr>
                <a:schemeClr val="accent3"/>
              </a:buClr>
              <a:buFont typeface="Wingdings" panose="05000000000000000000" pitchFamily="2" charset="2"/>
              <a:buChar char="§"/>
              <a:defRPr/>
            </a:pPr>
            <a:endParaRPr lang="en-US" sz="1800" dirty="0">
              <a:latin typeface="+mj-lt"/>
            </a:endParaRPr>
          </a:p>
          <a:p>
            <a:pPr marL="0" indent="457200" algn="just" eaLnBrk="1" fontAlgn="auto" hangingPunct="1">
              <a:lnSpc>
                <a:spcPct val="110000"/>
              </a:lnSpc>
              <a:spcBef>
                <a:spcPts val="0"/>
              </a:spcBef>
              <a:spcAft>
                <a:spcPts val="0"/>
              </a:spcAft>
              <a:buClr>
                <a:schemeClr val="accent3"/>
              </a:buClr>
              <a:buFont typeface="Wingdings 2"/>
              <a:buChar char=""/>
              <a:defRPr/>
            </a:pPr>
            <a:r>
              <a:rPr lang="en-US" sz="1800" u="sng" dirty="0" smtClean="0">
                <a:latin typeface="+mj-lt"/>
              </a:rPr>
              <a:t>Carter Trust v. US</a:t>
            </a:r>
            <a:r>
              <a:rPr lang="en-US" sz="1800" dirty="0" smtClean="0">
                <a:latin typeface="+mj-lt"/>
              </a:rPr>
              <a:t>  256 F. Supp. 2d 536 (N.D. Tex. 2003). Trustee hired ranch manager.  Material participation found through employees and trustee. </a:t>
            </a:r>
          </a:p>
          <a:p>
            <a:pPr marL="0" indent="457200" algn="just" eaLnBrk="1" fontAlgn="auto" hangingPunct="1">
              <a:lnSpc>
                <a:spcPct val="110000"/>
              </a:lnSpc>
              <a:spcBef>
                <a:spcPts val="0"/>
              </a:spcBef>
              <a:spcAft>
                <a:spcPts val="0"/>
              </a:spcAft>
              <a:buClr>
                <a:schemeClr val="accent3"/>
              </a:buClr>
              <a:buFont typeface="Wingdings 2"/>
              <a:buChar char=""/>
              <a:defRPr/>
            </a:pPr>
            <a:endParaRPr lang="en-US" sz="1800" dirty="0" smtClean="0">
              <a:latin typeface="+mj-lt"/>
            </a:endParaRPr>
          </a:p>
          <a:p>
            <a:pPr marL="0" indent="457200" algn="just" eaLnBrk="1" fontAlgn="auto" hangingPunct="1">
              <a:lnSpc>
                <a:spcPct val="110000"/>
              </a:lnSpc>
              <a:spcBef>
                <a:spcPts val="0"/>
              </a:spcBef>
              <a:spcAft>
                <a:spcPts val="0"/>
              </a:spcAft>
              <a:buClr>
                <a:schemeClr val="accent3"/>
              </a:buClr>
              <a:buFont typeface="Wingdings 2"/>
              <a:buChar char=""/>
              <a:defRPr/>
            </a:pPr>
            <a:r>
              <a:rPr lang="en-US" sz="1800" dirty="0" smtClean="0">
                <a:latin typeface="+mj-lt"/>
              </a:rPr>
              <a:t> </a:t>
            </a:r>
            <a:r>
              <a:rPr lang="en-US" sz="1800" u="sng" dirty="0" err="1" smtClean="0">
                <a:latin typeface="+mj-lt"/>
              </a:rPr>
              <a:t>Aragona</a:t>
            </a:r>
            <a:r>
              <a:rPr lang="en-US" sz="1800" u="sng" dirty="0" smtClean="0">
                <a:latin typeface="+mj-lt"/>
              </a:rPr>
              <a:t> Trust v. </a:t>
            </a:r>
            <a:r>
              <a:rPr lang="en-US" sz="1800" u="sng" dirty="0" err="1" smtClean="0">
                <a:latin typeface="+mj-lt"/>
              </a:rPr>
              <a:t>Com’r</a:t>
            </a:r>
            <a:r>
              <a:rPr lang="en-US" sz="1800" dirty="0" smtClean="0">
                <a:latin typeface="+mj-lt"/>
              </a:rPr>
              <a:t>, 142 TC. 9 (3/27/14).  3 of 6 trustees (related) worked FT for R/E management LLC, wholly owned by trust.  </a:t>
            </a:r>
            <a:r>
              <a:rPr lang="en-US" sz="1800" dirty="0">
                <a:latin typeface="+mj-lt"/>
              </a:rPr>
              <a:t>T</a:t>
            </a:r>
            <a:r>
              <a:rPr lang="en-US" sz="1800" dirty="0" smtClean="0">
                <a:latin typeface="+mj-lt"/>
              </a:rPr>
              <a:t>rust can materially participate through trustee-employees; </a:t>
            </a:r>
            <a:r>
              <a:rPr lang="en-US" sz="1800" b="1" dirty="0" smtClean="0">
                <a:latin typeface="+mj-lt"/>
              </a:rPr>
              <a:t>R/E professional exception applied</a:t>
            </a:r>
            <a:r>
              <a:rPr lang="en-US" sz="1800" dirty="0" smtClean="0">
                <a:latin typeface="+mj-lt"/>
              </a:rPr>
              <a:t>. </a:t>
            </a:r>
          </a:p>
        </p:txBody>
      </p:sp>
      <p:sp>
        <p:nvSpPr>
          <p:cNvPr id="123908"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FB66E6DB-B295-487B-B648-8CDAEC4DD078}" type="slidenum">
              <a:rPr lang="en-US" smtClean="0">
                <a:solidFill>
                  <a:srgbClr val="045C75"/>
                </a:solidFill>
              </a:rPr>
              <a:pPr/>
              <a:t>23</a:t>
            </a:fld>
            <a:endParaRPr lang="en-US" smtClean="0">
              <a:solidFill>
                <a:srgbClr val="045C75"/>
              </a:solidFill>
            </a:endParaRPr>
          </a:p>
        </p:txBody>
      </p:sp>
    </p:spTree>
    <p:extLst>
      <p:ext uri="{BB962C8B-B14F-4D97-AF65-F5344CB8AC3E}">
        <p14:creationId xmlns:p14="http://schemas.microsoft.com/office/powerpoint/2010/main" val="26437364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714"/>
            <a:ext cx="8382000" cy="1295400"/>
          </a:xfrm>
        </p:spPr>
        <p:txBody>
          <a:bodyPr>
            <a:noAutofit/>
          </a:bodyPr>
          <a:lstStyle/>
          <a:p>
            <a:r>
              <a:rPr lang="en-US" sz="3600" dirty="0">
                <a:solidFill>
                  <a:srgbClr val="B88318"/>
                </a:solidFill>
              </a:rPr>
              <a:t>Swapping Assets with Existing </a:t>
            </a:r>
            <a:r>
              <a:rPr lang="en-US" sz="3600" dirty="0" err="1">
                <a:solidFill>
                  <a:srgbClr val="B88318"/>
                </a:solidFill>
              </a:rPr>
              <a:t>IDGTs</a:t>
            </a:r>
            <a:endParaRPr lang="en-US" sz="3600" dirty="0">
              <a:solidFill>
                <a:srgbClr val="B88318"/>
              </a:solidFill>
            </a:endParaRPr>
          </a:p>
        </p:txBody>
      </p:sp>
      <p:sp>
        <p:nvSpPr>
          <p:cNvPr id="3" name="Content Placeholder 2"/>
          <p:cNvSpPr>
            <a:spLocks noGrp="1"/>
          </p:cNvSpPr>
          <p:nvPr>
            <p:ph idx="1"/>
          </p:nvPr>
        </p:nvSpPr>
        <p:spPr>
          <a:xfrm>
            <a:off x="457200" y="914400"/>
            <a:ext cx="8458200" cy="5791200"/>
          </a:xfrm>
        </p:spPr>
        <p:txBody>
          <a:bodyPr>
            <a:noAutofit/>
          </a:bodyPr>
          <a:lstStyle/>
          <a:p>
            <a:pPr marL="0" marR="0" lvl="0" indent="457200" algn="just">
              <a:lnSpc>
                <a:spcPct val="110000"/>
              </a:lnSpc>
              <a:spcBef>
                <a:spcPts val="0"/>
              </a:spcBef>
              <a:spcAft>
                <a:spcPts val="0"/>
              </a:spcAft>
              <a:buClrTx/>
              <a:buNone/>
            </a:pPr>
            <a:r>
              <a:rPr lang="en-US" sz="1200" dirty="0" smtClean="0">
                <a:ea typeface="Calibri"/>
                <a:cs typeface="Times New Roman"/>
              </a:rPr>
              <a:t>Many Intentionally defective grantor trusts (“IDGTs) include the power to swap assets between the IDGT and the grantor.  </a:t>
            </a:r>
          </a:p>
          <a:p>
            <a:pPr marL="0" marR="0" lvl="0" indent="457200" algn="just">
              <a:lnSpc>
                <a:spcPct val="110000"/>
              </a:lnSpc>
              <a:spcBef>
                <a:spcPts val="0"/>
              </a:spcBef>
              <a:spcAft>
                <a:spcPts val="0"/>
              </a:spcAft>
              <a:buClrTx/>
              <a:buNone/>
            </a:pPr>
            <a:endParaRPr lang="en-US" sz="1200" dirty="0">
              <a:ea typeface="Calibri"/>
              <a:cs typeface="Times New Roman"/>
            </a:endParaRPr>
          </a:p>
          <a:p>
            <a:pPr marL="0" marR="0" lvl="0" indent="457200" algn="just">
              <a:lnSpc>
                <a:spcPct val="110000"/>
              </a:lnSpc>
              <a:spcBef>
                <a:spcPts val="0"/>
              </a:spcBef>
              <a:spcAft>
                <a:spcPts val="0"/>
              </a:spcAft>
              <a:buClrTx/>
              <a:buNone/>
            </a:pPr>
            <a:r>
              <a:rPr lang="en-US" sz="1200" dirty="0" smtClean="0">
                <a:ea typeface="Calibri"/>
                <a:cs typeface="Times New Roman"/>
              </a:rPr>
              <a:t>1.  	</a:t>
            </a:r>
            <a:r>
              <a:rPr lang="en-US" sz="1200" u="sng" dirty="0" smtClean="0">
                <a:ea typeface="Calibri"/>
                <a:cs typeface="Times New Roman"/>
              </a:rPr>
              <a:t>Retained </a:t>
            </a:r>
            <a:r>
              <a:rPr lang="en-US" sz="1200" u="sng" dirty="0">
                <a:ea typeface="Calibri"/>
                <a:cs typeface="Times New Roman"/>
              </a:rPr>
              <a:t>Power</a:t>
            </a:r>
            <a:r>
              <a:rPr lang="en-US" sz="1200" dirty="0">
                <a:ea typeface="Calibri"/>
                <a:cs typeface="Times New Roman"/>
              </a:rPr>
              <a:t>.  A common power used to achieve grantor trust status for the IDGT is </a:t>
            </a:r>
            <a:r>
              <a:rPr lang="en-US" sz="1200" dirty="0" smtClean="0">
                <a:ea typeface="Calibri"/>
                <a:cs typeface="Times New Roman"/>
              </a:rPr>
              <a:t>retaining in the grantor or powerholder the right to </a:t>
            </a:r>
            <a:r>
              <a:rPr lang="en-US" sz="1200" dirty="0">
                <a:ea typeface="Calibri"/>
                <a:cs typeface="Times New Roman"/>
              </a:rPr>
              <a:t>reacquire the trust corpus by substituting other property of an equivalent </a:t>
            </a:r>
            <a:r>
              <a:rPr lang="en-US" sz="1200" dirty="0" smtClean="0">
                <a:ea typeface="Calibri"/>
                <a:cs typeface="Times New Roman"/>
              </a:rPr>
              <a:t>value</a:t>
            </a:r>
            <a:r>
              <a:rPr lang="en-US" sz="1200" dirty="0">
                <a:ea typeface="Calibri"/>
                <a:cs typeface="Times New Roman"/>
              </a:rPr>
              <a:t> </a:t>
            </a:r>
            <a:r>
              <a:rPr lang="en-US" sz="1200" dirty="0" smtClean="0">
                <a:ea typeface="Calibri"/>
                <a:cs typeface="Times New Roman"/>
              </a:rPr>
              <a:t>(Code § 675(4</a:t>
            </a:r>
            <a:r>
              <a:rPr lang="en-US" sz="1200" dirty="0" smtClean="0">
                <a:ea typeface="Calibri"/>
                <a:cs typeface="Times New Roman"/>
              </a:rPr>
              <a:t>)(c).</a:t>
            </a:r>
          </a:p>
          <a:p>
            <a:pPr marL="0" marR="0" lvl="0" indent="457200" algn="just">
              <a:lnSpc>
                <a:spcPct val="110000"/>
              </a:lnSpc>
              <a:spcBef>
                <a:spcPts val="0"/>
              </a:spcBef>
              <a:spcAft>
                <a:spcPts val="0"/>
              </a:spcAft>
              <a:buClrTx/>
              <a:buNone/>
            </a:pPr>
            <a:endParaRPr lang="en-US" sz="1200" dirty="0">
              <a:ea typeface="Calibri"/>
              <a:cs typeface="Times New Roman"/>
            </a:endParaRPr>
          </a:p>
          <a:p>
            <a:pPr marL="0" marR="0" lvl="0" indent="457200" algn="just">
              <a:lnSpc>
                <a:spcPct val="110000"/>
              </a:lnSpc>
              <a:spcBef>
                <a:spcPts val="0"/>
              </a:spcBef>
              <a:spcAft>
                <a:spcPts val="0"/>
              </a:spcAft>
              <a:buClrTx/>
              <a:buNone/>
            </a:pPr>
            <a:r>
              <a:rPr lang="en-US" sz="1200" dirty="0" smtClean="0">
                <a:ea typeface="Calibri"/>
                <a:cs typeface="Times New Roman"/>
              </a:rPr>
              <a:t>2.  	</a:t>
            </a:r>
            <a:r>
              <a:rPr lang="en-US" sz="1200" u="sng" dirty="0" smtClean="0">
                <a:ea typeface="Calibri"/>
                <a:cs typeface="Times New Roman"/>
              </a:rPr>
              <a:t>Income </a:t>
            </a:r>
            <a:r>
              <a:rPr lang="en-US" sz="1200" u="sng" dirty="0">
                <a:ea typeface="Calibri"/>
                <a:cs typeface="Times New Roman"/>
              </a:rPr>
              <a:t>Tax Transactions</a:t>
            </a:r>
            <a:r>
              <a:rPr lang="en-US" sz="1200" dirty="0">
                <a:ea typeface="Calibri"/>
                <a:cs typeface="Times New Roman"/>
              </a:rPr>
              <a:t>.  For income tax purposes, transactions between the grantor and the IDGT </a:t>
            </a:r>
            <a:r>
              <a:rPr lang="en-US" sz="1200" dirty="0" smtClean="0">
                <a:ea typeface="Calibri"/>
                <a:cs typeface="Times New Roman"/>
              </a:rPr>
              <a:t>are disregarded</a:t>
            </a:r>
            <a:r>
              <a:rPr lang="en-US" sz="1200" dirty="0">
                <a:ea typeface="Calibri"/>
                <a:cs typeface="Times New Roman"/>
              </a:rPr>
              <a:t>.  As such, </a:t>
            </a:r>
            <a:r>
              <a:rPr lang="en-US" sz="1200" dirty="0" smtClean="0">
                <a:ea typeface="Calibri"/>
                <a:cs typeface="Times New Roman"/>
              </a:rPr>
              <a:t>the powerholder may swap </a:t>
            </a:r>
            <a:r>
              <a:rPr lang="en-US" sz="1200" dirty="0">
                <a:ea typeface="Calibri"/>
                <a:cs typeface="Times New Roman"/>
              </a:rPr>
              <a:t>high basis assets for low basis assets without jeopardizing the estate tax </a:t>
            </a:r>
            <a:r>
              <a:rPr lang="en-US" sz="1200" dirty="0" err="1">
                <a:ea typeface="Calibri"/>
                <a:cs typeface="Times New Roman"/>
              </a:rPr>
              <a:t>includibility</a:t>
            </a:r>
            <a:r>
              <a:rPr lang="en-US" sz="1200" dirty="0">
                <a:ea typeface="Calibri"/>
                <a:cs typeface="Times New Roman"/>
              </a:rPr>
              <a:t> of the assets and without having a taxable transaction for income tax purposes</a:t>
            </a:r>
            <a:r>
              <a:rPr lang="en-US" sz="1200" dirty="0" smtClean="0">
                <a:ea typeface="Calibri"/>
                <a:cs typeface="Times New Roman"/>
              </a:rPr>
              <a:t>.  </a:t>
            </a:r>
          </a:p>
          <a:p>
            <a:pPr marL="0" marR="0" lvl="0" indent="457200" algn="just">
              <a:lnSpc>
                <a:spcPct val="110000"/>
              </a:lnSpc>
              <a:spcBef>
                <a:spcPts val="0"/>
              </a:spcBef>
              <a:spcAft>
                <a:spcPts val="0"/>
              </a:spcAft>
              <a:buClrTx/>
              <a:buNone/>
            </a:pPr>
            <a:endParaRPr lang="en-US" sz="1200" dirty="0">
              <a:ea typeface="Calibri"/>
              <a:cs typeface="Times New Roman"/>
            </a:endParaRPr>
          </a:p>
          <a:p>
            <a:pPr marL="0" marR="0" lvl="0" indent="457200" algn="just">
              <a:lnSpc>
                <a:spcPct val="110000"/>
              </a:lnSpc>
              <a:spcBef>
                <a:spcPts val="0"/>
              </a:spcBef>
              <a:spcAft>
                <a:spcPts val="0"/>
              </a:spcAft>
              <a:buClrTx/>
              <a:buNone/>
            </a:pPr>
            <a:r>
              <a:rPr lang="en-US" sz="1200" dirty="0" smtClean="0">
                <a:ea typeface="Calibri"/>
                <a:cs typeface="Times New Roman"/>
              </a:rPr>
              <a:t>3.  	</a:t>
            </a:r>
            <a:r>
              <a:rPr lang="en-US" sz="1200" u="sng" dirty="0" smtClean="0">
                <a:ea typeface="Calibri"/>
                <a:cs typeface="Times New Roman"/>
              </a:rPr>
              <a:t>Choosing </a:t>
            </a:r>
            <a:r>
              <a:rPr lang="en-US" sz="1200" u="sng" dirty="0">
                <a:ea typeface="Calibri"/>
                <a:cs typeface="Times New Roman"/>
              </a:rPr>
              <a:t>Assets</a:t>
            </a:r>
            <a:r>
              <a:rPr lang="en-US" sz="1200" dirty="0">
                <a:ea typeface="Calibri"/>
                <a:cs typeface="Times New Roman"/>
              </a:rPr>
              <a:t>.  </a:t>
            </a:r>
            <a:endParaRPr lang="en-US" sz="1200" dirty="0" smtClean="0">
              <a:ea typeface="Calibri"/>
              <a:cs typeface="Times New Roman"/>
            </a:endParaRPr>
          </a:p>
          <a:p>
            <a:pPr marL="0" marR="0" lvl="0" indent="457200" algn="just">
              <a:lnSpc>
                <a:spcPct val="110000"/>
              </a:lnSpc>
              <a:spcBef>
                <a:spcPts val="0"/>
              </a:spcBef>
              <a:spcAft>
                <a:spcPts val="0"/>
              </a:spcAft>
              <a:buClrTx/>
              <a:buNone/>
            </a:pPr>
            <a:endParaRPr lang="en-US" sz="1200" dirty="0">
              <a:ea typeface="Calibri"/>
              <a:cs typeface="Times New Roman"/>
            </a:endParaRPr>
          </a:p>
          <a:p>
            <a:pPr marL="0" marR="0" lvl="0" indent="457200" algn="just">
              <a:lnSpc>
                <a:spcPct val="110000"/>
              </a:lnSpc>
              <a:spcBef>
                <a:spcPts val="0"/>
              </a:spcBef>
              <a:spcAft>
                <a:spcPts val="0"/>
              </a:spcAft>
              <a:buClrTx/>
              <a:buNone/>
            </a:pPr>
            <a:r>
              <a:rPr lang="en-US" sz="1200" dirty="0" smtClean="0">
                <a:ea typeface="Calibri"/>
                <a:cs typeface="Times New Roman"/>
              </a:rPr>
              <a:t>	a.  To </a:t>
            </a:r>
            <a:r>
              <a:rPr lang="en-US" sz="1200" dirty="0">
                <a:ea typeface="Calibri"/>
                <a:cs typeface="Times New Roman"/>
              </a:rPr>
              <a:t>maximize the benefits of the swap power, it must be exercised as assets appreciate or are sold over time. When exercised properly, this can ensure that only those assets that benefit the most from the step-up will be subject to estate inclusion.</a:t>
            </a:r>
          </a:p>
          <a:p>
            <a:pPr marL="0" marR="0" lvl="0" indent="457200" algn="just">
              <a:lnSpc>
                <a:spcPct val="110000"/>
              </a:lnSpc>
              <a:spcBef>
                <a:spcPts val="0"/>
              </a:spcBef>
              <a:spcAft>
                <a:spcPts val="0"/>
              </a:spcAft>
              <a:buClrTx/>
              <a:buNone/>
            </a:pPr>
            <a:r>
              <a:rPr lang="en-US" sz="1200" dirty="0" smtClean="0">
                <a:ea typeface="Calibri"/>
                <a:cs typeface="Times New Roman"/>
              </a:rPr>
              <a:t>	b.  An </a:t>
            </a:r>
            <a:r>
              <a:rPr lang="en-US" sz="1200" dirty="0">
                <a:ea typeface="Calibri"/>
                <a:cs typeface="Times New Roman"/>
              </a:rPr>
              <a:t>additional benefit may be the opportunity to move high basis assets into the </a:t>
            </a:r>
            <a:r>
              <a:rPr lang="en-US" sz="1200" dirty="0" smtClean="0">
                <a:ea typeface="Calibri"/>
                <a:cs typeface="Times New Roman"/>
              </a:rPr>
              <a:t>IDGT </a:t>
            </a:r>
            <a:r>
              <a:rPr lang="en-US" sz="1200" dirty="0">
                <a:ea typeface="Calibri"/>
                <a:cs typeface="Times New Roman"/>
              </a:rPr>
              <a:t>and then “turn off” its grantor status, the result being more income tax deductions for the now taxable trust</a:t>
            </a:r>
            <a:r>
              <a:rPr lang="en-US" sz="1200" dirty="0" smtClean="0">
                <a:ea typeface="Calibri"/>
                <a:cs typeface="Times New Roman"/>
              </a:rPr>
              <a:t>.</a:t>
            </a:r>
          </a:p>
          <a:p>
            <a:pPr marL="0" marR="0" lvl="0" indent="457200" algn="just">
              <a:lnSpc>
                <a:spcPct val="110000"/>
              </a:lnSpc>
              <a:spcBef>
                <a:spcPts val="0"/>
              </a:spcBef>
              <a:spcAft>
                <a:spcPts val="0"/>
              </a:spcAft>
              <a:buClrTx/>
              <a:buNone/>
            </a:pPr>
            <a:endParaRPr lang="en-US" sz="1200" dirty="0">
              <a:ea typeface="Calibri"/>
              <a:cs typeface="Times New Roman"/>
            </a:endParaRPr>
          </a:p>
          <a:p>
            <a:pPr marL="0" marR="0" lvl="0" indent="457200" algn="just">
              <a:lnSpc>
                <a:spcPct val="110000"/>
              </a:lnSpc>
              <a:spcBef>
                <a:spcPts val="0"/>
              </a:spcBef>
              <a:spcAft>
                <a:spcPts val="0"/>
              </a:spcAft>
              <a:buClrTx/>
              <a:buNone/>
            </a:pPr>
            <a:r>
              <a:rPr lang="en-US" sz="1200" dirty="0" smtClean="0">
                <a:ea typeface="Calibri"/>
                <a:cs typeface="Times New Roman"/>
              </a:rPr>
              <a:t>4.	</a:t>
            </a:r>
            <a:r>
              <a:rPr lang="en-US" sz="1200" u="sng" dirty="0" smtClean="0">
                <a:ea typeface="Calibri"/>
                <a:cs typeface="Times New Roman"/>
              </a:rPr>
              <a:t>Proposed </a:t>
            </a:r>
            <a:r>
              <a:rPr lang="en-US" sz="1200" u="sng" dirty="0">
                <a:ea typeface="Calibri"/>
                <a:cs typeface="Times New Roman"/>
              </a:rPr>
              <a:t>Limitation</a:t>
            </a:r>
            <a:r>
              <a:rPr lang="en-US" sz="1200" dirty="0">
                <a:ea typeface="Calibri"/>
                <a:cs typeface="Times New Roman"/>
              </a:rPr>
              <a:t>.  The Obama Administration previously put forward a proposal that would severely limit the ability of grantors to prospectively manage assets that would be includible in the grantor’s estate through the use of this swap power. Pursuant to the </a:t>
            </a:r>
            <a:r>
              <a:rPr lang="en-US" sz="1200" dirty="0" smtClean="0">
                <a:ea typeface="Calibri"/>
                <a:cs typeface="Times New Roman"/>
              </a:rPr>
              <a:t>proposal:</a:t>
            </a:r>
          </a:p>
          <a:p>
            <a:pPr marL="914400" marR="0" lvl="0" indent="0" algn="just">
              <a:lnSpc>
                <a:spcPct val="110000"/>
              </a:lnSpc>
              <a:spcBef>
                <a:spcPts val="0"/>
              </a:spcBef>
              <a:spcAft>
                <a:spcPts val="0"/>
              </a:spcAft>
              <a:buClrTx/>
              <a:buNone/>
            </a:pPr>
            <a:r>
              <a:rPr lang="en-US" sz="1000" dirty="0" smtClean="0">
                <a:ea typeface="Calibri"/>
                <a:cs typeface="Times New Roman"/>
              </a:rPr>
              <a:t>If </a:t>
            </a:r>
            <a:r>
              <a:rPr lang="en-US" sz="1000" dirty="0">
                <a:ea typeface="Calibri"/>
                <a:cs typeface="Times New Roman"/>
              </a:rPr>
              <a:t>a person who is a deemed owner under the grantor trust rules of all or a portion of a trust engages in a transaction </a:t>
            </a:r>
            <a:r>
              <a:rPr lang="en-US" sz="1000" dirty="0" smtClean="0">
                <a:ea typeface="Calibri"/>
                <a:cs typeface="Times New Roman"/>
              </a:rPr>
              <a:t>with </a:t>
            </a:r>
            <a:r>
              <a:rPr lang="en-US" sz="1000" dirty="0">
                <a:ea typeface="Calibri"/>
                <a:cs typeface="Times New Roman"/>
              </a:rPr>
              <a:t>that trust that constitutes a sale, exchange, or comparable transaction that is disregarded for income tax purposes </a:t>
            </a:r>
            <a:r>
              <a:rPr lang="en-US" sz="1000" dirty="0" smtClean="0">
                <a:ea typeface="Calibri"/>
                <a:cs typeface="Times New Roman"/>
              </a:rPr>
              <a:t>. . . . and reinvestments </a:t>
            </a:r>
            <a:r>
              <a:rPr lang="en-US" sz="1000" dirty="0">
                <a:ea typeface="Calibri"/>
                <a:cs typeface="Times New Roman"/>
              </a:rPr>
              <a:t>thereof, net of the amount of the consideration received by the person in that transaction) will </a:t>
            </a:r>
            <a:r>
              <a:rPr lang="en-US" sz="1000" dirty="0" smtClean="0">
                <a:ea typeface="Calibri"/>
                <a:cs typeface="Times New Roman"/>
              </a:rPr>
              <a:t>be subject </a:t>
            </a:r>
            <a:r>
              <a:rPr lang="en-US" sz="1000" dirty="0">
                <a:ea typeface="Calibri"/>
                <a:cs typeface="Times New Roman"/>
              </a:rPr>
              <a:t>to estate tax as part of the gross estate of the deemed owner, will be subject to gift tax at any time during the </a:t>
            </a:r>
            <a:r>
              <a:rPr lang="en-US" sz="1000" dirty="0" smtClean="0">
                <a:ea typeface="Calibri"/>
                <a:cs typeface="Times New Roman"/>
              </a:rPr>
              <a:t>deemed </a:t>
            </a:r>
            <a:r>
              <a:rPr lang="en-US" sz="1000" dirty="0">
                <a:ea typeface="Calibri"/>
                <a:cs typeface="Times New Roman"/>
              </a:rPr>
              <a:t>owner’s life when his or her treatment as a deemed owner of the trust is terminated, and will be treated as a </a:t>
            </a:r>
            <a:r>
              <a:rPr lang="en-US" sz="1000" dirty="0" smtClean="0">
                <a:ea typeface="Calibri"/>
                <a:cs typeface="Times New Roman"/>
              </a:rPr>
              <a:t>gift </a:t>
            </a:r>
            <a:r>
              <a:rPr lang="en-US" sz="1000" dirty="0">
                <a:ea typeface="Calibri"/>
                <a:cs typeface="Times New Roman"/>
              </a:rPr>
              <a:t>by the deemed owner to the extent any distribution is made to another person (except in discharge of the deemed </a:t>
            </a:r>
            <a:r>
              <a:rPr lang="en-US" sz="1000" dirty="0" smtClean="0">
                <a:ea typeface="Calibri"/>
                <a:cs typeface="Times New Roman"/>
              </a:rPr>
              <a:t>owner’s </a:t>
            </a:r>
            <a:r>
              <a:rPr lang="en-US" sz="1000" dirty="0">
                <a:ea typeface="Calibri"/>
                <a:cs typeface="Times New Roman"/>
              </a:rPr>
              <a:t>obligation to the </a:t>
            </a:r>
            <a:r>
              <a:rPr lang="en-US" sz="1000" dirty="0" err="1">
                <a:ea typeface="Calibri"/>
                <a:cs typeface="Times New Roman"/>
              </a:rPr>
              <a:t>distributee</a:t>
            </a:r>
            <a:r>
              <a:rPr lang="en-US" sz="1000" dirty="0">
                <a:ea typeface="Calibri"/>
                <a:cs typeface="Times New Roman"/>
              </a:rPr>
              <a:t>) during the life of the deemed owner.</a:t>
            </a:r>
          </a:p>
          <a:p>
            <a:pPr marL="0" marR="0" lvl="0" indent="457200" algn="just">
              <a:lnSpc>
                <a:spcPct val="115000"/>
              </a:lnSpc>
              <a:spcBef>
                <a:spcPts val="0"/>
              </a:spcBef>
              <a:spcAft>
                <a:spcPts val="0"/>
              </a:spcAft>
              <a:buClrTx/>
              <a:buNone/>
            </a:pPr>
            <a:endParaRPr lang="en-US" sz="1200" dirty="0">
              <a:ea typeface="Calibri"/>
              <a:cs typeface="Times New Roman"/>
            </a:endParaRPr>
          </a:p>
          <a:p>
            <a:pPr marL="0" marR="0" lvl="0" indent="457200" algn="just">
              <a:lnSpc>
                <a:spcPct val="115000"/>
              </a:lnSpc>
              <a:spcBef>
                <a:spcPts val="0"/>
              </a:spcBef>
              <a:spcAft>
                <a:spcPts val="0"/>
              </a:spcAft>
              <a:buClrTx/>
              <a:buNone/>
            </a:pPr>
            <a:r>
              <a:rPr lang="en-US" sz="1200" dirty="0">
                <a:ea typeface="Calibri"/>
                <a:cs typeface="Times New Roman"/>
              </a:rPr>
              <a:t>Although not yet enacted, IRS has put this issue on its “No Letter Ruling” list.</a:t>
            </a:r>
          </a:p>
          <a:p>
            <a:pPr marL="0" marR="0" lvl="0" indent="0" algn="just">
              <a:lnSpc>
                <a:spcPct val="115000"/>
              </a:lnSpc>
              <a:spcBef>
                <a:spcPts val="0"/>
              </a:spcBef>
              <a:spcAft>
                <a:spcPts val="0"/>
              </a:spcAft>
              <a:buClrTx/>
              <a:buNone/>
            </a:pPr>
            <a:endParaRPr lang="en-US" sz="1200" dirty="0">
              <a:latin typeface="Calibri"/>
              <a:ea typeface="Calibri"/>
              <a:cs typeface="Times New Roman"/>
            </a:endParaRPr>
          </a:p>
          <a:p>
            <a:pPr marL="0" marR="0" lvl="0" indent="0" algn="just">
              <a:lnSpc>
                <a:spcPct val="115000"/>
              </a:lnSpc>
              <a:spcBef>
                <a:spcPts val="0"/>
              </a:spcBef>
              <a:spcAft>
                <a:spcPts val="0"/>
              </a:spcAft>
              <a:buClrTx/>
              <a:buNone/>
            </a:pPr>
            <a:endParaRPr lang="en-US" sz="1150" dirty="0">
              <a:latin typeface="Calibri"/>
              <a:ea typeface="Calibri"/>
              <a:cs typeface="Times New Roman"/>
            </a:endParaRPr>
          </a:p>
          <a:p>
            <a:pPr marL="0" marR="0" lvl="0" indent="0" algn="just">
              <a:lnSpc>
                <a:spcPct val="115000"/>
              </a:lnSpc>
              <a:spcBef>
                <a:spcPts val="0"/>
              </a:spcBef>
              <a:spcAft>
                <a:spcPts val="0"/>
              </a:spcAft>
              <a:buClrTx/>
              <a:buNone/>
            </a:pPr>
            <a:endParaRPr lang="en-US" sz="1150" dirty="0">
              <a:effectLst/>
              <a:latin typeface="Calibri"/>
              <a:ea typeface="Calibri"/>
              <a:cs typeface="Times New Roman"/>
            </a:endParaRPr>
          </a:p>
        </p:txBody>
      </p:sp>
    </p:spTree>
    <p:extLst>
      <p:ext uri="{BB962C8B-B14F-4D97-AF65-F5344CB8AC3E}">
        <p14:creationId xmlns:p14="http://schemas.microsoft.com/office/powerpoint/2010/main" val="10299892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solidFill>
                  <a:srgbClr val="B88318"/>
                </a:solidFill>
              </a:rPr>
              <a:t>“Step Up”  - Estate </a:t>
            </a:r>
            <a:r>
              <a:rPr lang="en-US" sz="3600" dirty="0">
                <a:solidFill>
                  <a:srgbClr val="B88318"/>
                </a:solidFill>
              </a:rPr>
              <a:t>Gift Tax Cost vs. Income Tax Savings </a:t>
            </a:r>
          </a:p>
        </p:txBody>
      </p:sp>
      <p:sp>
        <p:nvSpPr>
          <p:cNvPr id="3" name="Content Placeholder 2"/>
          <p:cNvSpPr>
            <a:spLocks noGrp="1"/>
          </p:cNvSpPr>
          <p:nvPr>
            <p:ph idx="1"/>
          </p:nvPr>
        </p:nvSpPr>
        <p:spPr/>
        <p:txBody>
          <a:bodyPr>
            <a:noAutofit/>
          </a:bodyPr>
          <a:lstStyle/>
          <a:p>
            <a:pPr marL="228600" marR="0" indent="-228600">
              <a:lnSpc>
                <a:spcPct val="110000"/>
              </a:lnSpc>
              <a:spcBef>
                <a:spcPts val="0"/>
              </a:spcBef>
              <a:spcAft>
                <a:spcPts val="0"/>
              </a:spcAft>
              <a:buFont typeface="+mj-lt"/>
              <a:buAutoNum type="arabicPeriod"/>
            </a:pPr>
            <a:endParaRPr lang="en-US" sz="800" dirty="0">
              <a:ea typeface="Calibri"/>
              <a:cs typeface="Times New Roman"/>
            </a:endParaRPr>
          </a:p>
          <a:p>
            <a:pPr marL="342900" marR="0" lvl="0" indent="457200" algn="just">
              <a:lnSpc>
                <a:spcPct val="110000"/>
              </a:lnSpc>
              <a:spcBef>
                <a:spcPts val="0"/>
              </a:spcBef>
              <a:spcAft>
                <a:spcPts val="0"/>
              </a:spcAft>
              <a:buClrTx/>
              <a:buAutoNum type="arabicPeriod"/>
            </a:pPr>
            <a:r>
              <a:rPr lang="en-US" sz="1600" u="sng" dirty="0" smtClean="0">
                <a:ea typeface="Calibri"/>
                <a:cs typeface="Times New Roman"/>
              </a:rPr>
              <a:t>Fair </a:t>
            </a:r>
            <a:r>
              <a:rPr lang="en-US" sz="1600" u="sng" dirty="0">
                <a:ea typeface="Calibri"/>
                <a:cs typeface="Times New Roman"/>
              </a:rPr>
              <a:t>Market Value</a:t>
            </a:r>
            <a:r>
              <a:rPr lang="en-US" sz="1600" dirty="0">
                <a:ea typeface="Calibri"/>
                <a:cs typeface="Times New Roman"/>
              </a:rPr>
              <a:t>.  At death, assets included in a decedent’s taxable estate are adjusted to fair market value.  That is their basis is either increased (or </a:t>
            </a:r>
            <a:r>
              <a:rPr lang="en-US" sz="1600" dirty="0" smtClean="0">
                <a:ea typeface="Calibri"/>
                <a:cs typeface="Times New Roman"/>
              </a:rPr>
              <a:t>“Step Up”) </a:t>
            </a:r>
            <a:r>
              <a:rPr lang="en-US" sz="1600" dirty="0">
                <a:ea typeface="Calibri"/>
                <a:cs typeface="Times New Roman"/>
              </a:rPr>
              <a:t>or decreased </a:t>
            </a:r>
            <a:r>
              <a:rPr lang="en-US" sz="1600" dirty="0" smtClean="0">
                <a:ea typeface="Calibri"/>
                <a:cs typeface="Times New Roman"/>
              </a:rPr>
              <a:t>(“Step Down”) </a:t>
            </a:r>
            <a:r>
              <a:rPr lang="en-US" sz="1600" dirty="0">
                <a:ea typeface="Calibri"/>
                <a:cs typeface="Times New Roman"/>
              </a:rPr>
              <a:t>to fair market </a:t>
            </a:r>
            <a:r>
              <a:rPr lang="en-US" sz="1600" dirty="0" smtClean="0">
                <a:ea typeface="Calibri"/>
                <a:cs typeface="Times New Roman"/>
              </a:rPr>
              <a:t>value.</a:t>
            </a:r>
          </a:p>
          <a:p>
            <a:pPr marL="342900" marR="0" lvl="0" indent="457200" algn="just">
              <a:lnSpc>
                <a:spcPct val="110000"/>
              </a:lnSpc>
              <a:spcBef>
                <a:spcPts val="0"/>
              </a:spcBef>
              <a:spcAft>
                <a:spcPts val="0"/>
              </a:spcAft>
              <a:buClrTx/>
              <a:buAutoNum type="arabicPeriod"/>
            </a:pPr>
            <a:r>
              <a:rPr lang="en-US" sz="1600" u="sng" dirty="0" smtClean="0">
                <a:ea typeface="Calibri"/>
                <a:cs typeface="Times New Roman"/>
              </a:rPr>
              <a:t>Tax </a:t>
            </a:r>
            <a:r>
              <a:rPr lang="en-US" sz="1600" u="sng" dirty="0">
                <a:ea typeface="Calibri"/>
                <a:cs typeface="Times New Roman"/>
              </a:rPr>
              <a:t>Deduction</a:t>
            </a:r>
            <a:r>
              <a:rPr lang="en-US" sz="1600" dirty="0">
                <a:ea typeface="Calibri"/>
                <a:cs typeface="Times New Roman"/>
              </a:rPr>
              <a:t>.  A </a:t>
            </a:r>
            <a:r>
              <a:rPr lang="en-US" sz="1600" dirty="0" smtClean="0">
                <a:ea typeface="Calibri"/>
                <a:cs typeface="Times New Roman"/>
              </a:rPr>
              <a:t>Step Up </a:t>
            </a:r>
            <a:r>
              <a:rPr lang="en-US" sz="1600" dirty="0">
                <a:ea typeface="Calibri"/>
                <a:cs typeface="Times New Roman"/>
              </a:rPr>
              <a:t>generally means more income tax deduction to an income tax planner</a:t>
            </a:r>
            <a:r>
              <a:rPr lang="en-US" sz="1600" dirty="0" smtClean="0">
                <a:ea typeface="Calibri"/>
                <a:cs typeface="Times New Roman"/>
              </a:rPr>
              <a:t>.</a:t>
            </a:r>
          </a:p>
          <a:p>
            <a:pPr marL="228600" marR="0" lvl="0" indent="457200" algn="just">
              <a:lnSpc>
                <a:spcPct val="110000"/>
              </a:lnSpc>
              <a:spcBef>
                <a:spcPts val="0"/>
              </a:spcBef>
              <a:spcAft>
                <a:spcPts val="0"/>
              </a:spcAft>
              <a:buClrTx/>
              <a:buFont typeface="+mj-lt"/>
              <a:buAutoNum type="arabicPeriod"/>
            </a:pPr>
            <a:endParaRPr lang="en-US" sz="800" dirty="0">
              <a:ea typeface="Calibri"/>
              <a:cs typeface="Times New Roman"/>
            </a:endParaRPr>
          </a:p>
          <a:p>
            <a:pPr marL="342900" marR="0" lvl="0" indent="457200" algn="just">
              <a:lnSpc>
                <a:spcPct val="110000"/>
              </a:lnSpc>
              <a:spcBef>
                <a:spcPts val="0"/>
              </a:spcBef>
              <a:spcAft>
                <a:spcPts val="0"/>
              </a:spcAft>
              <a:buClrTx/>
              <a:buFont typeface="+mj-lt"/>
              <a:buAutoNum type="arabicPeriod"/>
            </a:pPr>
            <a:r>
              <a:rPr lang="en-US" sz="1600" u="sng" dirty="0">
                <a:ea typeface="Calibri"/>
                <a:cs typeface="Times New Roman"/>
              </a:rPr>
              <a:t>Conflict</a:t>
            </a:r>
            <a:r>
              <a:rPr lang="en-US" sz="1600" dirty="0">
                <a:ea typeface="Calibri"/>
                <a:cs typeface="Times New Roman"/>
              </a:rPr>
              <a:t>.  The conflict is that </a:t>
            </a:r>
            <a:r>
              <a:rPr lang="en-US" sz="1600" dirty="0" smtClean="0">
                <a:ea typeface="Calibri"/>
                <a:cs typeface="Times New Roman"/>
              </a:rPr>
              <a:t>Step Up </a:t>
            </a:r>
            <a:r>
              <a:rPr lang="en-US" sz="1600" dirty="0">
                <a:ea typeface="Calibri"/>
                <a:cs typeface="Times New Roman"/>
              </a:rPr>
              <a:t>requires inclusion in the Taxable Estate thereby potentially increasing the Estate Tax liability</a:t>
            </a:r>
            <a:r>
              <a:rPr lang="en-US" sz="1600" dirty="0" smtClean="0">
                <a:ea typeface="Calibri"/>
                <a:cs typeface="Times New Roman"/>
              </a:rPr>
              <a:t>.</a:t>
            </a:r>
          </a:p>
          <a:p>
            <a:pPr marL="228600" marR="0" lvl="0" indent="457200" algn="just">
              <a:lnSpc>
                <a:spcPct val="110000"/>
              </a:lnSpc>
              <a:spcBef>
                <a:spcPts val="0"/>
              </a:spcBef>
              <a:spcAft>
                <a:spcPts val="0"/>
              </a:spcAft>
              <a:buClrTx/>
              <a:buFont typeface="+mj-lt"/>
              <a:buAutoNum type="arabicPeriod"/>
            </a:pPr>
            <a:endParaRPr lang="en-US" sz="800" dirty="0">
              <a:ea typeface="Calibri"/>
              <a:cs typeface="Times New Roman"/>
            </a:endParaRPr>
          </a:p>
          <a:p>
            <a:pPr marL="342900" marR="0" lvl="0" indent="457200" algn="just">
              <a:lnSpc>
                <a:spcPct val="110000"/>
              </a:lnSpc>
              <a:spcBef>
                <a:spcPts val="0"/>
              </a:spcBef>
              <a:spcAft>
                <a:spcPts val="0"/>
              </a:spcAft>
              <a:buClrTx/>
              <a:buFont typeface="+mj-lt"/>
              <a:buAutoNum type="arabicPeriod"/>
            </a:pPr>
            <a:r>
              <a:rPr lang="en-US" sz="1600" u="sng" dirty="0">
                <a:ea typeface="Calibri"/>
                <a:cs typeface="Times New Roman"/>
              </a:rPr>
              <a:t>Legacy Asset</a:t>
            </a:r>
            <a:r>
              <a:rPr lang="en-US" sz="1600" dirty="0">
                <a:ea typeface="Calibri"/>
                <a:cs typeface="Times New Roman"/>
              </a:rPr>
              <a:t>.  If the nature of the asset is that the “family” will continue to hold for the long term, the </a:t>
            </a:r>
            <a:r>
              <a:rPr lang="en-US" sz="1600" dirty="0" smtClean="0">
                <a:ea typeface="Calibri"/>
                <a:cs typeface="Times New Roman"/>
              </a:rPr>
              <a:t>Step Up </a:t>
            </a:r>
            <a:r>
              <a:rPr lang="en-US" sz="1600" dirty="0">
                <a:ea typeface="Calibri"/>
                <a:cs typeface="Times New Roman"/>
              </a:rPr>
              <a:t>may be of minimal benefit.  Many assets will never be sold or there will be additional opportunities for Step Up.  </a:t>
            </a:r>
            <a:endParaRPr lang="en-US" sz="1600" dirty="0" smtClean="0">
              <a:ea typeface="Calibri"/>
              <a:cs typeface="Times New Roman"/>
            </a:endParaRPr>
          </a:p>
          <a:p>
            <a:pPr marL="0" marR="0" lvl="0" indent="457200" algn="just">
              <a:lnSpc>
                <a:spcPct val="110000"/>
              </a:lnSpc>
              <a:spcBef>
                <a:spcPts val="0"/>
              </a:spcBef>
              <a:spcAft>
                <a:spcPts val="0"/>
              </a:spcAft>
              <a:buClrTx/>
              <a:buNone/>
            </a:pPr>
            <a:endParaRPr lang="en-US" sz="800" strike="sngStrike" dirty="0">
              <a:ea typeface="Calibri"/>
              <a:cs typeface="Times New Roman"/>
            </a:endParaRPr>
          </a:p>
          <a:p>
            <a:pPr marL="342900" marR="0" lvl="0" indent="457200" algn="just">
              <a:lnSpc>
                <a:spcPct val="110000"/>
              </a:lnSpc>
              <a:spcBef>
                <a:spcPts val="0"/>
              </a:spcBef>
              <a:spcAft>
                <a:spcPts val="0"/>
              </a:spcAft>
              <a:buClrTx/>
              <a:buFont typeface="+mj-lt"/>
              <a:buAutoNum type="arabicPeriod" startAt="5"/>
            </a:pPr>
            <a:r>
              <a:rPr lang="en-US" sz="1600" u="sng" dirty="0">
                <a:ea typeface="Calibri"/>
                <a:cs typeface="Times New Roman"/>
              </a:rPr>
              <a:t>Depreciation</a:t>
            </a:r>
            <a:r>
              <a:rPr lang="en-US" sz="1600" dirty="0">
                <a:ea typeface="Calibri"/>
                <a:cs typeface="Times New Roman"/>
              </a:rPr>
              <a:t>.  If the asset is either depreciable or </a:t>
            </a:r>
            <a:r>
              <a:rPr lang="en-US" sz="1600" dirty="0" err="1">
                <a:ea typeface="Calibri"/>
                <a:cs typeface="Times New Roman"/>
              </a:rPr>
              <a:t>depletable</a:t>
            </a:r>
            <a:r>
              <a:rPr lang="en-US" sz="1600" dirty="0">
                <a:ea typeface="Calibri"/>
                <a:cs typeface="Times New Roman"/>
              </a:rPr>
              <a:t> the </a:t>
            </a:r>
            <a:r>
              <a:rPr lang="en-US" sz="1600" dirty="0" smtClean="0">
                <a:ea typeface="Calibri"/>
                <a:cs typeface="Times New Roman"/>
              </a:rPr>
              <a:t>Step Up </a:t>
            </a:r>
            <a:r>
              <a:rPr lang="en-US" sz="1600" dirty="0">
                <a:ea typeface="Calibri"/>
                <a:cs typeface="Times New Roman"/>
              </a:rPr>
              <a:t>becomes more valuable, usually resulting in an ordinary income tax deduction.  At a 39.6% tax rate the Step Up can be very helpful.  However, ensure that no basis limitations apply to deprive or suspend the deduction.  </a:t>
            </a:r>
          </a:p>
          <a:p>
            <a:pPr marL="0" marR="0" indent="0">
              <a:lnSpc>
                <a:spcPct val="115000"/>
              </a:lnSpc>
              <a:spcBef>
                <a:spcPts val="0"/>
              </a:spcBef>
              <a:spcAft>
                <a:spcPts val="0"/>
              </a:spcAft>
              <a:buClrTx/>
              <a:buNone/>
            </a:pPr>
            <a:endParaRPr lang="en-US" sz="1500" dirty="0">
              <a:effectLst/>
              <a:ea typeface="Calibri"/>
              <a:cs typeface="Times New Roman"/>
            </a:endParaRPr>
          </a:p>
        </p:txBody>
      </p:sp>
    </p:spTree>
    <p:extLst>
      <p:ext uri="{BB962C8B-B14F-4D97-AF65-F5344CB8AC3E}">
        <p14:creationId xmlns:p14="http://schemas.microsoft.com/office/powerpoint/2010/main" val="27075440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82000" cy="990600"/>
          </a:xfrm>
        </p:spPr>
        <p:txBody>
          <a:bodyPr>
            <a:noAutofit/>
          </a:bodyPr>
          <a:lstStyle/>
          <a:p>
            <a:r>
              <a:rPr lang="en-US" sz="3400" dirty="0" smtClean="0">
                <a:solidFill>
                  <a:srgbClr val="B88318"/>
                </a:solidFill>
              </a:rPr>
              <a:t>Code § 1014 </a:t>
            </a:r>
            <a:r>
              <a:rPr lang="en-US" sz="3400" dirty="0">
                <a:solidFill>
                  <a:srgbClr val="B88318"/>
                </a:solidFill>
              </a:rPr>
              <a:t>and Exception to Basis Step Up</a:t>
            </a:r>
          </a:p>
        </p:txBody>
      </p:sp>
      <p:sp>
        <p:nvSpPr>
          <p:cNvPr id="3" name="Content Placeholder 2"/>
          <p:cNvSpPr>
            <a:spLocks noGrp="1"/>
          </p:cNvSpPr>
          <p:nvPr>
            <p:ph idx="1"/>
          </p:nvPr>
        </p:nvSpPr>
        <p:spPr>
          <a:xfrm>
            <a:off x="457200" y="990600"/>
            <a:ext cx="8229600" cy="5791200"/>
          </a:xfrm>
        </p:spPr>
        <p:txBody>
          <a:bodyPr>
            <a:noAutofit/>
          </a:bodyPr>
          <a:lstStyle/>
          <a:p>
            <a:pPr marL="342900" marR="0" lvl="0" indent="-342900" algn="just">
              <a:lnSpc>
                <a:spcPct val="110000"/>
              </a:lnSpc>
              <a:spcBef>
                <a:spcPts val="0"/>
              </a:spcBef>
              <a:spcAft>
                <a:spcPts val="0"/>
              </a:spcAft>
              <a:buClrTx/>
              <a:buFont typeface="+mj-lt"/>
              <a:buAutoNum type="arabicPeriod"/>
            </a:pPr>
            <a:r>
              <a:rPr lang="en-US" sz="1400" u="sng" dirty="0" smtClean="0">
                <a:ea typeface="Calibri"/>
                <a:cs typeface="Times New Roman"/>
              </a:rPr>
              <a:t>General </a:t>
            </a:r>
            <a:r>
              <a:rPr lang="en-US" sz="1400" u="sng" dirty="0">
                <a:ea typeface="Calibri"/>
                <a:cs typeface="Times New Roman"/>
              </a:rPr>
              <a:t>Rule</a:t>
            </a:r>
            <a:r>
              <a:rPr lang="en-US" sz="1400" dirty="0">
                <a:ea typeface="Calibri"/>
                <a:cs typeface="Times New Roman"/>
              </a:rPr>
              <a:t>: Under </a:t>
            </a:r>
            <a:r>
              <a:rPr lang="en-US" sz="1400" dirty="0" smtClean="0">
                <a:ea typeface="Calibri"/>
                <a:cs typeface="Times New Roman"/>
              </a:rPr>
              <a:t>Code § 1014(a</a:t>
            </a:r>
            <a:r>
              <a:rPr lang="en-US" sz="1400" dirty="0">
                <a:ea typeface="Calibri"/>
                <a:cs typeface="Times New Roman"/>
              </a:rPr>
              <a:t>)(1) of the Code, the “basis of property in the hands of a person acquiring the property from a decedent or to whom the property passed from a decedent” is the “fair market value of the property at the date of the decedent's death</a:t>
            </a:r>
            <a:r>
              <a:rPr lang="en-US" sz="1400" dirty="0" smtClean="0">
                <a:ea typeface="Calibri"/>
                <a:cs typeface="Times New Roman"/>
              </a:rPr>
              <a:t>.”</a:t>
            </a:r>
          </a:p>
          <a:p>
            <a:pPr marL="228600" marR="0" lvl="0" indent="-228600" algn="just">
              <a:lnSpc>
                <a:spcPct val="110000"/>
              </a:lnSpc>
              <a:spcBef>
                <a:spcPts val="0"/>
              </a:spcBef>
              <a:spcAft>
                <a:spcPts val="0"/>
              </a:spcAft>
              <a:buClrTx/>
              <a:buFont typeface="+mj-lt"/>
              <a:buAutoNum type="arabicPeriod"/>
            </a:pPr>
            <a:endParaRPr lang="en-US" sz="400" dirty="0" smtClean="0">
              <a:ea typeface="Calibri"/>
              <a:cs typeface="Times New Roman"/>
            </a:endParaRPr>
          </a:p>
          <a:p>
            <a:pPr marL="342900" marR="0" lvl="0" indent="-342900" algn="just">
              <a:lnSpc>
                <a:spcPct val="110000"/>
              </a:lnSpc>
              <a:spcBef>
                <a:spcPts val="0"/>
              </a:spcBef>
              <a:spcAft>
                <a:spcPts val="0"/>
              </a:spcAft>
              <a:buClrTx/>
              <a:buFont typeface="+mj-lt"/>
              <a:buAutoNum type="arabicPeriod"/>
            </a:pPr>
            <a:r>
              <a:rPr lang="en-US" sz="1400" u="sng" dirty="0" smtClean="0">
                <a:ea typeface="Calibri"/>
                <a:cs typeface="Times New Roman"/>
              </a:rPr>
              <a:t>Step Down</a:t>
            </a:r>
            <a:r>
              <a:rPr lang="en-US" sz="1400" dirty="0" smtClean="0">
                <a:ea typeface="Calibri"/>
                <a:cs typeface="Times New Roman"/>
              </a:rPr>
              <a:t>.  Don’t forget the value of assets may depreciate in value, both a Step Up and a Step Down in basis is possible(“Step Down”). </a:t>
            </a:r>
          </a:p>
          <a:p>
            <a:pPr marL="228600" marR="0" lvl="0" indent="-228600" algn="just">
              <a:lnSpc>
                <a:spcPct val="110000"/>
              </a:lnSpc>
              <a:spcBef>
                <a:spcPts val="0"/>
              </a:spcBef>
              <a:spcAft>
                <a:spcPts val="0"/>
              </a:spcAft>
              <a:buClrTx/>
              <a:buFont typeface="+mj-lt"/>
              <a:buAutoNum type="arabicPeriod"/>
            </a:pPr>
            <a:endParaRPr lang="en-US" sz="400" dirty="0" smtClean="0">
              <a:ea typeface="Calibri"/>
              <a:cs typeface="Times New Roman"/>
            </a:endParaRPr>
          </a:p>
          <a:p>
            <a:pPr marL="342900" marR="0" lvl="0" indent="-342900" algn="just">
              <a:lnSpc>
                <a:spcPct val="110000"/>
              </a:lnSpc>
              <a:spcBef>
                <a:spcPts val="0"/>
              </a:spcBef>
              <a:spcAft>
                <a:spcPts val="0"/>
              </a:spcAft>
              <a:buClrTx/>
              <a:buFont typeface="+mj-lt"/>
              <a:buAutoNum type="arabicPeriod"/>
            </a:pPr>
            <a:r>
              <a:rPr lang="en-US" sz="1400" u="sng" dirty="0" smtClean="0">
                <a:ea typeface="Calibri"/>
                <a:cs typeface="Times New Roman"/>
              </a:rPr>
              <a:t>Discounting</a:t>
            </a:r>
            <a:r>
              <a:rPr lang="en-US" sz="1400" dirty="0">
                <a:ea typeface="Calibri"/>
                <a:cs typeface="Times New Roman"/>
              </a:rPr>
              <a:t>.  If the asset includible in the Taxable Estate is subject to valuation discounts, the Step Up may will be less than the fair market value of the underlying assets</a:t>
            </a:r>
            <a:r>
              <a:rPr lang="en-US" sz="1400" dirty="0" smtClean="0">
                <a:ea typeface="Calibri"/>
                <a:cs typeface="Times New Roman"/>
              </a:rPr>
              <a:t>.</a:t>
            </a:r>
          </a:p>
          <a:p>
            <a:pPr marL="228600" marR="0" lvl="0" indent="-228600" algn="just">
              <a:lnSpc>
                <a:spcPct val="110000"/>
              </a:lnSpc>
              <a:spcBef>
                <a:spcPts val="0"/>
              </a:spcBef>
              <a:spcAft>
                <a:spcPts val="0"/>
              </a:spcAft>
              <a:buClrTx/>
              <a:buFont typeface="+mj-lt"/>
              <a:buAutoNum type="arabicPeriod"/>
            </a:pPr>
            <a:endParaRPr lang="en-US" sz="400" dirty="0">
              <a:ea typeface="Calibri"/>
              <a:cs typeface="Times New Roman"/>
            </a:endParaRPr>
          </a:p>
          <a:p>
            <a:pPr marL="342900" marR="0" lvl="0" indent="-342900" algn="just">
              <a:lnSpc>
                <a:spcPct val="110000"/>
              </a:lnSpc>
              <a:spcBef>
                <a:spcPts val="0"/>
              </a:spcBef>
              <a:spcAft>
                <a:spcPts val="0"/>
              </a:spcAft>
              <a:buClrTx/>
              <a:buFont typeface="+mj-lt"/>
              <a:buAutoNum type="arabicPeriod"/>
            </a:pPr>
            <a:r>
              <a:rPr lang="en-US" sz="1400" u="sng" dirty="0">
                <a:ea typeface="Calibri"/>
                <a:cs typeface="Times New Roman"/>
              </a:rPr>
              <a:t>Alternative Valuation.</a:t>
            </a:r>
            <a:r>
              <a:rPr lang="en-US" sz="1400" dirty="0">
                <a:ea typeface="Calibri"/>
                <a:cs typeface="Times New Roman"/>
              </a:rPr>
              <a:t>  </a:t>
            </a:r>
            <a:r>
              <a:rPr lang="en-US" sz="1400" dirty="0" smtClean="0">
                <a:ea typeface="Calibri"/>
                <a:cs typeface="Times New Roman"/>
              </a:rPr>
              <a:t>If the estate </a:t>
            </a:r>
            <a:r>
              <a:rPr lang="en-US" sz="1400" dirty="0">
                <a:ea typeface="Calibri"/>
                <a:cs typeface="Times New Roman"/>
              </a:rPr>
              <a:t>elects an alternate valuation date under </a:t>
            </a:r>
            <a:r>
              <a:rPr lang="en-US" sz="1400" dirty="0">
                <a:ea typeface="Calibri"/>
                <a:cs typeface="Times New Roman"/>
              </a:rPr>
              <a:t>Code § </a:t>
            </a:r>
            <a:r>
              <a:rPr lang="en-US" sz="1400" dirty="0" smtClean="0">
                <a:ea typeface="Calibri"/>
                <a:cs typeface="Times New Roman"/>
              </a:rPr>
              <a:t>2032 </a:t>
            </a:r>
            <a:r>
              <a:rPr lang="en-US" sz="1400" dirty="0">
                <a:ea typeface="Calibri"/>
                <a:cs typeface="Times New Roman"/>
              </a:rPr>
              <a:t>of the Code or special use </a:t>
            </a:r>
            <a:r>
              <a:rPr lang="en-US" sz="1400" dirty="0" smtClean="0">
                <a:ea typeface="Calibri"/>
                <a:cs typeface="Times New Roman"/>
              </a:rPr>
              <a:t>valuation under </a:t>
            </a:r>
            <a:r>
              <a:rPr lang="en-US" sz="1400" dirty="0">
                <a:ea typeface="Calibri"/>
                <a:cs typeface="Times New Roman"/>
              </a:rPr>
              <a:t>Code § </a:t>
            </a:r>
            <a:r>
              <a:rPr lang="en-US" sz="1400" dirty="0" smtClean="0">
                <a:ea typeface="Calibri"/>
                <a:cs typeface="Times New Roman"/>
              </a:rPr>
              <a:t>2032A </a:t>
            </a:r>
            <a:r>
              <a:rPr lang="en-US" sz="1400" dirty="0">
                <a:ea typeface="Calibri"/>
                <a:cs typeface="Times New Roman"/>
              </a:rPr>
              <a:t>of the Code, then the basis is equal to the value prescribe under those </a:t>
            </a:r>
            <a:r>
              <a:rPr lang="en-US" sz="1400" dirty="0" smtClean="0">
                <a:ea typeface="Calibri"/>
                <a:cs typeface="Times New Roman"/>
              </a:rPr>
              <a:t>Code sections.</a:t>
            </a:r>
            <a:endParaRPr lang="en-US" sz="1400" dirty="0" smtClean="0">
              <a:ea typeface="Calibri"/>
              <a:cs typeface="Times New Roman"/>
            </a:endParaRPr>
          </a:p>
          <a:p>
            <a:pPr marL="228600" marR="0" lvl="0" indent="-228600" algn="just">
              <a:lnSpc>
                <a:spcPct val="110000"/>
              </a:lnSpc>
              <a:spcBef>
                <a:spcPts val="0"/>
              </a:spcBef>
              <a:spcAft>
                <a:spcPts val="0"/>
              </a:spcAft>
              <a:buClrTx/>
              <a:buFont typeface="+mj-lt"/>
              <a:buAutoNum type="arabicPeriod"/>
            </a:pPr>
            <a:endParaRPr lang="en-US" sz="400" dirty="0">
              <a:ea typeface="Calibri"/>
              <a:cs typeface="Times New Roman"/>
            </a:endParaRPr>
          </a:p>
          <a:p>
            <a:pPr marL="342900" marR="0" lvl="0" indent="-342900" algn="just">
              <a:lnSpc>
                <a:spcPct val="110000"/>
              </a:lnSpc>
              <a:spcBef>
                <a:spcPts val="0"/>
              </a:spcBef>
              <a:spcAft>
                <a:spcPts val="0"/>
              </a:spcAft>
              <a:buClrTx/>
              <a:buFont typeface="+mj-lt"/>
              <a:buAutoNum type="arabicPeriod"/>
            </a:pPr>
            <a:r>
              <a:rPr lang="en-US" sz="1400" u="sng" dirty="0">
                <a:ea typeface="Calibri"/>
                <a:cs typeface="Times New Roman"/>
              </a:rPr>
              <a:t>Conservation Easement</a:t>
            </a:r>
            <a:r>
              <a:rPr lang="en-US" sz="1400" dirty="0">
                <a:ea typeface="Calibri"/>
                <a:cs typeface="Times New Roman"/>
              </a:rPr>
              <a:t>.  If land or some portion of such land that is subject to a qualified conservation easement is excluded from the estate tax under </a:t>
            </a:r>
            <a:r>
              <a:rPr lang="en-US" sz="1400" dirty="0">
                <a:ea typeface="Calibri"/>
                <a:cs typeface="Times New Roman"/>
              </a:rPr>
              <a:t>Code § </a:t>
            </a:r>
            <a:r>
              <a:rPr lang="en-US" sz="1400" dirty="0" smtClean="0">
                <a:ea typeface="Calibri"/>
                <a:cs typeface="Times New Roman"/>
              </a:rPr>
              <a:t>2031(c</a:t>
            </a:r>
            <a:r>
              <a:rPr lang="en-US" sz="1400" dirty="0">
                <a:ea typeface="Calibri"/>
                <a:cs typeface="Times New Roman"/>
              </a:rPr>
              <a:t>) of the Code, then “to the extent of the applicability of the exclusion,” the basis will be the “basis in the hands of the decedent” (“carryover basis</a:t>
            </a:r>
            <a:r>
              <a:rPr lang="en-US" sz="1400" dirty="0" smtClean="0">
                <a:ea typeface="Calibri"/>
                <a:cs typeface="Times New Roman"/>
              </a:rPr>
              <a:t>”).</a:t>
            </a:r>
          </a:p>
          <a:p>
            <a:pPr marL="228600" marR="0" lvl="0" indent="-228600" algn="just">
              <a:lnSpc>
                <a:spcPct val="110000"/>
              </a:lnSpc>
              <a:spcBef>
                <a:spcPts val="0"/>
              </a:spcBef>
              <a:spcAft>
                <a:spcPts val="0"/>
              </a:spcAft>
              <a:buClrTx/>
              <a:buFont typeface="+mj-lt"/>
              <a:buAutoNum type="arabicPeriod"/>
            </a:pPr>
            <a:endParaRPr lang="en-US" sz="400" dirty="0">
              <a:ea typeface="Calibri"/>
              <a:cs typeface="Times New Roman"/>
            </a:endParaRPr>
          </a:p>
          <a:p>
            <a:pPr marL="342900" marR="0" lvl="0" indent="-342900" algn="just">
              <a:lnSpc>
                <a:spcPct val="110000"/>
              </a:lnSpc>
              <a:spcBef>
                <a:spcPts val="0"/>
              </a:spcBef>
              <a:spcAft>
                <a:spcPts val="0"/>
              </a:spcAft>
              <a:buClrTx/>
              <a:buFont typeface="+mj-lt"/>
              <a:buAutoNum type="arabicPeriod"/>
            </a:pPr>
            <a:r>
              <a:rPr lang="en-US" sz="1400" u="sng" dirty="0">
                <a:ea typeface="Calibri"/>
                <a:cs typeface="Times New Roman"/>
              </a:rPr>
              <a:t>Gift within 1-Year of Death and Return of Property</a:t>
            </a:r>
            <a:r>
              <a:rPr lang="en-US" sz="1400" dirty="0">
                <a:ea typeface="Calibri"/>
                <a:cs typeface="Times New Roman"/>
              </a:rPr>
              <a:t>.  </a:t>
            </a:r>
            <a:endParaRPr lang="en-US" sz="1400" dirty="0" smtClean="0">
              <a:ea typeface="Calibri"/>
              <a:cs typeface="Times New Roman"/>
            </a:endParaRPr>
          </a:p>
          <a:p>
            <a:pPr marL="0" marR="0" lvl="0" indent="457200" algn="just">
              <a:lnSpc>
                <a:spcPct val="110000"/>
              </a:lnSpc>
              <a:spcBef>
                <a:spcPts val="0"/>
              </a:spcBef>
              <a:spcAft>
                <a:spcPts val="0"/>
              </a:spcAft>
              <a:buClrTx/>
              <a:buNone/>
            </a:pPr>
            <a:r>
              <a:rPr lang="en-US" sz="1400" dirty="0" smtClean="0">
                <a:ea typeface="Calibri"/>
                <a:cs typeface="Times New Roman"/>
              </a:rPr>
              <a:t>a.	</a:t>
            </a:r>
            <a:r>
              <a:rPr lang="en-US" sz="1400" dirty="0" smtClean="0">
                <a:ea typeface="Calibri"/>
                <a:cs typeface="Times New Roman"/>
              </a:rPr>
              <a:t>If </a:t>
            </a:r>
            <a:r>
              <a:rPr lang="en-US" sz="1400" dirty="0">
                <a:ea typeface="Calibri"/>
                <a:cs typeface="Times New Roman"/>
              </a:rPr>
              <a:t>appreciated property (determined on date of the gift) was gifted to the decedent within 1-year prior to the date of death, and the decedent transfers the property back to the original donor of such property (or the spouse of the donor), the property will not receive a “step-up” in basis and it will have the basis in the hands of the decedent before the date of death.  </a:t>
            </a:r>
            <a:endParaRPr lang="en-US" sz="1400" dirty="0" smtClean="0">
              <a:ea typeface="Calibri"/>
              <a:cs typeface="Times New Roman"/>
            </a:endParaRPr>
          </a:p>
          <a:p>
            <a:pPr marL="0" marR="0" lvl="0" indent="457200" algn="just">
              <a:lnSpc>
                <a:spcPct val="110000"/>
              </a:lnSpc>
              <a:spcBef>
                <a:spcPts val="0"/>
              </a:spcBef>
              <a:spcAft>
                <a:spcPts val="0"/>
              </a:spcAft>
              <a:buClrTx/>
              <a:buNone/>
            </a:pPr>
            <a:r>
              <a:rPr lang="en-US" sz="1400" dirty="0" smtClean="0">
                <a:ea typeface="Calibri"/>
                <a:cs typeface="Times New Roman"/>
              </a:rPr>
              <a:t>b.	</a:t>
            </a:r>
            <a:r>
              <a:rPr lang="en-US" sz="1400" dirty="0" smtClean="0">
                <a:ea typeface="Calibri"/>
                <a:cs typeface="Times New Roman"/>
              </a:rPr>
              <a:t>This </a:t>
            </a:r>
            <a:r>
              <a:rPr lang="en-US" sz="1400" dirty="0">
                <a:ea typeface="Calibri"/>
                <a:cs typeface="Times New Roman"/>
              </a:rPr>
              <a:t>rule does not apply if the property passes to the issue of the original donor, and it is unclear whether this rule applies if the property is placed in trust where the original donor or donor’s spouse is a potential beneficiary.</a:t>
            </a:r>
          </a:p>
          <a:p>
            <a:pPr marL="342900" marR="0" indent="-342900">
              <a:lnSpc>
                <a:spcPct val="115000"/>
              </a:lnSpc>
              <a:spcBef>
                <a:spcPts val="0"/>
              </a:spcBef>
              <a:spcAft>
                <a:spcPts val="0"/>
              </a:spcAft>
              <a:buClrTx/>
              <a:buFont typeface="+mj-lt"/>
              <a:buAutoNum type="alphaLcParenR"/>
            </a:pPr>
            <a:endParaRPr lang="en-US" sz="1350" dirty="0">
              <a:effectLst/>
              <a:ea typeface="Calibri"/>
              <a:cs typeface="Times New Roman"/>
            </a:endParaRPr>
          </a:p>
        </p:txBody>
      </p:sp>
    </p:spTree>
    <p:extLst>
      <p:ext uri="{BB962C8B-B14F-4D97-AF65-F5344CB8AC3E}">
        <p14:creationId xmlns:p14="http://schemas.microsoft.com/office/powerpoint/2010/main" val="30066561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82000" cy="1295400"/>
          </a:xfrm>
        </p:spPr>
        <p:txBody>
          <a:bodyPr>
            <a:noAutofit/>
          </a:bodyPr>
          <a:lstStyle/>
          <a:p>
            <a:r>
              <a:rPr lang="en-US" sz="3600" dirty="0">
                <a:solidFill>
                  <a:srgbClr val="B88318"/>
                </a:solidFill>
              </a:rPr>
              <a:t>Community Property and Elective/Consensual Community Property</a:t>
            </a:r>
          </a:p>
        </p:txBody>
      </p:sp>
      <p:sp>
        <p:nvSpPr>
          <p:cNvPr id="3" name="Content Placeholder 2"/>
          <p:cNvSpPr>
            <a:spLocks noGrp="1"/>
          </p:cNvSpPr>
          <p:nvPr>
            <p:ph idx="1"/>
          </p:nvPr>
        </p:nvSpPr>
        <p:spPr>
          <a:xfrm>
            <a:off x="457200" y="1524000"/>
            <a:ext cx="8229600" cy="5105400"/>
          </a:xfrm>
        </p:spPr>
        <p:txBody>
          <a:bodyPr>
            <a:noAutofit/>
          </a:bodyPr>
          <a:lstStyle/>
          <a:p>
            <a:pPr marL="0" marR="0" lvl="0" indent="457200" algn="just">
              <a:lnSpc>
                <a:spcPct val="110000"/>
              </a:lnSpc>
              <a:spcBef>
                <a:spcPts val="0"/>
              </a:spcBef>
              <a:spcAft>
                <a:spcPts val="0"/>
              </a:spcAft>
              <a:buClrTx/>
              <a:buAutoNum type="arabicPeriod"/>
            </a:pPr>
            <a:r>
              <a:rPr lang="en-US" sz="1400" u="sng" dirty="0" smtClean="0">
                <a:ea typeface="Calibri"/>
                <a:cs typeface="Times New Roman"/>
              </a:rPr>
              <a:t>Step Up </a:t>
            </a:r>
            <a:r>
              <a:rPr lang="en-US" sz="1400" u="sng" dirty="0">
                <a:ea typeface="Calibri"/>
                <a:cs typeface="Times New Roman"/>
              </a:rPr>
              <a:t>Both Halves</a:t>
            </a:r>
            <a:r>
              <a:rPr lang="en-US" sz="1400" dirty="0">
                <a:ea typeface="Calibri"/>
                <a:cs typeface="Times New Roman"/>
              </a:rPr>
              <a:t>.  </a:t>
            </a:r>
            <a:r>
              <a:rPr lang="en-US" sz="1400" dirty="0" smtClean="0">
                <a:ea typeface="Calibri"/>
                <a:cs typeface="Times New Roman"/>
              </a:rPr>
              <a:t>Code § 1014(b</a:t>
            </a:r>
            <a:r>
              <a:rPr lang="en-US" sz="1400" dirty="0">
                <a:ea typeface="Calibri"/>
                <a:cs typeface="Times New Roman"/>
              </a:rPr>
              <a:t>)(6) of the Code provides that “property which represents the surviving spouse's one-half share of community property held by the decedent and the surviving spouse under the community property laws of any State, or possession of the United States or any foreign country, if at least one-half of the whole of the community interest in such property was includible in determining the value of the decedent's gross estate” shall be deemed to have been acquired from or to have passed from the </a:t>
            </a:r>
            <a:r>
              <a:rPr lang="en-US" sz="1400" dirty="0" smtClean="0">
                <a:ea typeface="Calibri"/>
                <a:cs typeface="Times New Roman"/>
              </a:rPr>
              <a:t>decedent.</a:t>
            </a:r>
          </a:p>
          <a:p>
            <a:pPr marL="0" marR="0" lvl="0" indent="457200" algn="just">
              <a:lnSpc>
                <a:spcPct val="110000"/>
              </a:lnSpc>
              <a:spcBef>
                <a:spcPts val="0"/>
              </a:spcBef>
              <a:spcAft>
                <a:spcPts val="0"/>
              </a:spcAft>
              <a:buClrTx/>
              <a:buAutoNum type="arabicPeriod"/>
            </a:pPr>
            <a:endParaRPr lang="en-US" sz="1400" dirty="0" smtClean="0">
              <a:ea typeface="Calibri"/>
              <a:cs typeface="Times New Roman"/>
            </a:endParaRPr>
          </a:p>
          <a:p>
            <a:pPr marL="0" marR="0" lvl="0" indent="457200" algn="just">
              <a:lnSpc>
                <a:spcPct val="110000"/>
              </a:lnSpc>
              <a:spcBef>
                <a:spcPts val="0"/>
              </a:spcBef>
              <a:spcAft>
                <a:spcPts val="0"/>
              </a:spcAft>
              <a:buClrTx/>
              <a:buAutoNum type="arabicPeriod"/>
            </a:pPr>
            <a:r>
              <a:rPr lang="en-US" sz="1400" u="sng" dirty="0" smtClean="0">
                <a:ea typeface="Calibri"/>
                <a:cs typeface="Times New Roman"/>
              </a:rPr>
              <a:t>Community </a:t>
            </a:r>
            <a:r>
              <a:rPr lang="en-US" sz="1400" u="sng" dirty="0">
                <a:ea typeface="Calibri"/>
                <a:cs typeface="Times New Roman"/>
              </a:rPr>
              <a:t>Property States</a:t>
            </a:r>
            <a:r>
              <a:rPr lang="en-US" sz="1400" dirty="0">
                <a:ea typeface="Calibri"/>
                <a:cs typeface="Times New Roman"/>
              </a:rPr>
              <a:t>.  </a:t>
            </a:r>
            <a:endParaRPr lang="en-US" sz="1400" dirty="0" smtClean="0">
              <a:ea typeface="Calibri"/>
              <a:cs typeface="Times New Roman"/>
            </a:endParaRPr>
          </a:p>
          <a:p>
            <a:pPr marL="342900" marR="0" lvl="0" indent="-342900" algn="just">
              <a:lnSpc>
                <a:spcPct val="110000"/>
              </a:lnSpc>
              <a:spcBef>
                <a:spcPts val="0"/>
              </a:spcBef>
              <a:spcAft>
                <a:spcPts val="0"/>
              </a:spcAft>
              <a:buClrTx/>
              <a:buAutoNum type="arabicPeriod" startAt="2"/>
            </a:pPr>
            <a:endParaRPr lang="en-US" sz="800" dirty="0">
              <a:ea typeface="Calibri"/>
              <a:cs typeface="Times New Roman"/>
            </a:endParaRPr>
          </a:p>
          <a:p>
            <a:pPr marL="0" marR="0" lvl="0" indent="457200" algn="just">
              <a:lnSpc>
                <a:spcPct val="110000"/>
              </a:lnSpc>
              <a:spcBef>
                <a:spcPts val="0"/>
              </a:spcBef>
              <a:spcAft>
                <a:spcPts val="0"/>
              </a:spcAft>
              <a:buClrTx/>
              <a:buNone/>
            </a:pPr>
            <a:r>
              <a:rPr lang="en-US" sz="1400" dirty="0" smtClean="0">
                <a:ea typeface="Calibri"/>
                <a:cs typeface="Times New Roman"/>
              </a:rPr>
              <a:t>a.	There </a:t>
            </a:r>
            <a:r>
              <a:rPr lang="en-US" sz="1400" dirty="0">
                <a:ea typeface="Calibri"/>
                <a:cs typeface="Times New Roman"/>
              </a:rPr>
              <a:t>are currently nine community property states in the U.S.: Arizona, California, Idaho, Louisiana, Nevada, New Mexico, Texas, Washington, and Wisconsin. Alaska and Tennessee allow for elective for “consensual community property” laws allow resident and nonresident couples to classify property as community property by transferring the property to a qualifying trust. </a:t>
            </a:r>
            <a:endParaRPr lang="en-US" sz="1400" dirty="0">
              <a:ea typeface="Calibri"/>
              <a:cs typeface="Times New Roman"/>
            </a:endParaRPr>
          </a:p>
          <a:p>
            <a:pPr marL="0" marR="0" lvl="0" indent="457200" algn="just">
              <a:lnSpc>
                <a:spcPct val="110000"/>
              </a:lnSpc>
              <a:spcBef>
                <a:spcPts val="0"/>
              </a:spcBef>
              <a:spcAft>
                <a:spcPts val="0"/>
              </a:spcAft>
              <a:buClrTx/>
              <a:buNone/>
            </a:pPr>
            <a:r>
              <a:rPr lang="en-US" sz="1400" dirty="0" smtClean="0">
                <a:ea typeface="Calibri"/>
                <a:cs typeface="Times New Roman"/>
              </a:rPr>
              <a:t>b.	Generally</a:t>
            </a:r>
            <a:r>
              <a:rPr lang="en-US" sz="1400" dirty="0">
                <a:ea typeface="Calibri"/>
                <a:cs typeface="Times New Roman"/>
              </a:rPr>
              <a:t>, for nonresidents, a qualifying trust requires at least one trustee who is a resident of the state or a company authorized to act as a fiduciary of such state, and specific language declaring the trust asset as community </a:t>
            </a:r>
            <a:r>
              <a:rPr lang="en-US" sz="1400" dirty="0" smtClean="0">
                <a:ea typeface="Calibri"/>
                <a:cs typeface="Times New Roman"/>
              </a:rPr>
              <a:t>property.</a:t>
            </a:r>
          </a:p>
          <a:p>
            <a:pPr marL="0" marR="0" lvl="0" indent="0" algn="just">
              <a:lnSpc>
                <a:spcPct val="110000"/>
              </a:lnSpc>
              <a:spcBef>
                <a:spcPts val="0"/>
              </a:spcBef>
              <a:spcAft>
                <a:spcPts val="0"/>
              </a:spcAft>
              <a:buClrTx/>
              <a:buNone/>
            </a:pPr>
            <a:endParaRPr lang="en-US" sz="1400" dirty="0" smtClean="0">
              <a:ea typeface="Calibri"/>
              <a:cs typeface="Times New Roman"/>
            </a:endParaRPr>
          </a:p>
          <a:p>
            <a:pPr marL="0" marR="0" lvl="0" indent="0" algn="just">
              <a:lnSpc>
                <a:spcPct val="110000"/>
              </a:lnSpc>
              <a:spcBef>
                <a:spcPts val="0"/>
              </a:spcBef>
              <a:spcAft>
                <a:spcPts val="0"/>
              </a:spcAft>
              <a:buClrTx/>
              <a:buNone/>
            </a:pPr>
            <a:r>
              <a:rPr lang="en-US" sz="1400" dirty="0" smtClean="0">
                <a:ea typeface="Calibri"/>
                <a:cs typeface="Times New Roman"/>
              </a:rPr>
              <a:t>3.    </a:t>
            </a:r>
            <a:r>
              <a:rPr lang="en-US" sz="1400" u="sng" dirty="0" smtClean="0">
                <a:ea typeface="Calibri"/>
                <a:cs typeface="Times New Roman"/>
              </a:rPr>
              <a:t>Step </a:t>
            </a:r>
            <a:r>
              <a:rPr lang="en-US" sz="1400" u="sng" dirty="0">
                <a:ea typeface="Calibri"/>
                <a:cs typeface="Times New Roman"/>
              </a:rPr>
              <a:t>Up and </a:t>
            </a:r>
            <a:r>
              <a:rPr lang="en-US" sz="1400" u="sng" dirty="0" smtClean="0">
                <a:ea typeface="Calibri"/>
                <a:cs typeface="Times New Roman"/>
              </a:rPr>
              <a:t>Consensual </a:t>
            </a:r>
            <a:r>
              <a:rPr lang="en-US" sz="1400" u="sng" dirty="0">
                <a:ea typeface="Calibri"/>
                <a:cs typeface="Times New Roman"/>
              </a:rPr>
              <a:t>Community </a:t>
            </a:r>
            <a:r>
              <a:rPr lang="en-US" sz="1400" u="sng" dirty="0" smtClean="0">
                <a:ea typeface="Calibri"/>
                <a:cs typeface="Times New Roman"/>
              </a:rPr>
              <a:t>Property</a:t>
            </a:r>
            <a:r>
              <a:rPr lang="en-US" sz="1400" dirty="0" smtClean="0">
                <a:ea typeface="Calibri"/>
                <a:cs typeface="Times New Roman"/>
              </a:rPr>
              <a:t>.  No </a:t>
            </a:r>
            <a:r>
              <a:rPr lang="en-US" sz="1400" dirty="0">
                <a:ea typeface="Calibri"/>
                <a:cs typeface="Times New Roman"/>
              </a:rPr>
              <a:t>direct ruling on whether that would be the case under the laws of Alaska or Tennessee. </a:t>
            </a:r>
          </a:p>
          <a:p>
            <a:pPr marL="0" marR="0" lvl="0" indent="0" algn="just">
              <a:lnSpc>
                <a:spcPct val="115000"/>
              </a:lnSpc>
              <a:spcBef>
                <a:spcPts val="0"/>
              </a:spcBef>
              <a:spcAft>
                <a:spcPts val="0"/>
              </a:spcAft>
              <a:buClrTx/>
              <a:buNone/>
            </a:pPr>
            <a:endParaRPr lang="en-US" sz="1200" dirty="0">
              <a:effectLst/>
              <a:latin typeface="Calibri"/>
              <a:ea typeface="Calibri"/>
              <a:cs typeface="Times New Roman"/>
            </a:endParaRPr>
          </a:p>
        </p:txBody>
      </p:sp>
    </p:spTree>
    <p:extLst>
      <p:ext uri="{BB962C8B-B14F-4D97-AF65-F5344CB8AC3E}">
        <p14:creationId xmlns:p14="http://schemas.microsoft.com/office/powerpoint/2010/main" val="17769894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82000" cy="1295400"/>
          </a:xfrm>
        </p:spPr>
        <p:txBody>
          <a:bodyPr>
            <a:noAutofit/>
          </a:bodyPr>
          <a:lstStyle/>
          <a:p>
            <a:r>
              <a:rPr lang="en-US" sz="3600" dirty="0">
                <a:solidFill>
                  <a:srgbClr val="B88318"/>
                </a:solidFill>
              </a:rPr>
              <a:t>Establishing Community Property and Maintaining the Character</a:t>
            </a:r>
          </a:p>
        </p:txBody>
      </p:sp>
      <p:sp>
        <p:nvSpPr>
          <p:cNvPr id="3" name="Content Placeholder 2"/>
          <p:cNvSpPr>
            <a:spLocks noGrp="1"/>
          </p:cNvSpPr>
          <p:nvPr>
            <p:ph idx="1"/>
          </p:nvPr>
        </p:nvSpPr>
        <p:spPr>
          <a:xfrm>
            <a:off x="457200" y="1447800"/>
            <a:ext cx="8458200" cy="5334000"/>
          </a:xfrm>
        </p:spPr>
        <p:txBody>
          <a:bodyPr>
            <a:noAutofit/>
          </a:bodyPr>
          <a:lstStyle/>
          <a:p>
            <a:pPr marL="0" marR="0" lvl="0" indent="457200" algn="just">
              <a:lnSpc>
                <a:spcPct val="110000"/>
              </a:lnSpc>
              <a:spcBef>
                <a:spcPts val="0"/>
              </a:spcBef>
              <a:spcAft>
                <a:spcPts val="0"/>
              </a:spcAft>
              <a:buClrTx/>
              <a:buNone/>
            </a:pPr>
            <a:r>
              <a:rPr lang="en-US" sz="1300" dirty="0" smtClean="0">
                <a:ea typeface="Calibri"/>
                <a:cs typeface="Times New Roman"/>
              </a:rPr>
              <a:t>1.  	</a:t>
            </a:r>
            <a:r>
              <a:rPr lang="en-US" sz="1300" u="sng" dirty="0" smtClean="0">
                <a:ea typeface="Calibri"/>
                <a:cs typeface="Times New Roman"/>
              </a:rPr>
              <a:t>Transmutation</a:t>
            </a:r>
            <a:r>
              <a:rPr lang="en-US" sz="1300" u="sng" dirty="0">
                <a:ea typeface="Calibri"/>
                <a:cs typeface="Times New Roman"/>
              </a:rPr>
              <a:t>.</a:t>
            </a:r>
            <a:r>
              <a:rPr lang="en-US" sz="1300" dirty="0">
                <a:ea typeface="Calibri"/>
                <a:cs typeface="Times New Roman"/>
              </a:rPr>
              <a:t>  Transmutation can occur by agreement and/or by operation of law.  </a:t>
            </a:r>
          </a:p>
          <a:p>
            <a:pPr marL="0" marR="0" lvl="0" indent="457200" algn="just">
              <a:lnSpc>
                <a:spcPct val="110000"/>
              </a:lnSpc>
              <a:spcBef>
                <a:spcPts val="0"/>
              </a:spcBef>
              <a:spcAft>
                <a:spcPts val="0"/>
              </a:spcAft>
              <a:buClrTx/>
              <a:buNone/>
            </a:pPr>
            <a:r>
              <a:rPr lang="en-US" sz="1300" dirty="0" smtClean="0">
                <a:ea typeface="Calibri"/>
                <a:cs typeface="Times New Roman"/>
              </a:rPr>
              <a:t>	a.  Married </a:t>
            </a:r>
            <a:r>
              <a:rPr lang="en-US" sz="1300" dirty="0">
                <a:ea typeface="Calibri"/>
                <a:cs typeface="Times New Roman"/>
              </a:rPr>
              <a:t>couples who move from a separate property state and establish residence in a community property state can typically transmute their separate property to community property by way of agreement.  California provides “married person may be agreement or transfer, with or without consideration… transmute separate property of either spouse to community property</a:t>
            </a:r>
            <a:r>
              <a:rPr lang="en-US" sz="1300" dirty="0" smtClean="0">
                <a:ea typeface="Calibri"/>
                <a:cs typeface="Times New Roman"/>
              </a:rPr>
              <a:t>.”</a:t>
            </a:r>
            <a:endParaRPr lang="en-US" sz="1300" dirty="0">
              <a:ea typeface="Calibri"/>
              <a:cs typeface="Times New Roman"/>
            </a:endParaRPr>
          </a:p>
          <a:p>
            <a:pPr marL="0" marR="0" lvl="0" indent="457200" algn="just">
              <a:lnSpc>
                <a:spcPct val="110000"/>
              </a:lnSpc>
              <a:spcBef>
                <a:spcPts val="0"/>
              </a:spcBef>
              <a:spcAft>
                <a:spcPts val="0"/>
              </a:spcAft>
              <a:buClrTx/>
              <a:buNone/>
            </a:pPr>
            <a:r>
              <a:rPr lang="en-US" sz="1300" dirty="0" smtClean="0">
                <a:ea typeface="Calibri"/>
                <a:cs typeface="Times New Roman"/>
              </a:rPr>
              <a:t>	b.  As </a:t>
            </a:r>
            <a:r>
              <a:rPr lang="en-US" sz="1300" dirty="0">
                <a:ea typeface="Calibri"/>
                <a:cs typeface="Times New Roman"/>
              </a:rPr>
              <a:t>long as the couple has the intent to remain permanently in the community property state, the transmutation could occur immediately upon establishing residence in the state. </a:t>
            </a:r>
            <a:endParaRPr lang="en-US" sz="1300" dirty="0" smtClean="0">
              <a:ea typeface="Calibri"/>
              <a:cs typeface="Times New Roman"/>
            </a:endParaRPr>
          </a:p>
          <a:p>
            <a:pPr marL="0" marR="0" lvl="0" indent="457200" algn="just">
              <a:lnSpc>
                <a:spcPct val="110000"/>
              </a:lnSpc>
              <a:spcBef>
                <a:spcPts val="0"/>
              </a:spcBef>
              <a:spcAft>
                <a:spcPts val="0"/>
              </a:spcAft>
              <a:buClrTx/>
              <a:buNone/>
            </a:pPr>
            <a:endParaRPr lang="en-US" sz="1300" dirty="0">
              <a:ea typeface="Calibri"/>
              <a:cs typeface="Times New Roman"/>
            </a:endParaRPr>
          </a:p>
          <a:p>
            <a:pPr marL="0" marR="0" lvl="0" indent="457200" algn="just">
              <a:lnSpc>
                <a:spcPct val="110000"/>
              </a:lnSpc>
              <a:spcBef>
                <a:spcPts val="0"/>
              </a:spcBef>
              <a:spcAft>
                <a:spcPts val="0"/>
              </a:spcAft>
              <a:buClrTx/>
              <a:buNone/>
            </a:pPr>
            <a:r>
              <a:rPr lang="en-US" sz="1300" dirty="0" smtClean="0">
                <a:ea typeface="Calibri"/>
                <a:cs typeface="Times New Roman"/>
              </a:rPr>
              <a:t>2.  	</a:t>
            </a:r>
            <a:r>
              <a:rPr lang="en-US" sz="1300" u="sng" dirty="0" smtClean="0">
                <a:ea typeface="Calibri"/>
                <a:cs typeface="Times New Roman"/>
              </a:rPr>
              <a:t>Effect </a:t>
            </a:r>
            <a:r>
              <a:rPr lang="en-US" sz="1300" u="sng" dirty="0">
                <a:ea typeface="Calibri"/>
                <a:cs typeface="Times New Roman"/>
              </a:rPr>
              <a:t>of Moving</a:t>
            </a:r>
            <a:r>
              <a:rPr lang="en-US" sz="1300" dirty="0">
                <a:ea typeface="Calibri"/>
                <a:cs typeface="Times New Roman"/>
              </a:rPr>
              <a:t>.  If a couple moves from a community property state to a separate property state, the property will continue to maintain its community property status, unless otherwise transmuted by the spouse. </a:t>
            </a:r>
          </a:p>
          <a:p>
            <a:pPr marL="0" marR="0" lvl="0" indent="457200" algn="just">
              <a:lnSpc>
                <a:spcPct val="110000"/>
              </a:lnSpc>
              <a:spcBef>
                <a:spcPts val="0"/>
              </a:spcBef>
              <a:spcAft>
                <a:spcPts val="0"/>
              </a:spcAft>
              <a:buClrTx/>
              <a:buNone/>
            </a:pPr>
            <a:r>
              <a:rPr lang="en-US" sz="1300" dirty="0" smtClean="0">
                <a:ea typeface="Calibri"/>
                <a:cs typeface="Times New Roman"/>
              </a:rPr>
              <a:t>	a.  For </a:t>
            </a:r>
            <a:r>
              <a:rPr lang="en-US" sz="1300" dirty="0">
                <a:ea typeface="Calibri"/>
                <a:cs typeface="Times New Roman"/>
              </a:rPr>
              <a:t>example, if community property is sold to purchase real property located in a separate property state, some courts have provided that the real property is held by the couple as tenants in common, notwithstanding the fact that the source of the funds is community property.</a:t>
            </a:r>
          </a:p>
          <a:p>
            <a:pPr marL="0" marR="0" lvl="0" indent="457200" algn="just">
              <a:lnSpc>
                <a:spcPct val="110000"/>
              </a:lnSpc>
              <a:spcBef>
                <a:spcPts val="0"/>
              </a:spcBef>
              <a:spcAft>
                <a:spcPts val="0"/>
              </a:spcAft>
              <a:buClrTx/>
              <a:buNone/>
            </a:pPr>
            <a:r>
              <a:rPr lang="en-US" sz="1300" dirty="0" smtClean="0">
                <a:ea typeface="Calibri"/>
                <a:cs typeface="Times New Roman"/>
              </a:rPr>
              <a:t> 	b.  If </a:t>
            </a:r>
            <a:r>
              <a:rPr lang="en-US" sz="1300" dirty="0">
                <a:ea typeface="Calibri"/>
                <a:cs typeface="Times New Roman"/>
              </a:rPr>
              <a:t>one spouse transfers assets to another spouse </a:t>
            </a:r>
            <a:r>
              <a:rPr lang="en-US" sz="1300" dirty="0" smtClean="0">
                <a:ea typeface="Calibri"/>
                <a:cs typeface="Times New Roman"/>
              </a:rPr>
              <a:t>outright, the </a:t>
            </a:r>
            <a:r>
              <a:rPr lang="en-US" sz="1300" dirty="0">
                <a:ea typeface="Calibri"/>
                <a:cs typeface="Times New Roman"/>
              </a:rPr>
              <a:t>property is </a:t>
            </a:r>
            <a:r>
              <a:rPr lang="en-US" sz="1300" dirty="0" smtClean="0">
                <a:ea typeface="Calibri"/>
                <a:cs typeface="Times New Roman"/>
              </a:rPr>
              <a:t>separate property.</a:t>
            </a:r>
            <a:endParaRPr lang="en-US" sz="1300" dirty="0">
              <a:ea typeface="Calibri"/>
              <a:cs typeface="Times New Roman"/>
            </a:endParaRPr>
          </a:p>
          <a:p>
            <a:pPr marL="0" marR="0" lvl="0" indent="457200" algn="just">
              <a:lnSpc>
                <a:spcPct val="110000"/>
              </a:lnSpc>
              <a:spcBef>
                <a:spcPts val="0"/>
              </a:spcBef>
              <a:spcAft>
                <a:spcPts val="0"/>
              </a:spcAft>
              <a:buClrTx/>
              <a:buNone/>
            </a:pPr>
            <a:r>
              <a:rPr lang="en-US" sz="1300" dirty="0" smtClean="0">
                <a:ea typeface="Calibri"/>
                <a:cs typeface="Times New Roman"/>
              </a:rPr>
              <a:t>	c.  Commingling </a:t>
            </a:r>
            <a:r>
              <a:rPr lang="en-US" sz="1300" dirty="0">
                <a:ea typeface="Calibri"/>
                <a:cs typeface="Times New Roman"/>
              </a:rPr>
              <a:t>community and separate property funds, without adequate </a:t>
            </a:r>
            <a:r>
              <a:rPr lang="en-US" sz="1300" dirty="0" smtClean="0">
                <a:ea typeface="Calibri"/>
                <a:cs typeface="Times New Roman"/>
              </a:rPr>
              <a:t>tracing </a:t>
            </a:r>
            <a:r>
              <a:rPr lang="en-US" sz="1300" dirty="0">
                <a:ea typeface="Calibri"/>
                <a:cs typeface="Times New Roman"/>
              </a:rPr>
              <a:t>will likely result in the property being characterized based upon the </a:t>
            </a:r>
            <a:r>
              <a:rPr lang="en-US" sz="1300" dirty="0" smtClean="0">
                <a:ea typeface="Calibri"/>
                <a:cs typeface="Times New Roman"/>
              </a:rPr>
              <a:t>state’s presumption, </a:t>
            </a:r>
            <a:r>
              <a:rPr lang="en-US" sz="1300" dirty="0">
                <a:ea typeface="Calibri"/>
                <a:cs typeface="Times New Roman"/>
              </a:rPr>
              <a:t>i.e., in California </a:t>
            </a:r>
            <a:r>
              <a:rPr lang="en-US" sz="1300" dirty="0" smtClean="0">
                <a:ea typeface="Calibri"/>
                <a:cs typeface="Times New Roman"/>
              </a:rPr>
              <a:t>presumption is community </a:t>
            </a:r>
            <a:r>
              <a:rPr lang="en-US" sz="1300" dirty="0">
                <a:ea typeface="Calibri"/>
                <a:cs typeface="Times New Roman"/>
              </a:rPr>
              <a:t>property.</a:t>
            </a:r>
          </a:p>
          <a:p>
            <a:pPr marL="0" marR="0" lvl="0" indent="457200" algn="just">
              <a:lnSpc>
                <a:spcPct val="110000"/>
              </a:lnSpc>
              <a:spcBef>
                <a:spcPts val="0"/>
              </a:spcBef>
              <a:spcAft>
                <a:spcPts val="0"/>
              </a:spcAft>
              <a:buClrTx/>
              <a:buNone/>
            </a:pPr>
            <a:endParaRPr lang="en-US" sz="1300" dirty="0">
              <a:ea typeface="Calibri"/>
              <a:cs typeface="Times New Roman"/>
            </a:endParaRPr>
          </a:p>
          <a:p>
            <a:pPr marL="0" marR="0" lvl="0" indent="457200" algn="just">
              <a:lnSpc>
                <a:spcPct val="110000"/>
              </a:lnSpc>
              <a:spcBef>
                <a:spcPts val="0"/>
              </a:spcBef>
              <a:spcAft>
                <a:spcPts val="0"/>
              </a:spcAft>
              <a:buClrTx/>
              <a:buNone/>
            </a:pPr>
            <a:r>
              <a:rPr lang="en-US" sz="1300" dirty="0" smtClean="0">
                <a:ea typeface="Calibri"/>
                <a:cs typeface="Times New Roman"/>
              </a:rPr>
              <a:t>3.  </a:t>
            </a:r>
            <a:r>
              <a:rPr lang="en-US" sz="1300" u="sng" dirty="0" err="1" smtClean="0">
                <a:ea typeface="Calibri"/>
                <a:cs typeface="Times New Roman"/>
              </a:rPr>
              <a:t>UDCPRDA</a:t>
            </a:r>
            <a:r>
              <a:rPr lang="en-US" sz="1300" u="sng" dirty="0">
                <a:ea typeface="Calibri"/>
                <a:cs typeface="Times New Roman"/>
              </a:rPr>
              <a:t>.</a:t>
            </a:r>
            <a:r>
              <a:rPr lang="en-US" sz="1300" dirty="0">
                <a:ea typeface="Calibri"/>
                <a:cs typeface="Times New Roman"/>
              </a:rPr>
              <a:t>  Fourteen separate property states (Alaska, Arkansas, Colorado, Florida, Hawaii, Kentucky, Michigan, Montana, New York, North Carolina, Oregon, Utah, Virginia, and Wyoming) have enacted the Uniform Disposition of Community Property Rights at Death Act (“</a:t>
            </a:r>
            <a:r>
              <a:rPr lang="en-US" sz="1300" dirty="0" err="1">
                <a:ea typeface="Calibri"/>
                <a:cs typeface="Times New Roman"/>
              </a:rPr>
              <a:t>UDCPRDA</a:t>
            </a:r>
            <a:r>
              <a:rPr lang="en-US" sz="1300" dirty="0">
                <a:ea typeface="Calibri"/>
                <a:cs typeface="Times New Roman"/>
              </a:rPr>
              <a:t>”). UDCPRDA provides that property that was originally community property will retain its character as such for testamentary </a:t>
            </a:r>
            <a:r>
              <a:rPr lang="en-US" sz="1300" dirty="0" smtClean="0">
                <a:ea typeface="Calibri"/>
                <a:cs typeface="Times New Roman"/>
              </a:rPr>
              <a:t>purposes.  It </a:t>
            </a:r>
            <a:r>
              <a:rPr lang="en-US" sz="1300" dirty="0">
                <a:ea typeface="Calibri"/>
                <a:cs typeface="Times New Roman"/>
              </a:rPr>
              <a:t>is not clear whether decedents with surviving spouses who live in a state that has enacted the UDCPRDA are in a better position to claim the “step-up” in basis under </a:t>
            </a:r>
            <a:r>
              <a:rPr lang="en-US" sz="1300" dirty="0" smtClean="0">
                <a:ea typeface="Calibri"/>
                <a:cs typeface="Times New Roman"/>
              </a:rPr>
              <a:t>Code § 1014(b</a:t>
            </a:r>
            <a:r>
              <a:rPr lang="en-US" sz="1300" dirty="0">
                <a:ea typeface="Calibri"/>
                <a:cs typeface="Times New Roman"/>
              </a:rPr>
              <a:t>)(6) of the </a:t>
            </a:r>
            <a:r>
              <a:rPr lang="en-US" sz="1300" dirty="0" smtClean="0">
                <a:ea typeface="Calibri"/>
                <a:cs typeface="Times New Roman"/>
              </a:rPr>
              <a:t>Code than others.</a:t>
            </a:r>
            <a:endParaRPr lang="en-US" sz="1300" dirty="0">
              <a:ea typeface="Calibri"/>
              <a:cs typeface="Times New Roman"/>
            </a:endParaRPr>
          </a:p>
          <a:p>
            <a:pPr marL="0" marR="0" lvl="0" indent="0" algn="just">
              <a:lnSpc>
                <a:spcPct val="115000"/>
              </a:lnSpc>
              <a:spcBef>
                <a:spcPts val="0"/>
              </a:spcBef>
              <a:spcAft>
                <a:spcPts val="0"/>
              </a:spcAft>
              <a:buClrTx/>
              <a:buNone/>
            </a:pPr>
            <a:endParaRPr lang="en-US" sz="1120" dirty="0">
              <a:ea typeface="Calibri"/>
              <a:cs typeface="Times New Roman"/>
            </a:endParaRPr>
          </a:p>
          <a:p>
            <a:pPr marL="0" marR="0" lvl="0" indent="0" algn="just">
              <a:lnSpc>
                <a:spcPct val="115000"/>
              </a:lnSpc>
              <a:spcBef>
                <a:spcPts val="0"/>
              </a:spcBef>
              <a:spcAft>
                <a:spcPts val="0"/>
              </a:spcAft>
              <a:buClrTx/>
              <a:buNone/>
            </a:pPr>
            <a:endParaRPr lang="en-US" sz="1120" dirty="0">
              <a:effectLst/>
              <a:ea typeface="Calibri"/>
              <a:cs typeface="Times New Roman"/>
            </a:endParaRPr>
          </a:p>
        </p:txBody>
      </p:sp>
    </p:spTree>
    <p:extLst>
      <p:ext uri="{BB962C8B-B14F-4D97-AF65-F5344CB8AC3E}">
        <p14:creationId xmlns:p14="http://schemas.microsoft.com/office/powerpoint/2010/main" val="7657987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714"/>
            <a:ext cx="8382000" cy="1295400"/>
          </a:xfrm>
        </p:spPr>
        <p:txBody>
          <a:bodyPr>
            <a:noAutofit/>
          </a:bodyPr>
          <a:lstStyle/>
          <a:p>
            <a:r>
              <a:rPr lang="en-US" sz="3600" dirty="0">
                <a:solidFill>
                  <a:srgbClr val="B88318"/>
                </a:solidFill>
              </a:rPr>
              <a:t>Portability and the </a:t>
            </a:r>
            <a:r>
              <a:rPr lang="en-US" sz="3600" dirty="0" smtClean="0">
                <a:solidFill>
                  <a:srgbClr val="B88318"/>
                </a:solidFill>
              </a:rPr>
              <a:t>Step Up</a:t>
            </a:r>
            <a:endParaRPr lang="en-US" sz="3600" dirty="0">
              <a:solidFill>
                <a:srgbClr val="B88318"/>
              </a:solidFill>
            </a:endParaRPr>
          </a:p>
        </p:txBody>
      </p:sp>
      <p:sp>
        <p:nvSpPr>
          <p:cNvPr id="3" name="Content Placeholder 2"/>
          <p:cNvSpPr>
            <a:spLocks noGrp="1"/>
          </p:cNvSpPr>
          <p:nvPr>
            <p:ph idx="1"/>
          </p:nvPr>
        </p:nvSpPr>
        <p:spPr>
          <a:xfrm>
            <a:off x="457200" y="1066800"/>
            <a:ext cx="8458200" cy="5867400"/>
          </a:xfrm>
        </p:spPr>
        <p:txBody>
          <a:bodyPr>
            <a:noAutofit/>
          </a:bodyPr>
          <a:lstStyle/>
          <a:p>
            <a:pPr marL="0" marR="0" lvl="0" indent="457200" algn="just">
              <a:lnSpc>
                <a:spcPct val="110000"/>
              </a:lnSpc>
              <a:spcBef>
                <a:spcPts val="0"/>
              </a:spcBef>
              <a:spcAft>
                <a:spcPts val="0"/>
              </a:spcAft>
              <a:buClrTx/>
              <a:buNone/>
            </a:pPr>
            <a:r>
              <a:rPr lang="en-US" sz="1220" dirty="0" smtClean="0">
                <a:ea typeface="Calibri"/>
                <a:cs typeface="Times New Roman"/>
              </a:rPr>
              <a:t>1.	</a:t>
            </a:r>
            <a:r>
              <a:rPr lang="en-US" sz="1220" u="sng" dirty="0" smtClean="0">
                <a:ea typeface="Calibri"/>
                <a:cs typeface="Times New Roman"/>
              </a:rPr>
              <a:t>Portability</a:t>
            </a:r>
            <a:r>
              <a:rPr lang="en-US" sz="1220" dirty="0">
                <a:ea typeface="Calibri"/>
                <a:cs typeface="Times New Roman"/>
              </a:rPr>
              <a:t>.  Although the primary purpose of portability is to </a:t>
            </a:r>
            <a:r>
              <a:rPr lang="en-US" sz="1220" dirty="0" smtClean="0">
                <a:ea typeface="Calibri"/>
                <a:cs typeface="Times New Roman"/>
              </a:rPr>
              <a:t>“</a:t>
            </a:r>
            <a:r>
              <a:rPr lang="en-US" sz="1220" dirty="0">
                <a:ea typeface="Calibri"/>
                <a:cs typeface="Times New Roman"/>
              </a:rPr>
              <a:t>port” of one’s </a:t>
            </a:r>
            <a:r>
              <a:rPr lang="en-US" sz="1220" dirty="0" smtClean="0">
                <a:ea typeface="Calibri"/>
                <a:cs typeface="Times New Roman"/>
              </a:rPr>
              <a:t>Applicable Exclusion Amount, </a:t>
            </a:r>
            <a:r>
              <a:rPr lang="en-US" sz="1220" dirty="0">
                <a:ea typeface="Calibri"/>
                <a:cs typeface="Times New Roman"/>
              </a:rPr>
              <a:t>portability, </a:t>
            </a:r>
            <a:r>
              <a:rPr lang="en-US" sz="1220" dirty="0" smtClean="0">
                <a:ea typeface="Calibri"/>
                <a:cs typeface="Times New Roman"/>
              </a:rPr>
              <a:t>portability may also provides </a:t>
            </a:r>
            <a:r>
              <a:rPr lang="en-US" sz="1220" dirty="0">
                <a:ea typeface="Calibri"/>
                <a:cs typeface="Times New Roman"/>
              </a:rPr>
              <a:t>another opportunity to obtain a Step Up in basis at 2nd </a:t>
            </a:r>
            <a:r>
              <a:rPr lang="en-US" sz="1220" dirty="0" smtClean="0">
                <a:ea typeface="Calibri"/>
                <a:cs typeface="Times New Roman"/>
              </a:rPr>
              <a:t>death.</a:t>
            </a:r>
          </a:p>
          <a:p>
            <a:pPr marL="0" marR="0" lvl="0" indent="457200" algn="just">
              <a:lnSpc>
                <a:spcPct val="110000"/>
              </a:lnSpc>
              <a:spcBef>
                <a:spcPts val="0"/>
              </a:spcBef>
              <a:spcAft>
                <a:spcPts val="0"/>
              </a:spcAft>
              <a:buClrTx/>
              <a:buNone/>
            </a:pPr>
            <a:endParaRPr lang="en-US" sz="1220" u="sng" dirty="0" smtClean="0">
              <a:ea typeface="Calibri"/>
              <a:cs typeface="Times New Roman"/>
            </a:endParaRPr>
          </a:p>
          <a:p>
            <a:pPr marL="0" marR="0" lvl="0" indent="457200" algn="just">
              <a:lnSpc>
                <a:spcPct val="110000"/>
              </a:lnSpc>
              <a:spcBef>
                <a:spcPts val="0"/>
              </a:spcBef>
              <a:spcAft>
                <a:spcPts val="0"/>
              </a:spcAft>
              <a:buClrTx/>
              <a:buNone/>
            </a:pPr>
            <a:r>
              <a:rPr lang="en-US" sz="1220" dirty="0" smtClean="0">
                <a:ea typeface="Calibri"/>
                <a:cs typeface="Times New Roman"/>
              </a:rPr>
              <a:t>2.	</a:t>
            </a:r>
            <a:r>
              <a:rPr lang="en-US" sz="1220" u="sng" dirty="0" smtClean="0">
                <a:ea typeface="Calibri"/>
                <a:cs typeface="Times New Roman"/>
              </a:rPr>
              <a:t>Bypass </a:t>
            </a:r>
            <a:r>
              <a:rPr lang="en-US" sz="1220" u="sng" dirty="0">
                <a:ea typeface="Calibri"/>
                <a:cs typeface="Times New Roman"/>
              </a:rPr>
              <a:t>Trust</a:t>
            </a:r>
            <a:r>
              <a:rPr lang="en-US" sz="1220" dirty="0">
                <a:ea typeface="Calibri"/>
                <a:cs typeface="Times New Roman"/>
              </a:rPr>
              <a:t>.  Traditionally, assets are funded to the Bypass Trust to the </a:t>
            </a:r>
            <a:r>
              <a:rPr lang="en-US" sz="1220" dirty="0" smtClean="0">
                <a:ea typeface="Calibri"/>
                <a:cs typeface="Times New Roman"/>
              </a:rPr>
              <a:t>extent of the available Applicable Exclusion Amount</a:t>
            </a:r>
            <a:r>
              <a:rPr lang="en-US" sz="1220" dirty="0">
                <a:ea typeface="Calibri"/>
                <a:cs typeface="Times New Roman"/>
              </a:rPr>
              <a:t>.  Assets held by the Bypass Trust are not included in the Taxable Estate of the Surviving Spouse.  </a:t>
            </a:r>
            <a:endParaRPr lang="en-US" sz="1220" dirty="0" smtClean="0">
              <a:ea typeface="Calibri"/>
              <a:cs typeface="Times New Roman"/>
            </a:endParaRPr>
          </a:p>
          <a:p>
            <a:pPr marL="0" marR="0" lvl="0" indent="0" algn="just">
              <a:lnSpc>
                <a:spcPct val="110000"/>
              </a:lnSpc>
              <a:spcBef>
                <a:spcPts val="0"/>
              </a:spcBef>
              <a:spcAft>
                <a:spcPts val="0"/>
              </a:spcAft>
              <a:buClrTx/>
              <a:buNone/>
            </a:pPr>
            <a:endParaRPr lang="en-US" sz="1220" dirty="0" smtClean="0">
              <a:ea typeface="Calibri"/>
              <a:cs typeface="Times New Roman"/>
            </a:endParaRPr>
          </a:p>
          <a:p>
            <a:pPr marL="0" marR="0" lvl="0" indent="457200" algn="just">
              <a:lnSpc>
                <a:spcPct val="110000"/>
              </a:lnSpc>
              <a:spcBef>
                <a:spcPts val="0"/>
              </a:spcBef>
              <a:spcAft>
                <a:spcPts val="0"/>
              </a:spcAft>
              <a:buClrTx/>
              <a:buNone/>
            </a:pPr>
            <a:endParaRPr lang="en-US" sz="400" dirty="0">
              <a:ea typeface="Calibri"/>
              <a:cs typeface="Times New Roman"/>
            </a:endParaRPr>
          </a:p>
          <a:p>
            <a:pPr marL="0" marR="0" lvl="0" indent="457200" algn="just">
              <a:lnSpc>
                <a:spcPct val="110000"/>
              </a:lnSpc>
              <a:spcBef>
                <a:spcPts val="0"/>
              </a:spcBef>
              <a:spcAft>
                <a:spcPts val="0"/>
              </a:spcAft>
              <a:buClrTx/>
              <a:buNone/>
            </a:pPr>
            <a:r>
              <a:rPr lang="en-US" sz="1220" dirty="0" smtClean="0">
                <a:ea typeface="Calibri"/>
                <a:cs typeface="Times New Roman"/>
              </a:rPr>
              <a:t>3.  	</a:t>
            </a:r>
            <a:r>
              <a:rPr lang="en-US" sz="1220" u="sng" dirty="0" smtClean="0">
                <a:ea typeface="Calibri"/>
                <a:cs typeface="Times New Roman"/>
              </a:rPr>
              <a:t>Income </a:t>
            </a:r>
            <a:r>
              <a:rPr lang="en-US" sz="1220" u="sng" dirty="0">
                <a:ea typeface="Calibri"/>
                <a:cs typeface="Times New Roman"/>
              </a:rPr>
              <a:t>Tax Benefit</a:t>
            </a:r>
            <a:r>
              <a:rPr lang="en-US" sz="1220" dirty="0">
                <a:ea typeface="Calibri"/>
                <a:cs typeface="Times New Roman"/>
              </a:rPr>
              <a:t>.  In portability planning, the decedent’s estate would typically pass to the surviving spouse under the marital deduction, and the DSUE Amount would be added to the surviving spouse’s </a:t>
            </a:r>
            <a:r>
              <a:rPr lang="en-US" sz="1220" dirty="0" smtClean="0">
                <a:ea typeface="Calibri"/>
                <a:cs typeface="Times New Roman"/>
              </a:rPr>
              <a:t>Applicable Exclusion Amount</a:t>
            </a:r>
            <a:r>
              <a:rPr lang="en-US" sz="1220" dirty="0">
                <a:ea typeface="Calibri"/>
                <a:cs typeface="Times New Roman"/>
              </a:rPr>
              <a:t>.  To the extent that assets that would otherwise be funded to the irrevocable Bypass Trust are funded to the survivor’s trust, the income may be taxed at the lower marginal income tax bracket and may have greater opportunity to avoid the </a:t>
            </a:r>
            <a:r>
              <a:rPr lang="en-US" sz="1220" dirty="0" err="1">
                <a:ea typeface="Calibri"/>
                <a:cs typeface="Times New Roman"/>
              </a:rPr>
              <a:t>NIIT</a:t>
            </a:r>
            <a:r>
              <a:rPr lang="en-US" sz="1220" dirty="0">
                <a:ea typeface="Calibri"/>
                <a:cs typeface="Times New Roman"/>
              </a:rPr>
              <a:t>. </a:t>
            </a:r>
            <a:endParaRPr lang="en-US" sz="1220" dirty="0" smtClean="0">
              <a:ea typeface="Calibri"/>
              <a:cs typeface="Times New Roman"/>
            </a:endParaRPr>
          </a:p>
          <a:p>
            <a:pPr marL="0" marR="0" lvl="0" indent="457200" algn="just">
              <a:lnSpc>
                <a:spcPct val="110000"/>
              </a:lnSpc>
              <a:spcBef>
                <a:spcPts val="0"/>
              </a:spcBef>
              <a:spcAft>
                <a:spcPts val="0"/>
              </a:spcAft>
              <a:buClrTx/>
              <a:buNone/>
            </a:pPr>
            <a:endParaRPr lang="en-US" sz="400" dirty="0">
              <a:ea typeface="Calibri"/>
              <a:cs typeface="Times New Roman"/>
            </a:endParaRPr>
          </a:p>
          <a:p>
            <a:pPr marL="0" marR="0" lvl="0" indent="457200" algn="just">
              <a:lnSpc>
                <a:spcPct val="110000"/>
              </a:lnSpc>
              <a:spcBef>
                <a:spcPts val="0"/>
              </a:spcBef>
              <a:spcAft>
                <a:spcPts val="0"/>
              </a:spcAft>
              <a:buClrTx/>
              <a:buNone/>
            </a:pPr>
            <a:r>
              <a:rPr lang="en-US" sz="1220" dirty="0" smtClean="0">
                <a:ea typeface="Calibri"/>
                <a:cs typeface="Times New Roman"/>
              </a:rPr>
              <a:t>4.  	</a:t>
            </a:r>
            <a:r>
              <a:rPr lang="en-US" sz="1220" u="sng" dirty="0" smtClean="0">
                <a:ea typeface="Calibri"/>
                <a:cs typeface="Times New Roman"/>
              </a:rPr>
              <a:t>Trade </a:t>
            </a:r>
            <a:r>
              <a:rPr lang="en-US" sz="1220" u="sng" dirty="0">
                <a:ea typeface="Calibri"/>
                <a:cs typeface="Times New Roman"/>
              </a:rPr>
              <a:t>Offs</a:t>
            </a:r>
            <a:r>
              <a:rPr lang="en-US" sz="1220" dirty="0">
                <a:ea typeface="Calibri"/>
                <a:cs typeface="Times New Roman"/>
              </a:rPr>
              <a:t>.  </a:t>
            </a:r>
            <a:endParaRPr lang="en-US" sz="1220" dirty="0" smtClean="0">
              <a:ea typeface="Calibri"/>
              <a:cs typeface="Times New Roman"/>
            </a:endParaRPr>
          </a:p>
          <a:p>
            <a:pPr marL="0" marR="0" lvl="0" indent="457200" algn="just">
              <a:lnSpc>
                <a:spcPct val="110000"/>
              </a:lnSpc>
              <a:spcBef>
                <a:spcPts val="0"/>
              </a:spcBef>
              <a:spcAft>
                <a:spcPts val="0"/>
              </a:spcAft>
              <a:buClrTx/>
              <a:buNone/>
            </a:pPr>
            <a:endParaRPr lang="en-US" sz="1220" dirty="0">
              <a:ea typeface="Calibri"/>
              <a:cs typeface="Times New Roman"/>
            </a:endParaRPr>
          </a:p>
          <a:p>
            <a:pPr marL="0" marR="0" lvl="0" indent="457200" algn="just">
              <a:lnSpc>
                <a:spcPct val="110000"/>
              </a:lnSpc>
              <a:spcBef>
                <a:spcPts val="0"/>
              </a:spcBef>
              <a:spcAft>
                <a:spcPts val="0"/>
              </a:spcAft>
              <a:buClrTx/>
              <a:buNone/>
            </a:pPr>
            <a:r>
              <a:rPr lang="en-US" sz="1220" dirty="0" smtClean="0">
                <a:ea typeface="Calibri"/>
                <a:cs typeface="Times New Roman"/>
              </a:rPr>
              <a:t>	a.  Survivor’s </a:t>
            </a:r>
            <a:r>
              <a:rPr lang="en-US" sz="1220" dirty="0">
                <a:ea typeface="Calibri"/>
                <a:cs typeface="Times New Roman"/>
              </a:rPr>
              <a:t>trust is not creditor protected and subject to Survivor’s disposition rights</a:t>
            </a:r>
            <a:r>
              <a:rPr lang="en-US" sz="1220" dirty="0" smtClean="0">
                <a:ea typeface="Calibri"/>
                <a:cs typeface="Times New Roman"/>
              </a:rPr>
              <a:t>.</a:t>
            </a:r>
          </a:p>
          <a:p>
            <a:pPr marL="0" marR="0" lvl="0" indent="457200" algn="just">
              <a:lnSpc>
                <a:spcPct val="110000"/>
              </a:lnSpc>
              <a:spcBef>
                <a:spcPts val="0"/>
              </a:spcBef>
              <a:spcAft>
                <a:spcPts val="0"/>
              </a:spcAft>
              <a:buClrTx/>
              <a:buNone/>
            </a:pPr>
            <a:endParaRPr lang="en-US" sz="1220" dirty="0">
              <a:ea typeface="Calibri"/>
              <a:cs typeface="Times New Roman"/>
            </a:endParaRPr>
          </a:p>
          <a:p>
            <a:pPr marL="0" marR="0" lvl="0" indent="457200" algn="just">
              <a:lnSpc>
                <a:spcPct val="110000"/>
              </a:lnSpc>
              <a:spcBef>
                <a:spcPts val="0"/>
              </a:spcBef>
              <a:spcAft>
                <a:spcPts val="0"/>
              </a:spcAft>
              <a:buClrTx/>
              <a:buNone/>
            </a:pPr>
            <a:r>
              <a:rPr lang="en-US" sz="1220" dirty="0" smtClean="0">
                <a:ea typeface="Calibri"/>
                <a:cs typeface="Times New Roman"/>
              </a:rPr>
              <a:t>	b.  DSUE </a:t>
            </a:r>
            <a:r>
              <a:rPr lang="en-US" sz="1220" dirty="0">
                <a:ea typeface="Calibri"/>
                <a:cs typeface="Times New Roman"/>
              </a:rPr>
              <a:t>Amount does not grow with the cost-of-living </a:t>
            </a:r>
            <a:r>
              <a:rPr lang="en-US" sz="1220" dirty="0" smtClean="0">
                <a:ea typeface="Calibri"/>
                <a:cs typeface="Times New Roman"/>
              </a:rPr>
              <a:t>index</a:t>
            </a:r>
            <a:r>
              <a:rPr lang="en-US" sz="1220" dirty="0" smtClean="0">
                <a:ea typeface="Calibri"/>
                <a:cs typeface="Times New Roman"/>
              </a:rPr>
              <a:t>.</a:t>
            </a:r>
          </a:p>
          <a:p>
            <a:pPr marL="0" marR="0" lvl="0" indent="457200" algn="just">
              <a:lnSpc>
                <a:spcPct val="110000"/>
              </a:lnSpc>
              <a:spcBef>
                <a:spcPts val="0"/>
              </a:spcBef>
              <a:spcAft>
                <a:spcPts val="0"/>
              </a:spcAft>
              <a:buClrTx/>
              <a:buNone/>
            </a:pPr>
            <a:endParaRPr lang="en-US" sz="1220" dirty="0" smtClean="0">
              <a:ea typeface="Calibri"/>
              <a:cs typeface="Times New Roman"/>
            </a:endParaRPr>
          </a:p>
          <a:p>
            <a:pPr marL="0" marR="0" lvl="0" indent="457200" algn="just">
              <a:lnSpc>
                <a:spcPct val="110000"/>
              </a:lnSpc>
              <a:spcBef>
                <a:spcPts val="0"/>
              </a:spcBef>
              <a:spcAft>
                <a:spcPts val="0"/>
              </a:spcAft>
              <a:buClrTx/>
              <a:buNone/>
            </a:pPr>
            <a:endParaRPr lang="en-US" sz="400" dirty="0">
              <a:ea typeface="Calibri"/>
              <a:cs typeface="Times New Roman"/>
            </a:endParaRPr>
          </a:p>
          <a:p>
            <a:pPr marL="0" marR="0" lvl="0" indent="457200" algn="just">
              <a:lnSpc>
                <a:spcPct val="110000"/>
              </a:lnSpc>
              <a:spcBef>
                <a:spcPts val="0"/>
              </a:spcBef>
              <a:spcAft>
                <a:spcPts val="0"/>
              </a:spcAft>
              <a:buClrTx/>
              <a:buNone/>
            </a:pPr>
            <a:r>
              <a:rPr lang="en-US" sz="1220" dirty="0" smtClean="0">
                <a:ea typeface="Calibri"/>
                <a:cs typeface="Times New Roman"/>
              </a:rPr>
              <a:t>5.	</a:t>
            </a:r>
            <a:r>
              <a:rPr lang="en-US" sz="1220" u="sng" dirty="0" smtClean="0">
                <a:ea typeface="Calibri"/>
                <a:cs typeface="Times New Roman"/>
              </a:rPr>
              <a:t>QTIP Election</a:t>
            </a:r>
            <a:r>
              <a:rPr lang="en-US" sz="1220" dirty="0" smtClean="0">
                <a:ea typeface="Calibri"/>
                <a:cs typeface="Times New Roman"/>
              </a:rPr>
              <a:t>.  </a:t>
            </a:r>
          </a:p>
          <a:p>
            <a:pPr marL="0" marR="0" lvl="0" indent="0" algn="just">
              <a:lnSpc>
                <a:spcPct val="110000"/>
              </a:lnSpc>
              <a:spcBef>
                <a:spcPts val="0"/>
              </a:spcBef>
              <a:spcAft>
                <a:spcPts val="0"/>
              </a:spcAft>
              <a:buClrTx/>
              <a:buNone/>
            </a:pPr>
            <a:r>
              <a:rPr lang="en-US" sz="1220" dirty="0">
                <a:ea typeface="Calibri"/>
                <a:cs typeface="Times New Roman"/>
              </a:rPr>
              <a:t>	</a:t>
            </a:r>
            <a:r>
              <a:rPr lang="en-US" sz="1220" dirty="0" smtClean="0">
                <a:ea typeface="Calibri"/>
                <a:cs typeface="Times New Roman"/>
              </a:rPr>
              <a:t>a.  The </a:t>
            </a:r>
            <a:r>
              <a:rPr lang="en-US" sz="1220" dirty="0">
                <a:ea typeface="Calibri"/>
                <a:cs typeface="Times New Roman"/>
              </a:rPr>
              <a:t>IRS on September 27, 2016 released Rev. Proc. 2016-49 to modify and supersede Rev. Proc. 2001-38 and clarify that portability can be used in connection with QTIP trusts. Rev. Proc. 2001-38 gave estates the option of electing to treat an unneeded QTIP election (if the QTIP election was not needed at all to reduce the estate tax to zero) as null and void. </a:t>
            </a:r>
            <a:endParaRPr lang="en-US" sz="1220" dirty="0" smtClean="0">
              <a:ea typeface="Calibri"/>
              <a:cs typeface="Times New Roman"/>
            </a:endParaRPr>
          </a:p>
          <a:p>
            <a:pPr marL="0" marR="0" lvl="0" indent="457200" algn="just">
              <a:lnSpc>
                <a:spcPct val="110000"/>
              </a:lnSpc>
              <a:spcBef>
                <a:spcPts val="0"/>
              </a:spcBef>
              <a:spcAft>
                <a:spcPts val="0"/>
              </a:spcAft>
              <a:buClrTx/>
              <a:buNone/>
            </a:pPr>
            <a:r>
              <a:rPr lang="en-US" sz="1220" dirty="0" smtClean="0">
                <a:ea typeface="Calibri"/>
                <a:cs typeface="Times New Roman"/>
              </a:rPr>
              <a:t>	b.  Some </a:t>
            </a:r>
            <a:r>
              <a:rPr lang="en-US" sz="1220" dirty="0">
                <a:ea typeface="Calibri"/>
                <a:cs typeface="Times New Roman"/>
              </a:rPr>
              <a:t>planners were concerned that the IRS might nullify QTIP elections when they were not needed to reduce the estate tax to zero, thus leaving less unused exclusion (DSUE amount) if the portability election were made, and keeping the trust assets from being included in the surviving spouse’s estate to achieve a basis adjustment at the surviving spouse’s subsequent death. See e.g., Rodney L Goodwin, IRS Rules No Date-of- Death Basis on Death of Surviving Spouse–PLR Finds QTIP Election Null and Void , TRUSTS &amp; ESTATES (June 20, 2016) (discussing PLRs 201615004 &amp; 201603004</a:t>
            </a:r>
            <a:r>
              <a:rPr lang="en-US" sz="1220" dirty="0" smtClean="0">
                <a:ea typeface="Calibri"/>
                <a:cs typeface="Times New Roman"/>
              </a:rPr>
              <a:t>)</a:t>
            </a:r>
            <a:endParaRPr lang="en-US" sz="1220" dirty="0">
              <a:ea typeface="Calibri"/>
              <a:cs typeface="Times New Roman"/>
            </a:endParaRPr>
          </a:p>
          <a:p>
            <a:pPr marL="0" marR="0" lvl="0" indent="0" algn="just">
              <a:lnSpc>
                <a:spcPct val="110000"/>
              </a:lnSpc>
              <a:spcBef>
                <a:spcPts val="0"/>
              </a:spcBef>
              <a:spcAft>
                <a:spcPts val="0"/>
              </a:spcAft>
              <a:buClrTx/>
              <a:buNone/>
            </a:pPr>
            <a:r>
              <a:rPr lang="en-US" sz="1200" dirty="0">
                <a:ea typeface="Calibri"/>
                <a:cs typeface="Times New Roman"/>
              </a:rPr>
              <a:t> </a:t>
            </a:r>
          </a:p>
        </p:txBody>
      </p:sp>
    </p:spTree>
    <p:extLst>
      <p:ext uri="{BB962C8B-B14F-4D97-AF65-F5344CB8AC3E}">
        <p14:creationId xmlns:p14="http://schemas.microsoft.com/office/powerpoint/2010/main" val="753912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100" dirty="0" smtClean="0"/>
              <a:t/>
            </a:r>
            <a:br>
              <a:rPr lang="en-US" sz="3100" dirty="0" smtClean="0"/>
            </a:br>
            <a:r>
              <a:rPr lang="en-US" dirty="0" smtClean="0">
                <a:solidFill>
                  <a:srgbClr val="B88318"/>
                </a:solidFill>
              </a:rPr>
              <a:t>Introduction of Estate Tax Repeal Bills</a:t>
            </a:r>
            <a:r>
              <a:rPr lang="en-US" b="1" dirty="0"/>
              <a:t/>
            </a:r>
            <a:br>
              <a:rPr lang="en-US" b="1" dirty="0"/>
            </a:br>
            <a:endParaRPr lang="en-US" dirty="0"/>
          </a:p>
        </p:txBody>
      </p:sp>
      <p:sp>
        <p:nvSpPr>
          <p:cNvPr id="3" name="Content Placeholder 2"/>
          <p:cNvSpPr>
            <a:spLocks noGrp="1"/>
          </p:cNvSpPr>
          <p:nvPr>
            <p:ph idx="1"/>
          </p:nvPr>
        </p:nvSpPr>
        <p:spPr>
          <a:xfrm>
            <a:off x="457200" y="1447800"/>
            <a:ext cx="8229600" cy="5029200"/>
          </a:xfrm>
        </p:spPr>
        <p:txBody>
          <a:bodyPr>
            <a:noAutofit/>
          </a:bodyPr>
          <a:lstStyle/>
          <a:p>
            <a:pPr marL="0" indent="457200" algn="just">
              <a:lnSpc>
                <a:spcPct val="110000"/>
              </a:lnSpc>
              <a:spcBef>
                <a:spcPts val="100"/>
              </a:spcBef>
              <a:buNone/>
            </a:pPr>
            <a:r>
              <a:rPr lang="en-US" sz="1400" dirty="0" smtClean="0"/>
              <a:t>On January </a:t>
            </a:r>
            <a:r>
              <a:rPr lang="en-US" sz="1400" dirty="0"/>
              <a:t>24, 2017 </a:t>
            </a:r>
            <a:r>
              <a:rPr lang="en-US" sz="1400" dirty="0" smtClean="0"/>
              <a:t>the Senate introduced its bill to </a:t>
            </a:r>
            <a:r>
              <a:rPr lang="en-US" sz="1400" dirty="0"/>
              <a:t>repeal the estate tax (S. </a:t>
            </a:r>
            <a:r>
              <a:rPr lang="en-US" sz="1400" dirty="0" smtClean="0"/>
              <a:t>205) (the </a:t>
            </a:r>
            <a:r>
              <a:rPr lang="en-US" sz="1400" dirty="0"/>
              <a:t>Death Tax Repeal Act of </a:t>
            </a:r>
            <a:r>
              <a:rPr lang="en-US" sz="1400" dirty="0" smtClean="0"/>
              <a:t>2017).  On </a:t>
            </a:r>
            <a:r>
              <a:rPr lang="en-US" sz="1400" dirty="0"/>
              <a:t>the same day, </a:t>
            </a:r>
            <a:r>
              <a:rPr lang="en-US" sz="1400" dirty="0" smtClean="0"/>
              <a:t>the House introduced its bill (H.R</a:t>
            </a:r>
            <a:r>
              <a:rPr lang="en-US" sz="1400" dirty="0"/>
              <a:t>. 631). </a:t>
            </a:r>
            <a:r>
              <a:rPr lang="en-US" sz="1400" dirty="0" smtClean="0"/>
              <a:t>Both bills </a:t>
            </a:r>
            <a:r>
              <a:rPr lang="en-US" sz="1400" dirty="0"/>
              <a:t>would do the </a:t>
            </a:r>
            <a:r>
              <a:rPr lang="en-US" sz="1400" dirty="0" smtClean="0"/>
              <a:t>following:</a:t>
            </a:r>
          </a:p>
          <a:p>
            <a:pPr marL="0" indent="457200" algn="just">
              <a:lnSpc>
                <a:spcPct val="110000"/>
              </a:lnSpc>
              <a:spcBef>
                <a:spcPts val="100"/>
              </a:spcBef>
              <a:buNone/>
            </a:pPr>
            <a:endParaRPr lang="en-US" sz="1400" dirty="0"/>
          </a:p>
          <a:p>
            <a:pPr marL="0" indent="457200" algn="just">
              <a:lnSpc>
                <a:spcPct val="110000"/>
              </a:lnSpc>
              <a:spcBef>
                <a:spcPts val="100"/>
              </a:spcBef>
              <a:buNone/>
            </a:pPr>
            <a:r>
              <a:rPr lang="en-US" sz="1400" dirty="0"/>
              <a:t>• </a:t>
            </a:r>
            <a:r>
              <a:rPr lang="en-US" sz="1400" dirty="0" smtClean="0"/>
              <a:t>	Chapter </a:t>
            </a:r>
            <a:r>
              <a:rPr lang="en-US" sz="1400" dirty="0"/>
              <a:t>11 (the estate tax) would not apply to the estates of decedents dying after the date of enactment (new </a:t>
            </a:r>
            <a:r>
              <a:rPr lang="en-US" sz="1400" dirty="0" smtClean="0"/>
              <a:t>Code § 2210).</a:t>
            </a:r>
          </a:p>
          <a:p>
            <a:pPr marL="0" indent="457200" algn="just">
              <a:lnSpc>
                <a:spcPct val="110000"/>
              </a:lnSpc>
              <a:spcBef>
                <a:spcPts val="100"/>
              </a:spcBef>
              <a:buNone/>
            </a:pPr>
            <a:endParaRPr lang="en-US" sz="1400" dirty="0"/>
          </a:p>
          <a:p>
            <a:pPr marL="0" indent="457200" algn="just">
              <a:lnSpc>
                <a:spcPct val="110000"/>
              </a:lnSpc>
              <a:spcBef>
                <a:spcPts val="100"/>
              </a:spcBef>
              <a:buNone/>
            </a:pPr>
            <a:r>
              <a:rPr lang="en-US" sz="1400" dirty="0"/>
              <a:t>• </a:t>
            </a:r>
            <a:r>
              <a:rPr lang="en-US" sz="1400" dirty="0" smtClean="0"/>
              <a:t>	The </a:t>
            </a:r>
            <a:r>
              <a:rPr lang="en-US" sz="1400" dirty="0"/>
              <a:t>GST tax would not apply to transfers after the date of enactment (new </a:t>
            </a:r>
            <a:r>
              <a:rPr lang="en-US" sz="1400" dirty="0" smtClean="0"/>
              <a:t>Code § 2664).</a:t>
            </a:r>
          </a:p>
          <a:p>
            <a:pPr marL="0" indent="457200" algn="just">
              <a:lnSpc>
                <a:spcPct val="110000"/>
              </a:lnSpc>
              <a:spcBef>
                <a:spcPts val="100"/>
              </a:spcBef>
              <a:buNone/>
            </a:pPr>
            <a:endParaRPr lang="en-US" sz="1400" dirty="0"/>
          </a:p>
          <a:p>
            <a:pPr marL="0" indent="457200" algn="just">
              <a:lnSpc>
                <a:spcPct val="110000"/>
              </a:lnSpc>
              <a:spcBef>
                <a:spcPts val="100"/>
              </a:spcBef>
              <a:buNone/>
            </a:pPr>
            <a:r>
              <a:rPr lang="en-US" sz="1400" dirty="0"/>
              <a:t>• </a:t>
            </a:r>
            <a:r>
              <a:rPr lang="en-US" sz="1400" dirty="0" smtClean="0"/>
              <a:t>	The </a:t>
            </a:r>
            <a:r>
              <a:rPr lang="en-US" sz="1400" dirty="0"/>
              <a:t>gift tax would be retained, with an indexed exemption and indexed annual exclusion, but the top rate would be lowered to 35</a:t>
            </a:r>
            <a:r>
              <a:rPr lang="en-US" sz="1400" dirty="0" smtClean="0"/>
              <a:t>%.</a:t>
            </a:r>
          </a:p>
          <a:p>
            <a:pPr marL="0" indent="457200" algn="just">
              <a:lnSpc>
                <a:spcPct val="110000"/>
              </a:lnSpc>
              <a:spcBef>
                <a:spcPts val="100"/>
              </a:spcBef>
              <a:buNone/>
            </a:pPr>
            <a:endParaRPr lang="en-US" sz="1400" dirty="0"/>
          </a:p>
          <a:p>
            <a:pPr marL="0" indent="457200" algn="just">
              <a:lnSpc>
                <a:spcPct val="110000"/>
              </a:lnSpc>
              <a:spcBef>
                <a:spcPts val="100"/>
              </a:spcBef>
              <a:buNone/>
            </a:pPr>
            <a:r>
              <a:rPr lang="en-US" sz="1400" dirty="0"/>
              <a:t>• </a:t>
            </a:r>
            <a:r>
              <a:rPr lang="en-US" sz="1400" dirty="0" smtClean="0"/>
              <a:t>	Chapter </a:t>
            </a:r>
            <a:r>
              <a:rPr lang="en-US" sz="1400" dirty="0"/>
              <a:t>14 would be retained (presumably to protect the gift tax</a:t>
            </a:r>
            <a:r>
              <a:rPr lang="en-US" sz="1400" dirty="0" smtClean="0"/>
              <a:t>).</a:t>
            </a:r>
          </a:p>
          <a:p>
            <a:pPr marL="0" indent="457200" algn="just">
              <a:lnSpc>
                <a:spcPct val="110000"/>
              </a:lnSpc>
              <a:spcBef>
                <a:spcPts val="100"/>
              </a:spcBef>
              <a:buNone/>
            </a:pPr>
            <a:endParaRPr lang="en-US" sz="1400" dirty="0"/>
          </a:p>
          <a:p>
            <a:pPr marL="0" indent="457200" algn="just">
              <a:lnSpc>
                <a:spcPct val="110000"/>
              </a:lnSpc>
              <a:spcBef>
                <a:spcPts val="100"/>
              </a:spcBef>
              <a:buNone/>
            </a:pPr>
            <a:r>
              <a:rPr lang="en-US" sz="1400" dirty="0"/>
              <a:t>• </a:t>
            </a:r>
            <a:r>
              <a:rPr lang="en-US" sz="1400" dirty="0" smtClean="0"/>
              <a:t>	For </a:t>
            </a:r>
            <a:r>
              <a:rPr lang="en-US" sz="1400" dirty="0"/>
              <a:t>QDOTs, no estate tax would be imposed at the surviving spouse’s death, but estate tax would be imposed on principal distributions for 10 years after the date of enactment if the decedent who created the QDOT died before the date of enactment</a:t>
            </a:r>
            <a:r>
              <a:rPr lang="en-US" sz="1400" dirty="0" smtClean="0"/>
              <a:t>.</a:t>
            </a:r>
          </a:p>
          <a:p>
            <a:pPr marL="0" indent="457200" algn="just">
              <a:lnSpc>
                <a:spcPct val="110000"/>
              </a:lnSpc>
              <a:spcBef>
                <a:spcPts val="100"/>
              </a:spcBef>
              <a:buNone/>
            </a:pPr>
            <a:endParaRPr lang="en-US" sz="1400" dirty="0"/>
          </a:p>
          <a:p>
            <a:pPr marL="0" indent="457200" algn="just">
              <a:lnSpc>
                <a:spcPct val="110000"/>
              </a:lnSpc>
              <a:spcBef>
                <a:spcPts val="100"/>
              </a:spcBef>
              <a:buNone/>
            </a:pPr>
            <a:r>
              <a:rPr lang="en-US" sz="1400" dirty="0" smtClean="0"/>
              <a:t>• 	Basis </a:t>
            </a:r>
            <a:r>
              <a:rPr lang="en-US" sz="1400" dirty="0"/>
              <a:t>adjustments at the decedent’s death would continue to apply despite the repeal of the estate tax</a:t>
            </a:r>
            <a:r>
              <a:rPr lang="en-US" sz="1400" dirty="0" smtClean="0"/>
              <a:t>.</a:t>
            </a:r>
            <a:endParaRPr lang="en-US" sz="1400" dirty="0"/>
          </a:p>
        </p:txBody>
      </p:sp>
    </p:spTree>
    <p:extLst>
      <p:ext uri="{BB962C8B-B14F-4D97-AF65-F5344CB8AC3E}">
        <p14:creationId xmlns:p14="http://schemas.microsoft.com/office/powerpoint/2010/main" val="13899832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714"/>
            <a:ext cx="8382000" cy="1295400"/>
          </a:xfrm>
        </p:spPr>
        <p:txBody>
          <a:bodyPr>
            <a:noAutofit/>
          </a:bodyPr>
          <a:lstStyle/>
          <a:p>
            <a:r>
              <a:rPr lang="en-US" sz="3600" dirty="0">
                <a:solidFill>
                  <a:srgbClr val="B88318"/>
                </a:solidFill>
              </a:rPr>
              <a:t>Portability and the </a:t>
            </a:r>
            <a:r>
              <a:rPr lang="en-US" sz="3600" dirty="0" smtClean="0">
                <a:solidFill>
                  <a:srgbClr val="B88318"/>
                </a:solidFill>
              </a:rPr>
              <a:t>Step </a:t>
            </a:r>
            <a:r>
              <a:rPr lang="en-US" sz="3600" dirty="0" smtClean="0">
                <a:solidFill>
                  <a:srgbClr val="B88318"/>
                </a:solidFill>
              </a:rPr>
              <a:t>Up (Cont.)</a:t>
            </a:r>
            <a:endParaRPr lang="en-US" sz="3600" dirty="0">
              <a:solidFill>
                <a:srgbClr val="B88318"/>
              </a:solidFill>
            </a:endParaRPr>
          </a:p>
        </p:txBody>
      </p:sp>
      <p:sp>
        <p:nvSpPr>
          <p:cNvPr id="3" name="Content Placeholder 2"/>
          <p:cNvSpPr>
            <a:spLocks noGrp="1"/>
          </p:cNvSpPr>
          <p:nvPr>
            <p:ph idx="1"/>
          </p:nvPr>
        </p:nvSpPr>
        <p:spPr>
          <a:xfrm>
            <a:off x="457200" y="1066800"/>
            <a:ext cx="8458200" cy="5867400"/>
          </a:xfrm>
        </p:spPr>
        <p:txBody>
          <a:bodyPr>
            <a:noAutofit/>
          </a:bodyPr>
          <a:lstStyle/>
          <a:p>
            <a:pPr marL="0" marR="0" lvl="0" indent="457200" algn="just">
              <a:lnSpc>
                <a:spcPct val="110000"/>
              </a:lnSpc>
              <a:spcBef>
                <a:spcPts val="0"/>
              </a:spcBef>
              <a:spcAft>
                <a:spcPts val="0"/>
              </a:spcAft>
              <a:buClrTx/>
              <a:buNone/>
            </a:pPr>
            <a:r>
              <a:rPr lang="en-US" sz="1220" dirty="0" smtClean="0">
                <a:ea typeface="Calibri"/>
                <a:cs typeface="Times New Roman"/>
              </a:rPr>
              <a:t>6.	</a:t>
            </a:r>
            <a:r>
              <a:rPr lang="en-US" sz="1220" u="sng" dirty="0" smtClean="0">
                <a:ea typeface="Calibri"/>
                <a:cs typeface="Times New Roman"/>
              </a:rPr>
              <a:t>Taxable </a:t>
            </a:r>
            <a:r>
              <a:rPr lang="en-US" sz="1220" u="sng" dirty="0">
                <a:ea typeface="Calibri"/>
                <a:cs typeface="Times New Roman"/>
              </a:rPr>
              <a:t>Gift to IDGT</a:t>
            </a:r>
            <a:r>
              <a:rPr lang="en-US" sz="1220" dirty="0">
                <a:ea typeface="Calibri"/>
                <a:cs typeface="Times New Roman"/>
              </a:rPr>
              <a:t>.  Availability of the </a:t>
            </a:r>
            <a:r>
              <a:rPr lang="en-US" sz="1220" dirty="0" err="1">
                <a:ea typeface="Calibri"/>
                <a:cs typeface="Times New Roman"/>
              </a:rPr>
              <a:t>DSUE</a:t>
            </a:r>
            <a:r>
              <a:rPr lang="en-US" sz="1220" dirty="0">
                <a:ea typeface="Calibri"/>
                <a:cs typeface="Times New Roman"/>
              </a:rPr>
              <a:t> provides the surviving spouse with additional opportunity to make </a:t>
            </a:r>
            <a:r>
              <a:rPr lang="en-US" sz="1220" dirty="0" err="1">
                <a:ea typeface="Calibri"/>
                <a:cs typeface="Times New Roman"/>
              </a:rPr>
              <a:t>intervivos</a:t>
            </a:r>
            <a:r>
              <a:rPr lang="en-US" sz="1220" dirty="0">
                <a:ea typeface="Calibri"/>
                <a:cs typeface="Times New Roman"/>
              </a:rPr>
              <a:t> gifts, including </a:t>
            </a:r>
            <a:r>
              <a:rPr lang="en-US" sz="1220" dirty="0" err="1">
                <a:ea typeface="Calibri"/>
                <a:cs typeface="Times New Roman"/>
              </a:rPr>
              <a:t>IDGT</a:t>
            </a:r>
            <a:r>
              <a:rPr lang="en-US" sz="1220" dirty="0">
                <a:ea typeface="Calibri"/>
                <a:cs typeface="Times New Roman"/>
              </a:rPr>
              <a:t> transaction.  The Temporary Treasury Regulations make clear that the DSUE Amount is applied against a surviving spouse’s taxable gift first before reducing the surviving spouse’s Applicable Exclusion Amount (referred to as the basic exclusion amount</a:t>
            </a:r>
            <a:r>
              <a:rPr lang="en-US" sz="1220" dirty="0" smtClean="0">
                <a:ea typeface="Calibri"/>
                <a:cs typeface="Times New Roman"/>
              </a:rPr>
              <a:t>).</a:t>
            </a:r>
          </a:p>
          <a:p>
            <a:pPr marL="0" marR="0" lvl="0" indent="0" algn="just">
              <a:lnSpc>
                <a:spcPct val="110000"/>
              </a:lnSpc>
              <a:spcBef>
                <a:spcPts val="0"/>
              </a:spcBef>
              <a:spcAft>
                <a:spcPts val="0"/>
              </a:spcAft>
              <a:buClrTx/>
              <a:buNone/>
            </a:pPr>
            <a:endParaRPr lang="en-US" sz="1220" dirty="0" smtClean="0">
              <a:ea typeface="Calibri"/>
              <a:cs typeface="Times New Roman"/>
            </a:endParaRPr>
          </a:p>
          <a:p>
            <a:pPr marL="0" marR="0" lvl="0" indent="457200" algn="just">
              <a:lnSpc>
                <a:spcPct val="110000"/>
              </a:lnSpc>
              <a:spcBef>
                <a:spcPts val="0"/>
              </a:spcBef>
              <a:spcAft>
                <a:spcPts val="0"/>
              </a:spcAft>
              <a:buClrTx/>
              <a:buNone/>
            </a:pPr>
            <a:endParaRPr lang="en-US" sz="400" dirty="0">
              <a:ea typeface="Calibri"/>
              <a:cs typeface="Times New Roman"/>
            </a:endParaRPr>
          </a:p>
          <a:p>
            <a:pPr marL="0" marR="0" lvl="0" indent="457200" algn="just">
              <a:lnSpc>
                <a:spcPct val="110000"/>
              </a:lnSpc>
              <a:spcBef>
                <a:spcPts val="0"/>
              </a:spcBef>
              <a:spcAft>
                <a:spcPts val="0"/>
              </a:spcAft>
              <a:buClrTx/>
              <a:buNone/>
            </a:pPr>
            <a:r>
              <a:rPr lang="en-US" sz="1220" dirty="0" smtClean="0">
                <a:ea typeface="Calibri"/>
                <a:cs typeface="Times New Roman"/>
              </a:rPr>
              <a:t>	a.  The </a:t>
            </a:r>
            <a:r>
              <a:rPr lang="en-US" sz="1220" dirty="0">
                <a:ea typeface="Calibri"/>
                <a:cs typeface="Times New Roman"/>
              </a:rPr>
              <a:t>IDGT would provide the similar estate and estate tax benefits as a bypass trust would have, but would continue to taxed as a grantor trust, resulting in additional indirect “gifting.” </a:t>
            </a:r>
            <a:endParaRPr lang="en-US" sz="1220" dirty="0" smtClean="0">
              <a:ea typeface="Calibri"/>
              <a:cs typeface="Times New Roman"/>
            </a:endParaRPr>
          </a:p>
          <a:p>
            <a:pPr marL="0" marR="0" lvl="0" indent="457200" algn="just">
              <a:lnSpc>
                <a:spcPct val="110000"/>
              </a:lnSpc>
              <a:spcBef>
                <a:spcPts val="0"/>
              </a:spcBef>
              <a:spcAft>
                <a:spcPts val="0"/>
              </a:spcAft>
              <a:buClrTx/>
              <a:buNone/>
            </a:pPr>
            <a:endParaRPr lang="en-US" sz="1220" dirty="0">
              <a:ea typeface="Calibri"/>
              <a:cs typeface="Times New Roman"/>
            </a:endParaRPr>
          </a:p>
          <a:p>
            <a:pPr marL="0" marR="0" lvl="0" indent="457200" algn="just">
              <a:lnSpc>
                <a:spcPct val="110000"/>
              </a:lnSpc>
              <a:spcBef>
                <a:spcPts val="0"/>
              </a:spcBef>
              <a:spcAft>
                <a:spcPts val="0"/>
              </a:spcAft>
              <a:buClrTx/>
              <a:buNone/>
            </a:pPr>
            <a:r>
              <a:rPr lang="en-US" sz="1220" dirty="0" smtClean="0">
                <a:ea typeface="Calibri"/>
                <a:cs typeface="Times New Roman"/>
              </a:rPr>
              <a:t>	b.  If </a:t>
            </a:r>
            <a:r>
              <a:rPr lang="en-US" sz="1220" dirty="0">
                <a:ea typeface="Calibri"/>
                <a:cs typeface="Times New Roman"/>
              </a:rPr>
              <a:t>the assets appreciate, then this essentially solves the problem of the </a:t>
            </a:r>
            <a:r>
              <a:rPr lang="en-US" sz="1220" dirty="0" err="1">
                <a:ea typeface="Calibri"/>
                <a:cs typeface="Times New Roman"/>
              </a:rPr>
              <a:t>DSUE</a:t>
            </a:r>
            <a:r>
              <a:rPr lang="en-US" sz="1220" dirty="0">
                <a:ea typeface="Calibri"/>
                <a:cs typeface="Times New Roman"/>
              </a:rPr>
              <a:t> Amount being frozen in value. The IDGT assets will remain subject to the swap power of equivalent value with the surviving spouse, such that the surviving spouse can exchange high basis assets for low basis assets of the IDGT prior to death and essentially effectuate a “step-up” in basis for the assets in the IDGT</a:t>
            </a:r>
            <a:r>
              <a:rPr lang="en-US" sz="1220" dirty="0" smtClean="0">
                <a:ea typeface="Calibri"/>
                <a:cs typeface="Times New Roman"/>
              </a:rPr>
              <a:t>.</a:t>
            </a:r>
          </a:p>
          <a:p>
            <a:pPr marL="0" marR="0" lvl="0" indent="457200" algn="just">
              <a:lnSpc>
                <a:spcPct val="110000"/>
              </a:lnSpc>
              <a:spcBef>
                <a:spcPts val="0"/>
              </a:spcBef>
              <a:spcAft>
                <a:spcPts val="0"/>
              </a:spcAft>
              <a:buClrTx/>
              <a:buNone/>
            </a:pPr>
            <a:endParaRPr lang="en-US" sz="1220" dirty="0" smtClean="0">
              <a:ea typeface="Calibri"/>
              <a:cs typeface="Times New Roman"/>
            </a:endParaRPr>
          </a:p>
          <a:p>
            <a:pPr marL="0" marR="0" lvl="0" indent="457200" algn="just">
              <a:lnSpc>
                <a:spcPct val="110000"/>
              </a:lnSpc>
              <a:spcBef>
                <a:spcPts val="0"/>
              </a:spcBef>
              <a:spcAft>
                <a:spcPts val="0"/>
              </a:spcAft>
              <a:buClrTx/>
              <a:buNone/>
            </a:pPr>
            <a:endParaRPr lang="en-US" sz="400" dirty="0">
              <a:ea typeface="Calibri"/>
              <a:cs typeface="Times New Roman"/>
            </a:endParaRPr>
          </a:p>
          <a:p>
            <a:pPr marL="0" marR="0" lvl="0" indent="457200" algn="just">
              <a:lnSpc>
                <a:spcPct val="110000"/>
              </a:lnSpc>
              <a:spcBef>
                <a:spcPts val="0"/>
              </a:spcBef>
              <a:spcAft>
                <a:spcPts val="0"/>
              </a:spcAft>
              <a:buClrTx/>
              <a:buNone/>
            </a:pPr>
            <a:r>
              <a:rPr lang="en-US" sz="1220" dirty="0">
                <a:ea typeface="Calibri"/>
                <a:cs typeface="Times New Roman"/>
              </a:rPr>
              <a:t>7</a:t>
            </a:r>
            <a:r>
              <a:rPr lang="en-US" sz="1220" dirty="0" smtClean="0">
                <a:ea typeface="Calibri"/>
                <a:cs typeface="Times New Roman"/>
              </a:rPr>
              <a:t>.  </a:t>
            </a:r>
            <a:r>
              <a:rPr lang="en-US" sz="1220" dirty="0" smtClean="0">
                <a:ea typeface="Calibri"/>
                <a:cs typeface="Times New Roman"/>
              </a:rPr>
              <a:t>	</a:t>
            </a:r>
            <a:r>
              <a:rPr lang="en-US" sz="1220" u="sng" dirty="0" smtClean="0">
                <a:ea typeface="Calibri"/>
                <a:cs typeface="Times New Roman"/>
              </a:rPr>
              <a:t>Community </a:t>
            </a:r>
            <a:r>
              <a:rPr lang="en-US" sz="1220" u="sng" dirty="0">
                <a:ea typeface="Calibri"/>
                <a:cs typeface="Times New Roman"/>
              </a:rPr>
              <a:t>Property States</a:t>
            </a:r>
            <a:r>
              <a:rPr lang="en-US" sz="1220" dirty="0">
                <a:ea typeface="Calibri"/>
                <a:cs typeface="Times New Roman"/>
              </a:rPr>
              <a:t>.  Portability planning is less necessary for couples in community property states because, as discussed below, all community property gets a “step-up” in basis on the first spouse’s death. However, for assets that are depreciable (commercial real property) or </a:t>
            </a:r>
            <a:r>
              <a:rPr lang="en-US" sz="1220" dirty="0" err="1">
                <a:ea typeface="Calibri"/>
                <a:cs typeface="Times New Roman"/>
              </a:rPr>
              <a:t>depletable</a:t>
            </a:r>
            <a:r>
              <a:rPr lang="en-US" sz="1220" dirty="0">
                <a:ea typeface="Calibri"/>
                <a:cs typeface="Times New Roman"/>
              </a:rPr>
              <a:t> (mineral interests) portability may be helpful.</a:t>
            </a:r>
          </a:p>
          <a:p>
            <a:pPr marL="0" marR="0" lvl="0" indent="0" algn="just">
              <a:lnSpc>
                <a:spcPct val="110000"/>
              </a:lnSpc>
              <a:spcBef>
                <a:spcPts val="0"/>
              </a:spcBef>
              <a:spcAft>
                <a:spcPts val="0"/>
              </a:spcAft>
              <a:buClrTx/>
              <a:buNone/>
            </a:pPr>
            <a:r>
              <a:rPr lang="en-US" sz="1200" dirty="0">
                <a:ea typeface="Calibri"/>
                <a:cs typeface="Times New Roman"/>
              </a:rPr>
              <a:t> </a:t>
            </a:r>
          </a:p>
        </p:txBody>
      </p:sp>
    </p:spTree>
    <p:extLst>
      <p:ext uri="{BB962C8B-B14F-4D97-AF65-F5344CB8AC3E}">
        <p14:creationId xmlns:p14="http://schemas.microsoft.com/office/powerpoint/2010/main" val="23006938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1118286"/>
          </a:xfrm>
        </p:spPr>
        <p:txBody>
          <a:bodyPr>
            <a:noAutofit/>
          </a:bodyPr>
          <a:lstStyle/>
          <a:p>
            <a:pPr algn="ctr"/>
            <a:r>
              <a:rPr lang="en-US" sz="3400" dirty="0" smtClean="0">
                <a:solidFill>
                  <a:srgbClr val="B88318"/>
                </a:solidFill>
              </a:rPr>
              <a:t>Code §  </a:t>
            </a:r>
            <a:r>
              <a:rPr lang="en-US" sz="3400" dirty="0" smtClean="0">
                <a:solidFill>
                  <a:srgbClr val="B88318"/>
                </a:solidFill>
              </a:rPr>
              <a:t>1014(f) – Consistency </a:t>
            </a:r>
            <a:endParaRPr lang="en-US" sz="3400" dirty="0">
              <a:solidFill>
                <a:srgbClr val="B88318"/>
              </a:solidFill>
            </a:endParaRPr>
          </a:p>
        </p:txBody>
      </p:sp>
      <p:sp>
        <p:nvSpPr>
          <p:cNvPr id="3" name="Content Placeholder 2"/>
          <p:cNvSpPr>
            <a:spLocks noGrp="1"/>
          </p:cNvSpPr>
          <p:nvPr>
            <p:ph idx="1"/>
          </p:nvPr>
        </p:nvSpPr>
        <p:spPr>
          <a:xfrm>
            <a:off x="457200" y="1066800"/>
            <a:ext cx="8458200" cy="5715000"/>
          </a:xfrm>
        </p:spPr>
        <p:txBody>
          <a:bodyPr>
            <a:noAutofit/>
          </a:bodyPr>
          <a:lstStyle/>
          <a:p>
            <a:pPr marL="0" marR="0" lvl="0" indent="457200" algn="just">
              <a:lnSpc>
                <a:spcPct val="110000"/>
              </a:lnSpc>
              <a:spcBef>
                <a:spcPts val="0"/>
              </a:spcBef>
              <a:spcAft>
                <a:spcPts val="0"/>
              </a:spcAft>
              <a:buClrTx/>
              <a:buNone/>
            </a:pPr>
            <a:r>
              <a:rPr lang="en-US" sz="1350" dirty="0" smtClean="0">
                <a:ea typeface="Calibri"/>
                <a:cs typeface="Times New Roman"/>
              </a:rPr>
              <a:t>1.  	</a:t>
            </a:r>
            <a:r>
              <a:rPr lang="en-US" sz="1350" u="sng" dirty="0" smtClean="0">
                <a:ea typeface="Calibri"/>
                <a:cs typeface="Times New Roman"/>
              </a:rPr>
              <a:t>Basis </a:t>
            </a:r>
            <a:r>
              <a:rPr lang="en-US" sz="1350" u="sng" dirty="0">
                <a:ea typeface="Calibri"/>
                <a:cs typeface="Times New Roman"/>
              </a:rPr>
              <a:t>Consistency</a:t>
            </a:r>
            <a:r>
              <a:rPr lang="en-US" sz="1350" dirty="0">
                <a:ea typeface="Calibri"/>
                <a:cs typeface="Times New Roman"/>
              </a:rPr>
              <a:t>.  </a:t>
            </a:r>
            <a:r>
              <a:rPr lang="en-US" sz="1350" dirty="0" smtClean="0">
                <a:ea typeface="Calibri"/>
                <a:cs typeface="Times New Roman"/>
              </a:rPr>
              <a:t>Code § 1014(f</a:t>
            </a:r>
            <a:r>
              <a:rPr lang="en-US" sz="1350" dirty="0">
                <a:ea typeface="Calibri"/>
                <a:cs typeface="Times New Roman"/>
              </a:rPr>
              <a:t>) provides rules requiring that the basis of certain property acquired from a decedent, as determined under </a:t>
            </a:r>
            <a:r>
              <a:rPr lang="en-US" sz="1350" dirty="0" smtClean="0">
                <a:ea typeface="Calibri"/>
                <a:cs typeface="Times New Roman"/>
              </a:rPr>
              <a:t>Code § 1014, </a:t>
            </a:r>
            <a:r>
              <a:rPr lang="en-US" sz="1350" dirty="0">
                <a:ea typeface="Calibri"/>
                <a:cs typeface="Times New Roman"/>
              </a:rPr>
              <a:t>may not exceed the value of that property as finally determined for federal estate tax purposes, or if not finally determined, the value of that property as reported on a statement made under section 6035</a:t>
            </a:r>
            <a:r>
              <a:rPr lang="en-US" sz="1350" dirty="0" smtClean="0">
                <a:ea typeface="Calibri"/>
                <a:cs typeface="Times New Roman"/>
              </a:rPr>
              <a:t>.  </a:t>
            </a:r>
            <a:r>
              <a:rPr lang="en-US" sz="1350" b="1" i="1" dirty="0" smtClean="0">
                <a:ea typeface="Calibri"/>
                <a:cs typeface="Times New Roman"/>
              </a:rPr>
              <a:t>Failure to comply with the consistency requirements may result in the disallowance of basis. </a:t>
            </a:r>
            <a:endParaRPr lang="en-US" sz="1350" i="1" dirty="0" smtClean="0">
              <a:ea typeface="Calibri"/>
              <a:cs typeface="Times New Roman"/>
            </a:endParaRPr>
          </a:p>
          <a:p>
            <a:pPr marL="0" marR="0" lvl="0" indent="457200" algn="just">
              <a:lnSpc>
                <a:spcPct val="110000"/>
              </a:lnSpc>
              <a:spcBef>
                <a:spcPts val="0"/>
              </a:spcBef>
              <a:spcAft>
                <a:spcPts val="0"/>
              </a:spcAft>
              <a:buClrTx/>
              <a:buNone/>
            </a:pPr>
            <a:endParaRPr lang="en-US" sz="800" dirty="0">
              <a:ea typeface="Calibri"/>
              <a:cs typeface="Times New Roman"/>
            </a:endParaRPr>
          </a:p>
          <a:p>
            <a:pPr marL="0" marR="0" lvl="0" indent="457200" algn="just">
              <a:lnSpc>
                <a:spcPct val="110000"/>
              </a:lnSpc>
              <a:spcBef>
                <a:spcPts val="0"/>
              </a:spcBef>
              <a:spcAft>
                <a:spcPts val="0"/>
              </a:spcAft>
              <a:buClrTx/>
              <a:buNone/>
            </a:pPr>
            <a:r>
              <a:rPr lang="en-US" sz="1350" dirty="0" smtClean="0">
                <a:ea typeface="Calibri"/>
                <a:cs typeface="Times New Roman"/>
              </a:rPr>
              <a:t>2.  	</a:t>
            </a:r>
            <a:r>
              <a:rPr lang="en-US" sz="1350" u="sng" dirty="0" smtClean="0">
                <a:ea typeface="Calibri"/>
                <a:cs typeface="Times New Roman"/>
              </a:rPr>
              <a:t>New </a:t>
            </a:r>
            <a:r>
              <a:rPr lang="en-US" sz="1350" u="sng" dirty="0">
                <a:ea typeface="Calibri"/>
                <a:cs typeface="Times New Roman"/>
              </a:rPr>
              <a:t>Reporting Requirement</a:t>
            </a:r>
            <a:r>
              <a:rPr lang="en-US" sz="1350" dirty="0">
                <a:ea typeface="Calibri"/>
                <a:cs typeface="Times New Roman"/>
              </a:rPr>
              <a:t>.  Section 6035 imposes new reporting requirements with regard to the value of property included in a decedent’s gross estate for federal estate tax purposes</a:t>
            </a:r>
            <a:r>
              <a:rPr lang="en-US" sz="1350" dirty="0" smtClean="0">
                <a:ea typeface="Calibri"/>
                <a:cs typeface="Times New Roman"/>
              </a:rPr>
              <a:t>.</a:t>
            </a:r>
          </a:p>
          <a:p>
            <a:pPr marL="0" marR="0" lvl="0" indent="457200" algn="just">
              <a:lnSpc>
                <a:spcPct val="110000"/>
              </a:lnSpc>
              <a:spcBef>
                <a:spcPts val="0"/>
              </a:spcBef>
              <a:spcAft>
                <a:spcPts val="0"/>
              </a:spcAft>
              <a:buClrTx/>
              <a:buNone/>
            </a:pPr>
            <a:endParaRPr lang="en-US" sz="1350" dirty="0">
              <a:ea typeface="Calibri"/>
              <a:cs typeface="Times New Roman"/>
            </a:endParaRPr>
          </a:p>
          <a:p>
            <a:pPr marL="0" marR="0" lvl="0" indent="457200" algn="just">
              <a:lnSpc>
                <a:spcPct val="110000"/>
              </a:lnSpc>
              <a:spcBef>
                <a:spcPts val="0"/>
              </a:spcBef>
              <a:spcAft>
                <a:spcPts val="0"/>
              </a:spcAft>
              <a:buClrTx/>
              <a:buNone/>
            </a:pPr>
            <a:r>
              <a:rPr lang="en-US" sz="1350" dirty="0" smtClean="0">
                <a:ea typeface="Calibri"/>
                <a:cs typeface="Times New Roman"/>
              </a:rPr>
              <a:t>	a.  Section </a:t>
            </a:r>
            <a:r>
              <a:rPr lang="en-US" sz="1350" dirty="0">
                <a:ea typeface="Calibri"/>
                <a:cs typeface="Times New Roman"/>
              </a:rPr>
              <a:t>6035(a)(1) provides that the executor of any estate required to file a return under section 6018(a) must furnish, both to the Secretary and the person acquiring any interest in property included in the decedent’s gross estate for federal estate tax purposes, </a:t>
            </a:r>
            <a:r>
              <a:rPr lang="en-US" sz="1350" u="sng" dirty="0">
                <a:ea typeface="Calibri"/>
                <a:cs typeface="Times New Roman"/>
              </a:rPr>
              <a:t>a statement identifying the value of each interest in such property as reported on such return</a:t>
            </a:r>
            <a:r>
              <a:rPr lang="en-US" sz="1350" dirty="0">
                <a:ea typeface="Calibri"/>
                <a:cs typeface="Times New Roman"/>
              </a:rPr>
              <a:t> and such other information with respect to such interest as the Secretary may prescribe</a:t>
            </a:r>
            <a:r>
              <a:rPr lang="en-US" sz="1350" dirty="0" smtClean="0">
                <a:ea typeface="Calibri"/>
                <a:cs typeface="Times New Roman"/>
              </a:rPr>
              <a:t>.</a:t>
            </a:r>
            <a:endParaRPr lang="en-US" sz="1350" dirty="0">
              <a:ea typeface="Calibri"/>
              <a:cs typeface="Times New Roman"/>
            </a:endParaRPr>
          </a:p>
          <a:p>
            <a:pPr marL="0" marR="0" lvl="0" indent="457200" algn="just">
              <a:lnSpc>
                <a:spcPct val="110000"/>
              </a:lnSpc>
              <a:spcBef>
                <a:spcPts val="0"/>
              </a:spcBef>
              <a:spcAft>
                <a:spcPts val="0"/>
              </a:spcAft>
              <a:buClrTx/>
              <a:buNone/>
            </a:pPr>
            <a:r>
              <a:rPr lang="en-US" sz="1350" dirty="0" smtClean="0">
                <a:ea typeface="Calibri"/>
                <a:cs typeface="Times New Roman"/>
              </a:rPr>
              <a:t> 	b.  Section </a:t>
            </a:r>
            <a:r>
              <a:rPr lang="en-US" sz="1350" dirty="0">
                <a:ea typeface="Calibri"/>
                <a:cs typeface="Times New Roman"/>
              </a:rPr>
              <a:t>6035(a)(2) provides that each person required to file a return under section 6018(b) must furnish, both to the Secretary and each other person who holds </a:t>
            </a:r>
            <a:r>
              <a:rPr lang="en-US" sz="1350" u="sng" dirty="0">
                <a:ea typeface="Calibri"/>
                <a:cs typeface="Times New Roman"/>
              </a:rPr>
              <a:t>a legal or beneficial interest </a:t>
            </a:r>
            <a:r>
              <a:rPr lang="en-US" sz="1350" dirty="0">
                <a:ea typeface="Calibri"/>
                <a:cs typeface="Times New Roman"/>
              </a:rPr>
              <a:t>in the property to which such return relates, a statement identifying the information described in section 6035(a)(1</a:t>
            </a:r>
            <a:r>
              <a:rPr lang="en-US" sz="1350" dirty="0" smtClean="0">
                <a:ea typeface="Calibri"/>
                <a:cs typeface="Times New Roman"/>
              </a:rPr>
              <a:t>).</a:t>
            </a:r>
            <a:endParaRPr lang="en-US" sz="1350" dirty="0">
              <a:ea typeface="Calibri"/>
              <a:cs typeface="Times New Roman"/>
            </a:endParaRPr>
          </a:p>
          <a:p>
            <a:pPr marL="0" marR="0" lvl="0" indent="457200" algn="just">
              <a:lnSpc>
                <a:spcPct val="110000"/>
              </a:lnSpc>
              <a:spcBef>
                <a:spcPts val="0"/>
              </a:spcBef>
              <a:spcAft>
                <a:spcPts val="0"/>
              </a:spcAft>
              <a:buClrTx/>
              <a:buNone/>
            </a:pPr>
            <a:r>
              <a:rPr lang="en-US" sz="1350" dirty="0" smtClean="0">
                <a:ea typeface="Calibri"/>
                <a:cs typeface="Times New Roman"/>
              </a:rPr>
              <a:t>	c.  Section </a:t>
            </a:r>
            <a:r>
              <a:rPr lang="en-US" sz="1350" dirty="0">
                <a:ea typeface="Calibri"/>
                <a:cs typeface="Times New Roman"/>
              </a:rPr>
              <a:t>6035(a)(3)(A) provides that each statement required to be furnished under section 6035(a)(1) or (a)(2) shall be furnished at such time as the Secretary may prescribe, but in no case at a time later than the earlier of (</a:t>
            </a:r>
            <a:r>
              <a:rPr lang="en-US" sz="1350" dirty="0" err="1">
                <a:ea typeface="Calibri"/>
                <a:cs typeface="Times New Roman"/>
              </a:rPr>
              <a:t>i</a:t>
            </a:r>
            <a:r>
              <a:rPr lang="en-US" sz="1350" dirty="0">
                <a:ea typeface="Calibri"/>
                <a:cs typeface="Times New Roman"/>
              </a:rPr>
              <a:t>) the date which is </a:t>
            </a:r>
            <a:r>
              <a:rPr lang="en-US" sz="1350" u="sng" dirty="0">
                <a:ea typeface="Calibri"/>
                <a:cs typeface="Times New Roman"/>
              </a:rPr>
              <a:t>30 days after the date on which the return under section 6018 was required to be filed </a:t>
            </a:r>
            <a:r>
              <a:rPr lang="en-US" sz="1350" dirty="0">
                <a:ea typeface="Calibri"/>
                <a:cs typeface="Times New Roman"/>
              </a:rPr>
              <a:t>(including extensions, if any) or (ii) the date which is </a:t>
            </a:r>
            <a:r>
              <a:rPr lang="en-US" sz="1350" u="sng" dirty="0">
                <a:ea typeface="Calibri"/>
                <a:cs typeface="Times New Roman"/>
              </a:rPr>
              <a:t>30 days after the date such return is </a:t>
            </a:r>
            <a:r>
              <a:rPr lang="en-US" sz="1350" u="sng" dirty="0" smtClean="0">
                <a:ea typeface="Calibri"/>
                <a:cs typeface="Times New Roman"/>
              </a:rPr>
              <a:t>filed</a:t>
            </a:r>
            <a:r>
              <a:rPr lang="en-US" sz="1350" dirty="0" smtClean="0">
                <a:ea typeface="Calibri"/>
                <a:cs typeface="Times New Roman"/>
              </a:rPr>
              <a:t>.</a:t>
            </a:r>
            <a:endParaRPr lang="en-US" sz="1350" dirty="0">
              <a:ea typeface="Calibri"/>
              <a:cs typeface="Times New Roman"/>
            </a:endParaRPr>
          </a:p>
          <a:p>
            <a:pPr marL="0" marR="0" lvl="0" indent="457200" algn="just">
              <a:lnSpc>
                <a:spcPct val="110000"/>
              </a:lnSpc>
              <a:spcBef>
                <a:spcPts val="0"/>
              </a:spcBef>
              <a:spcAft>
                <a:spcPts val="0"/>
              </a:spcAft>
              <a:buClrTx/>
              <a:buNone/>
            </a:pPr>
            <a:r>
              <a:rPr lang="en-US" sz="1350" dirty="0">
                <a:ea typeface="Calibri"/>
                <a:cs typeface="Times New Roman"/>
              </a:rPr>
              <a:t>	</a:t>
            </a:r>
            <a:r>
              <a:rPr lang="en-US" sz="1350" dirty="0" smtClean="0">
                <a:ea typeface="Calibri"/>
                <a:cs typeface="Times New Roman"/>
              </a:rPr>
              <a:t>d.  Section </a:t>
            </a:r>
            <a:r>
              <a:rPr lang="en-US" sz="1350" dirty="0">
                <a:ea typeface="Calibri"/>
                <a:cs typeface="Times New Roman"/>
              </a:rPr>
              <a:t>6081(a) provides that the Secretary may grant a reasonable extension of time for filing any return, declaration, statement, or other document required by this title or by regulations. Except in the case of taxpayers who are abroad, </a:t>
            </a:r>
            <a:r>
              <a:rPr lang="en-US" sz="1350" u="sng" dirty="0">
                <a:ea typeface="Calibri"/>
                <a:cs typeface="Times New Roman"/>
              </a:rPr>
              <a:t>no such extension shall be for more than 6 months</a:t>
            </a:r>
            <a:r>
              <a:rPr lang="en-US" sz="1350" dirty="0">
                <a:ea typeface="Calibri"/>
                <a:cs typeface="Times New Roman"/>
              </a:rPr>
              <a:t>.</a:t>
            </a:r>
          </a:p>
          <a:p>
            <a:pPr marL="0" marR="0" lvl="0" indent="0" algn="just">
              <a:lnSpc>
                <a:spcPct val="115000"/>
              </a:lnSpc>
              <a:spcBef>
                <a:spcPts val="0"/>
              </a:spcBef>
              <a:spcAft>
                <a:spcPts val="0"/>
              </a:spcAft>
              <a:buClrTx/>
              <a:buNone/>
            </a:pPr>
            <a:endParaRPr lang="en-US" sz="1220" dirty="0">
              <a:ea typeface="Calibri"/>
              <a:cs typeface="Times New Roman"/>
            </a:endParaRPr>
          </a:p>
        </p:txBody>
      </p:sp>
    </p:spTree>
    <p:extLst>
      <p:ext uri="{BB962C8B-B14F-4D97-AF65-F5344CB8AC3E}">
        <p14:creationId xmlns:p14="http://schemas.microsoft.com/office/powerpoint/2010/main" val="14618977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B88318"/>
                </a:solidFill>
              </a:rPr>
              <a:t>Take </a:t>
            </a:r>
            <a:r>
              <a:rPr lang="en-US" dirty="0" err="1" smtClean="0">
                <a:solidFill>
                  <a:srgbClr val="B88318"/>
                </a:solidFill>
              </a:rPr>
              <a:t>Aways</a:t>
            </a:r>
            <a:endParaRPr lang="en-US" dirty="0"/>
          </a:p>
        </p:txBody>
      </p:sp>
      <p:sp>
        <p:nvSpPr>
          <p:cNvPr id="3" name="Content Placeholder 2"/>
          <p:cNvSpPr>
            <a:spLocks noGrp="1"/>
          </p:cNvSpPr>
          <p:nvPr>
            <p:ph idx="1"/>
          </p:nvPr>
        </p:nvSpPr>
        <p:spPr>
          <a:xfrm>
            <a:off x="457200" y="1371600"/>
            <a:ext cx="8229600" cy="4876800"/>
          </a:xfrm>
        </p:spPr>
        <p:txBody>
          <a:bodyPr>
            <a:noAutofit/>
          </a:bodyPr>
          <a:lstStyle/>
          <a:p>
            <a:pPr marL="0" indent="0">
              <a:buNone/>
            </a:pPr>
            <a:r>
              <a:rPr lang="en-US" sz="1100" b="1" dirty="0" smtClean="0"/>
              <a:t>Estate Planning </a:t>
            </a:r>
          </a:p>
          <a:p>
            <a:r>
              <a:rPr lang="en-US" sz="1100" dirty="0" smtClean="0"/>
              <a:t>Infinitely more complicated </a:t>
            </a:r>
          </a:p>
          <a:p>
            <a:r>
              <a:rPr lang="en-US" sz="1100" dirty="0" smtClean="0"/>
              <a:t>Will remain uncertain in the near future</a:t>
            </a:r>
            <a:endParaRPr lang="en-US" sz="1100" dirty="0" smtClean="0"/>
          </a:p>
          <a:p>
            <a:pPr marL="0" indent="0">
              <a:buNone/>
            </a:pPr>
            <a:endParaRPr lang="en-US" sz="1100" dirty="0" smtClean="0"/>
          </a:p>
          <a:p>
            <a:pPr marL="0" indent="0">
              <a:buNone/>
            </a:pPr>
            <a:r>
              <a:rPr lang="en-US" sz="1100" b="1" dirty="0" smtClean="0"/>
              <a:t>Applicable Exclusion Amount </a:t>
            </a:r>
          </a:p>
          <a:p>
            <a:r>
              <a:rPr lang="en-US" sz="1100" dirty="0" smtClean="0"/>
              <a:t>Should no longer be the default</a:t>
            </a:r>
          </a:p>
          <a:p>
            <a:r>
              <a:rPr lang="en-US" sz="1100" dirty="0" smtClean="0"/>
              <a:t>Taxpayers should consider keeping as much as possible for the “step-up” in basis</a:t>
            </a:r>
          </a:p>
          <a:p>
            <a:r>
              <a:rPr lang="en-US" sz="1100" dirty="0" smtClean="0"/>
              <a:t>Consider “Zeroed-out” transfers</a:t>
            </a:r>
          </a:p>
          <a:p>
            <a:pPr marL="0" indent="0">
              <a:buNone/>
            </a:pPr>
            <a:endParaRPr lang="en-US" sz="1100" dirty="0" smtClean="0"/>
          </a:p>
          <a:p>
            <a:pPr marL="0" indent="0">
              <a:buNone/>
            </a:pPr>
            <a:r>
              <a:rPr lang="en-US" sz="1100" b="1" dirty="0" smtClean="0"/>
              <a:t>Income Tax Considerations</a:t>
            </a:r>
          </a:p>
          <a:p>
            <a:r>
              <a:rPr lang="en-US" sz="1100" dirty="0" smtClean="0"/>
              <a:t>Federal and State Income taxes are at an all time high.</a:t>
            </a:r>
          </a:p>
          <a:p>
            <a:r>
              <a:rPr lang="en-US" sz="1100" dirty="0" smtClean="0"/>
              <a:t>Due to NIIT, capital gain rates are better – but not as good.  Don’t forget, 3.8% additional tax.</a:t>
            </a:r>
          </a:p>
          <a:p>
            <a:r>
              <a:rPr lang="en-US" sz="1100" dirty="0" smtClean="0"/>
              <a:t>Can be more important that the estate and gift tax consequences</a:t>
            </a:r>
          </a:p>
          <a:p>
            <a:r>
              <a:rPr lang="en-US" sz="1100" dirty="0" smtClean="0"/>
              <a:t>Should be considered in tandem with potential </a:t>
            </a:r>
            <a:r>
              <a:rPr lang="en-US" sz="1100" dirty="0" smtClean="0"/>
              <a:t>estate and gift</a:t>
            </a:r>
            <a:r>
              <a:rPr lang="en-US" sz="1100" dirty="0" smtClean="0"/>
              <a:t> taxes</a:t>
            </a:r>
          </a:p>
          <a:p>
            <a:r>
              <a:rPr lang="en-US" sz="1100" dirty="0" smtClean="0"/>
              <a:t>“Manage” irrevocable trust with the Swap Power</a:t>
            </a:r>
          </a:p>
          <a:p>
            <a:pPr marL="0" indent="0">
              <a:buNone/>
            </a:pPr>
            <a:endParaRPr lang="en-US" sz="1100" b="1" dirty="0" smtClean="0"/>
          </a:p>
          <a:p>
            <a:pPr marL="0" indent="0">
              <a:buNone/>
            </a:pPr>
            <a:r>
              <a:rPr lang="en-US" sz="1100" b="1" dirty="0" smtClean="0"/>
              <a:t>Gift Tax</a:t>
            </a:r>
          </a:p>
          <a:p>
            <a:r>
              <a:rPr lang="en-US" sz="1100" dirty="0" smtClean="0"/>
              <a:t>Gifts creating a significant gift tax liability should be avoided</a:t>
            </a:r>
          </a:p>
          <a:p>
            <a:r>
              <a:rPr lang="en-US" sz="1100" dirty="0" smtClean="0"/>
              <a:t>Use of defined value clauses in making gift or sale transfers should be used to minimize unexpected tax </a:t>
            </a:r>
            <a:r>
              <a:rPr lang="en-US" sz="1100" dirty="0" err="1" smtClean="0"/>
              <a:t>consequenses</a:t>
            </a:r>
            <a:endParaRPr lang="en-US" sz="1100" dirty="0" smtClean="0"/>
          </a:p>
          <a:p>
            <a:r>
              <a:rPr lang="en-US" sz="1100" dirty="0" smtClean="0"/>
              <a:t>Gift tax repeal has not been specifically addressed and remains an unknown</a:t>
            </a:r>
          </a:p>
          <a:p>
            <a:pPr marL="0" indent="0">
              <a:buNone/>
            </a:pPr>
            <a:endParaRPr lang="en-US" sz="1100" dirty="0" smtClean="0"/>
          </a:p>
          <a:p>
            <a:pPr marL="0" indent="0">
              <a:buNone/>
            </a:pPr>
            <a:r>
              <a:rPr lang="en-US" sz="1100" b="1" dirty="0" smtClean="0"/>
              <a:t>Estate Tax Inclusion </a:t>
            </a:r>
          </a:p>
          <a:p>
            <a:r>
              <a:rPr lang="en-US" sz="1100" dirty="0" smtClean="0"/>
              <a:t>Often one can save more in income taxes</a:t>
            </a:r>
          </a:p>
          <a:p>
            <a:r>
              <a:rPr lang="en-US" sz="1100" dirty="0" smtClean="0"/>
              <a:t>Should be forced if the income tax savings are greater than the transfer tax cost</a:t>
            </a:r>
          </a:p>
          <a:p>
            <a:r>
              <a:rPr lang="en-US" sz="1100" dirty="0" smtClean="0"/>
              <a:t>Gift of cash with subsequent leveraged purchase transaction should be considered.</a:t>
            </a:r>
          </a:p>
          <a:p>
            <a:pPr marL="0" indent="0">
              <a:buNone/>
            </a:pPr>
            <a:endParaRPr lang="en-US" sz="1100" dirty="0" smtClean="0"/>
          </a:p>
          <a:p>
            <a:pPr marL="0" indent="0">
              <a:buNone/>
            </a:pPr>
            <a:endParaRPr lang="en-US" sz="1100" b="1" i="1" dirty="0" smtClean="0"/>
          </a:p>
          <a:p>
            <a:pPr marL="0" indent="0">
              <a:buNone/>
            </a:pPr>
            <a:r>
              <a:rPr lang="en-US" sz="1100" b="1" i="1" dirty="0" smtClean="0"/>
              <a:t>Long-term integrated planning is more important that ever – no quick fixes!</a:t>
            </a:r>
            <a:endParaRPr lang="en-US" sz="1100" dirty="0" smtClean="0"/>
          </a:p>
        </p:txBody>
      </p:sp>
    </p:spTree>
    <p:extLst>
      <p:ext uri="{BB962C8B-B14F-4D97-AF65-F5344CB8AC3E}">
        <p14:creationId xmlns:p14="http://schemas.microsoft.com/office/powerpoint/2010/main" val="37125925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6000" dirty="0" smtClean="0">
                <a:solidFill>
                  <a:srgbClr val="B88318"/>
                </a:solidFill>
              </a:rPr>
              <a:t>Thank you!</a:t>
            </a:r>
            <a:endParaRPr lang="en-US" sz="6000" dirty="0">
              <a:solidFill>
                <a:srgbClr val="B88318"/>
              </a:solidFill>
            </a:endParaRPr>
          </a:p>
        </p:txBody>
      </p:sp>
      <p:sp>
        <p:nvSpPr>
          <p:cNvPr id="3" name="Content Placeholder 2"/>
          <p:cNvSpPr>
            <a:spLocks noGrp="1"/>
          </p:cNvSpPr>
          <p:nvPr>
            <p:ph sz="half" idx="1"/>
          </p:nvPr>
        </p:nvSpPr>
        <p:spPr>
          <a:xfrm>
            <a:off x="152400" y="1673352"/>
            <a:ext cx="4343400" cy="4718304"/>
          </a:xfrm>
        </p:spPr>
        <p:txBody>
          <a:bodyPr>
            <a:normAutofit/>
          </a:bodyPr>
          <a:lstStyle/>
          <a:p>
            <a:pPr marL="0" indent="0" algn="ctr">
              <a:buNone/>
            </a:pPr>
            <a:endParaRPr lang="en-US" i="1" dirty="0" smtClean="0"/>
          </a:p>
          <a:p>
            <a:pPr marL="0" indent="0" algn="ctr">
              <a:buNone/>
            </a:pPr>
            <a:endParaRPr lang="en-US" i="1" dirty="0" smtClean="0"/>
          </a:p>
          <a:p>
            <a:pPr marL="0" indent="0" algn="ctr">
              <a:buNone/>
            </a:pPr>
            <a:r>
              <a:rPr lang="en-US" sz="1800" b="1" i="1" dirty="0" smtClean="0"/>
              <a:t>Belan K. Wagner </a:t>
            </a:r>
          </a:p>
          <a:p>
            <a:pPr marL="0" indent="0" algn="ctr">
              <a:buNone/>
            </a:pPr>
            <a:r>
              <a:rPr lang="en-US" sz="1800" dirty="0" smtClean="0"/>
              <a:t>Wagner Kirkman Blaine Klomparens &amp; </a:t>
            </a:r>
          </a:p>
          <a:p>
            <a:pPr marL="0" indent="0" algn="ctr">
              <a:buNone/>
            </a:pPr>
            <a:r>
              <a:rPr lang="en-US" sz="1800" dirty="0" smtClean="0"/>
              <a:t>Youmans, LLP</a:t>
            </a:r>
          </a:p>
          <a:p>
            <a:pPr marL="0" indent="0" algn="ctr">
              <a:buNone/>
            </a:pPr>
            <a:r>
              <a:rPr lang="en-US" sz="1800" u="sng" dirty="0" smtClean="0">
                <a:solidFill>
                  <a:srgbClr val="0000FF"/>
                </a:solidFill>
              </a:rPr>
              <a:t>bwagner@wkblaw.com</a:t>
            </a:r>
          </a:p>
          <a:p>
            <a:pPr marL="0" indent="0" algn="ctr">
              <a:buNone/>
            </a:pPr>
            <a:endParaRPr lang="en-US" sz="1800" dirty="0" smtClean="0"/>
          </a:p>
          <a:p>
            <a:pPr marL="0" indent="0" algn="ctr">
              <a:buNone/>
            </a:pPr>
            <a:endParaRPr lang="en-US" sz="800" dirty="0" smtClean="0"/>
          </a:p>
          <a:p>
            <a:pPr marL="0" indent="0" algn="ctr">
              <a:buNone/>
            </a:pPr>
            <a:r>
              <a:rPr lang="en-US" sz="1800" dirty="0" smtClean="0"/>
              <a:t>(916) 920-5286</a:t>
            </a:r>
          </a:p>
          <a:p>
            <a:pPr marL="0" indent="0" algn="ctr">
              <a:buNone/>
            </a:pPr>
            <a:r>
              <a:rPr lang="en-US" sz="1800" dirty="0" smtClean="0"/>
              <a:t>(916) 273-1822 (direct) </a:t>
            </a:r>
          </a:p>
          <a:p>
            <a:pPr marL="0" indent="0" algn="ctr">
              <a:buNone/>
            </a:pPr>
            <a:r>
              <a:rPr lang="en-US" sz="1800" u="sng" dirty="0" smtClean="0">
                <a:solidFill>
                  <a:srgbClr val="0000FF"/>
                </a:solidFill>
              </a:rPr>
              <a:t>www.wkblaw.com</a:t>
            </a:r>
            <a:r>
              <a:rPr lang="en-US" sz="1800" dirty="0" smtClean="0">
                <a:solidFill>
                  <a:srgbClr val="0033CC"/>
                </a:solidFill>
              </a:rPr>
              <a:t>    </a:t>
            </a:r>
            <a:r>
              <a:rPr lang="en-US" sz="1800" dirty="0" smtClean="0">
                <a:solidFill>
                  <a:srgbClr val="0000FF"/>
                </a:solidFill>
              </a:rPr>
              <a:t> </a:t>
            </a:r>
            <a:endParaRPr lang="en-US" sz="1800" dirty="0" smtClean="0"/>
          </a:p>
        </p:txBody>
      </p:sp>
      <p:sp>
        <p:nvSpPr>
          <p:cNvPr id="4" name="Content Placeholder 3"/>
          <p:cNvSpPr>
            <a:spLocks noGrp="1"/>
          </p:cNvSpPr>
          <p:nvPr>
            <p:ph sz="half" idx="2"/>
          </p:nvPr>
        </p:nvSpPr>
        <p:spPr>
          <a:xfrm>
            <a:off x="4648200" y="1673352"/>
            <a:ext cx="4419600" cy="4718304"/>
          </a:xfrm>
        </p:spPr>
        <p:txBody>
          <a:bodyPr>
            <a:normAutofit/>
          </a:bodyPr>
          <a:lstStyle/>
          <a:p>
            <a:pPr marL="0" indent="0">
              <a:buNone/>
            </a:pPr>
            <a:endParaRPr lang="en-US" dirty="0" smtClean="0"/>
          </a:p>
          <a:p>
            <a:pPr marL="0" indent="0">
              <a:buNone/>
            </a:pPr>
            <a:endParaRPr lang="en-US" dirty="0" smtClean="0"/>
          </a:p>
          <a:p>
            <a:pPr marL="0" indent="0" algn="ctr">
              <a:buNone/>
            </a:pPr>
            <a:r>
              <a:rPr lang="en-US" sz="1800" b="1" i="1" dirty="0"/>
              <a:t>Minna C. Yang </a:t>
            </a:r>
          </a:p>
          <a:p>
            <a:pPr marL="0" indent="0" algn="ctr">
              <a:buNone/>
            </a:pPr>
            <a:r>
              <a:rPr lang="en-US" sz="1800" dirty="0"/>
              <a:t>Wagner Kirkman Blaine Klomparens &amp; </a:t>
            </a:r>
          </a:p>
          <a:p>
            <a:pPr marL="0" indent="0" algn="ctr">
              <a:buNone/>
            </a:pPr>
            <a:r>
              <a:rPr lang="en-US" sz="1800" dirty="0"/>
              <a:t>Youmans, LLP</a:t>
            </a:r>
          </a:p>
          <a:p>
            <a:pPr marL="0" indent="0" algn="ctr">
              <a:buNone/>
            </a:pPr>
            <a:r>
              <a:rPr lang="en-US" sz="1800" u="sng" dirty="0">
                <a:solidFill>
                  <a:srgbClr val="0000FF"/>
                </a:solidFill>
              </a:rPr>
              <a:t>myang@wkblaw.com</a:t>
            </a:r>
          </a:p>
          <a:p>
            <a:pPr marL="0" indent="0">
              <a:buNone/>
            </a:pPr>
            <a:endParaRPr lang="en-US" sz="800" dirty="0"/>
          </a:p>
          <a:p>
            <a:pPr marL="0" indent="0">
              <a:buNone/>
            </a:pPr>
            <a:endParaRPr lang="en-US" sz="800" dirty="0" smtClean="0"/>
          </a:p>
          <a:p>
            <a:pPr marL="0" indent="0">
              <a:buNone/>
            </a:pPr>
            <a:endParaRPr lang="en-US" sz="800" dirty="0"/>
          </a:p>
          <a:p>
            <a:pPr marL="0" indent="0">
              <a:buNone/>
            </a:pPr>
            <a:endParaRPr lang="en-US" sz="400" dirty="0" smtClean="0"/>
          </a:p>
          <a:p>
            <a:pPr marL="0" lvl="0" indent="0" algn="ctr">
              <a:buClr>
                <a:srgbClr val="003300"/>
              </a:buClr>
              <a:buNone/>
            </a:pPr>
            <a:r>
              <a:rPr lang="en-US" sz="1800" dirty="0">
                <a:solidFill>
                  <a:prstClr val="black"/>
                </a:solidFill>
              </a:rPr>
              <a:t>(916) 920-5286</a:t>
            </a:r>
          </a:p>
          <a:p>
            <a:pPr marL="0" lvl="0" indent="0" algn="ctr">
              <a:buClr>
                <a:srgbClr val="003300"/>
              </a:buClr>
              <a:buNone/>
            </a:pPr>
            <a:r>
              <a:rPr lang="en-US" sz="1800" dirty="0">
                <a:solidFill>
                  <a:prstClr val="black"/>
                </a:solidFill>
              </a:rPr>
              <a:t>(916) 273-1831 (</a:t>
            </a:r>
            <a:r>
              <a:rPr lang="en-US" sz="1800" dirty="0" smtClean="0">
                <a:solidFill>
                  <a:prstClr val="black"/>
                </a:solidFill>
              </a:rPr>
              <a:t>direct) </a:t>
            </a:r>
            <a:endParaRPr lang="en-US" sz="1800" dirty="0">
              <a:solidFill>
                <a:prstClr val="black"/>
              </a:solidFill>
            </a:endParaRPr>
          </a:p>
          <a:p>
            <a:pPr marL="0" lvl="0" indent="0" algn="ctr">
              <a:buClr>
                <a:srgbClr val="003300"/>
              </a:buClr>
              <a:buNone/>
            </a:pPr>
            <a:r>
              <a:rPr lang="en-US" sz="1800" u="sng" dirty="0">
                <a:solidFill>
                  <a:srgbClr val="0000FF"/>
                </a:solidFill>
              </a:rPr>
              <a:t>www.wkblaw.com</a:t>
            </a:r>
            <a:r>
              <a:rPr lang="en-US" sz="1800" dirty="0">
                <a:solidFill>
                  <a:srgbClr val="0033CC"/>
                </a:solidFill>
              </a:rPr>
              <a:t>    </a:t>
            </a:r>
            <a:r>
              <a:rPr lang="en-US" sz="1800" dirty="0">
                <a:solidFill>
                  <a:srgbClr val="0000FF"/>
                </a:solidFill>
              </a:rPr>
              <a:t> </a:t>
            </a:r>
            <a:endParaRPr lang="en-US" sz="1800" dirty="0">
              <a:solidFill>
                <a:prstClr val="black"/>
              </a:solidFill>
            </a:endParaRPr>
          </a:p>
          <a:p>
            <a:pPr marL="0" indent="0">
              <a:buNone/>
            </a:pPr>
            <a:endParaRPr lang="en-US" dirty="0"/>
          </a:p>
        </p:txBody>
      </p:sp>
    </p:spTree>
    <p:extLst>
      <p:ext uri="{BB962C8B-B14F-4D97-AF65-F5344CB8AC3E}">
        <p14:creationId xmlns:p14="http://schemas.microsoft.com/office/powerpoint/2010/main" val="2514126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smtClean="0"/>
              <a:t/>
            </a:r>
            <a:br>
              <a:rPr lang="en-US" sz="3100" dirty="0" smtClean="0"/>
            </a:br>
            <a:r>
              <a:rPr lang="en-US" dirty="0" smtClean="0">
                <a:solidFill>
                  <a:srgbClr val="B88318"/>
                </a:solidFill>
              </a:rPr>
              <a:t>Income </a:t>
            </a:r>
            <a:r>
              <a:rPr lang="en-US" dirty="0">
                <a:solidFill>
                  <a:srgbClr val="B88318"/>
                </a:solidFill>
              </a:rPr>
              <a:t>Tax Issues in Estate Planning</a:t>
            </a:r>
            <a:r>
              <a:rPr lang="en-US" b="1" dirty="0"/>
              <a:t/>
            </a:r>
            <a:br>
              <a:rPr lang="en-US" b="1" dirty="0"/>
            </a:br>
            <a:endParaRPr lang="en-US" dirty="0"/>
          </a:p>
        </p:txBody>
      </p:sp>
      <p:sp>
        <p:nvSpPr>
          <p:cNvPr id="3" name="Content Placeholder 2"/>
          <p:cNvSpPr>
            <a:spLocks noGrp="1"/>
          </p:cNvSpPr>
          <p:nvPr>
            <p:ph idx="1"/>
          </p:nvPr>
        </p:nvSpPr>
        <p:spPr>
          <a:xfrm>
            <a:off x="457200" y="1447800"/>
            <a:ext cx="8229600" cy="5029200"/>
          </a:xfrm>
        </p:spPr>
        <p:txBody>
          <a:bodyPr>
            <a:noAutofit/>
          </a:bodyPr>
          <a:lstStyle/>
          <a:p>
            <a:pPr marL="0" indent="457200" algn="just">
              <a:lnSpc>
                <a:spcPct val="110000"/>
              </a:lnSpc>
              <a:spcBef>
                <a:spcPts val="100"/>
              </a:spcBef>
              <a:buNone/>
            </a:pPr>
            <a:r>
              <a:rPr lang="en-US" sz="1600" dirty="0" smtClean="0"/>
              <a:t>Despite the uncertainty of our tax regime in the near future, </a:t>
            </a:r>
            <a:r>
              <a:rPr lang="en-US" sz="1600" dirty="0"/>
              <a:t>i</a:t>
            </a:r>
            <a:r>
              <a:rPr lang="en-US" sz="1600" dirty="0" smtClean="0"/>
              <a:t>ncome </a:t>
            </a:r>
            <a:r>
              <a:rPr lang="en-US" sz="1600" dirty="0"/>
              <a:t>tax issues routinely arise in common family estate and business planning </a:t>
            </a:r>
            <a:r>
              <a:rPr lang="en-US" sz="1600" dirty="0" smtClean="0"/>
              <a:t>transactions and will remain an important aspect of the successful estate plan. Income tax issues </a:t>
            </a:r>
            <a:r>
              <a:rPr lang="en-US" sz="1600" dirty="0"/>
              <a:t>are often overlooked in situations where saving </a:t>
            </a:r>
            <a:r>
              <a:rPr lang="en-US" sz="1600" dirty="0" smtClean="0"/>
              <a:t>estate and gift taxes are </a:t>
            </a:r>
            <a:r>
              <a:rPr lang="en-US" sz="1600" dirty="0"/>
              <a:t>the focus of the planning. Also, sometimes accountants and lawyers who are familiar with the general income tax rules applying to transactions between unrelated parties are unfamiliar with exceptions to the general rules that only apply to related party transactions. </a:t>
            </a:r>
            <a:r>
              <a:rPr lang="en-US" sz="1600" dirty="0" smtClean="0"/>
              <a:t>  </a:t>
            </a:r>
          </a:p>
          <a:p>
            <a:pPr marL="0" indent="457200" algn="just">
              <a:lnSpc>
                <a:spcPct val="110000"/>
              </a:lnSpc>
              <a:spcBef>
                <a:spcPts val="100"/>
              </a:spcBef>
              <a:buNone/>
            </a:pPr>
            <a:endParaRPr lang="en-US" sz="1600" dirty="0"/>
          </a:p>
          <a:p>
            <a:pPr marL="0" indent="457200" algn="just">
              <a:lnSpc>
                <a:spcPct val="110000"/>
              </a:lnSpc>
              <a:spcBef>
                <a:spcPts val="100"/>
              </a:spcBef>
              <a:buNone/>
            </a:pPr>
            <a:r>
              <a:rPr lang="en-US" sz="1600" dirty="0" smtClean="0"/>
              <a:t>Historically</a:t>
            </a:r>
            <a:r>
              <a:rPr lang="en-US" sz="1600" dirty="0"/>
              <a:t>, estate and gift tax rates usually exceeded the income tax rates.  The lifetime estate and gift tax exclusions was often substantially less than the now $</a:t>
            </a:r>
            <a:r>
              <a:rPr lang="en-US" sz="1600" dirty="0" smtClean="0"/>
              <a:t>5.49 </a:t>
            </a:r>
            <a:r>
              <a:rPr lang="en-US" sz="1600" dirty="0"/>
              <a:t>million, indexed for inflation.  In contrast, income tax rates have increased.  Income tax planning in conjunction with estate planning is more important than ever.</a:t>
            </a:r>
          </a:p>
          <a:p>
            <a:pPr marL="0" indent="0" algn="just">
              <a:spcBef>
                <a:spcPts val="100"/>
              </a:spcBef>
              <a:buNone/>
            </a:pPr>
            <a:endParaRPr lang="en-US" sz="1600" dirty="0"/>
          </a:p>
          <a:p>
            <a:pPr marL="0" indent="0" algn="ctr">
              <a:spcBef>
                <a:spcPts val="100"/>
              </a:spcBef>
              <a:buNone/>
            </a:pPr>
            <a:r>
              <a:rPr lang="en-US" sz="1600" dirty="0" smtClean="0"/>
              <a:t>   </a:t>
            </a:r>
            <a:r>
              <a:rPr lang="en-US" sz="1600" b="1" dirty="0" smtClean="0"/>
              <a:t>State </a:t>
            </a:r>
            <a:r>
              <a:rPr lang="en-US" sz="1600" b="1" dirty="0"/>
              <a:t>Income	</a:t>
            </a:r>
            <a:r>
              <a:rPr lang="en-US" sz="1600" b="1" dirty="0" smtClean="0"/>
              <a:t>  Federal Income</a:t>
            </a:r>
            <a:r>
              <a:rPr lang="en-US" sz="1600" b="1" dirty="0"/>
              <a:t>	</a:t>
            </a:r>
            <a:r>
              <a:rPr lang="en-US" sz="1600" b="1" dirty="0" smtClean="0"/>
              <a:t>     Capital Gain</a:t>
            </a:r>
            <a:r>
              <a:rPr lang="en-US" sz="1600" b="1" dirty="0"/>
              <a:t>	</a:t>
            </a:r>
            <a:r>
              <a:rPr lang="en-US" sz="1600" b="1" dirty="0" smtClean="0"/>
              <a:t> Estate </a:t>
            </a:r>
            <a:r>
              <a:rPr lang="en-US" sz="1600" b="1" dirty="0"/>
              <a:t>Tax Rate</a:t>
            </a:r>
          </a:p>
          <a:p>
            <a:pPr marL="0" indent="0" algn="ctr">
              <a:spcBef>
                <a:spcPts val="100"/>
              </a:spcBef>
              <a:buNone/>
            </a:pPr>
            <a:endParaRPr lang="en-US" sz="1600" dirty="0" smtClean="0"/>
          </a:p>
          <a:p>
            <a:pPr marL="0" indent="0" algn="ctr">
              <a:spcBef>
                <a:spcPts val="100"/>
              </a:spcBef>
              <a:buNone/>
            </a:pPr>
            <a:r>
              <a:rPr lang="en-US" sz="1600" dirty="0" smtClean="0"/>
              <a:t>13.8</a:t>
            </a:r>
            <a:r>
              <a:rPr lang="en-US" sz="1600" dirty="0"/>
              <a:t>%	</a:t>
            </a:r>
            <a:r>
              <a:rPr lang="en-US" sz="1600" dirty="0" smtClean="0"/>
              <a:t>  </a:t>
            </a:r>
            <a:r>
              <a:rPr lang="en-US" sz="1600" dirty="0"/>
              <a:t>	39.6%		23.8%*		40%</a:t>
            </a:r>
          </a:p>
          <a:p>
            <a:pPr marL="0" indent="0" algn="just">
              <a:spcBef>
                <a:spcPts val="100"/>
              </a:spcBef>
              <a:buNone/>
            </a:pPr>
            <a:endParaRPr lang="en-US" sz="1600" i="1" dirty="0"/>
          </a:p>
          <a:p>
            <a:pPr marL="0" indent="0" algn="just">
              <a:spcBef>
                <a:spcPts val="100"/>
              </a:spcBef>
              <a:buNone/>
            </a:pPr>
            <a:r>
              <a:rPr lang="en-US" sz="1600" i="1" dirty="0"/>
              <a:t>*Includes NIT of 3.8%</a:t>
            </a:r>
          </a:p>
        </p:txBody>
      </p:sp>
    </p:spTree>
    <p:extLst>
      <p:ext uri="{BB962C8B-B14F-4D97-AF65-F5344CB8AC3E}">
        <p14:creationId xmlns:p14="http://schemas.microsoft.com/office/powerpoint/2010/main" val="6194436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normAutofit/>
          </a:bodyPr>
          <a:lstStyle/>
          <a:p>
            <a:r>
              <a:rPr lang="en-US" sz="3600" dirty="0">
                <a:solidFill>
                  <a:srgbClr val="B88318"/>
                </a:solidFill>
              </a:rPr>
              <a:t>Estate Planning Approach</a:t>
            </a:r>
          </a:p>
        </p:txBody>
      </p:sp>
      <p:sp>
        <p:nvSpPr>
          <p:cNvPr id="3" name="Content Placeholder 2"/>
          <p:cNvSpPr>
            <a:spLocks noGrp="1"/>
          </p:cNvSpPr>
          <p:nvPr>
            <p:ph idx="1"/>
          </p:nvPr>
        </p:nvSpPr>
        <p:spPr>
          <a:xfrm>
            <a:off x="457200" y="1143000"/>
            <a:ext cx="8229600" cy="5486400"/>
          </a:xfrm>
        </p:spPr>
        <p:txBody>
          <a:bodyPr>
            <a:noAutofit/>
          </a:bodyPr>
          <a:lstStyle/>
          <a:p>
            <a:pPr marL="0" marR="0" indent="0" algn="just">
              <a:lnSpc>
                <a:spcPct val="110000"/>
              </a:lnSpc>
              <a:spcBef>
                <a:spcPts val="0"/>
              </a:spcBef>
              <a:spcAft>
                <a:spcPts val="0"/>
              </a:spcAft>
              <a:buNone/>
            </a:pPr>
            <a:r>
              <a:rPr lang="en-US" sz="1600" dirty="0">
                <a:ea typeface="Calibri"/>
                <a:cs typeface="Times New Roman"/>
              </a:rPr>
              <a:t>Estate Tax Minimization Planning </a:t>
            </a:r>
            <a:r>
              <a:rPr lang="en-US" sz="1600" dirty="0" smtClean="0">
                <a:ea typeface="Calibri"/>
                <a:cs typeface="Times New Roman"/>
              </a:rPr>
              <a:t>(the “Estate Plan Model”) often </a:t>
            </a:r>
            <a:r>
              <a:rPr lang="en-US" sz="1600" dirty="0">
                <a:ea typeface="Calibri"/>
                <a:cs typeface="Times New Roman"/>
              </a:rPr>
              <a:t>involves:</a:t>
            </a:r>
          </a:p>
          <a:p>
            <a:pPr marL="0" marR="0" indent="0" algn="just">
              <a:lnSpc>
                <a:spcPct val="110000"/>
              </a:lnSpc>
              <a:spcBef>
                <a:spcPts val="0"/>
              </a:spcBef>
              <a:spcAft>
                <a:spcPts val="0"/>
              </a:spcAft>
              <a:buNone/>
            </a:pPr>
            <a:endParaRPr lang="en-US" sz="1600" dirty="0">
              <a:ea typeface="Calibri"/>
              <a:cs typeface="Times New Roman"/>
            </a:endParaRPr>
          </a:p>
          <a:p>
            <a:pPr marL="342900" marR="0" lvl="0" indent="-342900" algn="just">
              <a:lnSpc>
                <a:spcPct val="110000"/>
              </a:lnSpc>
              <a:spcBef>
                <a:spcPts val="0"/>
              </a:spcBef>
              <a:spcAft>
                <a:spcPts val="0"/>
              </a:spcAft>
              <a:buClrTx/>
              <a:buFont typeface="+mj-lt"/>
              <a:buAutoNum type="arabicPeriod"/>
            </a:pPr>
            <a:r>
              <a:rPr lang="en-US" sz="1600" u="sng" dirty="0" smtClean="0">
                <a:ea typeface="Calibri"/>
                <a:cs typeface="Times New Roman"/>
              </a:rPr>
              <a:t>Applicable Exclusion</a:t>
            </a:r>
            <a:r>
              <a:rPr lang="en-US" sz="1600" dirty="0" smtClean="0">
                <a:ea typeface="Calibri"/>
                <a:cs typeface="Times New Roman"/>
              </a:rPr>
              <a:t>.  </a:t>
            </a:r>
            <a:r>
              <a:rPr lang="en-US" sz="1600" dirty="0">
                <a:ea typeface="Calibri"/>
                <a:cs typeface="Times New Roman"/>
              </a:rPr>
              <a:t>Use of </a:t>
            </a:r>
            <a:r>
              <a:rPr lang="en-US" sz="1600" dirty="0" err="1">
                <a:ea typeface="Calibri"/>
                <a:cs typeface="Times New Roman"/>
              </a:rPr>
              <a:t>intervivos</a:t>
            </a:r>
            <a:r>
              <a:rPr lang="en-US" sz="1600" dirty="0">
                <a:ea typeface="Calibri"/>
                <a:cs typeface="Times New Roman"/>
              </a:rPr>
              <a:t> taxable </a:t>
            </a:r>
            <a:r>
              <a:rPr lang="en-US" sz="1600" dirty="0" smtClean="0">
                <a:ea typeface="Calibri"/>
                <a:cs typeface="Times New Roman"/>
              </a:rPr>
              <a:t>gifting </a:t>
            </a:r>
            <a:r>
              <a:rPr lang="en-US" sz="1600" dirty="0" smtClean="0">
                <a:ea typeface="Calibri"/>
                <a:cs typeface="Times New Roman"/>
              </a:rPr>
              <a:t>to exhaust the Applicable Exclusion Amount, to remove value from the Taxable Estate.</a:t>
            </a:r>
          </a:p>
          <a:p>
            <a:pPr marL="342900" marR="0" lvl="0" indent="-342900" algn="just">
              <a:lnSpc>
                <a:spcPct val="110000"/>
              </a:lnSpc>
              <a:spcBef>
                <a:spcPts val="0"/>
              </a:spcBef>
              <a:spcAft>
                <a:spcPts val="0"/>
              </a:spcAft>
              <a:buClrTx/>
              <a:buFont typeface="+mj-lt"/>
              <a:buAutoNum type="arabicPeriod"/>
            </a:pPr>
            <a:endParaRPr lang="en-US" sz="1600" dirty="0">
              <a:ea typeface="Calibri"/>
              <a:cs typeface="Times New Roman"/>
            </a:endParaRPr>
          </a:p>
          <a:p>
            <a:pPr marL="342900" indent="-342900" algn="just">
              <a:lnSpc>
                <a:spcPct val="110000"/>
              </a:lnSpc>
              <a:spcBef>
                <a:spcPts val="0"/>
              </a:spcBef>
              <a:buClrTx/>
              <a:buFont typeface="+mj-lt"/>
              <a:buAutoNum type="arabicPeriod"/>
            </a:pPr>
            <a:r>
              <a:rPr lang="en-US" sz="1600" u="sng" dirty="0" smtClean="0">
                <a:ea typeface="Calibri"/>
                <a:cs typeface="Times New Roman"/>
              </a:rPr>
              <a:t>Intentionally </a:t>
            </a:r>
            <a:r>
              <a:rPr lang="en-US" sz="1600" u="sng" dirty="0">
                <a:ea typeface="Calibri"/>
                <a:cs typeface="Times New Roman"/>
              </a:rPr>
              <a:t>Defective Grantor Trust (“IDGT</a:t>
            </a:r>
            <a:r>
              <a:rPr lang="en-US" sz="1600" u="sng" dirty="0" smtClean="0">
                <a:ea typeface="Calibri"/>
                <a:cs typeface="Times New Roman"/>
              </a:rPr>
              <a:t>”).</a:t>
            </a:r>
            <a:r>
              <a:rPr lang="en-US" sz="1600" dirty="0">
                <a:ea typeface="Calibri"/>
                <a:cs typeface="Times New Roman"/>
              </a:rPr>
              <a:t> </a:t>
            </a:r>
            <a:r>
              <a:rPr lang="en-US" sz="1600" dirty="0" smtClean="0">
                <a:ea typeface="Calibri"/>
                <a:cs typeface="Times New Roman"/>
              </a:rPr>
              <a:t> The Applicable Exclusion Amount can </a:t>
            </a:r>
            <a:r>
              <a:rPr lang="en-US" sz="1600" dirty="0">
                <a:ea typeface="Calibri"/>
                <a:cs typeface="Times New Roman"/>
              </a:rPr>
              <a:t>be used to gift the “seed” money often needed for a sale involving an </a:t>
            </a:r>
            <a:r>
              <a:rPr lang="en-US" sz="1600" dirty="0" smtClean="0">
                <a:ea typeface="Calibri"/>
                <a:cs typeface="Times New Roman"/>
              </a:rPr>
              <a:t>intentionally </a:t>
            </a:r>
            <a:r>
              <a:rPr lang="en-US" sz="1600" dirty="0">
                <a:ea typeface="Calibri"/>
                <a:cs typeface="Times New Roman"/>
              </a:rPr>
              <a:t>defective grantor trust (“IDGT”).  </a:t>
            </a:r>
            <a:endParaRPr lang="en-US" sz="1600" dirty="0" smtClean="0">
              <a:ea typeface="Calibri"/>
              <a:cs typeface="Times New Roman"/>
            </a:endParaRPr>
          </a:p>
          <a:p>
            <a:pPr marL="342900" indent="-342900" algn="just">
              <a:lnSpc>
                <a:spcPct val="110000"/>
              </a:lnSpc>
              <a:spcBef>
                <a:spcPts val="0"/>
              </a:spcBef>
              <a:buClrTx/>
              <a:buFont typeface="+mj-lt"/>
              <a:buAutoNum type="arabicPeriod"/>
            </a:pPr>
            <a:endParaRPr lang="en-US" sz="1600" dirty="0">
              <a:ea typeface="Calibri"/>
              <a:cs typeface="Times New Roman"/>
            </a:endParaRPr>
          </a:p>
          <a:p>
            <a:pPr marL="342900" marR="0" lvl="0" indent="-342900" algn="just">
              <a:lnSpc>
                <a:spcPct val="110000"/>
              </a:lnSpc>
              <a:spcBef>
                <a:spcPts val="0"/>
              </a:spcBef>
              <a:spcAft>
                <a:spcPts val="0"/>
              </a:spcAft>
              <a:buClrTx/>
              <a:buFont typeface="+mj-lt"/>
              <a:buAutoNum type="arabicPeriod"/>
            </a:pPr>
            <a:r>
              <a:rPr lang="en-US" sz="1600" u="sng" dirty="0">
                <a:ea typeface="Calibri"/>
                <a:cs typeface="Times New Roman"/>
              </a:rPr>
              <a:t>Generation Skipping Transfer (“GST”) Trusts</a:t>
            </a:r>
            <a:r>
              <a:rPr lang="en-US" sz="1600" dirty="0">
                <a:ea typeface="Calibri"/>
                <a:cs typeface="Times New Roman"/>
              </a:rPr>
              <a:t>.  </a:t>
            </a:r>
            <a:r>
              <a:rPr lang="en-US" sz="1600" dirty="0" smtClean="0">
                <a:ea typeface="Calibri"/>
                <a:cs typeface="Times New Roman"/>
              </a:rPr>
              <a:t>Using multiple generation trusts by leveraging </a:t>
            </a:r>
            <a:r>
              <a:rPr lang="en-US" sz="1600" dirty="0">
                <a:ea typeface="Calibri"/>
                <a:cs typeface="Times New Roman"/>
              </a:rPr>
              <a:t>the generation-skipping transfer (“GST”) tax exemption by applying it to the seed gift to the IDGT and </a:t>
            </a:r>
            <a:r>
              <a:rPr lang="en-US" sz="1600" dirty="0" smtClean="0">
                <a:ea typeface="Calibri"/>
                <a:cs typeface="Times New Roman"/>
              </a:rPr>
              <a:t>if possible avoiding the rule </a:t>
            </a:r>
            <a:r>
              <a:rPr lang="en-US" sz="1600" dirty="0">
                <a:ea typeface="Calibri"/>
                <a:cs typeface="Times New Roman"/>
              </a:rPr>
              <a:t>against </a:t>
            </a:r>
            <a:r>
              <a:rPr lang="en-US" sz="1600" dirty="0" smtClean="0">
                <a:ea typeface="Calibri"/>
                <a:cs typeface="Times New Roman"/>
              </a:rPr>
              <a:t>perpetuities</a:t>
            </a:r>
            <a:r>
              <a:rPr lang="en-US" sz="1600" dirty="0">
                <a:ea typeface="Calibri"/>
                <a:cs typeface="Times New Roman"/>
              </a:rPr>
              <a:t>.</a:t>
            </a:r>
            <a:endParaRPr lang="en-US" sz="1600" dirty="0" smtClean="0">
              <a:ea typeface="Calibri"/>
              <a:cs typeface="Times New Roman"/>
            </a:endParaRPr>
          </a:p>
          <a:p>
            <a:pPr marL="228600" marR="0" lvl="0" indent="-228600" algn="just">
              <a:lnSpc>
                <a:spcPct val="110000"/>
              </a:lnSpc>
              <a:spcBef>
                <a:spcPts val="0"/>
              </a:spcBef>
              <a:spcAft>
                <a:spcPts val="0"/>
              </a:spcAft>
              <a:buClrTx/>
              <a:buFont typeface="+mj-lt"/>
              <a:buAutoNum type="arabicPeriod"/>
            </a:pPr>
            <a:endParaRPr lang="en-US" sz="1600" dirty="0">
              <a:ea typeface="Calibri"/>
              <a:cs typeface="Times New Roman"/>
            </a:endParaRPr>
          </a:p>
          <a:p>
            <a:pPr marL="342900" marR="0" lvl="0" indent="-342900" algn="just">
              <a:lnSpc>
                <a:spcPct val="110000"/>
              </a:lnSpc>
              <a:spcBef>
                <a:spcPts val="0"/>
              </a:spcBef>
              <a:spcAft>
                <a:spcPts val="0"/>
              </a:spcAft>
              <a:buClrTx/>
              <a:buFont typeface="+mj-lt"/>
              <a:buAutoNum type="arabicPeriod"/>
            </a:pPr>
            <a:r>
              <a:rPr lang="en-US" sz="1600" u="sng" dirty="0" smtClean="0">
                <a:ea typeface="Calibri"/>
                <a:cs typeface="Times New Roman"/>
              </a:rPr>
              <a:t>Step Up</a:t>
            </a:r>
            <a:r>
              <a:rPr lang="en-US" sz="1600" dirty="0" smtClean="0">
                <a:ea typeface="Calibri"/>
                <a:cs typeface="Times New Roman"/>
              </a:rPr>
              <a:t>.  </a:t>
            </a:r>
            <a:r>
              <a:rPr lang="en-US" sz="1600" dirty="0" err="1">
                <a:ea typeface="Calibri"/>
                <a:cs typeface="Times New Roman"/>
              </a:rPr>
              <a:t>Intervivos</a:t>
            </a:r>
            <a:r>
              <a:rPr lang="en-US" sz="1600" dirty="0">
                <a:ea typeface="Calibri"/>
                <a:cs typeface="Times New Roman"/>
              </a:rPr>
              <a:t> gifts result in no “step-up” in basis adjustment at death on the assets that have been transferred during lifetime.</a:t>
            </a:r>
          </a:p>
          <a:p>
            <a:pPr marL="228600" marR="0" indent="-228600" algn="just">
              <a:lnSpc>
                <a:spcPct val="110000"/>
              </a:lnSpc>
              <a:spcBef>
                <a:spcPts val="0"/>
              </a:spcBef>
              <a:spcAft>
                <a:spcPts val="0"/>
              </a:spcAft>
              <a:buClrTx/>
              <a:buFont typeface="+mj-lt"/>
              <a:buAutoNum type="arabicPeriod"/>
            </a:pPr>
            <a:endParaRPr lang="en-US" sz="1600" dirty="0">
              <a:ea typeface="Calibri"/>
              <a:cs typeface="Times New Roman"/>
            </a:endParaRPr>
          </a:p>
          <a:p>
            <a:pPr marL="342900" marR="0" lvl="0" indent="-342900" algn="just">
              <a:lnSpc>
                <a:spcPct val="110000"/>
              </a:lnSpc>
              <a:spcBef>
                <a:spcPts val="0"/>
              </a:spcBef>
              <a:spcAft>
                <a:spcPts val="0"/>
              </a:spcAft>
              <a:buClrTx/>
              <a:buFont typeface="+mj-lt"/>
              <a:buAutoNum type="arabicPeriod"/>
            </a:pPr>
            <a:r>
              <a:rPr lang="en-US" sz="1600" u="sng" dirty="0">
                <a:ea typeface="Calibri"/>
                <a:cs typeface="Times New Roman"/>
              </a:rPr>
              <a:t>Income Tax Planning</a:t>
            </a:r>
            <a:r>
              <a:rPr lang="en-US" sz="1600" dirty="0">
                <a:ea typeface="Calibri"/>
                <a:cs typeface="Times New Roman"/>
              </a:rPr>
              <a:t>.  The Estate Plan Model largely </a:t>
            </a:r>
            <a:r>
              <a:rPr lang="en-US" sz="1600" dirty="0" smtClean="0">
                <a:ea typeface="Calibri"/>
                <a:cs typeface="Times New Roman"/>
              </a:rPr>
              <a:t>presumes </a:t>
            </a:r>
            <a:r>
              <a:rPr lang="en-US" sz="1600" dirty="0">
                <a:ea typeface="Calibri"/>
                <a:cs typeface="Times New Roman"/>
              </a:rPr>
              <a:t>that the income tax consequences might not be any better but wouldn’t be any worse that what the grantor was already </a:t>
            </a:r>
            <a:r>
              <a:rPr lang="en-US" sz="1600" dirty="0" smtClean="0">
                <a:ea typeface="Calibri"/>
                <a:cs typeface="Times New Roman"/>
              </a:rPr>
              <a:t>experiencing.  </a:t>
            </a:r>
            <a:r>
              <a:rPr lang="en-US" sz="1600" dirty="0">
                <a:ea typeface="Calibri"/>
                <a:cs typeface="Times New Roman"/>
              </a:rPr>
              <a:t>State laws, however, such as community property could impact the Estate Plan Model.</a:t>
            </a:r>
          </a:p>
          <a:p>
            <a:pPr marL="0" marR="0" indent="0">
              <a:lnSpc>
                <a:spcPct val="115000"/>
              </a:lnSpc>
              <a:spcBef>
                <a:spcPts val="0"/>
              </a:spcBef>
              <a:spcAft>
                <a:spcPts val="0"/>
              </a:spcAft>
              <a:buNone/>
            </a:pPr>
            <a:r>
              <a:rPr lang="en-US" sz="1500" dirty="0">
                <a:latin typeface="Calibri"/>
                <a:ea typeface="Calibri"/>
                <a:cs typeface="Times New Roman"/>
              </a:rPr>
              <a:t> </a:t>
            </a:r>
            <a:endParaRPr lang="en-US" sz="1500" dirty="0">
              <a:effectLst/>
              <a:latin typeface="Calibri"/>
              <a:ea typeface="Calibri"/>
              <a:cs typeface="Times New Roman"/>
            </a:endParaRPr>
          </a:p>
        </p:txBody>
      </p:sp>
    </p:spTree>
    <p:extLst>
      <p:ext uri="{BB962C8B-B14F-4D97-AF65-F5344CB8AC3E}">
        <p14:creationId xmlns:p14="http://schemas.microsoft.com/office/powerpoint/2010/main" val="3467365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610600" cy="1118286"/>
          </a:xfrm>
        </p:spPr>
        <p:txBody>
          <a:bodyPr>
            <a:noAutofit/>
          </a:bodyPr>
          <a:lstStyle/>
          <a:p>
            <a:pPr algn="ctr"/>
            <a:r>
              <a:rPr lang="en-US" sz="3600" dirty="0" smtClean="0">
                <a:solidFill>
                  <a:srgbClr val="B88318"/>
                </a:solidFill>
              </a:rPr>
              <a:t>Proposed 2704(b) Regulations</a:t>
            </a:r>
            <a:endParaRPr lang="en-US" sz="3600" dirty="0">
              <a:solidFill>
                <a:srgbClr val="B88318"/>
              </a:solidFill>
            </a:endParaRPr>
          </a:p>
        </p:txBody>
      </p:sp>
      <p:sp>
        <p:nvSpPr>
          <p:cNvPr id="3" name="Content Placeholder 2"/>
          <p:cNvSpPr>
            <a:spLocks noGrp="1"/>
          </p:cNvSpPr>
          <p:nvPr>
            <p:ph idx="1"/>
          </p:nvPr>
        </p:nvSpPr>
        <p:spPr>
          <a:xfrm>
            <a:off x="381000" y="1295400"/>
            <a:ext cx="8458200" cy="5105400"/>
          </a:xfrm>
        </p:spPr>
        <p:txBody>
          <a:bodyPr>
            <a:noAutofit/>
          </a:bodyPr>
          <a:lstStyle/>
          <a:p>
            <a:pPr marL="0" marR="0" lvl="0" indent="457200" algn="just">
              <a:lnSpc>
                <a:spcPct val="110000"/>
              </a:lnSpc>
              <a:spcBef>
                <a:spcPts val="0"/>
              </a:spcBef>
              <a:spcAft>
                <a:spcPts val="0"/>
              </a:spcAft>
              <a:buClrTx/>
              <a:buNone/>
            </a:pPr>
            <a:r>
              <a:rPr lang="en-US" sz="1600" dirty="0" smtClean="0">
                <a:ea typeface="Calibri"/>
                <a:cs typeface="Times New Roman"/>
              </a:rPr>
              <a:t>1.	Code §  </a:t>
            </a:r>
            <a:r>
              <a:rPr lang="en-US" sz="1600" dirty="0">
                <a:ea typeface="Calibri"/>
                <a:cs typeface="Times New Roman"/>
              </a:rPr>
              <a:t>2704 was enacted in 1990 as a part of Chapter 14. The goal in particular was to limit discounts for certain family partnership or LLC interests that are transferred to family </a:t>
            </a:r>
            <a:r>
              <a:rPr lang="en-US" sz="1600" dirty="0" smtClean="0">
                <a:ea typeface="Calibri"/>
                <a:cs typeface="Times New Roman"/>
              </a:rPr>
              <a:t>members.</a:t>
            </a:r>
          </a:p>
          <a:p>
            <a:pPr marL="0" marR="0" lvl="0" indent="457200" algn="just">
              <a:lnSpc>
                <a:spcPct val="110000"/>
              </a:lnSpc>
              <a:spcBef>
                <a:spcPts val="0"/>
              </a:spcBef>
              <a:spcAft>
                <a:spcPts val="0"/>
              </a:spcAft>
              <a:buClrTx/>
              <a:buNone/>
            </a:pPr>
            <a:r>
              <a:rPr lang="en-US" sz="1600" dirty="0" smtClean="0">
                <a:ea typeface="Calibri"/>
                <a:cs typeface="Times New Roman"/>
              </a:rPr>
              <a:t>2.	The </a:t>
            </a:r>
            <a:r>
              <a:rPr lang="en-US" sz="1600" dirty="0">
                <a:ea typeface="Calibri"/>
                <a:cs typeface="Times New Roman"/>
              </a:rPr>
              <a:t>IRS on August 2, 2016 released long-awaited proposed regulations under </a:t>
            </a:r>
            <a:r>
              <a:rPr lang="en-US" sz="1600" dirty="0" smtClean="0">
                <a:ea typeface="Calibri"/>
                <a:cs typeface="Times New Roman"/>
              </a:rPr>
              <a:t>Code § 2704 </a:t>
            </a:r>
            <a:r>
              <a:rPr lang="en-US" sz="1600" dirty="0">
                <a:ea typeface="Calibri"/>
                <a:cs typeface="Times New Roman"/>
              </a:rPr>
              <a:t>(published in the Federal Register on August 4, 2016). </a:t>
            </a:r>
          </a:p>
          <a:p>
            <a:pPr marL="0" marR="0" lvl="0" indent="457200" algn="just">
              <a:lnSpc>
                <a:spcPct val="110000"/>
              </a:lnSpc>
              <a:spcBef>
                <a:spcPts val="0"/>
              </a:spcBef>
              <a:spcAft>
                <a:spcPts val="0"/>
              </a:spcAft>
              <a:buClrTx/>
              <a:buNone/>
            </a:pPr>
            <a:r>
              <a:rPr lang="en-US" sz="1600" dirty="0" smtClean="0">
                <a:ea typeface="Calibri"/>
                <a:cs typeface="Times New Roman"/>
              </a:rPr>
              <a:t>3.	The proposed </a:t>
            </a:r>
            <a:r>
              <a:rPr lang="en-US" sz="1600" dirty="0">
                <a:ea typeface="Calibri"/>
                <a:cs typeface="Times New Roman"/>
              </a:rPr>
              <a:t>regulations are not effective until they are finalized (or for some provisions, until 30 days after they are finalized). </a:t>
            </a:r>
          </a:p>
          <a:p>
            <a:pPr marL="0" marR="0" lvl="0" indent="457200" algn="just">
              <a:lnSpc>
                <a:spcPct val="110000"/>
              </a:lnSpc>
              <a:spcBef>
                <a:spcPts val="0"/>
              </a:spcBef>
              <a:spcAft>
                <a:spcPts val="0"/>
              </a:spcAft>
              <a:buClrTx/>
              <a:buNone/>
            </a:pPr>
            <a:r>
              <a:rPr lang="en-US" sz="1600" dirty="0" smtClean="0">
                <a:ea typeface="Calibri"/>
                <a:cs typeface="Times New Roman"/>
              </a:rPr>
              <a:t>4.	The election of our new President and the overwhelming number of comments appears to have created a temporary stay in the finalizing of the Code § 2704 regulations.  </a:t>
            </a:r>
          </a:p>
          <a:p>
            <a:pPr marL="0" marR="0" lvl="0" indent="0" algn="just">
              <a:lnSpc>
                <a:spcPct val="110000"/>
              </a:lnSpc>
              <a:spcBef>
                <a:spcPts val="0"/>
              </a:spcBef>
              <a:spcAft>
                <a:spcPts val="0"/>
              </a:spcAft>
              <a:buClrTx/>
              <a:buNone/>
            </a:pPr>
            <a:endParaRPr lang="en-US" sz="1600" dirty="0">
              <a:ea typeface="Calibri"/>
              <a:cs typeface="Times New Roman"/>
            </a:endParaRPr>
          </a:p>
          <a:p>
            <a:pPr marL="0" marR="0" lvl="0" indent="0" algn="just">
              <a:lnSpc>
                <a:spcPct val="110000"/>
              </a:lnSpc>
              <a:spcBef>
                <a:spcPts val="0"/>
              </a:spcBef>
              <a:spcAft>
                <a:spcPts val="0"/>
              </a:spcAft>
              <a:buClrTx/>
              <a:buNone/>
            </a:pPr>
            <a:r>
              <a:rPr lang="en-US" sz="1600" dirty="0" smtClean="0">
                <a:ea typeface="Calibri"/>
                <a:cs typeface="Times New Roman"/>
              </a:rPr>
              <a:t>Major </a:t>
            </a:r>
            <a:r>
              <a:rPr lang="en-US" sz="1600" dirty="0">
                <a:ea typeface="Calibri"/>
                <a:cs typeface="Times New Roman"/>
              </a:rPr>
              <a:t>provisions of the proposed regulations include</a:t>
            </a:r>
            <a:r>
              <a:rPr lang="en-US" sz="1600" dirty="0" smtClean="0">
                <a:ea typeface="Calibri"/>
                <a:cs typeface="Times New Roman"/>
              </a:rPr>
              <a:t>:</a:t>
            </a:r>
          </a:p>
          <a:p>
            <a:pPr marL="0" marR="0" lvl="0" indent="0" algn="just">
              <a:lnSpc>
                <a:spcPct val="110000"/>
              </a:lnSpc>
              <a:spcBef>
                <a:spcPts val="0"/>
              </a:spcBef>
              <a:spcAft>
                <a:spcPts val="0"/>
              </a:spcAft>
              <a:buClrTx/>
              <a:buNone/>
            </a:pPr>
            <a:endParaRPr lang="en-US" sz="1600" dirty="0">
              <a:ea typeface="Calibri"/>
              <a:cs typeface="Times New Roman"/>
            </a:endParaRPr>
          </a:p>
          <a:p>
            <a:pPr marL="0" marR="0" lvl="0" indent="457200" algn="just">
              <a:lnSpc>
                <a:spcPct val="110000"/>
              </a:lnSpc>
              <a:spcBef>
                <a:spcPts val="0"/>
              </a:spcBef>
              <a:spcAft>
                <a:spcPts val="0"/>
              </a:spcAft>
              <a:buClrTx/>
              <a:buNone/>
            </a:pPr>
            <a:r>
              <a:rPr lang="en-US" sz="1600" dirty="0" smtClean="0">
                <a:ea typeface="Calibri"/>
                <a:cs typeface="Times New Roman"/>
              </a:rPr>
              <a:t>1.	</a:t>
            </a:r>
            <a:r>
              <a:rPr lang="en-US" sz="1600" u="sng" dirty="0" smtClean="0">
                <a:ea typeface="Calibri"/>
                <a:cs typeface="Times New Roman"/>
              </a:rPr>
              <a:t>Covered </a:t>
            </a:r>
            <a:r>
              <a:rPr lang="en-US" sz="1600" u="sng" dirty="0">
                <a:ea typeface="Calibri"/>
                <a:cs typeface="Times New Roman"/>
              </a:rPr>
              <a:t>Entities</a:t>
            </a:r>
            <a:r>
              <a:rPr lang="en-US" sz="1600" dirty="0">
                <a:ea typeface="Calibri"/>
                <a:cs typeface="Times New Roman"/>
              </a:rPr>
              <a:t>. Covered entities are defined broadly </a:t>
            </a:r>
            <a:r>
              <a:rPr lang="en-US" sz="1600" dirty="0" smtClean="0">
                <a:ea typeface="Calibri"/>
                <a:cs typeface="Times New Roman"/>
              </a:rPr>
              <a:t>and include disregarded entities.</a:t>
            </a:r>
          </a:p>
          <a:p>
            <a:pPr marL="0" marR="0" lvl="0" indent="457200" algn="just">
              <a:lnSpc>
                <a:spcPct val="110000"/>
              </a:lnSpc>
              <a:spcBef>
                <a:spcPts val="0"/>
              </a:spcBef>
              <a:spcAft>
                <a:spcPts val="0"/>
              </a:spcAft>
              <a:buClrTx/>
              <a:buNone/>
            </a:pPr>
            <a:r>
              <a:rPr lang="en-US" sz="1600" dirty="0" smtClean="0">
                <a:ea typeface="Calibri"/>
                <a:cs typeface="Times New Roman"/>
              </a:rPr>
              <a:t>2.	</a:t>
            </a:r>
            <a:r>
              <a:rPr lang="en-US" sz="1600" u="sng" dirty="0" smtClean="0">
                <a:ea typeface="Calibri"/>
                <a:cs typeface="Times New Roman"/>
              </a:rPr>
              <a:t>Assignees</a:t>
            </a:r>
            <a:r>
              <a:rPr lang="en-US" sz="1600" dirty="0">
                <a:ea typeface="Calibri"/>
                <a:cs typeface="Times New Roman"/>
              </a:rPr>
              <a:t>. Transfers to assignees may result in lapsed liquidation or voting rights under </a:t>
            </a:r>
            <a:r>
              <a:rPr lang="en-US" sz="1600" dirty="0" smtClean="0">
                <a:ea typeface="Calibri"/>
                <a:cs typeface="Times New Roman"/>
              </a:rPr>
              <a:t>Code § 2704(a).</a:t>
            </a:r>
          </a:p>
          <a:p>
            <a:pPr marL="0" marR="0" lvl="0" indent="457200" algn="just">
              <a:lnSpc>
                <a:spcPct val="110000"/>
              </a:lnSpc>
              <a:spcBef>
                <a:spcPts val="0"/>
              </a:spcBef>
              <a:spcAft>
                <a:spcPts val="0"/>
              </a:spcAft>
              <a:buClrTx/>
              <a:buNone/>
            </a:pPr>
            <a:r>
              <a:rPr lang="en-US" sz="1600" dirty="0" smtClean="0">
                <a:ea typeface="Calibri"/>
                <a:cs typeface="Times New Roman"/>
              </a:rPr>
              <a:t>3.	</a:t>
            </a:r>
            <a:r>
              <a:rPr lang="en-US" sz="1600" u="sng" dirty="0" smtClean="0">
                <a:ea typeface="Calibri"/>
                <a:cs typeface="Times New Roman"/>
              </a:rPr>
              <a:t>Deaths </a:t>
            </a:r>
            <a:r>
              <a:rPr lang="en-US" sz="1600" u="sng" dirty="0">
                <a:ea typeface="Calibri"/>
                <a:cs typeface="Times New Roman"/>
              </a:rPr>
              <a:t>Within Three Years</a:t>
            </a:r>
            <a:r>
              <a:rPr lang="en-US" sz="1600" dirty="0">
                <a:ea typeface="Calibri"/>
                <a:cs typeface="Times New Roman"/>
              </a:rPr>
              <a:t>. </a:t>
            </a:r>
            <a:r>
              <a:rPr lang="en-US" sz="1600" dirty="0" smtClean="0">
                <a:ea typeface="Calibri"/>
                <a:cs typeface="Times New Roman"/>
              </a:rPr>
              <a:t>Loss of liquidation rights may require </a:t>
            </a:r>
            <a:r>
              <a:rPr lang="en-US" sz="1600" dirty="0">
                <a:ea typeface="Calibri"/>
                <a:cs typeface="Times New Roman"/>
              </a:rPr>
              <a:t>inclusion of the liquidation value in the transferor’s gross estate at death if the transferor dies within three years of the transfer. </a:t>
            </a:r>
          </a:p>
        </p:txBody>
      </p:sp>
    </p:spTree>
    <p:extLst>
      <p:ext uri="{BB962C8B-B14F-4D97-AF65-F5344CB8AC3E}">
        <p14:creationId xmlns:p14="http://schemas.microsoft.com/office/powerpoint/2010/main" val="3319358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610600" cy="1118286"/>
          </a:xfrm>
        </p:spPr>
        <p:txBody>
          <a:bodyPr>
            <a:noAutofit/>
          </a:bodyPr>
          <a:lstStyle/>
          <a:p>
            <a:pPr algn="ctr"/>
            <a:r>
              <a:rPr lang="en-US" sz="3600" dirty="0" smtClean="0">
                <a:solidFill>
                  <a:srgbClr val="B88318"/>
                </a:solidFill>
              </a:rPr>
              <a:t>Proposed </a:t>
            </a:r>
            <a:r>
              <a:rPr lang="en-US" sz="3600" dirty="0">
                <a:solidFill>
                  <a:srgbClr val="B88318"/>
                </a:solidFill>
              </a:rPr>
              <a:t>Code § 2704(b</a:t>
            </a:r>
            <a:r>
              <a:rPr lang="en-US" sz="3600" dirty="0" smtClean="0">
                <a:solidFill>
                  <a:srgbClr val="B88318"/>
                </a:solidFill>
              </a:rPr>
              <a:t>) </a:t>
            </a:r>
            <a:r>
              <a:rPr lang="en-US" sz="3600" dirty="0" smtClean="0">
                <a:solidFill>
                  <a:srgbClr val="B88318"/>
                </a:solidFill>
              </a:rPr>
              <a:t/>
            </a:r>
            <a:br>
              <a:rPr lang="en-US" sz="3600" dirty="0" smtClean="0">
                <a:solidFill>
                  <a:srgbClr val="B88318"/>
                </a:solidFill>
              </a:rPr>
            </a:br>
            <a:r>
              <a:rPr lang="en-US" sz="3600" dirty="0" smtClean="0">
                <a:solidFill>
                  <a:srgbClr val="B88318"/>
                </a:solidFill>
              </a:rPr>
              <a:t>Regulations (Cont.)</a:t>
            </a:r>
            <a:endParaRPr lang="en-US" sz="3600" dirty="0">
              <a:solidFill>
                <a:srgbClr val="B88318"/>
              </a:solidFill>
            </a:endParaRPr>
          </a:p>
        </p:txBody>
      </p:sp>
      <p:sp>
        <p:nvSpPr>
          <p:cNvPr id="3" name="Content Placeholder 2"/>
          <p:cNvSpPr>
            <a:spLocks noGrp="1"/>
          </p:cNvSpPr>
          <p:nvPr>
            <p:ph idx="1"/>
          </p:nvPr>
        </p:nvSpPr>
        <p:spPr>
          <a:xfrm>
            <a:off x="381000" y="1447800"/>
            <a:ext cx="8458200" cy="4953000"/>
          </a:xfrm>
        </p:spPr>
        <p:txBody>
          <a:bodyPr>
            <a:noAutofit/>
          </a:bodyPr>
          <a:lstStyle/>
          <a:p>
            <a:pPr marL="0" marR="0" lvl="0" indent="457200" algn="just">
              <a:lnSpc>
                <a:spcPct val="110000"/>
              </a:lnSpc>
              <a:spcBef>
                <a:spcPts val="0"/>
              </a:spcBef>
              <a:spcAft>
                <a:spcPts val="0"/>
              </a:spcAft>
              <a:buClrTx/>
              <a:buNone/>
            </a:pPr>
            <a:r>
              <a:rPr lang="en-US" sz="1600" dirty="0" smtClean="0">
                <a:ea typeface="Calibri"/>
                <a:cs typeface="Times New Roman"/>
              </a:rPr>
              <a:t>4.	</a:t>
            </a:r>
            <a:r>
              <a:rPr lang="en-US" sz="1600" u="sng" dirty="0" smtClean="0">
                <a:ea typeface="Calibri"/>
                <a:cs typeface="Times New Roman"/>
              </a:rPr>
              <a:t>State </a:t>
            </a:r>
            <a:r>
              <a:rPr lang="en-US" sz="1600" u="sng" dirty="0">
                <a:ea typeface="Calibri"/>
                <a:cs typeface="Times New Roman"/>
              </a:rPr>
              <a:t>Law Default </a:t>
            </a:r>
            <a:r>
              <a:rPr lang="en-US" sz="1600" u="sng" dirty="0" smtClean="0">
                <a:ea typeface="Calibri"/>
                <a:cs typeface="Times New Roman"/>
              </a:rPr>
              <a:t>Restrictions</a:t>
            </a:r>
            <a:r>
              <a:rPr lang="en-US" sz="1600" dirty="0" smtClean="0">
                <a:ea typeface="Calibri"/>
                <a:cs typeface="Times New Roman"/>
              </a:rPr>
              <a:t>. </a:t>
            </a:r>
            <a:r>
              <a:rPr lang="en-US" sz="1600" dirty="0">
                <a:ea typeface="Calibri"/>
                <a:cs typeface="Times New Roman"/>
              </a:rPr>
              <a:t>Default restrictions under state law (such as withdrawal restrictions that can be overridden by the family) can no longer be considered in valuing transferred interests that are subject to </a:t>
            </a:r>
            <a:r>
              <a:rPr lang="en-US" sz="1600" dirty="0" smtClean="0">
                <a:ea typeface="Calibri"/>
                <a:cs typeface="Times New Roman"/>
              </a:rPr>
              <a:t>Code § 2704(b).</a:t>
            </a:r>
          </a:p>
          <a:p>
            <a:pPr marL="0" marR="0" lvl="0" indent="457200" algn="just">
              <a:lnSpc>
                <a:spcPct val="110000"/>
              </a:lnSpc>
              <a:spcBef>
                <a:spcPts val="0"/>
              </a:spcBef>
              <a:spcAft>
                <a:spcPts val="0"/>
              </a:spcAft>
              <a:buClrTx/>
              <a:buNone/>
            </a:pPr>
            <a:r>
              <a:rPr lang="en-US" sz="1600" dirty="0" smtClean="0">
                <a:ea typeface="Calibri"/>
                <a:cs typeface="Times New Roman"/>
              </a:rPr>
              <a:t>5.	</a:t>
            </a:r>
            <a:r>
              <a:rPr lang="en-US" sz="1600" u="sng" dirty="0" smtClean="0">
                <a:ea typeface="Calibri"/>
                <a:cs typeface="Times New Roman"/>
              </a:rPr>
              <a:t>Disregarded </a:t>
            </a:r>
            <a:r>
              <a:rPr lang="en-US" sz="1600" u="sng" dirty="0">
                <a:ea typeface="Calibri"/>
                <a:cs typeface="Times New Roman"/>
              </a:rPr>
              <a:t>Restrictions</a:t>
            </a:r>
            <a:r>
              <a:rPr lang="en-US" sz="1600" dirty="0">
                <a:ea typeface="Calibri"/>
                <a:cs typeface="Times New Roman"/>
              </a:rPr>
              <a:t>. </a:t>
            </a:r>
            <a:r>
              <a:rPr lang="en-US" sz="1600" dirty="0" smtClean="0">
                <a:ea typeface="Calibri"/>
                <a:cs typeface="Times New Roman"/>
              </a:rPr>
              <a:t>The disregarded </a:t>
            </a:r>
            <a:r>
              <a:rPr lang="en-US" sz="1600" dirty="0">
                <a:ea typeface="Calibri"/>
                <a:cs typeface="Times New Roman"/>
              </a:rPr>
              <a:t>restrictions category </a:t>
            </a:r>
            <a:r>
              <a:rPr lang="en-US" sz="1600" dirty="0" smtClean="0">
                <a:ea typeface="Calibri"/>
                <a:cs typeface="Times New Roman"/>
              </a:rPr>
              <a:t>appears to be limited to disregarding </a:t>
            </a:r>
            <a:r>
              <a:rPr lang="en-US" sz="1600" dirty="0">
                <a:ea typeface="Calibri"/>
                <a:cs typeface="Times New Roman"/>
              </a:rPr>
              <a:t>explicit “restrictions” limiting an owner’s redemption of its interest in the entity to an amount that is less than a pro rata part of the net value of the entity or for which payment can be made in other than “cash or property.” Government officials have confirmed that the more restrictive interpretation was intended, and that there was no intent to eliminate typical minority and marketability </a:t>
            </a:r>
            <a:r>
              <a:rPr lang="en-US" sz="1600" dirty="0" smtClean="0">
                <a:ea typeface="Calibri"/>
                <a:cs typeface="Times New Roman"/>
              </a:rPr>
              <a:t>discounts.</a:t>
            </a:r>
          </a:p>
          <a:p>
            <a:pPr marL="0" marR="0" lvl="0" indent="457200" algn="just">
              <a:lnSpc>
                <a:spcPct val="110000"/>
              </a:lnSpc>
              <a:spcBef>
                <a:spcPts val="0"/>
              </a:spcBef>
              <a:spcAft>
                <a:spcPts val="0"/>
              </a:spcAft>
              <a:buClrTx/>
              <a:buNone/>
            </a:pPr>
            <a:r>
              <a:rPr lang="en-US" sz="1600" dirty="0" smtClean="0">
                <a:ea typeface="Calibri"/>
                <a:cs typeface="Times New Roman"/>
              </a:rPr>
              <a:t>6.	</a:t>
            </a:r>
            <a:r>
              <a:rPr lang="en-US" sz="1600" u="sng" dirty="0" smtClean="0">
                <a:ea typeface="Calibri"/>
                <a:cs typeface="Times New Roman"/>
              </a:rPr>
              <a:t>Unrelated </a:t>
            </a:r>
            <a:r>
              <a:rPr lang="en-US" sz="1600" u="sng" dirty="0">
                <a:ea typeface="Calibri"/>
                <a:cs typeface="Times New Roman"/>
              </a:rPr>
              <a:t>Parties </a:t>
            </a:r>
            <a:r>
              <a:rPr lang="en-US" sz="1600" u="sng" dirty="0" smtClean="0">
                <a:ea typeface="Calibri"/>
                <a:cs typeface="Times New Roman"/>
              </a:rPr>
              <a:t>Interest</a:t>
            </a:r>
            <a:r>
              <a:rPr lang="en-US" sz="1600" dirty="0" smtClean="0">
                <a:ea typeface="Calibri"/>
                <a:cs typeface="Times New Roman"/>
              </a:rPr>
              <a:t>. </a:t>
            </a:r>
            <a:r>
              <a:rPr lang="en-US" sz="1600" dirty="0">
                <a:ea typeface="Calibri"/>
                <a:cs typeface="Times New Roman"/>
              </a:rPr>
              <a:t>In determining whether the family can remove “disregarded restrictions,” the interests of unrelated parties are not considered unless unusually stringent conditions are satisfied (which usually will not be the case</a:t>
            </a:r>
            <a:r>
              <a:rPr lang="en-US" sz="1600" dirty="0" smtClean="0">
                <a:ea typeface="Calibri"/>
                <a:cs typeface="Times New Roman"/>
              </a:rPr>
              <a:t>).</a:t>
            </a:r>
          </a:p>
          <a:p>
            <a:pPr marL="0" marR="0" lvl="0" indent="457200" algn="just">
              <a:lnSpc>
                <a:spcPct val="110000"/>
              </a:lnSpc>
              <a:spcBef>
                <a:spcPts val="0"/>
              </a:spcBef>
              <a:spcAft>
                <a:spcPts val="0"/>
              </a:spcAft>
              <a:buClrTx/>
              <a:buNone/>
            </a:pPr>
            <a:r>
              <a:rPr lang="en-US" sz="1600" dirty="0" smtClean="0">
                <a:ea typeface="Calibri"/>
                <a:cs typeface="Times New Roman"/>
              </a:rPr>
              <a:t>7.	</a:t>
            </a:r>
            <a:r>
              <a:rPr lang="en-US" sz="1600" u="sng" dirty="0" smtClean="0">
                <a:ea typeface="Calibri"/>
                <a:cs typeface="Times New Roman"/>
              </a:rPr>
              <a:t>Commercially Reasonably/Active </a:t>
            </a:r>
            <a:r>
              <a:rPr lang="en-US" sz="1600" u="sng" dirty="0">
                <a:ea typeface="Calibri"/>
                <a:cs typeface="Times New Roman"/>
              </a:rPr>
              <a:t>Business Entities</a:t>
            </a:r>
            <a:r>
              <a:rPr lang="en-US" sz="1600" dirty="0">
                <a:ea typeface="Calibri"/>
                <a:cs typeface="Times New Roman"/>
              </a:rPr>
              <a:t>. In light of the very broad scope of the application of the new provisions, a “commercially reasonable restriction” exception for entities with trade or business operations may become </a:t>
            </a:r>
            <a:r>
              <a:rPr lang="en-US" sz="1600" dirty="0" smtClean="0">
                <a:ea typeface="Calibri"/>
                <a:cs typeface="Times New Roman"/>
              </a:rPr>
              <a:t>important.</a:t>
            </a:r>
          </a:p>
          <a:p>
            <a:pPr marL="0" marR="0" lvl="0" indent="457200" algn="just">
              <a:lnSpc>
                <a:spcPct val="110000"/>
              </a:lnSpc>
              <a:spcBef>
                <a:spcPts val="0"/>
              </a:spcBef>
              <a:spcAft>
                <a:spcPts val="0"/>
              </a:spcAft>
              <a:buClrTx/>
              <a:buNone/>
            </a:pPr>
            <a:r>
              <a:rPr lang="en-US" sz="1600" dirty="0" smtClean="0">
                <a:ea typeface="Calibri"/>
                <a:cs typeface="Times New Roman"/>
              </a:rPr>
              <a:t>8.	</a:t>
            </a:r>
            <a:r>
              <a:rPr lang="en-US" sz="1600" u="sng" dirty="0" smtClean="0">
                <a:ea typeface="Calibri"/>
                <a:cs typeface="Times New Roman"/>
              </a:rPr>
              <a:t>Marital </a:t>
            </a:r>
            <a:r>
              <a:rPr lang="en-US" sz="1600" u="sng" dirty="0">
                <a:ea typeface="Calibri"/>
                <a:cs typeface="Times New Roman"/>
              </a:rPr>
              <a:t>and Charitable Deduction</a:t>
            </a:r>
            <a:r>
              <a:rPr lang="en-US" sz="1600" dirty="0">
                <a:ea typeface="Calibri"/>
                <a:cs typeface="Times New Roman"/>
              </a:rPr>
              <a:t>. Values will generally be applied consistently for both estate inclusion and for deduction purposes (for the marital deduction and charitable deduction</a:t>
            </a:r>
            <a:r>
              <a:rPr lang="en-US" sz="1600" dirty="0" smtClean="0">
                <a:ea typeface="Calibri"/>
                <a:cs typeface="Times New Roman"/>
              </a:rPr>
              <a:t>).</a:t>
            </a:r>
            <a:endParaRPr lang="en-US" sz="1600" dirty="0">
              <a:ea typeface="Calibri"/>
              <a:cs typeface="Times New Roman"/>
            </a:endParaRPr>
          </a:p>
        </p:txBody>
      </p:sp>
    </p:spTree>
    <p:extLst>
      <p:ext uri="{BB962C8B-B14F-4D97-AF65-F5344CB8AC3E}">
        <p14:creationId xmlns:p14="http://schemas.microsoft.com/office/powerpoint/2010/main" val="4118584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610600" cy="1118286"/>
          </a:xfrm>
        </p:spPr>
        <p:txBody>
          <a:bodyPr>
            <a:noAutofit/>
          </a:bodyPr>
          <a:lstStyle/>
          <a:p>
            <a:r>
              <a:rPr lang="en-US" sz="3600" dirty="0" smtClean="0">
                <a:solidFill>
                  <a:srgbClr val="B88318"/>
                </a:solidFill>
              </a:rPr>
              <a:t>Partnerships and S Corporations</a:t>
            </a:r>
            <a:endParaRPr lang="en-US" sz="3600" dirty="0">
              <a:solidFill>
                <a:srgbClr val="B88318"/>
              </a:solidFill>
            </a:endParaRPr>
          </a:p>
        </p:txBody>
      </p:sp>
      <p:sp>
        <p:nvSpPr>
          <p:cNvPr id="3" name="Content Placeholder 2"/>
          <p:cNvSpPr>
            <a:spLocks noGrp="1"/>
          </p:cNvSpPr>
          <p:nvPr>
            <p:ph idx="1"/>
          </p:nvPr>
        </p:nvSpPr>
        <p:spPr>
          <a:xfrm>
            <a:off x="457200" y="1113692"/>
            <a:ext cx="8458200" cy="5715000"/>
          </a:xfrm>
        </p:spPr>
        <p:txBody>
          <a:bodyPr>
            <a:noAutofit/>
          </a:bodyPr>
          <a:lstStyle/>
          <a:p>
            <a:pPr marL="0" marR="0" lvl="0" indent="457200" algn="just">
              <a:lnSpc>
                <a:spcPct val="110000"/>
              </a:lnSpc>
              <a:spcBef>
                <a:spcPts val="0"/>
              </a:spcBef>
              <a:spcAft>
                <a:spcPts val="0"/>
              </a:spcAft>
              <a:buClrTx/>
              <a:buNone/>
            </a:pPr>
            <a:r>
              <a:rPr lang="en-US" sz="1600" dirty="0" smtClean="0">
                <a:ea typeface="Calibri"/>
                <a:cs typeface="Times New Roman"/>
              </a:rPr>
              <a:t>Despite the current stay on the application of the Code §  2704 regulations, an understanding of the income tax implications </a:t>
            </a:r>
            <a:r>
              <a:rPr lang="en-US" sz="1600" dirty="0" smtClean="0">
                <a:ea typeface="Calibri"/>
                <a:cs typeface="Times New Roman"/>
              </a:rPr>
              <a:t>of partnerships and S corporations remains inherently important to implementing an effective estate planning.  Holding assets through such closely held entities is and shall remain an integral part of any complex estate plan.</a:t>
            </a:r>
          </a:p>
          <a:p>
            <a:pPr marL="0" marR="0" lvl="0" indent="457200" algn="just">
              <a:lnSpc>
                <a:spcPct val="110000"/>
              </a:lnSpc>
              <a:spcBef>
                <a:spcPts val="0"/>
              </a:spcBef>
              <a:spcAft>
                <a:spcPts val="0"/>
              </a:spcAft>
              <a:buClrTx/>
              <a:buNone/>
            </a:pPr>
            <a:endParaRPr lang="en-US" sz="1600" dirty="0">
              <a:ea typeface="Calibri"/>
              <a:cs typeface="Times New Roman"/>
            </a:endParaRPr>
          </a:p>
          <a:p>
            <a:pPr marL="0" marR="0" lvl="0" indent="457200" algn="just">
              <a:lnSpc>
                <a:spcPct val="110000"/>
              </a:lnSpc>
              <a:spcBef>
                <a:spcPts val="0"/>
              </a:spcBef>
              <a:spcAft>
                <a:spcPts val="0"/>
              </a:spcAft>
              <a:buClrTx/>
              <a:buNone/>
            </a:pPr>
            <a:r>
              <a:rPr lang="en-US" sz="1600" dirty="0" smtClean="0">
                <a:ea typeface="Calibri"/>
                <a:cs typeface="Times New Roman"/>
              </a:rPr>
              <a:t>Partnerships</a:t>
            </a:r>
            <a:r>
              <a:rPr lang="en-US" sz="1600" dirty="0">
                <a:ea typeface="Calibri"/>
                <a:cs typeface="Times New Roman"/>
              </a:rPr>
              <a:t>, whether they be in the form of a limited partnership or a limited liability company (collectively, such entities are referred to herein as “partnerships</a:t>
            </a:r>
            <a:r>
              <a:rPr lang="en-US" sz="1600" dirty="0" smtClean="0">
                <a:ea typeface="Calibri"/>
                <a:cs typeface="Times New Roman"/>
              </a:rPr>
              <a:t>”) and S Corporations, </a:t>
            </a:r>
            <a:r>
              <a:rPr lang="en-US" sz="1600" dirty="0">
                <a:ea typeface="Calibri"/>
                <a:cs typeface="Times New Roman"/>
              </a:rPr>
              <a:t>are useful vehicles to transfer wealth between generations.  Partnerships </a:t>
            </a:r>
            <a:r>
              <a:rPr lang="en-US" sz="1600" dirty="0" smtClean="0">
                <a:ea typeface="Calibri"/>
                <a:cs typeface="Times New Roman"/>
              </a:rPr>
              <a:t>and S Corporations may </a:t>
            </a:r>
            <a:r>
              <a:rPr lang="en-US" sz="1600" dirty="0">
                <a:ea typeface="Calibri"/>
                <a:cs typeface="Times New Roman"/>
              </a:rPr>
              <a:t>accomplish a variety of client goals and objectives:</a:t>
            </a:r>
          </a:p>
          <a:p>
            <a:pPr marL="0" marR="0" lvl="0" indent="0">
              <a:lnSpc>
                <a:spcPct val="110000"/>
              </a:lnSpc>
              <a:spcBef>
                <a:spcPts val="0"/>
              </a:spcBef>
              <a:spcAft>
                <a:spcPts val="0"/>
              </a:spcAft>
              <a:buClrTx/>
              <a:buNone/>
            </a:pPr>
            <a:endParaRPr lang="en-US" sz="1600" dirty="0">
              <a:ea typeface="Calibri"/>
              <a:cs typeface="Times New Roman"/>
            </a:endParaRPr>
          </a:p>
          <a:p>
            <a:pPr marL="0" marR="0" lvl="0" indent="457200">
              <a:lnSpc>
                <a:spcPct val="110000"/>
              </a:lnSpc>
              <a:spcBef>
                <a:spcPts val="0"/>
              </a:spcBef>
              <a:spcAft>
                <a:spcPts val="0"/>
              </a:spcAft>
              <a:buClrTx/>
              <a:buNone/>
            </a:pPr>
            <a:r>
              <a:rPr lang="en-US" sz="1600" dirty="0">
                <a:ea typeface="Calibri"/>
                <a:cs typeface="Times New Roman"/>
              </a:rPr>
              <a:t>1.	transferring wealth at discounted values </a:t>
            </a:r>
          </a:p>
          <a:p>
            <a:pPr marL="0" marR="0" lvl="0" indent="457200">
              <a:lnSpc>
                <a:spcPct val="110000"/>
              </a:lnSpc>
              <a:spcBef>
                <a:spcPts val="0"/>
              </a:spcBef>
              <a:spcAft>
                <a:spcPts val="0"/>
              </a:spcAft>
              <a:buClrTx/>
              <a:buNone/>
            </a:pPr>
            <a:r>
              <a:rPr lang="en-US" sz="1600" dirty="0">
                <a:ea typeface="Calibri"/>
                <a:cs typeface="Times New Roman"/>
              </a:rPr>
              <a:t>2.	providing for and transitioning management</a:t>
            </a:r>
          </a:p>
          <a:p>
            <a:pPr marL="0" marR="0" lvl="0" indent="457200">
              <a:lnSpc>
                <a:spcPct val="110000"/>
              </a:lnSpc>
              <a:spcBef>
                <a:spcPts val="0"/>
              </a:spcBef>
              <a:spcAft>
                <a:spcPts val="0"/>
              </a:spcAft>
              <a:buClrTx/>
              <a:buNone/>
            </a:pPr>
            <a:r>
              <a:rPr lang="en-US" sz="1600" dirty="0">
                <a:ea typeface="Calibri"/>
                <a:cs typeface="Times New Roman"/>
              </a:rPr>
              <a:t>2.	providing creditor protection</a:t>
            </a:r>
          </a:p>
          <a:p>
            <a:pPr marL="0" marR="0" lvl="0" indent="457200">
              <a:lnSpc>
                <a:spcPct val="110000"/>
              </a:lnSpc>
              <a:spcBef>
                <a:spcPts val="0"/>
              </a:spcBef>
              <a:spcAft>
                <a:spcPts val="0"/>
              </a:spcAft>
              <a:buClrTx/>
              <a:buNone/>
            </a:pPr>
            <a:r>
              <a:rPr lang="en-US" sz="1600" dirty="0">
                <a:ea typeface="Calibri"/>
                <a:cs typeface="Times New Roman"/>
              </a:rPr>
              <a:t>3.	retaining assets for family use</a:t>
            </a:r>
          </a:p>
          <a:p>
            <a:pPr marL="0" marR="0" lvl="0" indent="457200">
              <a:lnSpc>
                <a:spcPct val="110000"/>
              </a:lnSpc>
              <a:spcBef>
                <a:spcPts val="0"/>
              </a:spcBef>
              <a:spcAft>
                <a:spcPts val="0"/>
              </a:spcAft>
              <a:buClrTx/>
              <a:buNone/>
            </a:pPr>
            <a:r>
              <a:rPr lang="en-US" sz="1600" dirty="0">
                <a:ea typeface="Calibri"/>
                <a:cs typeface="Times New Roman"/>
              </a:rPr>
              <a:t>4.	reducing probate administration</a:t>
            </a:r>
          </a:p>
          <a:p>
            <a:pPr marL="0" marR="0" lvl="0" indent="0" algn="just">
              <a:lnSpc>
                <a:spcPct val="115000"/>
              </a:lnSpc>
              <a:spcBef>
                <a:spcPts val="0"/>
              </a:spcBef>
              <a:spcAft>
                <a:spcPts val="0"/>
              </a:spcAft>
              <a:buClrTx/>
              <a:buNone/>
            </a:pPr>
            <a:endParaRPr lang="en-US" sz="1300" dirty="0">
              <a:latin typeface="Calibri"/>
              <a:ea typeface="Calibri"/>
              <a:cs typeface="Times New Roman"/>
            </a:endParaRPr>
          </a:p>
        </p:txBody>
      </p:sp>
    </p:spTree>
    <p:extLst>
      <p:ext uri="{BB962C8B-B14F-4D97-AF65-F5344CB8AC3E}">
        <p14:creationId xmlns:p14="http://schemas.microsoft.com/office/powerpoint/2010/main" val="537240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610600" cy="1118286"/>
          </a:xfrm>
        </p:spPr>
        <p:txBody>
          <a:bodyPr>
            <a:noAutofit/>
          </a:bodyPr>
          <a:lstStyle/>
          <a:p>
            <a:r>
              <a:rPr lang="en-US" sz="3600" dirty="0">
                <a:solidFill>
                  <a:srgbClr val="B88318"/>
                </a:solidFill>
              </a:rPr>
              <a:t>Partnerships and Basis - Capital Accounts, Inside and Outside Basis?</a:t>
            </a:r>
          </a:p>
        </p:txBody>
      </p:sp>
      <p:sp>
        <p:nvSpPr>
          <p:cNvPr id="3" name="Content Placeholder 2"/>
          <p:cNvSpPr>
            <a:spLocks noGrp="1"/>
          </p:cNvSpPr>
          <p:nvPr>
            <p:ph idx="1"/>
          </p:nvPr>
        </p:nvSpPr>
        <p:spPr>
          <a:xfrm>
            <a:off x="457200" y="1524000"/>
            <a:ext cx="8458200" cy="5105400"/>
          </a:xfrm>
        </p:spPr>
        <p:txBody>
          <a:bodyPr>
            <a:noAutofit/>
          </a:bodyPr>
          <a:lstStyle/>
          <a:p>
            <a:pPr marL="0" marR="0" lvl="0" indent="457200" algn="just">
              <a:lnSpc>
                <a:spcPct val="110000"/>
              </a:lnSpc>
              <a:spcBef>
                <a:spcPts val="0"/>
              </a:spcBef>
              <a:spcAft>
                <a:spcPts val="0"/>
              </a:spcAft>
              <a:buClrTx/>
              <a:buNone/>
            </a:pPr>
            <a:r>
              <a:rPr lang="en-US" sz="1450" dirty="0" smtClean="0">
                <a:ea typeface="Calibri"/>
                <a:cs typeface="Times New Roman"/>
              </a:rPr>
              <a:t>Partnership taxation often make reference to the terms:  </a:t>
            </a:r>
            <a:r>
              <a:rPr lang="en-US" sz="1450" dirty="0" err="1" smtClean="0">
                <a:ea typeface="Calibri"/>
                <a:cs typeface="Times New Roman"/>
              </a:rPr>
              <a:t>i</a:t>
            </a:r>
            <a:r>
              <a:rPr lang="en-US" sz="1450" dirty="0">
                <a:ea typeface="Calibri"/>
                <a:cs typeface="Times New Roman"/>
              </a:rPr>
              <a:t>) capital </a:t>
            </a:r>
            <a:r>
              <a:rPr lang="en-US" sz="1450" dirty="0" smtClean="0">
                <a:ea typeface="Calibri"/>
                <a:cs typeface="Times New Roman"/>
              </a:rPr>
              <a:t>account </a:t>
            </a:r>
            <a:r>
              <a:rPr lang="en-US" sz="1450" dirty="0">
                <a:ea typeface="Calibri"/>
                <a:cs typeface="Times New Roman"/>
              </a:rPr>
              <a:t>ii) </a:t>
            </a:r>
            <a:r>
              <a:rPr lang="en-US" sz="1450" dirty="0" smtClean="0">
                <a:ea typeface="Calibri"/>
                <a:cs typeface="Times New Roman"/>
              </a:rPr>
              <a:t>“inside basis” </a:t>
            </a:r>
            <a:r>
              <a:rPr lang="en-US" sz="1450" dirty="0">
                <a:ea typeface="Calibri"/>
                <a:cs typeface="Times New Roman"/>
              </a:rPr>
              <a:t>and iii) </a:t>
            </a:r>
            <a:r>
              <a:rPr lang="en-US" sz="1450" dirty="0" smtClean="0">
                <a:ea typeface="Calibri"/>
                <a:cs typeface="Times New Roman"/>
              </a:rPr>
              <a:t>“outside </a:t>
            </a:r>
            <a:r>
              <a:rPr lang="en-US" sz="1450" dirty="0">
                <a:ea typeface="Calibri"/>
                <a:cs typeface="Times New Roman"/>
              </a:rPr>
              <a:t>basis</a:t>
            </a:r>
            <a:r>
              <a:rPr lang="en-US" sz="1450" dirty="0" smtClean="0">
                <a:ea typeface="Calibri"/>
                <a:cs typeface="Times New Roman"/>
              </a:rPr>
              <a:t>.”  </a:t>
            </a:r>
            <a:r>
              <a:rPr lang="en-US" sz="1450" dirty="0">
                <a:ea typeface="Calibri"/>
                <a:cs typeface="Times New Roman"/>
              </a:rPr>
              <a:t>A basic understanding of this items and partnership taxation concepts is necessary for both income </a:t>
            </a:r>
            <a:r>
              <a:rPr lang="en-US" sz="1450" dirty="0" smtClean="0">
                <a:ea typeface="Calibri"/>
                <a:cs typeface="Times New Roman"/>
              </a:rPr>
              <a:t>effective tax </a:t>
            </a:r>
            <a:r>
              <a:rPr lang="en-US" sz="1450" dirty="0">
                <a:ea typeface="Calibri"/>
                <a:cs typeface="Times New Roman"/>
              </a:rPr>
              <a:t>and estate tax </a:t>
            </a:r>
            <a:r>
              <a:rPr lang="en-US" sz="1450" dirty="0" smtClean="0">
                <a:ea typeface="Calibri"/>
                <a:cs typeface="Times New Roman"/>
              </a:rPr>
              <a:t>planning.  </a:t>
            </a:r>
            <a:endParaRPr lang="en-US" sz="1450" dirty="0">
              <a:ea typeface="Calibri"/>
              <a:cs typeface="Times New Roman"/>
            </a:endParaRPr>
          </a:p>
          <a:p>
            <a:pPr marL="0" marR="0" lvl="0" indent="457200" algn="just">
              <a:lnSpc>
                <a:spcPct val="110000"/>
              </a:lnSpc>
              <a:spcBef>
                <a:spcPts val="0"/>
              </a:spcBef>
              <a:spcAft>
                <a:spcPts val="0"/>
              </a:spcAft>
              <a:buClrTx/>
              <a:buNone/>
            </a:pPr>
            <a:endParaRPr lang="en-US" sz="1450" dirty="0">
              <a:ea typeface="Calibri"/>
              <a:cs typeface="Times New Roman"/>
            </a:endParaRPr>
          </a:p>
          <a:p>
            <a:pPr marL="0" marR="0" lvl="0" indent="457200" algn="just">
              <a:lnSpc>
                <a:spcPct val="110000"/>
              </a:lnSpc>
              <a:spcBef>
                <a:spcPts val="0"/>
              </a:spcBef>
              <a:spcAft>
                <a:spcPts val="0"/>
              </a:spcAft>
              <a:buClrTx/>
              <a:buNone/>
            </a:pPr>
            <a:r>
              <a:rPr lang="en-US" sz="1450" dirty="0" smtClean="0">
                <a:ea typeface="Calibri"/>
                <a:cs typeface="Times New Roman"/>
              </a:rPr>
              <a:t>1.  	</a:t>
            </a:r>
            <a:r>
              <a:rPr lang="en-US" sz="1450" u="sng" dirty="0" smtClean="0">
                <a:ea typeface="Calibri"/>
                <a:cs typeface="Times New Roman"/>
              </a:rPr>
              <a:t>Capital </a:t>
            </a:r>
            <a:r>
              <a:rPr lang="en-US" sz="1450" u="sng" dirty="0">
                <a:ea typeface="Calibri"/>
                <a:cs typeface="Times New Roman"/>
              </a:rPr>
              <a:t>Account</a:t>
            </a:r>
            <a:r>
              <a:rPr lang="en-US" sz="1450" dirty="0">
                <a:ea typeface="Calibri"/>
                <a:cs typeface="Times New Roman"/>
              </a:rPr>
              <a:t>.  </a:t>
            </a:r>
            <a:r>
              <a:rPr lang="en-US" sz="1450" dirty="0" smtClean="0">
                <a:ea typeface="Calibri"/>
                <a:cs typeface="Times New Roman"/>
              </a:rPr>
              <a:t>Each </a:t>
            </a:r>
            <a:r>
              <a:rPr lang="en-US" sz="1450" dirty="0">
                <a:ea typeface="Calibri"/>
                <a:cs typeface="Times New Roman"/>
              </a:rPr>
              <a:t>partner’s “book” capital account will </a:t>
            </a:r>
            <a:r>
              <a:rPr lang="en-US" sz="1450" dirty="0" smtClean="0">
                <a:ea typeface="Calibri"/>
                <a:cs typeface="Times New Roman"/>
              </a:rPr>
              <a:t>be:</a:t>
            </a:r>
          </a:p>
          <a:p>
            <a:pPr marL="0" marR="0" lvl="0" indent="457200" algn="just">
              <a:lnSpc>
                <a:spcPct val="110000"/>
              </a:lnSpc>
              <a:spcBef>
                <a:spcPts val="0"/>
              </a:spcBef>
              <a:spcAft>
                <a:spcPts val="0"/>
              </a:spcAft>
              <a:buClrTx/>
              <a:buNone/>
            </a:pPr>
            <a:r>
              <a:rPr lang="en-US" sz="1450" dirty="0" smtClean="0">
                <a:ea typeface="Calibri"/>
                <a:cs typeface="Times New Roman"/>
              </a:rPr>
              <a:t> </a:t>
            </a:r>
            <a:endParaRPr lang="en-US" sz="1450" dirty="0">
              <a:ea typeface="Calibri"/>
              <a:cs typeface="Times New Roman"/>
            </a:endParaRPr>
          </a:p>
          <a:p>
            <a:pPr marL="0" marR="0" lvl="0" indent="457200" algn="just">
              <a:lnSpc>
                <a:spcPct val="110000"/>
              </a:lnSpc>
              <a:spcBef>
                <a:spcPts val="0"/>
              </a:spcBef>
              <a:spcAft>
                <a:spcPts val="0"/>
              </a:spcAft>
              <a:buClrTx/>
              <a:buNone/>
            </a:pPr>
            <a:r>
              <a:rPr lang="en-US" sz="1450" dirty="0" smtClean="0">
                <a:ea typeface="Calibri"/>
                <a:cs typeface="Times New Roman"/>
              </a:rPr>
              <a:t>	a.  credited </a:t>
            </a:r>
            <a:r>
              <a:rPr lang="en-US" sz="1450" dirty="0">
                <a:ea typeface="Calibri"/>
                <a:cs typeface="Times New Roman"/>
              </a:rPr>
              <a:t>and debited with the amount of cash and the fair market value of property contributed/distributed to/from the partnership.</a:t>
            </a:r>
          </a:p>
          <a:p>
            <a:pPr marL="0" marR="0" lvl="0" indent="457200" algn="just">
              <a:lnSpc>
                <a:spcPct val="110000"/>
              </a:lnSpc>
              <a:spcBef>
                <a:spcPts val="0"/>
              </a:spcBef>
              <a:spcAft>
                <a:spcPts val="0"/>
              </a:spcAft>
              <a:buClrTx/>
              <a:buNone/>
            </a:pPr>
            <a:r>
              <a:rPr lang="en-US" sz="1450" dirty="0" smtClean="0">
                <a:ea typeface="Calibri"/>
                <a:cs typeface="Times New Roman"/>
              </a:rPr>
              <a:t>	b.  increased </a:t>
            </a:r>
            <a:r>
              <a:rPr lang="en-US" sz="1450" dirty="0">
                <a:ea typeface="Calibri"/>
                <a:cs typeface="Times New Roman"/>
              </a:rPr>
              <a:t>by the share of the partnership income and decreased by the share of the partnership losses and deductions allocated to such partner. </a:t>
            </a:r>
          </a:p>
          <a:p>
            <a:pPr marL="0" marR="0" lvl="0" indent="457200" algn="just">
              <a:lnSpc>
                <a:spcPct val="110000"/>
              </a:lnSpc>
              <a:spcBef>
                <a:spcPts val="0"/>
              </a:spcBef>
              <a:spcAft>
                <a:spcPts val="0"/>
              </a:spcAft>
              <a:buClrTx/>
              <a:buNone/>
            </a:pPr>
            <a:endParaRPr lang="en-US" sz="1450" dirty="0">
              <a:ea typeface="Calibri"/>
              <a:cs typeface="Times New Roman"/>
            </a:endParaRPr>
          </a:p>
          <a:p>
            <a:pPr marL="0" marR="0" lvl="0" indent="457200" algn="just">
              <a:lnSpc>
                <a:spcPct val="110000"/>
              </a:lnSpc>
              <a:spcBef>
                <a:spcPts val="0"/>
              </a:spcBef>
              <a:spcAft>
                <a:spcPts val="0"/>
              </a:spcAft>
              <a:buClrTx/>
              <a:buNone/>
            </a:pPr>
            <a:r>
              <a:rPr lang="en-US" sz="1450" dirty="0" smtClean="0">
                <a:ea typeface="Calibri"/>
                <a:cs typeface="Times New Roman"/>
              </a:rPr>
              <a:t>2.  	</a:t>
            </a:r>
            <a:r>
              <a:rPr lang="en-US" sz="1450" u="sng" dirty="0" smtClean="0">
                <a:ea typeface="Calibri"/>
                <a:cs typeface="Times New Roman"/>
              </a:rPr>
              <a:t>Inside </a:t>
            </a:r>
            <a:r>
              <a:rPr lang="en-US" sz="1450" u="sng" dirty="0">
                <a:ea typeface="Calibri"/>
                <a:cs typeface="Times New Roman"/>
              </a:rPr>
              <a:t>Basis</a:t>
            </a:r>
            <a:r>
              <a:rPr lang="en-US" sz="1450" dirty="0">
                <a:ea typeface="Calibri"/>
                <a:cs typeface="Times New Roman"/>
              </a:rPr>
              <a:t>.  The tax balance sheet of the partnership reflects the tax basis of the partnership’s assets (the “inside basis”). The tax basis generally is not adjusted upon contribution to a partnership. Therefore, the tax capital accounts cannot represent—in the aggregate—an amount greater than the total tax basis of the assets (less any liabilities).</a:t>
            </a:r>
          </a:p>
          <a:p>
            <a:pPr marL="0" marR="0" lvl="0" indent="457200" algn="just">
              <a:lnSpc>
                <a:spcPct val="110000"/>
              </a:lnSpc>
              <a:spcBef>
                <a:spcPts val="0"/>
              </a:spcBef>
              <a:spcAft>
                <a:spcPts val="0"/>
              </a:spcAft>
              <a:buClrTx/>
              <a:buNone/>
            </a:pPr>
            <a:endParaRPr lang="en-US" sz="1450" dirty="0">
              <a:ea typeface="Calibri"/>
              <a:cs typeface="Times New Roman"/>
            </a:endParaRPr>
          </a:p>
          <a:p>
            <a:pPr marL="0" marR="0" lvl="0" indent="457200" algn="just">
              <a:lnSpc>
                <a:spcPct val="110000"/>
              </a:lnSpc>
              <a:spcBef>
                <a:spcPts val="0"/>
              </a:spcBef>
              <a:spcAft>
                <a:spcPts val="0"/>
              </a:spcAft>
              <a:buClrTx/>
              <a:buNone/>
            </a:pPr>
            <a:r>
              <a:rPr lang="en-US" sz="1450" dirty="0" smtClean="0">
                <a:ea typeface="Calibri"/>
                <a:cs typeface="Times New Roman"/>
              </a:rPr>
              <a:t>3.  	</a:t>
            </a:r>
            <a:r>
              <a:rPr lang="en-US" sz="1450" u="sng" dirty="0" smtClean="0">
                <a:ea typeface="Calibri"/>
                <a:cs typeface="Times New Roman"/>
              </a:rPr>
              <a:t>Outside </a:t>
            </a:r>
            <a:r>
              <a:rPr lang="en-US" sz="1450" u="sng" dirty="0">
                <a:ea typeface="Calibri"/>
                <a:cs typeface="Times New Roman"/>
              </a:rPr>
              <a:t>Basis</a:t>
            </a:r>
            <a:r>
              <a:rPr lang="en-US" sz="1450" dirty="0">
                <a:ea typeface="Calibri"/>
                <a:cs typeface="Times New Roman"/>
              </a:rPr>
              <a:t>.  The term “outside basis” </a:t>
            </a:r>
            <a:r>
              <a:rPr lang="en-US" sz="1450" dirty="0" smtClean="0">
                <a:ea typeface="Calibri"/>
                <a:cs typeface="Times New Roman"/>
              </a:rPr>
              <a:t>refers </a:t>
            </a:r>
            <a:r>
              <a:rPr lang="en-US" sz="1450" dirty="0">
                <a:ea typeface="Calibri"/>
                <a:cs typeface="Times New Roman"/>
              </a:rPr>
              <a:t>to a partner’s tax basis in his partnership interest and is not </a:t>
            </a:r>
            <a:r>
              <a:rPr lang="en-US" sz="1450" dirty="0" smtClean="0">
                <a:ea typeface="Calibri"/>
                <a:cs typeface="Times New Roman"/>
              </a:rPr>
              <a:t>necessarily </a:t>
            </a:r>
            <a:r>
              <a:rPr lang="en-US" sz="1450" dirty="0">
                <a:ea typeface="Calibri"/>
                <a:cs typeface="Times New Roman"/>
              </a:rPr>
              <a:t>equal to a partner’s tax capital account. </a:t>
            </a:r>
          </a:p>
          <a:p>
            <a:pPr marL="0" marR="0" lvl="0" indent="457200" algn="just">
              <a:lnSpc>
                <a:spcPct val="110000"/>
              </a:lnSpc>
              <a:spcBef>
                <a:spcPts val="0"/>
              </a:spcBef>
              <a:spcAft>
                <a:spcPts val="0"/>
              </a:spcAft>
              <a:buClrTx/>
              <a:buNone/>
            </a:pPr>
            <a:endParaRPr lang="en-US" sz="1450" dirty="0">
              <a:ea typeface="Calibri"/>
              <a:cs typeface="Times New Roman"/>
            </a:endParaRPr>
          </a:p>
          <a:p>
            <a:pPr marL="0" marR="0" lvl="0" indent="457200" algn="just">
              <a:lnSpc>
                <a:spcPct val="110000"/>
              </a:lnSpc>
              <a:spcBef>
                <a:spcPts val="0"/>
              </a:spcBef>
              <a:spcAft>
                <a:spcPts val="0"/>
              </a:spcAft>
              <a:buClrTx/>
              <a:buNone/>
            </a:pPr>
            <a:r>
              <a:rPr lang="en-US" sz="1450" dirty="0">
                <a:ea typeface="Calibri"/>
                <a:cs typeface="Times New Roman"/>
              </a:rPr>
              <a:t>Often there are often differences between a partnership’s book capital accounts, tax capital accounts, inside basis and outside basis. </a:t>
            </a:r>
          </a:p>
        </p:txBody>
      </p:sp>
    </p:spTree>
    <p:extLst>
      <p:ext uri="{BB962C8B-B14F-4D97-AF65-F5344CB8AC3E}">
        <p14:creationId xmlns:p14="http://schemas.microsoft.com/office/powerpoint/2010/main" val="25288804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ustom 15">
      <a:dk1>
        <a:sysClr val="windowText" lastClr="000000"/>
      </a:dk1>
      <a:lt1>
        <a:sysClr val="window" lastClr="FFFFFF"/>
      </a:lt1>
      <a:dk2>
        <a:srgbClr val="303030"/>
      </a:dk2>
      <a:lt2>
        <a:srgbClr val="DEDEE0"/>
      </a:lt2>
      <a:accent1>
        <a:srgbClr val="003300"/>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1339</TotalTime>
  <Words>2367</Words>
  <Application>Microsoft Office PowerPoint</Application>
  <PresentationFormat>On-screen Show (4:3)</PresentationFormat>
  <Paragraphs>410</Paragraphs>
  <Slides>33</Slides>
  <Notes>20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Clarity</vt:lpstr>
      <vt:lpstr>PowerPoint Presentation</vt:lpstr>
      <vt:lpstr> Potential Tax Reform </vt:lpstr>
      <vt:lpstr> Introduction of Estate Tax Repeal Bills </vt:lpstr>
      <vt:lpstr> Income Tax Issues in Estate Planning </vt:lpstr>
      <vt:lpstr>Estate Planning Approach</vt:lpstr>
      <vt:lpstr>Proposed 2704(b) Regulations</vt:lpstr>
      <vt:lpstr>Proposed Code § 2704(b)  Regulations (Cont.)</vt:lpstr>
      <vt:lpstr>Partnerships and S Corporations</vt:lpstr>
      <vt:lpstr>Partnerships and Basis - Capital Accounts, Inside and Outside Basis?</vt:lpstr>
      <vt:lpstr>Code §  704(c)</vt:lpstr>
      <vt:lpstr>Code § 754 Elections and Adjustments to Basis</vt:lpstr>
      <vt:lpstr>Code § 754 Elections and Adjustments to Basis (Continued) </vt:lpstr>
      <vt:lpstr>Code § 743 – Substantial Built in Loss</vt:lpstr>
      <vt:lpstr>S Corporations – Inside and Outside Basis</vt:lpstr>
      <vt:lpstr>S Corporation and Qualified Shareholders</vt:lpstr>
      <vt:lpstr>QSST</vt:lpstr>
      <vt:lpstr>ESBT</vt:lpstr>
      <vt:lpstr>QSSTs and DNI</vt:lpstr>
      <vt:lpstr>Taxation of ESBTs</vt:lpstr>
      <vt:lpstr>Tax Saving Strategies - NIIT</vt:lpstr>
      <vt:lpstr>Net Investment Income Tax (“NIIT”)</vt:lpstr>
      <vt:lpstr>Qualified Real Estate Professional – Rental Real Estate</vt:lpstr>
      <vt:lpstr>Trustee Material Participation</vt:lpstr>
      <vt:lpstr>Swapping Assets with Existing IDGTs</vt:lpstr>
      <vt:lpstr>“Step Up”  - Estate Gift Tax Cost vs. Income Tax Savings </vt:lpstr>
      <vt:lpstr>Code § 1014 and Exception to Basis Step Up</vt:lpstr>
      <vt:lpstr>Community Property and Elective/Consensual Community Property</vt:lpstr>
      <vt:lpstr>Establishing Community Property and Maintaining the Character</vt:lpstr>
      <vt:lpstr>Portability and the Step Up</vt:lpstr>
      <vt:lpstr>Portability and the Step Up (Cont.)</vt:lpstr>
      <vt:lpstr>Code §  1014(f) – Consistency </vt:lpstr>
      <vt:lpstr>Take Aways</vt:lpstr>
      <vt:lpstr>Thank you!</vt:lpstr>
    </vt:vector>
  </TitlesOfParts>
  <Company>Wagner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2014 Northwestern Mutual Economic Summit</dc:title>
  <dc:creator>.</dc:creator>
  <cp:lastModifiedBy>Minna Yang</cp:lastModifiedBy>
  <cp:revision>113</cp:revision>
  <cp:lastPrinted>2017-03-07T02:07:55Z</cp:lastPrinted>
  <dcterms:created xsi:type="dcterms:W3CDTF">2014-01-07T22:18:28Z</dcterms:created>
  <dcterms:modified xsi:type="dcterms:W3CDTF">2017-03-07T02:13:20Z</dcterms:modified>
</cp:coreProperties>
</file>