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9"/>
  </p:notesMasterIdLst>
  <p:handoutMasterIdLst>
    <p:handoutMasterId r:id="rId30"/>
  </p:handoutMasterIdLst>
  <p:sldIdLst>
    <p:sldId id="256" r:id="rId2"/>
    <p:sldId id="332" r:id="rId3"/>
    <p:sldId id="333" r:id="rId4"/>
    <p:sldId id="334" r:id="rId5"/>
    <p:sldId id="335" r:id="rId6"/>
    <p:sldId id="338" r:id="rId7"/>
    <p:sldId id="336" r:id="rId8"/>
    <p:sldId id="337" r:id="rId9"/>
    <p:sldId id="331" r:id="rId10"/>
    <p:sldId id="268" r:id="rId11"/>
    <p:sldId id="269" r:id="rId12"/>
    <p:sldId id="272" r:id="rId13"/>
    <p:sldId id="277" r:id="rId14"/>
    <p:sldId id="270" r:id="rId15"/>
    <p:sldId id="271" r:id="rId16"/>
    <p:sldId id="288" r:id="rId17"/>
    <p:sldId id="274" r:id="rId18"/>
    <p:sldId id="275" r:id="rId19"/>
    <p:sldId id="276" r:id="rId20"/>
    <p:sldId id="278" r:id="rId21"/>
    <p:sldId id="328" r:id="rId22"/>
    <p:sldId id="280" r:id="rId23"/>
    <p:sldId id="289" r:id="rId24"/>
    <p:sldId id="292" r:id="rId25"/>
    <p:sldId id="298" r:id="rId26"/>
    <p:sldId id="258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80" autoAdjust="0"/>
    <p:restoredTop sz="85080" autoAdjust="0"/>
  </p:normalViewPr>
  <p:slideViewPr>
    <p:cSldViewPr>
      <p:cViewPr varScale="1">
        <p:scale>
          <a:sx n="96" d="100"/>
          <a:sy n="96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0B5A5-F061-4685-A090-B2AC1E604AA9}" type="datetimeFigureOut">
              <a:rPr lang="en-US" smtClean="0"/>
              <a:t>11/10/2015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43516-E454-431D-909E-D8BA1BC9D3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46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CD97A-A58C-4E9B-854B-35CA410D84E9}" type="datetimeFigureOut">
              <a:rPr lang="en-US" smtClean="0"/>
              <a:t>11/10/2015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B7B49-293A-44F9-872D-FD11BE006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4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7E8B3-4F9F-4818-863E-1438EE6616CB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09E8-9D00-4399-B89B-7703182B32D8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B0B3-E426-404B-9970-25A8F21597A4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939FB-7D31-4816-995E-5CF86117F6C7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D0E1-F783-45C6-BFF2-AC3372B25A71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064E-4E9E-41A9-8DCF-1D5AB6D7E352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03CE-11AF-4F0B-A6A4-68F60D90B383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B5A6-58F2-4F85-9518-C16A71970A29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8E16-8050-4C82-95AB-2D456DF57273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2329-3B40-4C55-8CEC-4D0F7BAB6D70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AFBF-EEA2-457F-86F4-E9F685D01F3F}" type="datetime1">
              <a:rPr lang="en-US" smtClean="0"/>
              <a:t>11/10/2015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7F20DA7-FD41-4235-8244-21BDBBB09C6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B32ECEE-AF4D-4AA6-A98A-F36AD42CD3A9}" type="datetime1">
              <a:rPr lang="en-US" smtClean="0">
                <a:solidFill>
                  <a:srgbClr val="DFDCB7"/>
                </a:solidFill>
                <a:latin typeface="Arial" charset="0"/>
              </a:rPr>
              <a:t>11/10/2015</a:t>
            </a:fld>
            <a:endParaRPr lang="en-US" dirty="0">
              <a:solidFill>
                <a:srgbClr val="DFDCB7"/>
              </a:solidFill>
              <a:latin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DFDCB7"/>
                </a:solidFill>
                <a:latin typeface="Arial" charset="0"/>
              </a:rPr>
              <a:t>Cameron Hess chess@wkblaw.com  1001146.pptx</a:t>
            </a:r>
            <a:endParaRPr lang="en-US" dirty="0">
              <a:solidFill>
                <a:srgbClr val="DFDCB7"/>
              </a:solidFill>
              <a:latin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6A9DBC2-3CCA-44EE-8D3B-0ABB93658232}" type="slidenum">
              <a:rPr lang="en-US" smtClean="0"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chess@wkblaw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ESTATE PLANNING </a:t>
            </a:r>
            <a:r>
              <a:rPr lang="en-US" dirty="0" smtClean="0"/>
              <a:t>and REAL ESTATE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Cameron L. Hess, Esq., CPA</a:t>
            </a:r>
          </a:p>
          <a:p>
            <a:r>
              <a:rPr lang="en-US" dirty="0" smtClean="0"/>
              <a:t>Wagner Kirkman Blaine</a:t>
            </a:r>
          </a:p>
          <a:p>
            <a:r>
              <a:rPr lang="en-US" dirty="0" smtClean="0"/>
              <a:t>Klomparens &amp; Youmans LLP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2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CURRENT REAL WORLD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Why FLP’s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smtClean="0"/>
              <a:t>Moves part/all real estate to children while living.  </a:t>
            </a:r>
          </a:p>
          <a:p>
            <a:r>
              <a:rPr lang="en-US" dirty="0" smtClean="0"/>
              <a:t>Very </a:t>
            </a:r>
            <a:r>
              <a:rPr lang="en-US" dirty="0" smtClean="0"/>
              <a:t>customized.</a:t>
            </a:r>
          </a:p>
          <a:p>
            <a:r>
              <a:rPr lang="en-US" dirty="0" smtClean="0"/>
              <a:t>Benefits:</a:t>
            </a:r>
            <a:endParaRPr lang="en-US" dirty="0"/>
          </a:p>
          <a:p>
            <a:pPr marL="571500" indent="-457200" algn="just">
              <a:buFont typeface="+mj-lt"/>
              <a:buAutoNum type="arabicPeriod"/>
            </a:pPr>
            <a:r>
              <a:rPr lang="en-US" dirty="0" smtClean="0"/>
              <a:t>Preservation of </a:t>
            </a:r>
            <a:r>
              <a:rPr lang="en-US" dirty="0" smtClean="0"/>
              <a:t>Real Estate Activities.</a:t>
            </a:r>
            <a:endParaRPr lang="en-US" dirty="0"/>
          </a:p>
          <a:p>
            <a:pPr marL="571500" indent="-457200" algn="just">
              <a:buFont typeface="+mj-lt"/>
              <a:buAutoNum type="arabicPeriod"/>
            </a:pPr>
            <a:r>
              <a:rPr lang="en-US" dirty="0"/>
              <a:t>Family Training in </a:t>
            </a:r>
            <a:r>
              <a:rPr lang="en-US" dirty="0" smtClean="0"/>
              <a:t>Management.</a:t>
            </a:r>
            <a:endParaRPr lang="en-US" dirty="0"/>
          </a:p>
          <a:p>
            <a:pPr marL="571500" indent="-457200" algn="just">
              <a:buFont typeface="+mj-lt"/>
              <a:buAutoNum type="arabicPeriod"/>
            </a:pPr>
            <a:r>
              <a:rPr lang="en-US" dirty="0" smtClean="0"/>
              <a:t>Us of Valuation Discounts (if Needed).</a:t>
            </a:r>
            <a:endParaRPr lang="en-US" dirty="0"/>
          </a:p>
          <a:p>
            <a:pPr marL="571500" indent="-457200" algn="just">
              <a:buFont typeface="+mj-lt"/>
              <a:buAutoNum type="arabicPeriod"/>
            </a:pPr>
            <a:r>
              <a:rPr lang="en-US" dirty="0" smtClean="0"/>
              <a:t>Asset </a:t>
            </a:r>
            <a:r>
              <a:rPr lang="en-US" dirty="0"/>
              <a:t>Protection - Inside and Outside of Family Entity.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en-US" dirty="0"/>
              <a:t>Separate Property Maintenance/Pre-Marital Planning.</a:t>
            </a:r>
          </a:p>
          <a:p>
            <a:pPr marL="114300" indent="0" algn="just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7156"/>
            <a:ext cx="1838325" cy="111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chess\AppData\Local\Microsoft\Windows\Temporary Internet Files\Content.Outlook\YEVD2A0L\WKBKY Final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0"/>
            <a:ext cx="1771933" cy="118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96" y="127156"/>
            <a:ext cx="1493004" cy="111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91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CURRENT REAL WORLD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Common Elements to FLP Planning</a:t>
            </a:r>
          </a:p>
          <a:p>
            <a:pPr lvl="1"/>
            <a:r>
              <a:rPr lang="en-US" dirty="0" smtClean="0"/>
              <a:t>Flow-Through Entity</a:t>
            </a:r>
          </a:p>
          <a:p>
            <a:pPr lvl="1"/>
            <a:r>
              <a:rPr lang="en-US" dirty="0" smtClean="0"/>
              <a:t>Conveyance to Second Generation</a:t>
            </a:r>
          </a:p>
          <a:p>
            <a:pPr lvl="1"/>
            <a:r>
              <a:rPr lang="en-US" dirty="0" smtClean="0"/>
              <a:t>Asset Protection</a:t>
            </a:r>
          </a:p>
          <a:p>
            <a:pPr lvl="1"/>
            <a:endParaRPr lang="en-US" dirty="0"/>
          </a:p>
          <a:p>
            <a:pPr marL="393192" lvl="1" indent="0">
              <a:buNone/>
            </a:pPr>
            <a:r>
              <a:rPr lang="en-US" dirty="0" smtClean="0"/>
              <a:t>            </a:t>
            </a:r>
            <a:r>
              <a:rPr lang="en-US" dirty="0" smtClean="0"/>
              <a:t>First Generation:  </a:t>
            </a:r>
            <a:r>
              <a:rPr lang="en-US" dirty="0" smtClean="0"/>
              <a:t>A/B      </a:t>
            </a:r>
            <a:r>
              <a:rPr lang="en-US" dirty="0" smtClean="0"/>
              <a:t>Second </a:t>
            </a:r>
            <a:r>
              <a:rPr lang="en-US" dirty="0" err="1" smtClean="0"/>
              <a:t>Generat’n</a:t>
            </a:r>
            <a:r>
              <a:rPr lang="en-US" dirty="0" smtClean="0"/>
              <a:t>: </a:t>
            </a:r>
            <a:r>
              <a:rPr lang="en-US" dirty="0" smtClean="0"/>
              <a:t>C, D, 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38254" y="4572000"/>
            <a:ext cx="1205345" cy="1066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67400" y="4953000"/>
            <a:ext cx="914400" cy="2499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990600" y="4800600"/>
            <a:ext cx="3747654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352800" y="4953000"/>
            <a:ext cx="1385454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69706"/>
            <a:ext cx="1682750" cy="10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257800"/>
            <a:ext cx="1614060" cy="10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1" y="5269706"/>
            <a:ext cx="1619029" cy="10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504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Real </a:t>
            </a:r>
            <a:r>
              <a:rPr lang="en-US" sz="4400" b="1" dirty="0" smtClean="0"/>
              <a:t>Concerns for Real Estate FLPs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“Next” Generation Like.</a:t>
            </a:r>
            <a:endParaRPr lang="en-US" dirty="0" smtClean="0"/>
          </a:p>
          <a:p>
            <a:pPr lvl="1"/>
            <a:r>
              <a:rPr lang="en-US" dirty="0" smtClean="0"/>
              <a:t>Do they get a long?</a:t>
            </a:r>
          </a:p>
          <a:p>
            <a:pPr lvl="1"/>
            <a:r>
              <a:rPr lang="en-US" dirty="0" smtClean="0"/>
              <a:t>Are they savvy? or capable</a:t>
            </a:r>
            <a:r>
              <a:rPr lang="en-US" dirty="0" smtClean="0"/>
              <a:t>?</a:t>
            </a:r>
            <a:endParaRPr lang="en-US" dirty="0" smtClean="0"/>
          </a:p>
          <a:p>
            <a:pPr lvl="1"/>
            <a:r>
              <a:rPr lang="en-US" dirty="0" smtClean="0"/>
              <a:t>Are they responsible? </a:t>
            </a:r>
          </a:p>
          <a:p>
            <a:r>
              <a:rPr lang="en-US" dirty="0" smtClean="0"/>
              <a:t>Can they be “in charge?” – the parents or the children?</a:t>
            </a:r>
          </a:p>
          <a:p>
            <a:r>
              <a:rPr lang="en-US" dirty="0" smtClean="0"/>
              <a:t>What </a:t>
            </a:r>
            <a:r>
              <a:rPr lang="en-US" dirty="0" smtClean="0"/>
              <a:t>if one wants “out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795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Real World Concerns with FLP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Issues:</a:t>
            </a:r>
          </a:p>
          <a:p>
            <a:pPr lvl="1"/>
            <a:r>
              <a:rPr lang="en-US" dirty="0" smtClean="0"/>
              <a:t>Does senior generation </a:t>
            </a:r>
            <a:r>
              <a:rPr lang="en-US" dirty="0" smtClean="0"/>
              <a:t>need </a:t>
            </a:r>
            <a:r>
              <a:rPr lang="en-US" dirty="0" smtClean="0"/>
              <a:t>to retain cash flow?</a:t>
            </a:r>
          </a:p>
          <a:p>
            <a:pPr lvl="1"/>
            <a:r>
              <a:rPr lang="en-US" dirty="0" smtClean="0"/>
              <a:t>How old is the senior generation?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Gift vs. Sale have different tax consequences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13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200"/>
            <a:ext cx="152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491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Example 1:  Simple Gift </a:t>
            </a:r>
            <a:r>
              <a:rPr lang="en-US" sz="4000" b="1" dirty="0" smtClean="0"/>
              <a:t>when 1</a:t>
            </a:r>
            <a:r>
              <a:rPr lang="en-US" sz="4000" b="1" baseline="30000" dirty="0" smtClean="0"/>
              <a:t>st</a:t>
            </a:r>
            <a:r>
              <a:rPr lang="en-US" sz="4000" b="1" dirty="0" smtClean="0"/>
              <a:t> Purchase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Background:</a:t>
            </a:r>
          </a:p>
          <a:p>
            <a:r>
              <a:rPr lang="en-US" dirty="0" smtClean="0"/>
              <a:t>Able </a:t>
            </a:r>
            <a:r>
              <a:rPr lang="en-US" dirty="0"/>
              <a:t>and Betty Star own </a:t>
            </a:r>
            <a:r>
              <a:rPr lang="en-US" dirty="0" smtClean="0"/>
              <a:t>3 rental properties</a:t>
            </a:r>
            <a:r>
              <a:rPr lang="en-US" dirty="0" smtClean="0"/>
              <a:t>.  </a:t>
            </a:r>
            <a:r>
              <a:rPr lang="en-US" dirty="0"/>
              <a:t>Their three children, Carla, Dwayne and </a:t>
            </a:r>
            <a:r>
              <a:rPr lang="en-US" dirty="0" smtClean="0"/>
              <a:t>Edward </a:t>
            </a:r>
            <a:r>
              <a:rPr lang="en-US" dirty="0"/>
              <a:t>are adults. </a:t>
            </a:r>
            <a:endParaRPr lang="en-US" dirty="0" smtClean="0"/>
          </a:p>
          <a:p>
            <a:r>
              <a:rPr lang="en-US" dirty="0"/>
              <a:t>Able and Betty found a potential new </a:t>
            </a:r>
            <a:r>
              <a:rPr lang="en-US" dirty="0" smtClean="0"/>
              <a:t>rental. </a:t>
            </a:r>
            <a:r>
              <a:rPr lang="en-US" dirty="0" smtClean="0"/>
              <a:t>How can their </a:t>
            </a:r>
            <a:r>
              <a:rPr lang="en-US" dirty="0"/>
              <a:t>children (who have </a:t>
            </a:r>
            <a:r>
              <a:rPr lang="en-US" dirty="0" smtClean="0"/>
              <a:t>no $$) participate</a:t>
            </a:r>
            <a:r>
              <a:rPr lang="en-US" dirty="0"/>
              <a:t>?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14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5410200"/>
            <a:ext cx="2367267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631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</a:t>
            </a:r>
            <a:r>
              <a:rPr lang="en-US" b="1" dirty="0" smtClean="0"/>
              <a:t>1,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Options for Purchase:</a:t>
            </a:r>
          </a:p>
          <a:p>
            <a:pPr lvl="1"/>
            <a:r>
              <a:rPr lang="en-US" u="sng" dirty="0" smtClean="0"/>
              <a:t>Purchase. </a:t>
            </a:r>
            <a:r>
              <a:rPr lang="en-US" u="sng" dirty="0" smtClean="0"/>
              <a:t>then Gift </a:t>
            </a:r>
            <a:r>
              <a:rPr lang="en-US" u="sng" dirty="0" smtClean="0"/>
              <a:t>FLP </a:t>
            </a:r>
            <a:r>
              <a:rPr lang="en-US" u="sng" dirty="0" smtClean="0"/>
              <a:t>– 10% </a:t>
            </a:r>
            <a:r>
              <a:rPr lang="en-US" u="sng" dirty="0" smtClean="0"/>
              <a:t>each child</a:t>
            </a:r>
            <a:endParaRPr lang="en-US" u="sng" dirty="0" smtClean="0"/>
          </a:p>
          <a:p>
            <a:pPr lvl="2"/>
            <a:r>
              <a:rPr lang="en-US" dirty="0" smtClean="0"/>
              <a:t>Report gift</a:t>
            </a:r>
            <a:endParaRPr lang="en-US" dirty="0" smtClean="0"/>
          </a:p>
          <a:p>
            <a:pPr lvl="2"/>
            <a:r>
              <a:rPr lang="en-US" dirty="0" smtClean="0"/>
              <a:t>C, D, E – enjoy future appreciation/10% income (s/t limits)</a:t>
            </a:r>
          </a:p>
          <a:p>
            <a:pPr marL="0" indent="0">
              <a:buNone/>
            </a:pPr>
            <a:r>
              <a:rPr lang="en-US" dirty="0" smtClean="0"/>
              <a:t>                         </a:t>
            </a:r>
            <a:r>
              <a:rPr lang="en-US" sz="1400" dirty="0" smtClean="0"/>
              <a:t>Cash/Financing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1.  Able/Betty                      Purchase  </a:t>
            </a:r>
          </a:p>
          <a:p>
            <a:pPr lvl="2"/>
            <a:r>
              <a:rPr lang="en-US" sz="1400" dirty="0" smtClean="0"/>
              <a:t>                          Deed/Title                           </a:t>
            </a:r>
            <a:r>
              <a:rPr lang="en-US" sz="2600" dirty="0" smtClean="0"/>
              <a:t>A      B             </a:t>
            </a:r>
            <a:r>
              <a:rPr lang="en-US" sz="1400" dirty="0" smtClean="0"/>
              <a:t>C</a:t>
            </a:r>
            <a:endParaRPr lang="en-US" sz="1400" dirty="0"/>
          </a:p>
          <a:p>
            <a:pPr marL="0" indent="0">
              <a:buNone/>
            </a:pPr>
            <a:r>
              <a:rPr lang="en-US" dirty="0" smtClean="0"/>
              <a:t>2. Form FLP/Tr  Property                               </a:t>
            </a:r>
            <a:r>
              <a:rPr lang="en-US" sz="1400" dirty="0" smtClean="0"/>
              <a:t>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 Gift % Interest to C, D, E                           </a:t>
            </a:r>
            <a:r>
              <a:rPr lang="en-US" sz="1400" dirty="0" smtClean="0"/>
              <a:t>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14600" y="41529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14600" y="44196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27418" y="5029200"/>
            <a:ext cx="914400" cy="60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10200" y="4572000"/>
            <a:ext cx="1143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981700" y="4953000"/>
            <a:ext cx="6477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05946" y="5181600"/>
            <a:ext cx="6477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81700" y="5181600"/>
            <a:ext cx="5715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34" y="3792631"/>
            <a:ext cx="1274329" cy="77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449" y="5388338"/>
            <a:ext cx="658711" cy="40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262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Example 1, cont’d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Options for Purchase</a:t>
            </a:r>
          </a:p>
          <a:p>
            <a:pPr lvl="1"/>
            <a:r>
              <a:rPr lang="en-US" u="sng" dirty="0" smtClean="0"/>
              <a:t>Gift </a:t>
            </a:r>
            <a:r>
              <a:rPr lang="en-US" u="sng" dirty="0"/>
              <a:t>30% of Down Payment</a:t>
            </a:r>
            <a:r>
              <a:rPr lang="en-US" dirty="0"/>
              <a:t>. Form a </a:t>
            </a:r>
            <a:r>
              <a:rPr lang="en-US" dirty="0" smtClean="0"/>
              <a:t>FLP together</a:t>
            </a:r>
            <a:endParaRPr lang="en-US" dirty="0"/>
          </a:p>
          <a:p>
            <a:pPr lvl="2"/>
            <a:r>
              <a:rPr lang="en-US" dirty="0"/>
              <a:t>Deemed gift of down payment</a:t>
            </a:r>
          </a:p>
          <a:p>
            <a:pPr lvl="2"/>
            <a:r>
              <a:rPr lang="en-US" dirty="0"/>
              <a:t>C, D, E – enjoy future appreciation/10% income (s/t limits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1.  Gift down payment                        $$ to C, D &amp; E</a:t>
            </a:r>
          </a:p>
          <a:p>
            <a:pPr marL="0" indent="0">
              <a:buNone/>
            </a:pPr>
            <a:r>
              <a:rPr lang="en-US" dirty="0" smtClean="0"/>
              <a:t>2.  Form FLP Jointly                      A B C D E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</a:t>
            </a:r>
            <a:r>
              <a:rPr lang="en-US" sz="1400" dirty="0" smtClean="0"/>
              <a:t>Cash/Note</a:t>
            </a:r>
            <a:r>
              <a:rPr lang="en-US" dirty="0" smtClean="0"/>
              <a:t>      </a:t>
            </a:r>
            <a:r>
              <a:rPr lang="en-US" i="1" dirty="0" smtClean="0"/>
              <a:t>Seller</a:t>
            </a:r>
            <a:endParaRPr lang="en-US" i="1" dirty="0"/>
          </a:p>
          <a:p>
            <a:pPr marL="514350" indent="-514350">
              <a:buAutoNum type="arabicPeriod" startAt="2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 FLP Purchases   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33800" y="3886200"/>
            <a:ext cx="1752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81600" y="4572000"/>
            <a:ext cx="1295400" cy="76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72200" y="4953000"/>
            <a:ext cx="11430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77000" y="4953000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58" y="5562600"/>
            <a:ext cx="1524000" cy="93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577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Example 2 – </a:t>
            </a:r>
            <a:r>
              <a:rPr lang="en-US" sz="4400" b="1" dirty="0" smtClean="0"/>
              <a:t>Gift after Purchased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Able </a:t>
            </a:r>
            <a:r>
              <a:rPr lang="en-US" dirty="0"/>
              <a:t>and Betty </a:t>
            </a:r>
            <a:r>
              <a:rPr lang="en-US" dirty="0" smtClean="0"/>
              <a:t>feel </a:t>
            </a:r>
            <a:r>
              <a:rPr lang="en-US" dirty="0"/>
              <a:t>Carla is </a:t>
            </a:r>
            <a:r>
              <a:rPr lang="en-US" dirty="0" smtClean="0"/>
              <a:t>best </a:t>
            </a:r>
            <a:r>
              <a:rPr lang="en-US" dirty="0"/>
              <a:t>to manage </a:t>
            </a:r>
            <a:r>
              <a:rPr lang="en-US" dirty="0" smtClean="0"/>
              <a:t>their rentals.  They give </a:t>
            </a:r>
            <a:r>
              <a:rPr lang="en-US" dirty="0"/>
              <a:t>her a trail run.  </a:t>
            </a:r>
            <a:endParaRPr lang="en-US" dirty="0" smtClean="0"/>
          </a:p>
          <a:p>
            <a:r>
              <a:rPr lang="en-US" dirty="0" smtClean="0"/>
              <a:t>An </a:t>
            </a:r>
            <a:r>
              <a:rPr lang="en-US" dirty="0"/>
              <a:t>LLC is formed</a:t>
            </a:r>
            <a:r>
              <a:rPr lang="en-US" dirty="0" smtClean="0"/>
              <a:t>, and rentals are transferred.  </a:t>
            </a:r>
          </a:p>
          <a:p>
            <a:r>
              <a:rPr lang="en-US" dirty="0" smtClean="0"/>
              <a:t>Able/Betty gift 10% to C, D &amp; E, and designate </a:t>
            </a:r>
            <a:r>
              <a:rPr lang="en-US" dirty="0"/>
              <a:t>Carla as a </a:t>
            </a:r>
            <a:r>
              <a:rPr lang="en-US" dirty="0" smtClean="0"/>
              <a:t>co-manager.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A B C D 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49514" y="5562600"/>
            <a:ext cx="1905000" cy="1295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LLC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Carla, Mgr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endCxn id="6" idx="0"/>
          </p:cNvCxnSpPr>
          <p:nvPr/>
        </p:nvCxnSpPr>
        <p:spPr>
          <a:xfrm>
            <a:off x="5959114" y="5257800"/>
            <a:ext cx="3429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6" idx="0"/>
          </p:cNvCxnSpPr>
          <p:nvPr/>
        </p:nvCxnSpPr>
        <p:spPr>
          <a:xfrm>
            <a:off x="6244864" y="5257800"/>
            <a:ext cx="5715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6" idx="0"/>
          </p:cNvCxnSpPr>
          <p:nvPr/>
        </p:nvCxnSpPr>
        <p:spPr>
          <a:xfrm flipH="1">
            <a:off x="6302014" y="5257800"/>
            <a:ext cx="228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6" idx="0"/>
          </p:cNvCxnSpPr>
          <p:nvPr/>
        </p:nvCxnSpPr>
        <p:spPr>
          <a:xfrm flipH="1">
            <a:off x="6302014" y="5257800"/>
            <a:ext cx="4953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6" idx="0"/>
          </p:cNvCxnSpPr>
          <p:nvPr/>
        </p:nvCxnSpPr>
        <p:spPr>
          <a:xfrm flipH="1">
            <a:off x="6302014" y="5257800"/>
            <a:ext cx="8001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60" y="6210300"/>
            <a:ext cx="998671" cy="61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896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Example 2:  Gift property or LLC?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options – what’s the difference?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dirty="0" smtClean="0">
                <a:sym typeface="Wingdings" panose="05000000000000000000" pitchFamily="2" charset="2"/>
              </a:rPr>
              <a:t>C, D, E   or                      C, D E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i="1" dirty="0" smtClean="0"/>
              <a:t>If </a:t>
            </a:r>
            <a:r>
              <a:rPr lang="en-US" i="1" dirty="0" smtClean="0"/>
              <a:t>gift R/P</a:t>
            </a:r>
            <a:r>
              <a:rPr lang="en-US" i="1" dirty="0" smtClean="0"/>
              <a:t>:  </a:t>
            </a:r>
            <a:r>
              <a:rPr lang="en-US" b="1" dirty="0" smtClean="0"/>
              <a:t>Smaller valuation </a:t>
            </a:r>
            <a:r>
              <a:rPr lang="en-US" dirty="0" smtClean="0"/>
              <a:t>discount on gift/sale.  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i="1" dirty="0" smtClean="0"/>
              <a:t>If </a:t>
            </a:r>
            <a:r>
              <a:rPr lang="en-US" i="1" dirty="0" smtClean="0"/>
              <a:t>gift R/P</a:t>
            </a:r>
            <a:r>
              <a:rPr lang="en-US" dirty="0" smtClean="0"/>
              <a:t>: </a:t>
            </a:r>
            <a:r>
              <a:rPr lang="en-US" i="1" dirty="0" smtClean="0"/>
              <a:t>Possible prop tax planning (</a:t>
            </a:r>
            <a:r>
              <a:rPr lang="en-US" dirty="0" smtClean="0"/>
              <a:t>complex)</a:t>
            </a:r>
            <a:endParaRPr lang="en-US" dirty="0" smtClean="0"/>
          </a:p>
          <a:p>
            <a:pPr lvl="1"/>
            <a:r>
              <a:rPr lang="en-US" i="1" dirty="0" smtClean="0"/>
              <a:t>Gift </a:t>
            </a:r>
            <a:r>
              <a:rPr lang="en-US" i="1" dirty="0" smtClean="0"/>
              <a:t>R/P</a:t>
            </a:r>
            <a:r>
              <a:rPr lang="en-US" dirty="0" smtClean="0"/>
              <a:t>:  If FLP “not </a:t>
            </a:r>
            <a:r>
              <a:rPr lang="en-US" i="1" dirty="0" smtClean="0"/>
              <a:t>yet</a:t>
            </a:r>
            <a:r>
              <a:rPr lang="en-US" dirty="0" smtClean="0"/>
              <a:t> ready”? - </a:t>
            </a:r>
            <a:r>
              <a:rPr lang="en-US" i="1" dirty="0" smtClean="0"/>
              <a:t>maybe</a:t>
            </a:r>
            <a:r>
              <a:rPr lang="en-US" dirty="0" smtClean="0"/>
              <a:t>  </a:t>
            </a:r>
            <a:endParaRPr lang="en-US" dirty="0" smtClean="0"/>
          </a:p>
          <a:p>
            <a:pPr lvl="2"/>
            <a:r>
              <a:rPr lang="en-US" dirty="0" smtClean="0"/>
              <a:t>Not all </a:t>
            </a:r>
            <a:r>
              <a:rPr lang="en-US" dirty="0" smtClean="0"/>
              <a:t>available </a:t>
            </a:r>
            <a:r>
              <a:rPr lang="en-US" dirty="0" smtClean="0"/>
              <a:t>to sign </a:t>
            </a:r>
            <a:r>
              <a:rPr lang="en-US" dirty="0" smtClean="0"/>
              <a:t>FLP (but what if they don’t sign!)</a:t>
            </a:r>
            <a:endParaRPr lang="en-US" dirty="0" smtClean="0"/>
          </a:p>
          <a:p>
            <a:pPr lvl="1"/>
            <a:r>
              <a:rPr lang="en-US" dirty="0" smtClean="0"/>
              <a:t>Consult a tax attorney – difference is subtle/complex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2859089"/>
            <a:ext cx="1143000" cy="8747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FLP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9" y="2859089"/>
            <a:ext cx="1430221" cy="87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85" y="3296444"/>
            <a:ext cx="674879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630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Should FLP have a “</a:t>
            </a:r>
            <a:r>
              <a:rPr lang="en-US" sz="4400" b="1" dirty="0" smtClean="0"/>
              <a:t>buy-sell”?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Why:  keep title in family</a:t>
            </a:r>
            <a:endParaRPr lang="en-US" dirty="0" smtClean="0"/>
          </a:p>
          <a:p>
            <a:pPr lvl="1"/>
            <a:r>
              <a:rPr lang="en-US" dirty="0" smtClean="0"/>
              <a:t>Need </a:t>
            </a:r>
            <a:r>
              <a:rPr lang="en-US" dirty="0" smtClean="0"/>
              <a:t>not be mandatory</a:t>
            </a:r>
          </a:p>
          <a:p>
            <a:pPr lvl="1"/>
            <a:r>
              <a:rPr lang="en-US" dirty="0" smtClean="0"/>
              <a:t>Strongly recommended:</a:t>
            </a:r>
          </a:p>
          <a:p>
            <a:pPr lvl="2"/>
            <a:r>
              <a:rPr lang="en-US" sz="2400" dirty="0"/>
              <a:t>I</a:t>
            </a:r>
            <a:r>
              <a:rPr lang="en-US" sz="2400" dirty="0" smtClean="0"/>
              <a:t>f family member wants out</a:t>
            </a:r>
          </a:p>
          <a:p>
            <a:pPr lvl="2"/>
            <a:r>
              <a:rPr lang="en-US" sz="2400" dirty="0" smtClean="0"/>
              <a:t>Set expectations on buy-out</a:t>
            </a:r>
          </a:p>
          <a:p>
            <a:pPr lvl="2"/>
            <a:r>
              <a:rPr lang="en-US" sz="2400" dirty="0" smtClean="0"/>
              <a:t>Address divorce or bankruptcy (spouse)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93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Most Need (Regardless of Real Estate)</a:t>
            </a:r>
          </a:p>
          <a:p>
            <a:pPr lvl="1"/>
            <a:r>
              <a:rPr lang="en-US" dirty="0" smtClean="0"/>
              <a:t>Personal Will</a:t>
            </a:r>
          </a:p>
          <a:p>
            <a:pPr lvl="1"/>
            <a:r>
              <a:rPr lang="en-US" dirty="0" smtClean="0"/>
              <a:t>Revocable Living Trust</a:t>
            </a:r>
          </a:p>
          <a:p>
            <a:pPr lvl="1"/>
            <a:r>
              <a:rPr lang="en-US" dirty="0" smtClean="0"/>
              <a:t>Advance Health Care Directive</a:t>
            </a:r>
          </a:p>
          <a:p>
            <a:pPr lvl="1"/>
            <a:r>
              <a:rPr lang="en-US" dirty="0" smtClean="0"/>
              <a:t>Durable Power of Attorney – Asset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80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4000" b="1" dirty="0" smtClean="0">
                <a:solidFill>
                  <a:schemeClr val="tx2"/>
                </a:solidFill>
                <a:latin typeface="+mj-lt"/>
              </a:rPr>
              <a:t>Can FLP Reduce Estate Taxes?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Yes, </a:t>
            </a:r>
            <a:r>
              <a:rPr lang="en-US" dirty="0" smtClean="0"/>
              <a:t>if needed for that purposes.</a:t>
            </a:r>
            <a:endParaRPr lang="en-US" dirty="0" smtClean="0"/>
          </a:p>
          <a:p>
            <a:pPr lvl="1"/>
            <a:r>
              <a:rPr lang="en-US" dirty="0" smtClean="0"/>
              <a:t>Remove appreciating property from estate</a:t>
            </a:r>
            <a:endParaRPr lang="en-US" dirty="0"/>
          </a:p>
          <a:p>
            <a:pPr lvl="1"/>
            <a:r>
              <a:rPr lang="en-US" dirty="0" smtClean="0"/>
              <a:t>May </a:t>
            </a:r>
            <a:r>
              <a:rPr lang="en-US" dirty="0" smtClean="0"/>
              <a:t>have family member buy interests</a:t>
            </a:r>
          </a:p>
          <a:p>
            <a:pPr lvl="1"/>
            <a:r>
              <a:rPr lang="en-US" dirty="0" smtClean="0"/>
              <a:t>May use gifts and se </a:t>
            </a:r>
            <a:r>
              <a:rPr lang="en-US" dirty="0" smtClean="0"/>
              <a:t>Unified Credit</a:t>
            </a:r>
          </a:p>
          <a:p>
            <a:r>
              <a:rPr lang="en-US" dirty="0" smtClean="0"/>
              <a:t>But:</a:t>
            </a:r>
          </a:p>
          <a:p>
            <a:pPr lvl="1"/>
            <a:r>
              <a:rPr lang="en-US" dirty="0" smtClean="0"/>
              <a:t>No </a:t>
            </a:r>
            <a:r>
              <a:rPr lang="en-US" dirty="0" smtClean="0"/>
              <a:t>Step-up </a:t>
            </a:r>
            <a:r>
              <a:rPr lang="en-US" dirty="0" smtClean="0"/>
              <a:t>on Gifts</a:t>
            </a:r>
            <a:endParaRPr lang="en-US" dirty="0" smtClean="0"/>
          </a:p>
          <a:p>
            <a:pPr lvl="1"/>
            <a:r>
              <a:rPr lang="en-US" dirty="0" smtClean="0"/>
              <a:t>A lot of tax rules to step through</a:t>
            </a:r>
          </a:p>
          <a:p>
            <a:pPr lvl="1"/>
            <a:r>
              <a:rPr lang="en-US" dirty="0" smtClean="0"/>
              <a:t>A lot of factors to consider</a:t>
            </a:r>
            <a:endParaRPr lang="en-US" dirty="0" smtClean="0"/>
          </a:p>
          <a:p>
            <a:pPr lvl="2"/>
            <a:r>
              <a:rPr lang="en-US" dirty="0" smtClean="0"/>
              <a:t>Cash flow retention</a:t>
            </a:r>
          </a:p>
          <a:p>
            <a:pPr lvl="2"/>
            <a:r>
              <a:rPr lang="en-US" dirty="0" smtClean="0"/>
              <a:t>CG possibly - Installment Sale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06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FLP as Real Estate Reduction Tool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Principal Benefit:  Valuation Discounts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ack </a:t>
            </a:r>
            <a:r>
              <a:rPr lang="en-US" dirty="0" smtClean="0"/>
              <a:t>of marketability/control </a:t>
            </a:r>
            <a:r>
              <a:rPr lang="en-US" dirty="0" smtClean="0"/>
              <a:t> </a:t>
            </a:r>
            <a:r>
              <a:rPr lang="en-US" dirty="0" smtClean="0"/>
              <a:t>(15 – 60%).</a:t>
            </a:r>
          </a:p>
          <a:p>
            <a:pPr lvl="1"/>
            <a:r>
              <a:rPr lang="en-US" dirty="0" smtClean="0"/>
              <a:t>Can gift more with less use of exclusion/unified credit .</a:t>
            </a:r>
          </a:p>
          <a:p>
            <a:r>
              <a:rPr lang="en-US" dirty="0"/>
              <a:t>Determining Discounts - Four Factors: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/>
              <a:t>Income (dividend) capacity”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Quality and liquidity of the underlying assets. </a:t>
            </a:r>
          </a:p>
          <a:p>
            <a:pPr lvl="1"/>
            <a:r>
              <a:rPr lang="en-US" dirty="0"/>
              <a:t>Restrictions in the partnership agreement. </a:t>
            </a:r>
          </a:p>
          <a:p>
            <a:pPr lvl="1"/>
            <a:r>
              <a:rPr lang="en-US" dirty="0"/>
              <a:t>Potential liquidity of the partnership interests.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71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4400" b="1" dirty="0">
                <a:solidFill>
                  <a:schemeClr val="tx2"/>
                </a:solidFill>
                <a:latin typeface="+mj-lt"/>
              </a:rPr>
              <a:t>FLP as Estate Reduction Tool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Sale of FLP Interests - Benefits</a:t>
            </a:r>
          </a:p>
          <a:p>
            <a:pPr lvl="1"/>
            <a:r>
              <a:rPr lang="en-US" dirty="0" smtClean="0"/>
              <a:t>Cash flow protection</a:t>
            </a:r>
          </a:p>
          <a:p>
            <a:pPr lvl="2"/>
            <a:r>
              <a:rPr lang="en-US" dirty="0" smtClean="0"/>
              <a:t>Can </a:t>
            </a:r>
            <a:r>
              <a:rPr lang="en-US" dirty="0" smtClean="0"/>
              <a:t>consider SCIN – disappearing note for estate taxes</a:t>
            </a:r>
          </a:p>
          <a:p>
            <a:pPr lvl="2"/>
            <a:r>
              <a:rPr lang="en-US" dirty="0" smtClean="0"/>
              <a:t>Security </a:t>
            </a:r>
            <a:r>
              <a:rPr lang="en-US" dirty="0" smtClean="0"/>
              <a:t>to “pull back” if fails </a:t>
            </a:r>
          </a:p>
          <a:p>
            <a:r>
              <a:rPr lang="en-US" dirty="0" smtClean="0"/>
              <a:t>Drawbacks</a:t>
            </a:r>
            <a:endParaRPr lang="en-US" dirty="0" smtClean="0"/>
          </a:p>
          <a:p>
            <a:pPr lvl="1"/>
            <a:r>
              <a:rPr lang="en-US" dirty="0" smtClean="0"/>
              <a:t>More complex</a:t>
            </a:r>
          </a:p>
          <a:p>
            <a:pPr lvl="2"/>
            <a:r>
              <a:rPr lang="en-US" dirty="0" smtClean="0"/>
              <a:t>Must always review tax rules – 453, 453(e), 1239, 704(c) etc. </a:t>
            </a:r>
          </a:p>
          <a:p>
            <a:pPr lvl="2"/>
            <a:r>
              <a:rPr lang="en-US" dirty="0" smtClean="0"/>
              <a:t>More costly to do – note, sales agreement, security agreement</a:t>
            </a:r>
          </a:p>
          <a:p>
            <a:pPr lvl="2"/>
            <a:r>
              <a:rPr lang="en-US" dirty="0" smtClean="0"/>
              <a:t>Sale w/2 years ends installment treatment</a:t>
            </a:r>
          </a:p>
          <a:p>
            <a:pPr lvl="2"/>
            <a:r>
              <a:rPr lang="en-US" dirty="0" smtClean="0"/>
              <a:t>Payments due may be &gt; cash flow (who pays extra $$??)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55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Sale of FLP – Installment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Example</a:t>
            </a:r>
            <a:r>
              <a:rPr lang="en-US" dirty="0" smtClean="0"/>
              <a:t>:  </a:t>
            </a:r>
            <a:r>
              <a:rPr lang="en-US" dirty="0" smtClean="0"/>
              <a:t>Net Rental Income = $60,000/year</a:t>
            </a:r>
            <a:endParaRPr lang="en-US" dirty="0" smtClean="0"/>
          </a:p>
          <a:p>
            <a:r>
              <a:rPr lang="en-US" dirty="0" smtClean="0"/>
              <a:t>Current taxes:</a:t>
            </a:r>
          </a:p>
          <a:p>
            <a:pPr lvl="1"/>
            <a:r>
              <a:rPr lang="en-US" dirty="0" smtClean="0"/>
              <a:t>60K x 50% </a:t>
            </a:r>
            <a:r>
              <a:rPr lang="en-US" dirty="0" smtClean="0"/>
              <a:t>= </a:t>
            </a:r>
            <a:r>
              <a:rPr lang="en-US" b="1" dirty="0" smtClean="0"/>
              <a:t>$30K</a:t>
            </a:r>
            <a:r>
              <a:rPr lang="en-US" dirty="0" smtClean="0"/>
              <a:t> </a:t>
            </a:r>
            <a:r>
              <a:rPr lang="en-US" dirty="0" smtClean="0"/>
              <a:t>tax -- </a:t>
            </a:r>
            <a:r>
              <a:rPr lang="en-US" u="sng" dirty="0" smtClean="0"/>
              <a:t>$30K after-tax cash flow.</a:t>
            </a:r>
            <a:endParaRPr lang="en-US" u="sng" dirty="0" smtClean="0"/>
          </a:p>
          <a:p>
            <a:r>
              <a:rPr lang="en-US" dirty="0" smtClean="0"/>
              <a:t>Sale to children </a:t>
            </a:r>
            <a:r>
              <a:rPr lang="en-US" dirty="0" smtClean="0"/>
              <a:t>(@ CG F/S Tax = 30%)</a:t>
            </a:r>
          </a:p>
          <a:p>
            <a:pPr lvl="1"/>
            <a:r>
              <a:rPr lang="en-US" dirty="0" smtClean="0"/>
              <a:t>Interest:  $54,000   - 27.0K tax</a:t>
            </a:r>
          </a:p>
          <a:p>
            <a:pPr lvl="1"/>
            <a:r>
              <a:rPr lang="en-US" dirty="0" smtClean="0"/>
              <a:t>Principal     6,000  -    1.8K tax   </a:t>
            </a:r>
            <a:r>
              <a:rPr lang="en-US" sz="2600" dirty="0" smtClean="0"/>
              <a:t>= </a:t>
            </a:r>
            <a:r>
              <a:rPr lang="en-US" sz="2600" b="1" dirty="0" smtClean="0"/>
              <a:t>$31.2K</a:t>
            </a:r>
            <a:r>
              <a:rPr lang="en-US" sz="2600" dirty="0" smtClean="0"/>
              <a:t> </a:t>
            </a:r>
            <a:r>
              <a:rPr lang="en-US" sz="2600" dirty="0" smtClean="0"/>
              <a:t>after-tax cash flow.</a:t>
            </a:r>
            <a:endParaRPr lang="en-US" sz="2600" dirty="0" smtClean="0"/>
          </a:p>
          <a:p>
            <a:r>
              <a:rPr lang="en-US" sz="2800" dirty="0"/>
              <a:t>L</a:t>
            </a:r>
            <a:r>
              <a:rPr lang="en-US" sz="2800" dirty="0" smtClean="0"/>
              <a:t>ater </a:t>
            </a:r>
            <a:r>
              <a:rPr lang="en-US" sz="2800" dirty="0" smtClean="0"/>
              <a:t>year:</a:t>
            </a:r>
          </a:p>
          <a:p>
            <a:pPr lvl="1"/>
            <a:r>
              <a:rPr lang="en-US" dirty="0" smtClean="0"/>
              <a:t>Interest:  $  6,000 - $   3.0K tax</a:t>
            </a:r>
          </a:p>
          <a:p>
            <a:pPr lvl="1"/>
            <a:r>
              <a:rPr lang="en-US" dirty="0" smtClean="0"/>
              <a:t>Principal   54,000      16.2K tax  - </a:t>
            </a:r>
            <a:r>
              <a:rPr lang="en-US" sz="2600" dirty="0" smtClean="0"/>
              <a:t>Net Cash =  </a:t>
            </a:r>
            <a:r>
              <a:rPr lang="en-US" sz="2600" b="1" dirty="0" smtClean="0"/>
              <a:t>$41.8K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71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4400" b="1" dirty="0">
                <a:solidFill>
                  <a:schemeClr val="tx2"/>
                </a:solidFill>
                <a:latin typeface="+mj-lt"/>
              </a:rPr>
              <a:t>FLP as Estate Reduction Tool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Sale – Self-Cancelling Installment Note (with FLP)</a:t>
            </a:r>
          </a:p>
          <a:p>
            <a:pPr lvl="1"/>
            <a:r>
              <a:rPr lang="en-US" dirty="0" smtClean="0"/>
              <a:t>IRS closely examines – must document </a:t>
            </a:r>
          </a:p>
          <a:p>
            <a:r>
              <a:rPr lang="en-US" dirty="0" smtClean="0"/>
              <a:t>Risks:</a:t>
            </a:r>
          </a:p>
          <a:p>
            <a:pPr lvl="1"/>
            <a:r>
              <a:rPr lang="en-US" dirty="0" smtClean="0"/>
              <a:t>2036(a) – retained life estate (enjoyment of income)</a:t>
            </a:r>
          </a:p>
          <a:p>
            <a:pPr lvl="2">
              <a:buFontTx/>
              <a:buChar char="-"/>
            </a:pPr>
            <a:r>
              <a:rPr lang="en-US" dirty="0" smtClean="0"/>
              <a:t>Document expectation of repayment </a:t>
            </a:r>
          </a:p>
          <a:p>
            <a:pPr lvl="2">
              <a:buFontTx/>
              <a:buChar char="-"/>
            </a:pPr>
            <a:r>
              <a:rPr lang="en-US" dirty="0" smtClean="0"/>
              <a:t>Bargained for – document negotiations</a:t>
            </a:r>
          </a:p>
          <a:p>
            <a:pPr lvl="2">
              <a:buFontTx/>
              <a:buChar char="-"/>
            </a:pPr>
            <a:r>
              <a:rPr lang="en-US" dirty="0" smtClean="0"/>
              <a:t>Control – In FLP, if seller owns portion, risk IRS argue Seller retained control.  (Avoid when 1</a:t>
            </a:r>
            <a:r>
              <a:rPr lang="en-US" baseline="30000" dirty="0" smtClean="0"/>
              <a:t>st</a:t>
            </a:r>
            <a:r>
              <a:rPr lang="en-US" dirty="0" smtClean="0"/>
              <a:t> Gen retain zero holding)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45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Real Estate Planning- </a:t>
            </a:r>
            <a:r>
              <a:rPr lang="en-US" dirty="0" smtClean="0"/>
              <a:t>6166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§6166 – deferral of estate tax – </a:t>
            </a:r>
          </a:p>
          <a:p>
            <a:pPr lvl="1"/>
            <a:r>
              <a:rPr lang="en-US" dirty="0" smtClean="0"/>
              <a:t>Active, not passive </a:t>
            </a:r>
            <a:r>
              <a:rPr lang="en-US" dirty="0" smtClean="0"/>
              <a:t>investment (Rev. Rul. 2006-34)</a:t>
            </a:r>
            <a:endParaRPr lang="en-US" dirty="0" smtClean="0"/>
          </a:p>
          <a:p>
            <a:pPr lvl="1"/>
            <a:r>
              <a:rPr lang="en-US" dirty="0" smtClean="0"/>
              <a:t>35% of gross estate</a:t>
            </a:r>
          </a:p>
          <a:p>
            <a:r>
              <a:rPr lang="en-US" dirty="0" smtClean="0"/>
              <a:t>Benefit:  </a:t>
            </a:r>
          </a:p>
          <a:p>
            <a:pPr lvl="1"/>
            <a:r>
              <a:rPr lang="en-US" dirty="0" smtClean="0"/>
              <a:t>4 years interest only, </a:t>
            </a:r>
            <a:r>
              <a:rPr lang="en-US" dirty="0" smtClean="0"/>
              <a:t>then </a:t>
            </a:r>
            <a:r>
              <a:rPr lang="en-US" dirty="0" smtClean="0"/>
              <a:t>1/10</a:t>
            </a:r>
            <a:r>
              <a:rPr lang="en-US" baseline="30000" dirty="0" smtClean="0"/>
              <a:t>th</a:t>
            </a:r>
            <a:r>
              <a:rPr lang="en-US" dirty="0" smtClean="0"/>
              <a:t> for 10 years. Low loan rate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14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Areas of IRS Challenge - FLPs</a:t>
            </a:r>
            <a:endParaRPr lang="en-US" sz="32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114300" indent="0" algn="just">
              <a:buNone/>
              <a:defRPr/>
            </a:pPr>
            <a:r>
              <a:rPr lang="en-US" sz="2900" dirty="0"/>
              <a:t>Increasingly subject to challenge by the Internal Revenue Service based upon the ability to transfer assets owned by the family </a:t>
            </a:r>
            <a:r>
              <a:rPr lang="en-US" sz="2900" dirty="0" smtClean="0"/>
              <a:t>entity to </a:t>
            </a:r>
            <a:r>
              <a:rPr lang="en-US" sz="2900" dirty="0"/>
              <a:t>succeeding generations at a discounted value.  Of particular concern are family </a:t>
            </a:r>
            <a:r>
              <a:rPr lang="en-US" sz="2900" dirty="0" smtClean="0"/>
              <a:t>entities utilized </a:t>
            </a:r>
            <a:r>
              <a:rPr lang="en-US" sz="2900" dirty="0"/>
              <a:t>to transfer investment assets to the next generation at a discounted value.  Areas of possible attack by the Internal Revenue Service include the following</a:t>
            </a:r>
            <a:r>
              <a:rPr lang="en-US" sz="2900" dirty="0" smtClean="0"/>
              <a:t>:</a:t>
            </a:r>
          </a:p>
          <a:p>
            <a:pPr marL="114300" indent="0" algn="just">
              <a:buNone/>
              <a:defRPr/>
            </a:pPr>
            <a:endParaRPr lang="en-US" sz="2900" dirty="0"/>
          </a:p>
          <a:p>
            <a:pPr algn="just">
              <a:defRPr/>
            </a:pPr>
            <a:r>
              <a:rPr lang="en-US" sz="2900" dirty="0" smtClean="0"/>
              <a:t>Lack </a:t>
            </a:r>
            <a:r>
              <a:rPr lang="en-US" sz="2900" dirty="0"/>
              <a:t>of Bona Fide Business Purpose/Withdrawal Rights.</a:t>
            </a:r>
          </a:p>
          <a:p>
            <a:pPr algn="just">
              <a:defRPr/>
            </a:pPr>
            <a:r>
              <a:rPr lang="en-US" sz="2900" dirty="0"/>
              <a:t>“Applicable Restriction” under Section 2704 of the Internal Revenue Code.</a:t>
            </a:r>
          </a:p>
          <a:p>
            <a:pPr algn="just">
              <a:defRPr/>
            </a:pPr>
            <a:r>
              <a:rPr lang="en-US" sz="2900" dirty="0"/>
              <a:t>Formalities of </a:t>
            </a:r>
            <a:r>
              <a:rPr lang="en-US" sz="2900" dirty="0" smtClean="0"/>
              <a:t>Partnership/LLC.</a:t>
            </a:r>
            <a:endParaRPr lang="en-US" sz="2900" dirty="0"/>
          </a:p>
          <a:p>
            <a:pPr algn="just">
              <a:defRPr/>
            </a:pPr>
            <a:r>
              <a:rPr lang="en-US" sz="2900" dirty="0"/>
              <a:t>Gift Upon Creation.</a:t>
            </a:r>
          </a:p>
          <a:p>
            <a:pPr algn="just">
              <a:defRPr/>
            </a:pPr>
            <a:r>
              <a:rPr lang="en-US" sz="2900" dirty="0"/>
              <a:t>Step Transaction </a:t>
            </a:r>
            <a:r>
              <a:rPr lang="en-US" sz="2900" dirty="0" smtClean="0"/>
              <a:t>Doctrine.</a:t>
            </a:r>
            <a:endParaRPr lang="en-US" sz="2900" dirty="0"/>
          </a:p>
          <a:p>
            <a:pPr algn="just">
              <a:defRPr/>
            </a:pPr>
            <a:r>
              <a:rPr lang="en-US" sz="2900" dirty="0"/>
              <a:t>Single Testamentary Transaction.</a:t>
            </a:r>
          </a:p>
          <a:p>
            <a:pPr algn="just">
              <a:defRPr/>
            </a:pPr>
            <a:endParaRPr lang="en-US" dirty="0"/>
          </a:p>
          <a:p>
            <a:pPr indent="0" algn="just" eaLnBrk="1" hangingPunct="1">
              <a:buFont typeface="Wingdings" pitchFamily="2" charset="2"/>
              <a:buNone/>
              <a:defRPr/>
            </a:pPr>
            <a:endParaRPr lang="en-US" sz="800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200" b="1" dirty="0" smtClean="0"/>
              <a:t>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6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400" dirty="0" smtClean="0"/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400" dirty="0" smtClean="0"/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400" dirty="0" smtClean="0"/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400" dirty="0" smtClean="0"/>
              <a:t>	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7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Cameron L. Hess, CPA, Esq.</a:t>
            </a:r>
          </a:p>
          <a:p>
            <a:pPr marL="0" indent="0" algn="ctr">
              <a:buNone/>
            </a:pPr>
            <a:r>
              <a:rPr lang="en-US" dirty="0" smtClean="0"/>
              <a:t>Wagner Kirkman Blaine</a:t>
            </a:r>
          </a:p>
          <a:p>
            <a:pPr marL="0" indent="0" algn="ctr">
              <a:buNone/>
            </a:pPr>
            <a:r>
              <a:rPr lang="en-US" dirty="0" smtClean="0"/>
              <a:t>Klomparens &amp; Youmans LLP</a:t>
            </a:r>
          </a:p>
          <a:p>
            <a:pPr marL="0" indent="0" algn="ctr">
              <a:buNone/>
            </a:pPr>
            <a:r>
              <a:rPr lang="en-US" dirty="0" smtClean="0"/>
              <a:t>10640 Mather Blvd. Ste 200</a:t>
            </a:r>
          </a:p>
          <a:p>
            <a:pPr marL="0" indent="0" algn="ctr">
              <a:buNone/>
            </a:pPr>
            <a:r>
              <a:rPr lang="en-US" dirty="0" smtClean="0"/>
              <a:t>Mather, CA 95655</a:t>
            </a:r>
          </a:p>
          <a:p>
            <a:r>
              <a:rPr lang="en-US" dirty="0" smtClean="0">
                <a:hlinkClick r:id="rId2"/>
              </a:rPr>
              <a:t>www.wkblaw.com </a:t>
            </a:r>
          </a:p>
          <a:p>
            <a:r>
              <a:rPr lang="en-US" dirty="0" smtClean="0">
                <a:hlinkClick r:id="rId2"/>
              </a:rPr>
              <a:t>chess@wkblaw.com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smtClean="0"/>
              <a:t>(916) 920-5286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25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a Trust</a:t>
            </a:r>
          </a:p>
          <a:p>
            <a:pPr lvl="1"/>
            <a:r>
              <a:rPr lang="en-US" dirty="0" smtClean="0"/>
              <a:t>Avoid probate </a:t>
            </a:r>
          </a:p>
          <a:p>
            <a:pPr lvl="1"/>
            <a:r>
              <a:rPr lang="en-US" dirty="0" smtClean="0"/>
              <a:t>No Trust Required</a:t>
            </a:r>
          </a:p>
          <a:p>
            <a:pPr lvl="2"/>
            <a:r>
              <a:rPr lang="en-US" dirty="0" smtClean="0"/>
              <a:t>Simple Probates  Small estate (house + funds)</a:t>
            </a:r>
          </a:p>
          <a:p>
            <a:pPr lvl="3"/>
            <a:r>
              <a:rPr lang="en-US" dirty="0" smtClean="0"/>
              <a:t>Surviving spouse</a:t>
            </a:r>
          </a:p>
          <a:p>
            <a:pPr lvl="3"/>
            <a:r>
              <a:rPr lang="en-US" dirty="0" smtClean="0"/>
              <a:t>Children &amp; surviving spouse  + no remarriage (or all get along)</a:t>
            </a:r>
          </a:p>
          <a:p>
            <a:pPr lvl="3"/>
            <a:r>
              <a:rPr lang="en-US" dirty="0" smtClean="0"/>
              <a:t>Nothing urgent to address</a:t>
            </a:r>
          </a:p>
          <a:p>
            <a:pPr lvl="2"/>
            <a:r>
              <a:rPr lang="en-US" dirty="0" smtClean="0"/>
              <a:t>Small Estates (&lt;$150,000 w/o car/</a:t>
            </a:r>
            <a:r>
              <a:rPr lang="en-US" dirty="0" err="1" smtClean="0"/>
              <a:t>insur</a:t>
            </a:r>
            <a:r>
              <a:rPr lang="en-US" dirty="0" smtClean="0"/>
              <a:t> &amp; no real property)</a:t>
            </a:r>
          </a:p>
          <a:p>
            <a:pPr lvl="2"/>
            <a:r>
              <a:rPr lang="en-US" dirty="0" smtClean="0"/>
              <a:t>Joint Tenancy [careful!]</a:t>
            </a:r>
          </a:p>
          <a:p>
            <a:pPr lvl="2"/>
            <a:r>
              <a:rPr lang="en-US" dirty="0" smtClean="0"/>
              <a:t>Community Property (if CPWROS)</a:t>
            </a:r>
          </a:p>
          <a:p>
            <a:pPr lvl="2"/>
            <a:r>
              <a:rPr lang="en-US" dirty="0" smtClean="0"/>
              <a:t>Life insurance (on pay-out); IRAs, pensions, annuities.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30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 $5,430,00 Unified Credit + Portability</a:t>
            </a:r>
          </a:p>
          <a:p>
            <a:pPr lvl="1"/>
            <a:r>
              <a:rPr lang="en-US" dirty="0" smtClean="0"/>
              <a:t>Trust Plans Changed</a:t>
            </a:r>
          </a:p>
          <a:p>
            <a:pPr lvl="2"/>
            <a:r>
              <a:rPr lang="en-US" dirty="0" smtClean="0"/>
              <a:t>Still a focus: probate avoidance</a:t>
            </a:r>
          </a:p>
          <a:p>
            <a:pPr lvl="2"/>
            <a:r>
              <a:rPr lang="en-US" dirty="0" smtClean="0"/>
              <a:t>Marital Trust </a:t>
            </a:r>
            <a:r>
              <a:rPr lang="en-US" i="1" dirty="0" smtClean="0"/>
              <a:t>might</a:t>
            </a:r>
            <a:r>
              <a:rPr lang="en-US" dirty="0" smtClean="0"/>
              <a:t> be better than a Bypass (Credit) Trust</a:t>
            </a:r>
          </a:p>
          <a:p>
            <a:pPr lvl="3"/>
            <a:r>
              <a:rPr lang="en-US" dirty="0" smtClean="0"/>
              <a:t>“Step-up”.</a:t>
            </a:r>
          </a:p>
          <a:p>
            <a:pPr lvl="3"/>
            <a:r>
              <a:rPr lang="en-US" dirty="0" smtClean="0"/>
              <a:t>Assumes portability continues ($5.43 + 5.43 = $10.86M)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Bypass Trust</a:t>
            </a:r>
          </a:p>
          <a:p>
            <a:pPr lvl="2"/>
            <a:r>
              <a:rPr lang="en-US" dirty="0" smtClean="0"/>
              <a:t>Deemed held for children, but spouse enjoys income</a:t>
            </a:r>
          </a:p>
          <a:p>
            <a:pPr lvl="1"/>
            <a:r>
              <a:rPr lang="en-US" dirty="0" smtClean="0"/>
              <a:t>Marital Trust</a:t>
            </a:r>
          </a:p>
          <a:p>
            <a:pPr lvl="2"/>
            <a:r>
              <a:rPr lang="en-US" dirty="0" smtClean="0"/>
              <a:t>Deemed held for spouse (enjoys income) (Elect QTIP)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50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US" dirty="0" smtClean="0"/>
              <a:t>Basic Planning- Diagram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67272"/>
            <a:ext cx="8229600" cy="475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626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Advance Health Care Directive</a:t>
            </a:r>
          </a:p>
          <a:p>
            <a:endParaRPr lang="en-US" dirty="0" smtClean="0"/>
          </a:p>
          <a:p>
            <a:r>
              <a:rPr lang="en-US" dirty="0" smtClean="0"/>
              <a:t>Durable Power of Attorney – Asset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67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Plans with Real Estate Differ?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 Estate is “non-divisible”</a:t>
            </a:r>
          </a:p>
          <a:p>
            <a:r>
              <a:rPr lang="en-US" dirty="0" smtClean="0"/>
              <a:t>Co-owners must cooperate</a:t>
            </a:r>
          </a:p>
          <a:p>
            <a:r>
              <a:rPr lang="en-US" dirty="0" smtClean="0"/>
              <a:t>Real Estate requires management</a:t>
            </a:r>
          </a:p>
          <a:p>
            <a:pPr lvl="2"/>
            <a:r>
              <a:rPr lang="en-US" dirty="0" smtClean="0"/>
              <a:t>Renting (meeting market expectations)</a:t>
            </a:r>
          </a:p>
          <a:p>
            <a:pPr lvl="2"/>
            <a:r>
              <a:rPr lang="en-US" dirty="0" smtClean="0"/>
              <a:t>Vacancy turnover</a:t>
            </a:r>
          </a:p>
          <a:p>
            <a:pPr lvl="2"/>
            <a:r>
              <a:rPr lang="en-US" dirty="0" smtClean="0"/>
              <a:t>Habitability</a:t>
            </a:r>
          </a:p>
          <a:p>
            <a:pPr lvl="2"/>
            <a:r>
              <a:rPr lang="en-US" dirty="0" smtClean="0"/>
              <a:t>Mortgage, property taxes, permits</a:t>
            </a:r>
          </a:p>
          <a:p>
            <a:pPr lvl="2"/>
            <a:r>
              <a:rPr lang="en-US" dirty="0" smtClean="0"/>
              <a:t>Compliance with ordinances, regulations, codes, filings</a:t>
            </a:r>
          </a:p>
          <a:p>
            <a:pPr lvl="1"/>
            <a:r>
              <a:rPr lang="en-US" dirty="0" smtClean="0"/>
              <a:t>Rental income is not “automatic” paid – tenant must pay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5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Estate Planning with Real Estate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Options:</a:t>
            </a:r>
          </a:p>
          <a:p>
            <a:r>
              <a:rPr lang="en-US" dirty="0" smtClean="0"/>
              <a:t>1.  After spouse dies, direct asset to:</a:t>
            </a:r>
          </a:p>
          <a:p>
            <a:pPr lvl="1"/>
            <a:r>
              <a:rPr lang="en-US" dirty="0" smtClean="0"/>
              <a:t>Pass pro-rata to children (if children get along)</a:t>
            </a:r>
          </a:p>
          <a:p>
            <a:pPr lvl="1"/>
            <a:r>
              <a:rPr lang="en-US" dirty="0" smtClean="0"/>
              <a:t>Let children decide who gets (if children get a long)</a:t>
            </a:r>
          </a:p>
          <a:p>
            <a:pPr lvl="1"/>
            <a:r>
              <a:rPr lang="en-US" dirty="0" smtClean="0"/>
              <a:t>Decide which child gets (pick the best child)</a:t>
            </a:r>
          </a:p>
          <a:p>
            <a:pPr lvl="1"/>
            <a:r>
              <a:rPr lang="en-US" dirty="0" smtClean="0"/>
              <a:t>Let trustee sell (trustee decides what happens)</a:t>
            </a:r>
          </a:p>
          <a:p>
            <a:r>
              <a:rPr lang="en-US" dirty="0" smtClean="0"/>
              <a:t>2.  While living:</a:t>
            </a:r>
          </a:p>
          <a:p>
            <a:pPr lvl="1"/>
            <a:r>
              <a:rPr lang="en-US" dirty="0" smtClean="0"/>
              <a:t>Cash out</a:t>
            </a:r>
          </a:p>
          <a:p>
            <a:pPr lvl="1"/>
            <a:r>
              <a:rPr lang="en-US" dirty="0" smtClean="0"/>
              <a:t>Gift/Sell to interests to children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LIMITED PARTNERSHIPS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Cameron Hess chess@wkblaw.com  1001146.pptx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0DA7-FD41-4235-8244-21BDBBB09C6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916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</TotalTime>
  <Words>1534</Words>
  <Application>Microsoft Office PowerPoint</Application>
  <PresentationFormat>On-screen Show (4:3)</PresentationFormat>
  <Paragraphs>279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Flow</vt:lpstr>
      <vt:lpstr> ESTATE PLANNING and REAL ESTATE</vt:lpstr>
      <vt:lpstr>Basic Planning</vt:lpstr>
      <vt:lpstr>Basic Planning</vt:lpstr>
      <vt:lpstr>Basic Planning</vt:lpstr>
      <vt:lpstr>Basic Planning- Diagram</vt:lpstr>
      <vt:lpstr>Basic Planning</vt:lpstr>
      <vt:lpstr>Why Plans with Real Estate Differ?</vt:lpstr>
      <vt:lpstr>Estate Planning with Real Estate</vt:lpstr>
      <vt:lpstr>FAMILY LIMITED PARTNERSHIPS </vt:lpstr>
      <vt:lpstr>CURRENT REAL WORLD OVERVIEW</vt:lpstr>
      <vt:lpstr>CURRENT REAL WORLD OVERVIEW</vt:lpstr>
      <vt:lpstr>Real Concerns for Real Estate FLPs</vt:lpstr>
      <vt:lpstr>Real World Concerns with FLP</vt:lpstr>
      <vt:lpstr>Example 1:  Simple Gift when 1st Purchase </vt:lpstr>
      <vt:lpstr>Example 1, cont’d</vt:lpstr>
      <vt:lpstr>Example 1, cont’d</vt:lpstr>
      <vt:lpstr>Example 2 – Gift after Purchased</vt:lpstr>
      <vt:lpstr>Example 2:  Gift property or LLC?</vt:lpstr>
      <vt:lpstr>Should FLP have a “buy-sell”?</vt:lpstr>
      <vt:lpstr>Can FLP Reduce Estate Taxes?</vt:lpstr>
      <vt:lpstr>FLP as Real Estate Reduction Tool</vt:lpstr>
      <vt:lpstr>FLP as Estate Reduction Tool </vt:lpstr>
      <vt:lpstr>Sale of FLP – Installment</vt:lpstr>
      <vt:lpstr>FLP as Estate Reduction Tool </vt:lpstr>
      <vt:lpstr>Other Real Estate Planning- 6166</vt:lpstr>
      <vt:lpstr>Areas of IRS Challenge - FLPs</vt:lpstr>
      <vt:lpstr>Thank You</vt:lpstr>
    </vt:vector>
  </TitlesOfParts>
  <Company>Wagner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FAMILY LIMITED PARTNERSHP ESTATE PLANNING STRATEGIES</dc:title>
  <dc:creator>Cameron Hess</dc:creator>
  <cp:lastModifiedBy>Cameron Hess</cp:lastModifiedBy>
  <cp:revision>85</cp:revision>
  <cp:lastPrinted>2015-03-10T02:34:10Z</cp:lastPrinted>
  <dcterms:created xsi:type="dcterms:W3CDTF">2015-03-08T05:33:44Z</dcterms:created>
  <dcterms:modified xsi:type="dcterms:W3CDTF">2015-11-10T22:34:24Z</dcterms:modified>
</cp:coreProperties>
</file>