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16" r:id="rId1"/>
  </p:sldMasterIdLst>
  <p:notesMasterIdLst>
    <p:notesMasterId r:id="rId55"/>
  </p:notesMasterIdLst>
  <p:handoutMasterIdLst>
    <p:handoutMasterId r:id="rId56"/>
  </p:handoutMasterIdLst>
  <p:sldIdLst>
    <p:sldId id="256" r:id="rId2"/>
    <p:sldId id="257" r:id="rId3"/>
    <p:sldId id="294"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3" r:id="rId22"/>
    <p:sldId id="314" r:id="rId23"/>
    <p:sldId id="315" r:id="rId24"/>
    <p:sldId id="318" r:id="rId25"/>
    <p:sldId id="316" r:id="rId26"/>
    <p:sldId id="317" r:id="rId27"/>
    <p:sldId id="319" r:id="rId28"/>
    <p:sldId id="320" r:id="rId29"/>
    <p:sldId id="321" r:id="rId30"/>
    <p:sldId id="322" r:id="rId31"/>
    <p:sldId id="293" r:id="rId32"/>
    <p:sldId id="323" r:id="rId33"/>
    <p:sldId id="258" r:id="rId34"/>
    <p:sldId id="260" r:id="rId35"/>
    <p:sldId id="259" r:id="rId36"/>
    <p:sldId id="262" r:id="rId37"/>
    <p:sldId id="263" r:id="rId38"/>
    <p:sldId id="264" r:id="rId39"/>
    <p:sldId id="265" r:id="rId40"/>
    <p:sldId id="324" r:id="rId41"/>
    <p:sldId id="266" r:id="rId42"/>
    <p:sldId id="325" r:id="rId43"/>
    <p:sldId id="267" r:id="rId44"/>
    <p:sldId id="270" r:id="rId45"/>
    <p:sldId id="269" r:id="rId46"/>
    <p:sldId id="271" r:id="rId47"/>
    <p:sldId id="272" r:id="rId48"/>
    <p:sldId id="273" r:id="rId49"/>
    <p:sldId id="274" r:id="rId50"/>
    <p:sldId id="275" r:id="rId51"/>
    <p:sldId id="276" r:id="rId52"/>
    <p:sldId id="326" r:id="rId53"/>
    <p:sldId id="289" r:id="rId54"/>
  </p:sldIdLst>
  <p:sldSz cx="9144000" cy="6858000" type="screen4x3"/>
  <p:notesSz cx="6858000" cy="9144000"/>
  <p:custDataLst>
    <p:tags r:id="rId57"/>
  </p:custDataLst>
  <p:defaultTextStyle>
    <a:defPPr>
      <a:defRPr lang="en-US">
        <a:effectLst/>
      </a:defRPr>
    </a:defPPr>
    <a:lvl1pPr marL="0" algn="l" defTabSz="914400" rtl="0" eaLnBrk="1" latinLnBrk="0" hangingPunct="1">
      <a:defRPr sz="1800" kern="1200">
        <a:solidFill>
          <a:schemeClr val="tx1"/>
        </a:solidFill>
        <a:effectLst/>
        <a:latin typeface="+mn-lt"/>
        <a:ea typeface="+mn-ea"/>
        <a:cs typeface="+mn-cs"/>
      </a:defRPr>
    </a:lvl1pPr>
    <a:lvl2pPr marL="457200" algn="l" defTabSz="914400" rtl="0" eaLnBrk="1" latinLnBrk="0" hangingPunct="1">
      <a:defRPr sz="1800" kern="1200">
        <a:solidFill>
          <a:schemeClr val="tx1"/>
        </a:solidFill>
        <a:effectLst/>
        <a:latin typeface="+mn-lt"/>
        <a:ea typeface="+mn-ea"/>
        <a:cs typeface="+mn-cs"/>
      </a:defRPr>
    </a:lvl2pPr>
    <a:lvl3pPr marL="914400" algn="l" defTabSz="914400" rtl="0" eaLnBrk="1" latinLnBrk="0" hangingPunct="1">
      <a:defRPr sz="1800" kern="1200">
        <a:solidFill>
          <a:schemeClr val="tx1"/>
        </a:solidFill>
        <a:effectLst/>
        <a:latin typeface="+mn-lt"/>
        <a:ea typeface="+mn-ea"/>
        <a:cs typeface="+mn-cs"/>
      </a:defRPr>
    </a:lvl3pPr>
    <a:lvl4pPr marL="1371600" algn="l" defTabSz="914400" rtl="0" eaLnBrk="1" latinLnBrk="0" hangingPunct="1">
      <a:defRPr sz="1800" kern="1200">
        <a:solidFill>
          <a:schemeClr val="tx1"/>
        </a:solidFill>
        <a:effectLst/>
        <a:latin typeface="+mn-lt"/>
        <a:ea typeface="+mn-ea"/>
        <a:cs typeface="+mn-cs"/>
      </a:defRPr>
    </a:lvl4pPr>
    <a:lvl5pPr marL="1828800" algn="l" defTabSz="914400" rtl="0" eaLnBrk="1" latinLnBrk="0" hangingPunct="1">
      <a:defRPr sz="1800" kern="1200">
        <a:solidFill>
          <a:schemeClr val="tx1"/>
        </a:solidFill>
        <a:effectLst/>
        <a:latin typeface="+mn-lt"/>
        <a:ea typeface="+mn-ea"/>
        <a:cs typeface="+mn-cs"/>
      </a:defRPr>
    </a:lvl5pPr>
    <a:lvl6pPr marL="2286000" algn="l" defTabSz="914400" rtl="0" eaLnBrk="1" latinLnBrk="0" hangingPunct="1">
      <a:defRPr sz="1800" kern="1200">
        <a:solidFill>
          <a:schemeClr val="tx1"/>
        </a:solidFill>
        <a:effectLst/>
        <a:latin typeface="+mn-lt"/>
        <a:ea typeface="+mn-ea"/>
        <a:cs typeface="+mn-cs"/>
      </a:defRPr>
    </a:lvl6pPr>
    <a:lvl7pPr marL="2743200" algn="l" defTabSz="914400" rtl="0" eaLnBrk="1" latinLnBrk="0" hangingPunct="1">
      <a:defRPr sz="1800" kern="1200">
        <a:solidFill>
          <a:schemeClr val="tx1"/>
        </a:solidFill>
        <a:effectLst/>
        <a:latin typeface="+mn-lt"/>
        <a:ea typeface="+mn-ea"/>
        <a:cs typeface="+mn-cs"/>
      </a:defRPr>
    </a:lvl7pPr>
    <a:lvl8pPr marL="3200400" algn="l" defTabSz="914400" rtl="0" eaLnBrk="1" latinLnBrk="0" hangingPunct="1">
      <a:defRPr sz="1800" kern="1200">
        <a:solidFill>
          <a:schemeClr val="tx1"/>
        </a:solidFill>
        <a:effectLst/>
        <a:latin typeface="+mn-lt"/>
        <a:ea typeface="+mn-ea"/>
        <a:cs typeface="+mn-cs"/>
      </a:defRPr>
    </a:lvl8pPr>
    <a:lvl9pPr marL="3657600" algn="l" defTabSz="914400" rtl="0" eaLnBrk="1" latinLnBrk="0" hangingPunct="1">
      <a:defRPr sz="1800" kern="1200">
        <a:solidFill>
          <a:schemeClr val="tx1"/>
        </a:solidFill>
        <a:effectLst/>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629" autoAdjust="0"/>
  </p:normalViewPr>
  <p:slideViewPr>
    <p:cSldViewPr>
      <p:cViewPr>
        <p:scale>
          <a:sx n="66" d="100"/>
          <a:sy n="66" d="100"/>
        </p:scale>
        <p:origin x="-2106" y="-1068"/>
      </p:cViewPr>
      <p:guideLst>
        <p:guide orient="horz" pos="2160"/>
        <p:guide pos="2880"/>
      </p:guideLst>
    </p:cSldViewPr>
  </p:slideViewPr>
  <p:outlineViewPr>
    <p:cViewPr>
      <p:scale>
        <a:sx n="33" d="100"/>
        <a:sy n="33" d="100"/>
      </p:scale>
      <p:origin x="0" y="99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2" name="Header Placeholder 1"/>
          <p:cNvSpPr>
            <a:spLocks noGrp="1"/>
          </p:cNvSpPr>
          <p:nvPr>
            <p:ph type="hdr" sz="quarter"/>
          </p:nvPr>
        </p:nvSpPr>
        <p:spPr>
          <a:xfrm>
            <a:off x="0" y="0"/>
            <a:ext cx="2971800" cy="457200"/>
          </a:xfrm>
          <a:prstGeom prst="rect">
            <a:avLst/>
          </a:prstGeom>
          <a:effectLst/>
        </p:spPr>
        <p:txBody>
          <a:bodyPr vert="horz" lIns="91440" tIns="45720" rIns="91440" bIns="45720" rtlCol="0"/>
          <a:lstStyle>
            <a:lvl1pPr algn="l">
              <a:defRPr sz="1200">
                <a:effectLst/>
              </a:defRPr>
            </a:lvl1pPr>
          </a:lstStyle>
          <a:p>
            <a:endParaRPr lang="en-US">
              <a:effectLst/>
            </a:endParaRPr>
          </a:p>
        </p:txBody>
      </p:sp>
      <p:sp>
        <p:nvSpPr>
          <p:cNvPr id="3" name="Date Placeholder 2"/>
          <p:cNvSpPr>
            <a:spLocks noGrp="1"/>
          </p:cNvSpPr>
          <p:nvPr>
            <p:ph type="dt" sz="quarter" idx="1"/>
          </p:nvPr>
        </p:nvSpPr>
        <p:spPr>
          <a:xfrm>
            <a:off x="3884613" y="0"/>
            <a:ext cx="2971800" cy="457200"/>
          </a:xfrm>
          <a:prstGeom prst="rect">
            <a:avLst/>
          </a:prstGeom>
          <a:effectLst/>
        </p:spPr>
        <p:txBody>
          <a:bodyPr vert="horz" lIns="91440" tIns="45720" rIns="91440" bIns="45720" rtlCol="0"/>
          <a:lstStyle>
            <a:lvl1pPr algn="r">
              <a:defRPr sz="1200">
                <a:effectLst/>
              </a:defRPr>
            </a:lvl1pPr>
          </a:lstStyle>
          <a:p>
            <a:fld id="{73E9D741-F039-4693-BE90-1BEB89DABF21}" type="datetimeFigureOut">
              <a:rPr lang="en-US" smtClean="0">
                <a:effectLst/>
              </a:rPr>
              <a:t>8/31/2015</a:t>
            </a:fld>
            <a:endParaRPr lang="en-US">
              <a:effectLst/>
            </a:endParaRPr>
          </a:p>
        </p:txBody>
      </p:sp>
      <p:sp>
        <p:nvSpPr>
          <p:cNvPr id="4" name="Footer Placeholder 3"/>
          <p:cNvSpPr>
            <a:spLocks noGrp="1"/>
          </p:cNvSpPr>
          <p:nvPr>
            <p:ph type="ftr" sz="quarter" idx="2"/>
          </p:nvPr>
        </p:nvSpPr>
        <p:spPr>
          <a:xfrm>
            <a:off x="0" y="8685213"/>
            <a:ext cx="2971800" cy="457200"/>
          </a:xfrm>
          <a:prstGeom prst="rect">
            <a:avLst/>
          </a:prstGeom>
          <a:effectLst/>
        </p:spPr>
        <p:txBody>
          <a:bodyPr vert="horz" lIns="91440" tIns="45720" rIns="91440" bIns="45720" rtlCol="0" anchor="b"/>
          <a:lstStyle>
            <a:lvl1pPr algn="l">
              <a:defRPr sz="1200">
                <a:effectLst/>
              </a:defRPr>
            </a:lvl1pPr>
          </a:lstStyle>
          <a:p>
            <a:endParaRPr lang="en-US">
              <a:effectLst/>
            </a:endParaRPr>
          </a:p>
        </p:txBody>
      </p:sp>
      <p:sp>
        <p:nvSpPr>
          <p:cNvPr id="5" name="Slide Number Placeholder 4"/>
          <p:cNvSpPr>
            <a:spLocks noGrp="1"/>
          </p:cNvSpPr>
          <p:nvPr>
            <p:ph type="sldNum" sz="quarter" idx="3"/>
          </p:nvPr>
        </p:nvSpPr>
        <p:spPr>
          <a:xfrm>
            <a:off x="3884613" y="8685213"/>
            <a:ext cx="2971800" cy="457200"/>
          </a:xfrm>
          <a:prstGeom prst="rect">
            <a:avLst/>
          </a:prstGeom>
          <a:effectLst/>
        </p:spPr>
        <p:txBody>
          <a:bodyPr vert="horz" lIns="91440" tIns="45720" rIns="91440" bIns="45720" rtlCol="0" anchor="b"/>
          <a:lstStyle>
            <a:lvl1pPr algn="r">
              <a:defRPr sz="1200">
                <a:effectLst/>
              </a:defRPr>
            </a:lvl1pPr>
          </a:lstStyle>
          <a:p>
            <a:fld id="{2B6255E6-133E-445C-83B1-967E6EC52DBE}" type="slidenum">
              <a:rPr lang="en-US" smtClean="0">
                <a:effectLst/>
              </a:rPr>
              <a:t>‹#›</a:t>
            </a:fld>
            <a:endParaRPr lang="en-US">
              <a:effectLst/>
            </a:endParaRPr>
          </a:p>
        </p:txBody>
      </p:sp>
    </p:spTree>
    <p:extLst>
      <p:ext uri="{BB962C8B-B14F-4D97-AF65-F5344CB8AC3E}">
        <p14:creationId xmlns:p14="http://schemas.microsoft.com/office/powerpoint/2010/main" val="4145292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2" name="Header Placeholder 1"/>
          <p:cNvSpPr>
            <a:spLocks noGrp="1"/>
          </p:cNvSpPr>
          <p:nvPr>
            <p:ph type="hdr" sz="quarter"/>
          </p:nvPr>
        </p:nvSpPr>
        <p:spPr>
          <a:xfrm>
            <a:off x="0" y="0"/>
            <a:ext cx="2971800" cy="457200"/>
          </a:xfrm>
          <a:prstGeom prst="rect">
            <a:avLst/>
          </a:prstGeom>
          <a:effectLst/>
        </p:spPr>
        <p:txBody>
          <a:bodyPr vert="horz" lIns="91440" tIns="45720" rIns="91440" bIns="45720" rtlCol="0"/>
          <a:lstStyle>
            <a:lvl1pPr algn="l">
              <a:defRPr sz="1200">
                <a:effectLst/>
              </a:defRPr>
            </a:lvl1pPr>
          </a:lstStyle>
          <a:p>
            <a:endParaRPr lang="en-US">
              <a:effectLst/>
            </a:endParaRPr>
          </a:p>
        </p:txBody>
      </p:sp>
      <p:sp>
        <p:nvSpPr>
          <p:cNvPr id="3" name="Date Placeholder 2"/>
          <p:cNvSpPr>
            <a:spLocks noGrp="1"/>
          </p:cNvSpPr>
          <p:nvPr>
            <p:ph type="dt" idx="1"/>
          </p:nvPr>
        </p:nvSpPr>
        <p:spPr>
          <a:xfrm>
            <a:off x="3884613" y="0"/>
            <a:ext cx="2971800" cy="457200"/>
          </a:xfrm>
          <a:prstGeom prst="rect">
            <a:avLst/>
          </a:prstGeom>
          <a:effectLst/>
        </p:spPr>
        <p:txBody>
          <a:bodyPr vert="horz" lIns="91440" tIns="45720" rIns="91440" bIns="45720" rtlCol="0"/>
          <a:lstStyle>
            <a:lvl1pPr algn="r">
              <a:defRPr sz="1200">
                <a:effectLst/>
              </a:defRPr>
            </a:lvl1pPr>
          </a:lstStyle>
          <a:p>
            <a:fld id="{8355F40F-8597-45A1-B404-E7BFB1C25315}" type="datetimeFigureOut">
              <a:rPr lang="en-US" smtClean="0">
                <a:effectLst/>
              </a:rPr>
              <a:t>8/31/2015</a:t>
            </a:fld>
            <a:endParaRPr lang="en-US">
              <a:effectLst/>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a:effectLst/>
        </p:spPr>
      </p:sp>
      <p:sp>
        <p:nvSpPr>
          <p:cNvPr id="5" name="Notes Placeholder 4"/>
          <p:cNvSpPr>
            <a:spLocks noGrp="1"/>
          </p:cNvSpPr>
          <p:nvPr>
            <p:ph type="body" sz="quarter" idx="3"/>
          </p:nvPr>
        </p:nvSpPr>
        <p:spPr>
          <a:xfrm>
            <a:off x="685800" y="4343400"/>
            <a:ext cx="5486400" cy="4114800"/>
          </a:xfrm>
          <a:prstGeom prst="rect">
            <a:avLst/>
          </a:prstGeom>
          <a:effectLst/>
        </p:spPr>
        <p:txBody>
          <a:bodyPr vert="horz" lIns="91440" tIns="45720" rIns="91440" bIns="45720" rtlCol="0"/>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6" name="Footer Placeholder 5"/>
          <p:cNvSpPr>
            <a:spLocks noGrp="1"/>
          </p:cNvSpPr>
          <p:nvPr>
            <p:ph type="ftr" sz="quarter" idx="4"/>
          </p:nvPr>
        </p:nvSpPr>
        <p:spPr>
          <a:xfrm>
            <a:off x="0" y="8685213"/>
            <a:ext cx="2971800" cy="457200"/>
          </a:xfrm>
          <a:prstGeom prst="rect">
            <a:avLst/>
          </a:prstGeom>
          <a:effectLst/>
        </p:spPr>
        <p:txBody>
          <a:bodyPr vert="horz" lIns="91440" tIns="45720" rIns="91440" bIns="45720" rtlCol="0" anchor="b"/>
          <a:lstStyle>
            <a:lvl1pPr algn="l">
              <a:defRPr sz="1200">
                <a:effectLst/>
              </a:defRPr>
            </a:lvl1pPr>
          </a:lstStyle>
          <a:p>
            <a:endParaRPr lang="en-US">
              <a:effectLst/>
            </a:endParaRPr>
          </a:p>
        </p:txBody>
      </p:sp>
      <p:sp>
        <p:nvSpPr>
          <p:cNvPr id="7" name="Slide Number Placeholder 6"/>
          <p:cNvSpPr>
            <a:spLocks noGrp="1"/>
          </p:cNvSpPr>
          <p:nvPr>
            <p:ph type="sldNum" sz="quarter" idx="5"/>
          </p:nvPr>
        </p:nvSpPr>
        <p:spPr>
          <a:xfrm>
            <a:off x="3884613" y="8685213"/>
            <a:ext cx="2971800" cy="457200"/>
          </a:xfrm>
          <a:prstGeom prst="rect">
            <a:avLst/>
          </a:prstGeom>
          <a:effectLst/>
        </p:spPr>
        <p:txBody>
          <a:bodyPr vert="horz" lIns="91440" tIns="45720" rIns="91440" bIns="45720" rtlCol="0" anchor="b"/>
          <a:lstStyle>
            <a:lvl1pPr algn="r">
              <a:defRPr sz="1200">
                <a:effectLst/>
              </a:defRPr>
            </a:lvl1pPr>
          </a:lstStyle>
          <a:p>
            <a:fld id="{80284A09-A984-4CC7-8374-160A92185320}" type="slidenum">
              <a:rPr lang="en-US" smtClean="0">
                <a:effectLst/>
              </a:rPr>
              <a:t>‹#›</a:t>
            </a:fld>
            <a:endParaRPr lang="en-US">
              <a:effectLst/>
            </a:endParaRPr>
          </a:p>
        </p:txBody>
      </p:sp>
    </p:spTree>
    <p:extLst>
      <p:ext uri="{BB962C8B-B14F-4D97-AF65-F5344CB8AC3E}">
        <p14:creationId xmlns:p14="http://schemas.microsoft.com/office/powerpoint/2010/main" val="59806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a:t>
            </a:fld>
            <a:endParaRPr lang="en-US">
              <a:effectLst/>
            </a:endParaRPr>
          </a:p>
        </p:txBody>
      </p:sp>
    </p:spTree>
    <p:extLst>
      <p:ext uri="{BB962C8B-B14F-4D97-AF65-F5344CB8AC3E}">
        <p14:creationId xmlns:p14="http://schemas.microsoft.com/office/powerpoint/2010/main" val="2683202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10</a:t>
            </a:fld>
            <a:endParaRPr lang="en-US">
              <a:effectLst/>
            </a:endParaRPr>
          </a:p>
        </p:txBody>
      </p:sp>
    </p:spTree>
    <p:extLst>
      <p:ext uri="{BB962C8B-B14F-4D97-AF65-F5344CB8AC3E}">
        <p14:creationId xmlns:p14="http://schemas.microsoft.com/office/powerpoint/2010/main" val="4079582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11</a:t>
            </a:fld>
            <a:endParaRPr lang="en-US">
              <a:effectLst/>
            </a:endParaRPr>
          </a:p>
        </p:txBody>
      </p:sp>
    </p:spTree>
    <p:extLst>
      <p:ext uri="{BB962C8B-B14F-4D97-AF65-F5344CB8AC3E}">
        <p14:creationId xmlns:p14="http://schemas.microsoft.com/office/powerpoint/2010/main" val="4241290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12</a:t>
            </a:fld>
            <a:endParaRPr lang="en-US">
              <a:effectLst/>
            </a:endParaRPr>
          </a:p>
        </p:txBody>
      </p:sp>
    </p:spTree>
    <p:extLst>
      <p:ext uri="{BB962C8B-B14F-4D97-AF65-F5344CB8AC3E}">
        <p14:creationId xmlns:p14="http://schemas.microsoft.com/office/powerpoint/2010/main" val="315009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13</a:t>
            </a:fld>
            <a:endParaRPr lang="en-US">
              <a:effectLst/>
            </a:endParaRPr>
          </a:p>
        </p:txBody>
      </p:sp>
    </p:spTree>
    <p:extLst>
      <p:ext uri="{BB962C8B-B14F-4D97-AF65-F5344CB8AC3E}">
        <p14:creationId xmlns:p14="http://schemas.microsoft.com/office/powerpoint/2010/main" val="2359300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14</a:t>
            </a:fld>
            <a:endParaRPr lang="en-US">
              <a:effectLst/>
            </a:endParaRPr>
          </a:p>
        </p:txBody>
      </p:sp>
    </p:spTree>
    <p:extLst>
      <p:ext uri="{BB962C8B-B14F-4D97-AF65-F5344CB8AC3E}">
        <p14:creationId xmlns:p14="http://schemas.microsoft.com/office/powerpoint/2010/main" val="1770056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15</a:t>
            </a:fld>
            <a:endParaRPr lang="en-US">
              <a:effectLst/>
            </a:endParaRPr>
          </a:p>
        </p:txBody>
      </p:sp>
    </p:spTree>
    <p:extLst>
      <p:ext uri="{BB962C8B-B14F-4D97-AF65-F5344CB8AC3E}">
        <p14:creationId xmlns:p14="http://schemas.microsoft.com/office/powerpoint/2010/main" val="2821178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16</a:t>
            </a:fld>
            <a:endParaRPr lang="en-US">
              <a:effectLst/>
            </a:endParaRPr>
          </a:p>
        </p:txBody>
      </p:sp>
    </p:spTree>
    <p:extLst>
      <p:ext uri="{BB962C8B-B14F-4D97-AF65-F5344CB8AC3E}">
        <p14:creationId xmlns:p14="http://schemas.microsoft.com/office/powerpoint/2010/main" val="2813310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17</a:t>
            </a:fld>
            <a:endParaRPr lang="en-US">
              <a:effectLst/>
            </a:endParaRPr>
          </a:p>
        </p:txBody>
      </p:sp>
    </p:spTree>
    <p:extLst>
      <p:ext uri="{BB962C8B-B14F-4D97-AF65-F5344CB8AC3E}">
        <p14:creationId xmlns:p14="http://schemas.microsoft.com/office/powerpoint/2010/main" val="947520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18</a:t>
            </a:fld>
            <a:endParaRPr lang="en-US">
              <a:effectLst/>
            </a:endParaRPr>
          </a:p>
        </p:txBody>
      </p:sp>
    </p:spTree>
    <p:extLst>
      <p:ext uri="{BB962C8B-B14F-4D97-AF65-F5344CB8AC3E}">
        <p14:creationId xmlns:p14="http://schemas.microsoft.com/office/powerpoint/2010/main" val="218299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19</a:t>
            </a:fld>
            <a:endParaRPr lang="en-US">
              <a:effectLst/>
            </a:endParaRPr>
          </a:p>
        </p:txBody>
      </p:sp>
    </p:spTree>
    <p:extLst>
      <p:ext uri="{BB962C8B-B14F-4D97-AF65-F5344CB8AC3E}">
        <p14:creationId xmlns:p14="http://schemas.microsoft.com/office/powerpoint/2010/main" val="3317841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a:t>
            </a:fld>
            <a:endParaRPr lang="en-US">
              <a:effectLst/>
            </a:endParaRPr>
          </a:p>
        </p:txBody>
      </p:sp>
    </p:spTree>
    <p:extLst>
      <p:ext uri="{BB962C8B-B14F-4D97-AF65-F5344CB8AC3E}">
        <p14:creationId xmlns:p14="http://schemas.microsoft.com/office/powerpoint/2010/main" val="28937921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20</a:t>
            </a:fld>
            <a:endParaRPr lang="en-US">
              <a:effectLst/>
            </a:endParaRPr>
          </a:p>
        </p:txBody>
      </p:sp>
    </p:spTree>
    <p:extLst>
      <p:ext uri="{BB962C8B-B14F-4D97-AF65-F5344CB8AC3E}">
        <p14:creationId xmlns:p14="http://schemas.microsoft.com/office/powerpoint/2010/main" val="25647279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21</a:t>
            </a:fld>
            <a:endParaRPr lang="en-US">
              <a:effectLst/>
            </a:endParaRPr>
          </a:p>
        </p:txBody>
      </p:sp>
    </p:spTree>
    <p:extLst>
      <p:ext uri="{BB962C8B-B14F-4D97-AF65-F5344CB8AC3E}">
        <p14:creationId xmlns:p14="http://schemas.microsoft.com/office/powerpoint/2010/main" val="2054697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22</a:t>
            </a:fld>
            <a:endParaRPr lang="en-US">
              <a:effectLst/>
            </a:endParaRPr>
          </a:p>
        </p:txBody>
      </p:sp>
    </p:spTree>
    <p:extLst>
      <p:ext uri="{BB962C8B-B14F-4D97-AF65-F5344CB8AC3E}">
        <p14:creationId xmlns:p14="http://schemas.microsoft.com/office/powerpoint/2010/main" val="28125809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23</a:t>
            </a:fld>
            <a:endParaRPr lang="en-US">
              <a:effectLst/>
            </a:endParaRPr>
          </a:p>
        </p:txBody>
      </p:sp>
    </p:spTree>
    <p:extLst>
      <p:ext uri="{BB962C8B-B14F-4D97-AF65-F5344CB8AC3E}">
        <p14:creationId xmlns:p14="http://schemas.microsoft.com/office/powerpoint/2010/main" val="4231104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24</a:t>
            </a:fld>
            <a:endParaRPr lang="en-US">
              <a:effectLst/>
            </a:endParaRPr>
          </a:p>
        </p:txBody>
      </p:sp>
    </p:spTree>
    <p:extLst>
      <p:ext uri="{BB962C8B-B14F-4D97-AF65-F5344CB8AC3E}">
        <p14:creationId xmlns:p14="http://schemas.microsoft.com/office/powerpoint/2010/main" val="3154996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25</a:t>
            </a:fld>
            <a:endParaRPr lang="en-US">
              <a:effectLst/>
            </a:endParaRPr>
          </a:p>
        </p:txBody>
      </p:sp>
    </p:spTree>
    <p:extLst>
      <p:ext uri="{BB962C8B-B14F-4D97-AF65-F5344CB8AC3E}">
        <p14:creationId xmlns:p14="http://schemas.microsoft.com/office/powerpoint/2010/main" val="29684698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26</a:t>
            </a:fld>
            <a:endParaRPr lang="en-US">
              <a:effectLst/>
            </a:endParaRPr>
          </a:p>
        </p:txBody>
      </p:sp>
    </p:spTree>
    <p:extLst>
      <p:ext uri="{BB962C8B-B14F-4D97-AF65-F5344CB8AC3E}">
        <p14:creationId xmlns:p14="http://schemas.microsoft.com/office/powerpoint/2010/main" val="2663163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27</a:t>
            </a:fld>
            <a:endParaRPr lang="en-US">
              <a:effectLst/>
            </a:endParaRPr>
          </a:p>
        </p:txBody>
      </p:sp>
    </p:spTree>
    <p:extLst>
      <p:ext uri="{BB962C8B-B14F-4D97-AF65-F5344CB8AC3E}">
        <p14:creationId xmlns:p14="http://schemas.microsoft.com/office/powerpoint/2010/main" val="35416019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28</a:t>
            </a:fld>
            <a:endParaRPr lang="en-US">
              <a:effectLst/>
            </a:endParaRPr>
          </a:p>
        </p:txBody>
      </p:sp>
    </p:spTree>
    <p:extLst>
      <p:ext uri="{BB962C8B-B14F-4D97-AF65-F5344CB8AC3E}">
        <p14:creationId xmlns:p14="http://schemas.microsoft.com/office/powerpoint/2010/main" val="6633221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29</a:t>
            </a:fld>
            <a:endParaRPr lang="en-US">
              <a:effectLst/>
            </a:endParaRPr>
          </a:p>
        </p:txBody>
      </p:sp>
    </p:spTree>
    <p:extLst>
      <p:ext uri="{BB962C8B-B14F-4D97-AF65-F5344CB8AC3E}">
        <p14:creationId xmlns:p14="http://schemas.microsoft.com/office/powerpoint/2010/main" val="141973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a:t>
            </a:fld>
            <a:endParaRPr lang="en-US">
              <a:effectLst/>
            </a:endParaRPr>
          </a:p>
        </p:txBody>
      </p:sp>
    </p:spTree>
    <p:extLst>
      <p:ext uri="{BB962C8B-B14F-4D97-AF65-F5344CB8AC3E}">
        <p14:creationId xmlns:p14="http://schemas.microsoft.com/office/powerpoint/2010/main" val="33899658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30</a:t>
            </a:fld>
            <a:endParaRPr lang="en-US">
              <a:effectLst/>
            </a:endParaRPr>
          </a:p>
        </p:txBody>
      </p:sp>
    </p:spTree>
    <p:extLst>
      <p:ext uri="{BB962C8B-B14F-4D97-AF65-F5344CB8AC3E}">
        <p14:creationId xmlns:p14="http://schemas.microsoft.com/office/powerpoint/2010/main" val="16861502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31</a:t>
            </a:fld>
            <a:endParaRPr lang="en-US">
              <a:effectLst/>
            </a:endParaRPr>
          </a:p>
        </p:txBody>
      </p:sp>
    </p:spTree>
    <p:extLst>
      <p:ext uri="{BB962C8B-B14F-4D97-AF65-F5344CB8AC3E}">
        <p14:creationId xmlns:p14="http://schemas.microsoft.com/office/powerpoint/2010/main" val="28295576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32</a:t>
            </a:fld>
            <a:endParaRPr lang="en-US">
              <a:effectLst/>
            </a:endParaRPr>
          </a:p>
        </p:txBody>
      </p:sp>
    </p:spTree>
    <p:extLst>
      <p:ext uri="{BB962C8B-B14F-4D97-AF65-F5344CB8AC3E}">
        <p14:creationId xmlns:p14="http://schemas.microsoft.com/office/powerpoint/2010/main" val="4208316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33</a:t>
            </a:fld>
            <a:endParaRPr lang="en-US">
              <a:effectLst/>
            </a:endParaRPr>
          </a:p>
        </p:txBody>
      </p:sp>
    </p:spTree>
    <p:extLst>
      <p:ext uri="{BB962C8B-B14F-4D97-AF65-F5344CB8AC3E}">
        <p14:creationId xmlns:p14="http://schemas.microsoft.com/office/powerpoint/2010/main" val="20688140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34</a:t>
            </a:fld>
            <a:endParaRPr lang="en-US">
              <a:effectLst/>
            </a:endParaRPr>
          </a:p>
        </p:txBody>
      </p:sp>
    </p:spTree>
    <p:extLst>
      <p:ext uri="{BB962C8B-B14F-4D97-AF65-F5344CB8AC3E}">
        <p14:creationId xmlns:p14="http://schemas.microsoft.com/office/powerpoint/2010/main" val="11604716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35</a:t>
            </a:fld>
            <a:endParaRPr lang="en-US">
              <a:effectLst/>
            </a:endParaRPr>
          </a:p>
        </p:txBody>
      </p:sp>
    </p:spTree>
    <p:extLst>
      <p:ext uri="{BB962C8B-B14F-4D97-AF65-F5344CB8AC3E}">
        <p14:creationId xmlns:p14="http://schemas.microsoft.com/office/powerpoint/2010/main" val="29350195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36</a:t>
            </a:fld>
            <a:endParaRPr lang="en-US">
              <a:effectLst/>
            </a:endParaRPr>
          </a:p>
        </p:txBody>
      </p:sp>
    </p:spTree>
    <p:extLst>
      <p:ext uri="{BB962C8B-B14F-4D97-AF65-F5344CB8AC3E}">
        <p14:creationId xmlns:p14="http://schemas.microsoft.com/office/powerpoint/2010/main" val="7740061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37</a:t>
            </a:fld>
            <a:endParaRPr lang="en-US">
              <a:effectLst/>
            </a:endParaRPr>
          </a:p>
        </p:txBody>
      </p:sp>
    </p:spTree>
    <p:extLst>
      <p:ext uri="{BB962C8B-B14F-4D97-AF65-F5344CB8AC3E}">
        <p14:creationId xmlns:p14="http://schemas.microsoft.com/office/powerpoint/2010/main" val="11435943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38</a:t>
            </a:fld>
            <a:endParaRPr lang="en-US">
              <a:effectLst/>
            </a:endParaRPr>
          </a:p>
        </p:txBody>
      </p:sp>
    </p:spTree>
    <p:extLst>
      <p:ext uri="{BB962C8B-B14F-4D97-AF65-F5344CB8AC3E}">
        <p14:creationId xmlns:p14="http://schemas.microsoft.com/office/powerpoint/2010/main" val="40113897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39</a:t>
            </a:fld>
            <a:endParaRPr lang="en-US">
              <a:effectLst/>
            </a:endParaRPr>
          </a:p>
        </p:txBody>
      </p:sp>
    </p:spTree>
    <p:extLst>
      <p:ext uri="{BB962C8B-B14F-4D97-AF65-F5344CB8AC3E}">
        <p14:creationId xmlns:p14="http://schemas.microsoft.com/office/powerpoint/2010/main" val="2592338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a:t>
            </a:fld>
            <a:endParaRPr lang="en-US">
              <a:effectLst/>
            </a:endParaRPr>
          </a:p>
        </p:txBody>
      </p:sp>
    </p:spTree>
    <p:extLst>
      <p:ext uri="{BB962C8B-B14F-4D97-AF65-F5344CB8AC3E}">
        <p14:creationId xmlns:p14="http://schemas.microsoft.com/office/powerpoint/2010/main" val="213751074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40</a:t>
            </a:fld>
            <a:endParaRPr lang="en-US">
              <a:effectLst/>
            </a:endParaRPr>
          </a:p>
        </p:txBody>
      </p:sp>
    </p:spTree>
    <p:extLst>
      <p:ext uri="{BB962C8B-B14F-4D97-AF65-F5344CB8AC3E}">
        <p14:creationId xmlns:p14="http://schemas.microsoft.com/office/powerpoint/2010/main" val="7054319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41</a:t>
            </a:fld>
            <a:endParaRPr lang="en-US">
              <a:effectLst/>
            </a:endParaRPr>
          </a:p>
        </p:txBody>
      </p:sp>
    </p:spTree>
    <p:extLst>
      <p:ext uri="{BB962C8B-B14F-4D97-AF65-F5344CB8AC3E}">
        <p14:creationId xmlns:p14="http://schemas.microsoft.com/office/powerpoint/2010/main" val="16668459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42</a:t>
            </a:fld>
            <a:endParaRPr lang="en-US">
              <a:effectLst/>
            </a:endParaRPr>
          </a:p>
        </p:txBody>
      </p:sp>
    </p:spTree>
    <p:extLst>
      <p:ext uri="{BB962C8B-B14F-4D97-AF65-F5344CB8AC3E}">
        <p14:creationId xmlns:p14="http://schemas.microsoft.com/office/powerpoint/2010/main" val="6481224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43</a:t>
            </a:fld>
            <a:endParaRPr lang="en-US">
              <a:effectLst/>
            </a:endParaRPr>
          </a:p>
        </p:txBody>
      </p:sp>
    </p:spTree>
    <p:extLst>
      <p:ext uri="{BB962C8B-B14F-4D97-AF65-F5344CB8AC3E}">
        <p14:creationId xmlns:p14="http://schemas.microsoft.com/office/powerpoint/2010/main" val="14713724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44</a:t>
            </a:fld>
            <a:endParaRPr lang="en-US">
              <a:effectLst/>
            </a:endParaRPr>
          </a:p>
        </p:txBody>
      </p:sp>
    </p:spTree>
    <p:extLst>
      <p:ext uri="{BB962C8B-B14F-4D97-AF65-F5344CB8AC3E}">
        <p14:creationId xmlns:p14="http://schemas.microsoft.com/office/powerpoint/2010/main" val="1149602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45</a:t>
            </a:fld>
            <a:endParaRPr lang="en-US">
              <a:effectLst/>
            </a:endParaRPr>
          </a:p>
        </p:txBody>
      </p:sp>
    </p:spTree>
    <p:extLst>
      <p:ext uri="{BB962C8B-B14F-4D97-AF65-F5344CB8AC3E}">
        <p14:creationId xmlns:p14="http://schemas.microsoft.com/office/powerpoint/2010/main" val="387381985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46</a:t>
            </a:fld>
            <a:endParaRPr lang="en-US">
              <a:effectLst/>
            </a:endParaRPr>
          </a:p>
        </p:txBody>
      </p:sp>
    </p:spTree>
    <p:extLst>
      <p:ext uri="{BB962C8B-B14F-4D97-AF65-F5344CB8AC3E}">
        <p14:creationId xmlns:p14="http://schemas.microsoft.com/office/powerpoint/2010/main" val="32166003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47</a:t>
            </a:fld>
            <a:endParaRPr lang="en-US">
              <a:effectLst/>
            </a:endParaRPr>
          </a:p>
        </p:txBody>
      </p:sp>
    </p:spTree>
    <p:extLst>
      <p:ext uri="{BB962C8B-B14F-4D97-AF65-F5344CB8AC3E}">
        <p14:creationId xmlns:p14="http://schemas.microsoft.com/office/powerpoint/2010/main" val="36162574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48</a:t>
            </a:fld>
            <a:endParaRPr lang="en-US">
              <a:effectLst/>
            </a:endParaRPr>
          </a:p>
        </p:txBody>
      </p:sp>
    </p:spTree>
    <p:extLst>
      <p:ext uri="{BB962C8B-B14F-4D97-AF65-F5344CB8AC3E}">
        <p14:creationId xmlns:p14="http://schemas.microsoft.com/office/powerpoint/2010/main" val="8404031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49</a:t>
            </a:fld>
            <a:endParaRPr lang="en-US">
              <a:effectLst/>
            </a:endParaRPr>
          </a:p>
        </p:txBody>
      </p:sp>
    </p:spTree>
    <p:extLst>
      <p:ext uri="{BB962C8B-B14F-4D97-AF65-F5344CB8AC3E}">
        <p14:creationId xmlns:p14="http://schemas.microsoft.com/office/powerpoint/2010/main" val="1460867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5</a:t>
            </a:fld>
            <a:endParaRPr lang="en-US">
              <a:effectLst/>
            </a:endParaRPr>
          </a:p>
        </p:txBody>
      </p:sp>
    </p:spTree>
    <p:extLst>
      <p:ext uri="{BB962C8B-B14F-4D97-AF65-F5344CB8AC3E}">
        <p14:creationId xmlns:p14="http://schemas.microsoft.com/office/powerpoint/2010/main" val="15051172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50</a:t>
            </a:fld>
            <a:endParaRPr lang="en-US">
              <a:effectLst/>
            </a:endParaRPr>
          </a:p>
        </p:txBody>
      </p:sp>
    </p:spTree>
    <p:extLst>
      <p:ext uri="{BB962C8B-B14F-4D97-AF65-F5344CB8AC3E}">
        <p14:creationId xmlns:p14="http://schemas.microsoft.com/office/powerpoint/2010/main" val="19997574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51</a:t>
            </a:fld>
            <a:endParaRPr lang="en-US">
              <a:effectLst/>
            </a:endParaRPr>
          </a:p>
        </p:txBody>
      </p:sp>
    </p:spTree>
    <p:extLst>
      <p:ext uri="{BB962C8B-B14F-4D97-AF65-F5344CB8AC3E}">
        <p14:creationId xmlns:p14="http://schemas.microsoft.com/office/powerpoint/2010/main" val="333119448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52</a:t>
            </a:fld>
            <a:endParaRPr lang="en-US">
              <a:effectLst/>
            </a:endParaRPr>
          </a:p>
        </p:txBody>
      </p:sp>
    </p:spTree>
    <p:extLst>
      <p:ext uri="{BB962C8B-B14F-4D97-AF65-F5344CB8AC3E}">
        <p14:creationId xmlns:p14="http://schemas.microsoft.com/office/powerpoint/2010/main" val="333119448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53</a:t>
            </a:fld>
            <a:endParaRPr lang="en-US">
              <a:effectLst/>
            </a:endParaRPr>
          </a:p>
        </p:txBody>
      </p:sp>
    </p:spTree>
    <p:extLst>
      <p:ext uri="{BB962C8B-B14F-4D97-AF65-F5344CB8AC3E}">
        <p14:creationId xmlns:p14="http://schemas.microsoft.com/office/powerpoint/2010/main" val="3621684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6</a:t>
            </a:fld>
            <a:endParaRPr lang="en-US">
              <a:effectLst/>
            </a:endParaRPr>
          </a:p>
        </p:txBody>
      </p:sp>
    </p:spTree>
    <p:extLst>
      <p:ext uri="{BB962C8B-B14F-4D97-AF65-F5344CB8AC3E}">
        <p14:creationId xmlns:p14="http://schemas.microsoft.com/office/powerpoint/2010/main" val="3442994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7</a:t>
            </a:fld>
            <a:endParaRPr lang="en-US">
              <a:effectLst/>
            </a:endParaRPr>
          </a:p>
        </p:txBody>
      </p:sp>
    </p:spTree>
    <p:extLst>
      <p:ext uri="{BB962C8B-B14F-4D97-AF65-F5344CB8AC3E}">
        <p14:creationId xmlns:p14="http://schemas.microsoft.com/office/powerpoint/2010/main" val="971066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8</a:t>
            </a:fld>
            <a:endParaRPr lang="en-US">
              <a:effectLst/>
            </a:endParaRPr>
          </a:p>
        </p:txBody>
      </p:sp>
    </p:spTree>
    <p:extLst>
      <p:ext uri="{BB962C8B-B14F-4D97-AF65-F5344CB8AC3E}">
        <p14:creationId xmlns:p14="http://schemas.microsoft.com/office/powerpoint/2010/main" val="200580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US">
              <a:effectLst/>
            </a:endParaRPr>
          </a:p>
        </p:txBody>
      </p:sp>
      <p:sp>
        <p:nvSpPr>
          <p:cNvPr id="4" name="Slide Number Placeholder 3"/>
          <p:cNvSpPr>
            <a:spLocks noGrp="1"/>
          </p:cNvSpPr>
          <p:nvPr>
            <p:ph type="sldNum" sz="quarter" idx="10"/>
          </p:nvPr>
        </p:nvSpPr>
        <p:spPr>
          <a:effectLst/>
        </p:spPr>
        <p:txBody>
          <a:bodyPr/>
          <a:lstStyle/>
          <a:p>
            <a:fld id="{80284A09-A984-4CC7-8374-160A92185320}" type="slidenum">
              <a:rPr lang="en-US" smtClean="0">
                <a:effectLst/>
              </a:rPr>
              <a:t>9</a:t>
            </a:fld>
            <a:endParaRPr lang="en-US">
              <a:effectLst/>
            </a:endParaRPr>
          </a:p>
        </p:txBody>
      </p:sp>
    </p:spTree>
    <p:extLst>
      <p:ext uri="{BB962C8B-B14F-4D97-AF65-F5344CB8AC3E}">
        <p14:creationId xmlns:p14="http://schemas.microsoft.com/office/powerpoint/2010/main" val="80430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a:effectLst/>
      </p:grpSpPr>
      <p:sp>
        <p:nvSpPr>
          <p:cNvPr id="8" name="Title 7"/>
          <p:cNvSpPr>
            <a:spLocks noGrp="1"/>
          </p:cNvSpPr>
          <p:nvPr>
            <p:ph type="ctrTitle"/>
          </p:nvPr>
        </p:nvSpPr>
        <p:spPr>
          <a:xfrm>
            <a:off x="2286000" y="3124200"/>
            <a:ext cx="6172200" cy="1894362"/>
          </a:xfrm>
          <a:effectLst/>
        </p:spPr>
        <p:txBody>
          <a:bodyPr/>
          <a:lstStyle>
            <a:lvl1pPr>
              <a:defRPr b="1">
                <a:effectLst/>
              </a:defRPr>
            </a:lvl1pPr>
          </a:lstStyle>
          <a:p>
            <a:r>
              <a:rPr kumimoji="0" lang="en-US" smtClean="0">
                <a:effectLst/>
              </a:rPr>
              <a:t>Click to edit Master title style</a:t>
            </a:r>
            <a:endParaRPr kumimoji="0" lang="en-US">
              <a:effectLst/>
            </a:endParaRPr>
          </a:p>
        </p:txBody>
      </p:sp>
      <p:sp>
        <p:nvSpPr>
          <p:cNvPr id="9" name="Subtitle 8"/>
          <p:cNvSpPr>
            <a:spLocks noGrp="1"/>
          </p:cNvSpPr>
          <p:nvPr>
            <p:ph type="subTitle" idx="1"/>
          </p:nvPr>
        </p:nvSpPr>
        <p:spPr>
          <a:xfrm>
            <a:off x="2286000" y="5003322"/>
            <a:ext cx="6172200" cy="1371600"/>
          </a:xfrm>
          <a:effectLst/>
        </p:spPr>
        <p:txBody>
          <a:bodyPr/>
          <a:lstStyle>
            <a:lvl1pPr marL="0" indent="0" algn="l">
              <a:buNone/>
              <a:defRPr sz="1800" b="1">
                <a:solidFill>
                  <a:schemeClr val="tx2"/>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effectLst/>
              </a:rPr>
              <a:t>Click to edit Master subtitle style</a:t>
            </a:r>
            <a:endParaRPr kumimoji="0" lang="en-US">
              <a:effectLst/>
            </a:endParaRPr>
          </a:p>
        </p:txBody>
      </p:sp>
      <p:sp>
        <p:nvSpPr>
          <p:cNvPr id="28" name="Date Placeholder 27"/>
          <p:cNvSpPr>
            <a:spLocks noGrp="1"/>
          </p:cNvSpPr>
          <p:nvPr>
            <p:ph type="dt" sz="half" idx="10"/>
          </p:nvPr>
        </p:nvSpPr>
        <p:spPr>
          <a:xfrm rot="5400000">
            <a:off x="7764621" y="1174097"/>
            <a:ext cx="2286000" cy="381000"/>
          </a:xfrm>
          <a:effectLst/>
        </p:spPr>
        <p:txBody>
          <a:bodyPr/>
          <a:lstStyle/>
          <a:p>
            <a:fld id="{7574908C-7778-44CA-BAB5-EEB6B0CA1B2C}" type="datetimeFigureOut">
              <a:rPr lang="en-US" smtClean="0">
                <a:effectLst/>
              </a:rPr>
              <a:t>8/31/2015</a:t>
            </a:fld>
            <a:endParaRPr lang="en-US">
              <a:effectLst/>
            </a:endParaRPr>
          </a:p>
        </p:txBody>
      </p:sp>
      <p:sp>
        <p:nvSpPr>
          <p:cNvPr id="17" name="Footer Placeholder 16"/>
          <p:cNvSpPr>
            <a:spLocks noGrp="1"/>
          </p:cNvSpPr>
          <p:nvPr>
            <p:ph type="ftr" sz="quarter" idx="11"/>
          </p:nvPr>
        </p:nvSpPr>
        <p:spPr>
          <a:xfrm rot="5400000">
            <a:off x="7077269" y="4181669"/>
            <a:ext cx="3657600" cy="384048"/>
          </a:xfrm>
          <a:effectLst/>
        </p:spPr>
        <p:txBody>
          <a:bodyPr/>
          <a:lstStyle/>
          <a:p>
            <a:endParaRPr lang="en-US">
              <a:effectLst/>
            </a:endParaRPr>
          </a:p>
        </p:txBody>
      </p:sp>
      <p:sp>
        <p:nvSpPr>
          <p:cNvPr id="10" name="Rectangle 9"/>
          <p:cNvSpPr/>
          <p:nvPr/>
        </p:nvSpPr>
        <p:spPr>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2" name="Rectangle 11"/>
          <p:cNvSpPr/>
          <p:nvPr/>
        </p:nvSpPr>
        <p:spPr>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4" name="Rectangle 13"/>
          <p:cNvSpPr/>
          <p:nvPr/>
        </p:nvSpPr>
        <p:spPr>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9" name="Rectangle 18"/>
          <p:cNvSpPr/>
          <p:nvPr/>
        </p:nvSpPr>
        <p:spPr>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1" name="Straight Connector 10"/>
          <p:cNvSpPr>
            <a:spLocks noChangeShapeType="1"/>
          </p:cNvSpPr>
          <p:nvPr/>
        </p:nvSpPr>
        <p:spPr>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8" name="Straight Connector 17"/>
          <p:cNvSpPr>
            <a:spLocks noChangeShapeType="1"/>
          </p:cNvSpPr>
          <p:nvPr/>
        </p:nvSpPr>
        <p:spPr>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20" name="Straight Connector 19"/>
          <p:cNvSpPr>
            <a:spLocks noChangeShapeType="1"/>
          </p:cNvSpPr>
          <p:nvPr/>
        </p:nvSpPr>
        <p:spPr>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6" name="Straight Connector 15"/>
          <p:cNvSpPr>
            <a:spLocks noChangeShapeType="1"/>
          </p:cNvSpPr>
          <p:nvPr/>
        </p:nvSpPr>
        <p:spPr>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5" name="Straight Connector 14"/>
          <p:cNvSpPr>
            <a:spLocks noChangeShapeType="1"/>
          </p:cNvSpPr>
          <p:nvPr/>
        </p:nvSpPr>
        <p:spPr>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22" name="Straight Connector 21"/>
          <p:cNvSpPr>
            <a:spLocks noChangeShapeType="1"/>
          </p:cNvSpPr>
          <p:nvPr/>
        </p:nvSpPr>
        <p:spPr>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27" name="Rectangle 26"/>
          <p:cNvSpPr/>
          <p:nvPr/>
        </p:nvSpPr>
        <p:spPr>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1" name="Oval 20"/>
          <p:cNvSpPr/>
          <p:nvPr/>
        </p:nvSpPr>
        <p:spPr>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3" name="Oval 22"/>
          <p:cNvSpPr/>
          <p:nvPr/>
        </p:nvSpPr>
        <p:spPr>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4" name="Oval 23"/>
          <p:cNvSpPr/>
          <p:nvPr/>
        </p:nvSpPr>
        <p:spPr>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6" name="Oval 25"/>
          <p:cNvSpPr/>
          <p:nvPr/>
        </p:nvSpPr>
        <p:spPr>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9" name="Slide Number Placeholder 28"/>
          <p:cNvSpPr>
            <a:spLocks noGrp="1"/>
          </p:cNvSpPr>
          <p:nvPr>
            <p:ph type="sldNum" sz="quarter" idx="12"/>
          </p:nvPr>
        </p:nvSpPr>
        <p:spPr>
          <a:xfrm>
            <a:off x="1325544" y="4928702"/>
            <a:ext cx="609600" cy="517524"/>
          </a:xfrm>
          <a:effectLst/>
        </p:spPr>
        <p:txBody>
          <a:bodyPr/>
          <a:lstStyle/>
          <a:p>
            <a:fld id="{CE42A8D7-95E5-4EB0-AC51-32BFF854E6A0}" type="slidenum">
              <a:rPr lang="en-US" smtClean="0">
                <a:effectLst/>
              </a:rPr>
              <a:t>‹#›</a:t>
            </a:fld>
            <a:endParaRPr lang="en-US">
              <a:effectLst/>
            </a:endParaRP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kumimoji="0" lang="en-US" smtClean="0">
                <a:effectLst/>
              </a:rPr>
              <a:t>Click to edit Master title style</a:t>
            </a:r>
            <a:endParaRPr kumimoji="0" lang="en-US">
              <a:effectLst/>
            </a:endParaRPr>
          </a:p>
        </p:txBody>
      </p:sp>
      <p:sp>
        <p:nvSpPr>
          <p:cNvPr id="3" name="Vertical Text Placeholder 2"/>
          <p:cNvSpPr>
            <a:spLocks noGrp="1"/>
          </p:cNvSpPr>
          <p:nvPr>
            <p:ph type="body" orient="vert" idx="1"/>
          </p:nvPr>
        </p:nvSpPr>
        <p:spPr>
          <a:effectLst/>
        </p:spPr>
        <p:txBody>
          <a:bodyPr vert="eaVert"/>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4" name="Date Placeholder 3"/>
          <p:cNvSpPr>
            <a:spLocks noGrp="1"/>
          </p:cNvSpPr>
          <p:nvPr>
            <p:ph type="dt" sz="half" idx="10"/>
          </p:nvPr>
        </p:nvSpPr>
        <p:spPr>
          <a:effectLst/>
        </p:spPr>
        <p:txBody>
          <a:bodyPr/>
          <a:lstStyle/>
          <a:p>
            <a:fld id="{7574908C-7778-44CA-BAB5-EEB6B0CA1B2C}" type="datetimeFigureOut">
              <a:rPr lang="en-US" smtClean="0">
                <a:effectLst/>
              </a:rPr>
              <a:t>8/31/2015</a:t>
            </a:fld>
            <a:endParaRPr lang="en-US">
              <a:effectLst/>
            </a:endParaRPr>
          </a:p>
        </p:txBody>
      </p:sp>
      <p:sp>
        <p:nvSpPr>
          <p:cNvPr id="5" name="Footer Placeholder 4"/>
          <p:cNvSpPr>
            <a:spLocks noGrp="1"/>
          </p:cNvSpPr>
          <p:nvPr>
            <p:ph type="ftr" sz="quarter" idx="11"/>
          </p:nvPr>
        </p:nvSpPr>
        <p:spPr>
          <a:effectLst/>
        </p:spPr>
        <p:txBody>
          <a:bodyPr/>
          <a:lstStyle/>
          <a:p>
            <a:endParaRPr lang="en-US">
              <a:effectLst/>
            </a:endParaRPr>
          </a:p>
        </p:txBody>
      </p:sp>
      <p:sp>
        <p:nvSpPr>
          <p:cNvPr id="6" name="Slide Number Placeholder 5"/>
          <p:cNvSpPr>
            <a:spLocks noGrp="1"/>
          </p:cNvSpPr>
          <p:nvPr>
            <p:ph type="sldNum" sz="quarter" idx="12"/>
          </p:nvPr>
        </p:nvSpPr>
        <p:spPr>
          <a:effectLst/>
        </p:spPr>
        <p:txBody>
          <a:bodyPr/>
          <a:lstStyle/>
          <a:p>
            <a:fld id="{CE42A8D7-95E5-4EB0-AC51-32BFF854E6A0}" type="slidenum">
              <a:rPr lang="en-US" smtClean="0">
                <a:effectLst/>
              </a:rPr>
              <a:t>‹#›</a:t>
            </a:fld>
            <a:endParaRPr lang="en-US">
              <a:effectLst/>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a:effectLst/>
      </p:grpSpPr>
      <p:sp>
        <p:nvSpPr>
          <p:cNvPr id="2" name="Vertical Title 1"/>
          <p:cNvSpPr>
            <a:spLocks noGrp="1"/>
          </p:cNvSpPr>
          <p:nvPr>
            <p:ph type="title" orient="vert"/>
          </p:nvPr>
        </p:nvSpPr>
        <p:spPr>
          <a:xfrm>
            <a:off x="6629400" y="274639"/>
            <a:ext cx="1676400" cy="5851525"/>
          </a:xfrm>
          <a:effectLst/>
        </p:spPr>
        <p:txBody>
          <a:bodyPr vert="eaVert"/>
          <a:lstStyle/>
          <a:p>
            <a:r>
              <a:rPr kumimoji="0" lang="en-US" smtClean="0">
                <a:effectLst/>
              </a:rPr>
              <a:t>Click to edit Master title style</a:t>
            </a:r>
            <a:endParaRPr kumimoji="0" lang="en-US">
              <a:effectLst/>
            </a:endParaRPr>
          </a:p>
        </p:txBody>
      </p:sp>
      <p:sp>
        <p:nvSpPr>
          <p:cNvPr id="3" name="Vertical Text Placeholder 2"/>
          <p:cNvSpPr>
            <a:spLocks noGrp="1"/>
          </p:cNvSpPr>
          <p:nvPr>
            <p:ph type="body" orient="vert" idx="1"/>
          </p:nvPr>
        </p:nvSpPr>
        <p:spPr>
          <a:xfrm>
            <a:off x="457200" y="274638"/>
            <a:ext cx="6019800" cy="5851525"/>
          </a:xfrm>
          <a:effectLst/>
        </p:spPr>
        <p:txBody>
          <a:bodyPr vert="eaVert"/>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4" name="Date Placeholder 3"/>
          <p:cNvSpPr>
            <a:spLocks noGrp="1"/>
          </p:cNvSpPr>
          <p:nvPr>
            <p:ph type="dt" sz="half" idx="10"/>
          </p:nvPr>
        </p:nvSpPr>
        <p:spPr>
          <a:effectLst/>
        </p:spPr>
        <p:txBody>
          <a:bodyPr/>
          <a:lstStyle/>
          <a:p>
            <a:fld id="{7574908C-7778-44CA-BAB5-EEB6B0CA1B2C}" type="datetimeFigureOut">
              <a:rPr lang="en-US" smtClean="0">
                <a:effectLst/>
              </a:rPr>
              <a:t>8/31/2015</a:t>
            </a:fld>
            <a:endParaRPr lang="en-US">
              <a:effectLst/>
            </a:endParaRPr>
          </a:p>
        </p:txBody>
      </p:sp>
      <p:sp>
        <p:nvSpPr>
          <p:cNvPr id="5" name="Footer Placeholder 4"/>
          <p:cNvSpPr>
            <a:spLocks noGrp="1"/>
          </p:cNvSpPr>
          <p:nvPr>
            <p:ph type="ftr" sz="quarter" idx="11"/>
          </p:nvPr>
        </p:nvSpPr>
        <p:spPr>
          <a:effectLst/>
        </p:spPr>
        <p:txBody>
          <a:bodyPr/>
          <a:lstStyle/>
          <a:p>
            <a:endParaRPr lang="en-US">
              <a:effectLst/>
            </a:endParaRPr>
          </a:p>
        </p:txBody>
      </p:sp>
      <p:sp>
        <p:nvSpPr>
          <p:cNvPr id="6" name="Slide Number Placeholder 5"/>
          <p:cNvSpPr>
            <a:spLocks noGrp="1"/>
          </p:cNvSpPr>
          <p:nvPr>
            <p:ph type="sldNum" sz="quarter" idx="12"/>
          </p:nvPr>
        </p:nvSpPr>
        <p:spPr>
          <a:effectLst/>
        </p:spPr>
        <p:txBody>
          <a:bodyPr/>
          <a:lstStyle/>
          <a:p>
            <a:fld id="{CE42A8D7-95E5-4EB0-AC51-32BFF854E6A0}" type="slidenum">
              <a:rPr lang="en-US" smtClean="0">
                <a:effectLst/>
              </a:rPr>
              <a:t>‹#›</a:t>
            </a:fld>
            <a:endParaRPr lang="en-US">
              <a:effectLst/>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kumimoji="0" lang="en-US" smtClean="0">
                <a:effectLst/>
              </a:rPr>
              <a:t>Click to edit Master title style</a:t>
            </a:r>
            <a:endParaRPr kumimoji="0" lang="en-US">
              <a:effectLst/>
            </a:endParaRPr>
          </a:p>
        </p:txBody>
      </p:sp>
      <p:sp>
        <p:nvSpPr>
          <p:cNvPr id="8" name="Content Placeholder 7"/>
          <p:cNvSpPr>
            <a:spLocks noGrp="1"/>
          </p:cNvSpPr>
          <p:nvPr>
            <p:ph sz="quarter" idx="1"/>
          </p:nvPr>
        </p:nvSpPr>
        <p:spPr>
          <a:xfrm>
            <a:off x="457200" y="1600200"/>
            <a:ext cx="7467600" cy="4873752"/>
          </a:xfrm>
          <a:effectLst/>
        </p:spPr>
        <p:txBody>
          <a:bodyPr/>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7" name="Date Placeholder 6"/>
          <p:cNvSpPr>
            <a:spLocks noGrp="1"/>
          </p:cNvSpPr>
          <p:nvPr>
            <p:ph type="dt" sz="half" idx="14"/>
          </p:nvPr>
        </p:nvSpPr>
        <p:spPr>
          <a:effectLst/>
        </p:spPr>
        <p:txBody>
          <a:bodyPr rtlCol="0"/>
          <a:lstStyle/>
          <a:p>
            <a:fld id="{7574908C-7778-44CA-BAB5-EEB6B0CA1B2C}" type="datetimeFigureOut">
              <a:rPr lang="en-US" smtClean="0">
                <a:effectLst/>
              </a:rPr>
              <a:t>8/31/2015</a:t>
            </a:fld>
            <a:endParaRPr lang="en-US">
              <a:effectLst/>
            </a:endParaRPr>
          </a:p>
        </p:txBody>
      </p:sp>
      <p:sp>
        <p:nvSpPr>
          <p:cNvPr id="9" name="Slide Number Placeholder 8"/>
          <p:cNvSpPr>
            <a:spLocks noGrp="1"/>
          </p:cNvSpPr>
          <p:nvPr>
            <p:ph type="sldNum" sz="quarter" idx="15"/>
          </p:nvPr>
        </p:nvSpPr>
        <p:spPr>
          <a:effectLst/>
        </p:spPr>
        <p:txBody>
          <a:bodyPr rtlCol="0"/>
          <a:lstStyle/>
          <a:p>
            <a:fld id="{CE42A8D7-95E5-4EB0-AC51-32BFF854E6A0}" type="slidenum">
              <a:rPr lang="en-US" smtClean="0">
                <a:effectLst/>
              </a:rPr>
              <a:t>‹#›</a:t>
            </a:fld>
            <a:endParaRPr lang="en-US">
              <a:effectLst/>
            </a:endParaRPr>
          </a:p>
        </p:txBody>
      </p:sp>
      <p:sp>
        <p:nvSpPr>
          <p:cNvPr id="10" name="Footer Placeholder 9"/>
          <p:cNvSpPr>
            <a:spLocks noGrp="1"/>
          </p:cNvSpPr>
          <p:nvPr>
            <p:ph type="ftr" sz="quarter" idx="16"/>
          </p:nvPr>
        </p:nvSpPr>
        <p:spPr>
          <a:effectLst/>
        </p:spPr>
        <p:txBody>
          <a:bodyPr rtlCol="0"/>
          <a:lstStyle/>
          <a:p>
            <a:endParaRPr lang="en-US">
              <a:effectLst/>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a:effectLst/>
      </p:grpSpPr>
      <p:sp>
        <p:nvSpPr>
          <p:cNvPr id="2" name="Title 1"/>
          <p:cNvSpPr>
            <a:spLocks noGrp="1"/>
          </p:cNvSpPr>
          <p:nvPr>
            <p:ph type="title"/>
          </p:nvPr>
        </p:nvSpPr>
        <p:spPr>
          <a:xfrm>
            <a:off x="2286000" y="2895600"/>
            <a:ext cx="6172200" cy="2053590"/>
          </a:xfrm>
          <a:effectLst/>
        </p:spPr>
        <p:txBody>
          <a:bodyPr/>
          <a:lstStyle>
            <a:lvl1pPr algn="l">
              <a:buNone/>
              <a:defRPr sz="3000" b="1" cap="small" baseline="0">
                <a:effectLst/>
              </a:defRPr>
            </a:lvl1pPr>
          </a:lstStyle>
          <a:p>
            <a:r>
              <a:rPr kumimoji="0" lang="en-US" smtClean="0">
                <a:effectLst/>
              </a:rPr>
              <a:t>Click to edit Master title style</a:t>
            </a:r>
            <a:endParaRPr kumimoji="0" lang="en-US">
              <a:effectLst/>
            </a:endParaRPr>
          </a:p>
        </p:txBody>
      </p:sp>
      <p:sp>
        <p:nvSpPr>
          <p:cNvPr id="3" name="Text Placeholder 2"/>
          <p:cNvSpPr>
            <a:spLocks noGrp="1"/>
          </p:cNvSpPr>
          <p:nvPr>
            <p:ph type="body" idx="1"/>
          </p:nvPr>
        </p:nvSpPr>
        <p:spPr>
          <a:xfrm>
            <a:off x="2286000" y="5010150"/>
            <a:ext cx="6172200" cy="1371600"/>
          </a:xfrm>
          <a:effectLst/>
        </p:spPr>
        <p:txBody>
          <a:bodyPr anchor="t"/>
          <a:lstStyle>
            <a:lvl1pPr marL="0" indent="0">
              <a:buNone/>
              <a:defRPr sz="1800" b="1">
                <a:solidFill>
                  <a:schemeClr val="tx2"/>
                </a:solidFill>
                <a:effectLst/>
              </a:defRPr>
            </a:lvl1pPr>
            <a:lvl2pPr>
              <a:buNone/>
              <a:defRPr sz="1800">
                <a:solidFill>
                  <a:schemeClr val="tx1">
                    <a:tint val="75000"/>
                  </a:schemeClr>
                </a:solidFill>
                <a:effectLst/>
              </a:defRPr>
            </a:lvl2pPr>
            <a:lvl3pPr>
              <a:buNone/>
              <a:defRPr sz="1600">
                <a:solidFill>
                  <a:schemeClr val="tx1">
                    <a:tint val="75000"/>
                  </a:schemeClr>
                </a:solidFill>
                <a:effectLst/>
              </a:defRPr>
            </a:lvl3pPr>
            <a:lvl4pPr>
              <a:buNone/>
              <a:defRPr sz="1400">
                <a:solidFill>
                  <a:schemeClr val="tx1">
                    <a:tint val="75000"/>
                  </a:schemeClr>
                </a:solidFill>
                <a:effectLst/>
              </a:defRPr>
            </a:lvl4pPr>
            <a:lvl5pPr>
              <a:buNone/>
              <a:defRPr sz="1400">
                <a:solidFill>
                  <a:schemeClr val="tx1">
                    <a:tint val="75000"/>
                  </a:schemeClr>
                </a:solidFill>
                <a:effectLst/>
              </a:defRPr>
            </a:lvl5pPr>
          </a:lstStyle>
          <a:p>
            <a:pPr lvl="0" eaLnBrk="1" latinLnBrk="0" hangingPunct="1"/>
            <a:r>
              <a:rPr kumimoji="0" lang="en-US" smtClean="0">
                <a:effectLst/>
              </a:rPr>
              <a:t>Click to edit Master text styles</a:t>
            </a:r>
          </a:p>
        </p:txBody>
      </p:sp>
      <p:sp>
        <p:nvSpPr>
          <p:cNvPr id="4" name="Date Placeholder 3"/>
          <p:cNvSpPr>
            <a:spLocks noGrp="1"/>
          </p:cNvSpPr>
          <p:nvPr>
            <p:ph type="dt" sz="half" idx="10"/>
          </p:nvPr>
        </p:nvSpPr>
        <p:spPr>
          <a:xfrm rot="5400000">
            <a:off x="7763256" y="1170432"/>
            <a:ext cx="2286000" cy="381000"/>
          </a:xfrm>
          <a:effectLst/>
        </p:spPr>
        <p:txBody>
          <a:bodyPr/>
          <a:lstStyle/>
          <a:p>
            <a:fld id="{7574908C-7778-44CA-BAB5-EEB6B0CA1B2C}" type="datetimeFigureOut">
              <a:rPr lang="en-US" smtClean="0">
                <a:effectLst/>
              </a:rPr>
              <a:t>8/31/2015</a:t>
            </a:fld>
            <a:endParaRPr lang="en-US">
              <a:effectLst/>
            </a:endParaRPr>
          </a:p>
        </p:txBody>
      </p:sp>
      <p:sp>
        <p:nvSpPr>
          <p:cNvPr id="5" name="Footer Placeholder 4"/>
          <p:cNvSpPr>
            <a:spLocks noGrp="1"/>
          </p:cNvSpPr>
          <p:nvPr>
            <p:ph type="ftr" sz="quarter" idx="11"/>
          </p:nvPr>
        </p:nvSpPr>
        <p:spPr>
          <a:xfrm rot="5400000">
            <a:off x="7077456" y="4178808"/>
            <a:ext cx="3657600" cy="384048"/>
          </a:xfrm>
          <a:effectLst/>
        </p:spPr>
        <p:txBody>
          <a:bodyPr/>
          <a:lstStyle/>
          <a:p>
            <a:endParaRPr lang="en-US">
              <a:effectLst/>
            </a:endParaRPr>
          </a:p>
        </p:txBody>
      </p:sp>
      <p:sp>
        <p:nvSpPr>
          <p:cNvPr id="9" name="Rectangle 8"/>
          <p:cNvSpPr/>
          <p:nvPr/>
        </p:nvSpPr>
        <p:spPr>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0" name="Rectangle 9"/>
          <p:cNvSpPr/>
          <p:nvPr/>
        </p:nvSpPr>
        <p:spPr>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1" name="Rectangle 10"/>
          <p:cNvSpPr/>
          <p:nvPr/>
        </p:nvSpPr>
        <p:spPr>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2" name="Rectangle 11"/>
          <p:cNvSpPr/>
          <p:nvPr/>
        </p:nvSpPr>
        <p:spPr>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3" name="Straight Connector 12"/>
          <p:cNvSpPr>
            <a:spLocks noChangeShapeType="1"/>
          </p:cNvSpPr>
          <p:nvPr/>
        </p:nvSpPr>
        <p:spPr>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4" name="Straight Connector 13"/>
          <p:cNvSpPr>
            <a:spLocks noChangeShapeType="1"/>
          </p:cNvSpPr>
          <p:nvPr/>
        </p:nvSpPr>
        <p:spPr>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5" name="Straight Connector 14"/>
          <p:cNvSpPr>
            <a:spLocks noChangeShapeType="1"/>
          </p:cNvSpPr>
          <p:nvPr/>
        </p:nvSpPr>
        <p:spPr>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6" name="Straight Connector 15"/>
          <p:cNvSpPr>
            <a:spLocks noChangeShapeType="1"/>
          </p:cNvSpPr>
          <p:nvPr/>
        </p:nvSpPr>
        <p:spPr>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7" name="Straight Connector 16"/>
          <p:cNvSpPr>
            <a:spLocks noChangeShapeType="1"/>
          </p:cNvSpPr>
          <p:nvPr/>
        </p:nvSpPr>
        <p:spPr>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8" name="Rectangle 17"/>
          <p:cNvSpPr/>
          <p:nvPr/>
        </p:nvSpPr>
        <p:spPr>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9" name="Oval 18"/>
          <p:cNvSpPr/>
          <p:nvPr/>
        </p:nvSpPr>
        <p:spPr>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0" name="Oval 19"/>
          <p:cNvSpPr/>
          <p:nvPr/>
        </p:nvSpPr>
        <p:spPr>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1" name="Oval 20"/>
          <p:cNvSpPr/>
          <p:nvPr/>
        </p:nvSpPr>
        <p:spPr>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2" name="Oval 21"/>
          <p:cNvSpPr/>
          <p:nvPr/>
        </p:nvSpPr>
        <p:spPr>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3" name="Oval 22"/>
          <p:cNvSpPr/>
          <p:nvPr/>
        </p:nvSpPr>
        <p:spPr>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6" name="Straight Connector 25"/>
          <p:cNvSpPr>
            <a:spLocks noChangeShapeType="1"/>
          </p:cNvSpPr>
          <p:nvPr/>
        </p:nvSpPr>
        <p:spPr>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6" name="Slide Number Placeholder 5"/>
          <p:cNvSpPr>
            <a:spLocks noGrp="1"/>
          </p:cNvSpPr>
          <p:nvPr>
            <p:ph type="sldNum" sz="quarter" idx="12"/>
          </p:nvPr>
        </p:nvSpPr>
        <p:spPr>
          <a:xfrm>
            <a:off x="1340616" y="4928702"/>
            <a:ext cx="609600" cy="517524"/>
          </a:xfrm>
          <a:effectLst/>
        </p:spPr>
        <p:txBody>
          <a:bodyPr/>
          <a:lstStyle/>
          <a:p>
            <a:fld id="{CE42A8D7-95E5-4EB0-AC51-32BFF854E6A0}" type="slidenum">
              <a:rPr lang="en-US" smtClean="0">
                <a:effectLst/>
              </a:rPr>
              <a:t>‹#›</a:t>
            </a:fld>
            <a:endParaRPr lang="en-US">
              <a:effectLst/>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kumimoji="0" lang="en-US" smtClean="0">
                <a:effectLst/>
              </a:rPr>
              <a:t>Click to edit Master title style</a:t>
            </a:r>
            <a:endParaRPr kumimoji="0" lang="en-US">
              <a:effectLst/>
            </a:endParaRPr>
          </a:p>
        </p:txBody>
      </p:sp>
      <p:sp>
        <p:nvSpPr>
          <p:cNvPr id="5" name="Date Placeholder 4"/>
          <p:cNvSpPr>
            <a:spLocks noGrp="1"/>
          </p:cNvSpPr>
          <p:nvPr>
            <p:ph type="dt" sz="half" idx="10"/>
          </p:nvPr>
        </p:nvSpPr>
        <p:spPr>
          <a:effectLst/>
        </p:spPr>
        <p:txBody>
          <a:bodyPr/>
          <a:lstStyle/>
          <a:p>
            <a:fld id="{7574908C-7778-44CA-BAB5-EEB6B0CA1B2C}" type="datetimeFigureOut">
              <a:rPr lang="en-US" smtClean="0">
                <a:effectLst/>
              </a:rPr>
              <a:t>8/31/2015</a:t>
            </a:fld>
            <a:endParaRPr lang="en-US">
              <a:effectLst/>
            </a:endParaRPr>
          </a:p>
        </p:txBody>
      </p:sp>
      <p:sp>
        <p:nvSpPr>
          <p:cNvPr id="6" name="Footer Placeholder 5"/>
          <p:cNvSpPr>
            <a:spLocks noGrp="1"/>
          </p:cNvSpPr>
          <p:nvPr>
            <p:ph type="ftr" sz="quarter" idx="11"/>
          </p:nvPr>
        </p:nvSpPr>
        <p:spPr>
          <a:effectLst/>
        </p:spPr>
        <p:txBody>
          <a:bodyPr/>
          <a:lstStyle/>
          <a:p>
            <a:endParaRPr lang="en-US">
              <a:effectLst/>
            </a:endParaRPr>
          </a:p>
        </p:txBody>
      </p:sp>
      <p:sp>
        <p:nvSpPr>
          <p:cNvPr id="7" name="Slide Number Placeholder 6"/>
          <p:cNvSpPr>
            <a:spLocks noGrp="1"/>
          </p:cNvSpPr>
          <p:nvPr>
            <p:ph type="sldNum" sz="quarter" idx="12"/>
          </p:nvPr>
        </p:nvSpPr>
        <p:spPr>
          <a:effectLst/>
        </p:spPr>
        <p:txBody>
          <a:bodyPr/>
          <a:lstStyle/>
          <a:p>
            <a:fld id="{CE42A8D7-95E5-4EB0-AC51-32BFF854E6A0}" type="slidenum">
              <a:rPr lang="en-US" smtClean="0">
                <a:effectLst/>
              </a:rPr>
              <a:t>‹#›</a:t>
            </a:fld>
            <a:endParaRPr lang="en-US">
              <a:effectLst/>
            </a:endParaRPr>
          </a:p>
        </p:txBody>
      </p:sp>
      <p:sp>
        <p:nvSpPr>
          <p:cNvPr id="9" name="Content Placeholder 8"/>
          <p:cNvSpPr>
            <a:spLocks noGrp="1"/>
          </p:cNvSpPr>
          <p:nvPr>
            <p:ph sz="quarter" idx="1"/>
          </p:nvPr>
        </p:nvSpPr>
        <p:spPr>
          <a:xfrm>
            <a:off x="457200" y="1600200"/>
            <a:ext cx="3657600" cy="4572000"/>
          </a:xfrm>
          <a:effectLst/>
        </p:spPr>
        <p:txBody>
          <a:bodyPr/>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11" name="Content Placeholder 10"/>
          <p:cNvSpPr>
            <a:spLocks noGrp="1"/>
          </p:cNvSpPr>
          <p:nvPr>
            <p:ph sz="quarter" idx="2"/>
          </p:nvPr>
        </p:nvSpPr>
        <p:spPr>
          <a:xfrm>
            <a:off x="4270248" y="1600200"/>
            <a:ext cx="3657600" cy="4572000"/>
          </a:xfrm>
          <a:effectLst/>
        </p:spPr>
        <p:txBody>
          <a:bodyPr/>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a:effectLst/>
      </p:grpSpPr>
      <p:sp>
        <p:nvSpPr>
          <p:cNvPr id="2" name="Title 1"/>
          <p:cNvSpPr>
            <a:spLocks noGrp="1"/>
          </p:cNvSpPr>
          <p:nvPr>
            <p:ph type="title"/>
          </p:nvPr>
        </p:nvSpPr>
        <p:spPr>
          <a:xfrm>
            <a:off x="457200" y="273050"/>
            <a:ext cx="7543800" cy="1143000"/>
          </a:xfrm>
          <a:effectLst/>
        </p:spPr>
        <p:txBody>
          <a:bodyPr anchor="b"/>
          <a:lstStyle/>
          <a:p>
            <a:r>
              <a:rPr kumimoji="0" lang="en-US" smtClean="0">
                <a:effectLst/>
              </a:rPr>
              <a:t>Click to edit Master title style</a:t>
            </a:r>
            <a:endParaRPr kumimoji="0" lang="en-US">
              <a:effectLst/>
            </a:endParaRPr>
          </a:p>
        </p:txBody>
      </p:sp>
      <p:sp>
        <p:nvSpPr>
          <p:cNvPr id="7" name="Date Placeholder 6"/>
          <p:cNvSpPr>
            <a:spLocks noGrp="1"/>
          </p:cNvSpPr>
          <p:nvPr>
            <p:ph type="dt" sz="half" idx="10"/>
          </p:nvPr>
        </p:nvSpPr>
        <p:spPr>
          <a:effectLst/>
        </p:spPr>
        <p:txBody>
          <a:bodyPr/>
          <a:lstStyle/>
          <a:p>
            <a:fld id="{7574908C-7778-44CA-BAB5-EEB6B0CA1B2C}" type="datetimeFigureOut">
              <a:rPr lang="en-US" smtClean="0">
                <a:effectLst/>
              </a:rPr>
              <a:t>8/31/2015</a:t>
            </a:fld>
            <a:endParaRPr lang="en-US">
              <a:effectLst/>
            </a:endParaRPr>
          </a:p>
        </p:txBody>
      </p:sp>
      <p:sp>
        <p:nvSpPr>
          <p:cNvPr id="8" name="Footer Placeholder 7"/>
          <p:cNvSpPr>
            <a:spLocks noGrp="1"/>
          </p:cNvSpPr>
          <p:nvPr>
            <p:ph type="ftr" sz="quarter" idx="11"/>
          </p:nvPr>
        </p:nvSpPr>
        <p:spPr>
          <a:effectLst/>
        </p:spPr>
        <p:txBody>
          <a:bodyPr/>
          <a:lstStyle/>
          <a:p>
            <a:endParaRPr lang="en-US">
              <a:effectLst/>
            </a:endParaRPr>
          </a:p>
        </p:txBody>
      </p:sp>
      <p:sp>
        <p:nvSpPr>
          <p:cNvPr id="9" name="Slide Number Placeholder 8"/>
          <p:cNvSpPr>
            <a:spLocks noGrp="1"/>
          </p:cNvSpPr>
          <p:nvPr>
            <p:ph type="sldNum" sz="quarter" idx="12"/>
          </p:nvPr>
        </p:nvSpPr>
        <p:spPr>
          <a:effectLst/>
        </p:spPr>
        <p:txBody>
          <a:bodyPr/>
          <a:lstStyle/>
          <a:p>
            <a:fld id="{CE42A8D7-95E5-4EB0-AC51-32BFF854E6A0}" type="slidenum">
              <a:rPr lang="en-US" smtClean="0">
                <a:effectLst/>
              </a:rPr>
              <a:t>‹#›</a:t>
            </a:fld>
            <a:endParaRPr lang="en-US">
              <a:effectLst/>
            </a:endParaRPr>
          </a:p>
        </p:txBody>
      </p:sp>
      <p:sp>
        <p:nvSpPr>
          <p:cNvPr id="11" name="Content Placeholder 10"/>
          <p:cNvSpPr>
            <a:spLocks noGrp="1"/>
          </p:cNvSpPr>
          <p:nvPr>
            <p:ph sz="quarter" idx="2"/>
          </p:nvPr>
        </p:nvSpPr>
        <p:spPr>
          <a:xfrm>
            <a:off x="457200" y="2362200"/>
            <a:ext cx="3657600" cy="3886200"/>
          </a:xfrm>
          <a:effectLst/>
        </p:spPr>
        <p:txBody>
          <a:bodyPr/>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13" name="Content Placeholder 12"/>
          <p:cNvSpPr>
            <a:spLocks noGrp="1"/>
          </p:cNvSpPr>
          <p:nvPr>
            <p:ph sz="quarter" idx="4"/>
          </p:nvPr>
        </p:nvSpPr>
        <p:spPr>
          <a:xfrm>
            <a:off x="4371975" y="2362200"/>
            <a:ext cx="3657600" cy="3886200"/>
          </a:xfrm>
          <a:effectLst/>
        </p:spPr>
        <p:txBody>
          <a:bodyPr/>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a:effectLst/>
        </p:spPr>
        <p:txBody>
          <a:bodyPr rtlCol="0" anchor="ctr">
            <a:noAutofit/>
          </a:bodyPr>
          <a:lstStyle>
            <a:lvl1pPr marL="0" indent="0">
              <a:buFontTx/>
              <a:buNone/>
              <a:defRPr sz="2000" b="1">
                <a:solidFill>
                  <a:srgbClr val="FFFFFF"/>
                </a:solidFill>
                <a:effectLst/>
              </a:defRPr>
            </a:lvl1pPr>
          </a:lstStyle>
          <a:p>
            <a:pPr lvl="0" eaLnBrk="1" latinLnBrk="0" hangingPunct="1"/>
            <a:r>
              <a:rPr kumimoji="0" lang="en-US" smtClean="0">
                <a:effectLst/>
              </a:rPr>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a:effectLst/>
        </p:spPr>
        <p:txBody>
          <a:bodyPr rtlCol="0" anchor="ctr">
            <a:noAutofit/>
          </a:bodyPr>
          <a:lstStyle>
            <a:lvl1pPr marL="0" indent="0">
              <a:buFontTx/>
              <a:buNone/>
              <a:defRPr sz="2000" b="1">
                <a:solidFill>
                  <a:srgbClr val="FFFFFF"/>
                </a:solidFill>
                <a:effectLst/>
              </a:defRPr>
            </a:lvl1pPr>
          </a:lstStyle>
          <a:p>
            <a:pPr lvl="0" eaLnBrk="1" latinLnBrk="0" hangingPunct="1"/>
            <a:r>
              <a:rPr kumimoji="0" lang="en-US" smtClean="0">
                <a:effectLst/>
              </a:rPr>
              <a:t>Click to edit Master text styles</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kumimoji="0" lang="en-US" smtClean="0">
                <a:effectLst/>
              </a:rPr>
              <a:t>Click to edit Master title style</a:t>
            </a:r>
            <a:endParaRPr kumimoji="0" lang="en-US">
              <a:effectLst/>
            </a:endParaRPr>
          </a:p>
        </p:txBody>
      </p:sp>
      <p:sp>
        <p:nvSpPr>
          <p:cNvPr id="6" name="Date Placeholder 5"/>
          <p:cNvSpPr>
            <a:spLocks noGrp="1"/>
          </p:cNvSpPr>
          <p:nvPr>
            <p:ph type="dt" sz="half" idx="10"/>
          </p:nvPr>
        </p:nvSpPr>
        <p:spPr>
          <a:effectLst/>
        </p:spPr>
        <p:txBody>
          <a:bodyPr rtlCol="0"/>
          <a:lstStyle/>
          <a:p>
            <a:fld id="{7574908C-7778-44CA-BAB5-EEB6B0CA1B2C}" type="datetimeFigureOut">
              <a:rPr lang="en-US" smtClean="0">
                <a:effectLst/>
              </a:rPr>
              <a:t>8/31/2015</a:t>
            </a:fld>
            <a:endParaRPr lang="en-US">
              <a:effectLst/>
            </a:endParaRPr>
          </a:p>
        </p:txBody>
      </p:sp>
      <p:sp>
        <p:nvSpPr>
          <p:cNvPr id="7" name="Slide Number Placeholder 6"/>
          <p:cNvSpPr>
            <a:spLocks noGrp="1"/>
          </p:cNvSpPr>
          <p:nvPr>
            <p:ph type="sldNum" sz="quarter" idx="11"/>
          </p:nvPr>
        </p:nvSpPr>
        <p:spPr>
          <a:effectLst/>
        </p:spPr>
        <p:txBody>
          <a:bodyPr rtlCol="0"/>
          <a:lstStyle/>
          <a:p>
            <a:fld id="{CE42A8D7-95E5-4EB0-AC51-32BFF854E6A0}" type="slidenum">
              <a:rPr lang="en-US" smtClean="0">
                <a:effectLst/>
              </a:rPr>
              <a:t>‹#›</a:t>
            </a:fld>
            <a:endParaRPr lang="en-US">
              <a:effectLst/>
            </a:endParaRPr>
          </a:p>
        </p:txBody>
      </p:sp>
      <p:sp>
        <p:nvSpPr>
          <p:cNvPr id="8" name="Footer Placeholder 7"/>
          <p:cNvSpPr>
            <a:spLocks noGrp="1"/>
          </p:cNvSpPr>
          <p:nvPr>
            <p:ph type="ftr" sz="quarter" idx="12"/>
          </p:nvPr>
        </p:nvSpPr>
        <p:spPr>
          <a:effectLst/>
        </p:spPr>
        <p:txBody>
          <a:bodyPr rtlCol="0"/>
          <a:lstStyle/>
          <a:p>
            <a:endParaRPr lang="en-US">
              <a:effectLst/>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a:effectLst/>
      </p:grpSpPr>
      <p:sp>
        <p:nvSpPr>
          <p:cNvPr id="2" name="Date Placeholder 1"/>
          <p:cNvSpPr>
            <a:spLocks noGrp="1"/>
          </p:cNvSpPr>
          <p:nvPr>
            <p:ph type="dt" sz="half" idx="10"/>
          </p:nvPr>
        </p:nvSpPr>
        <p:spPr>
          <a:effectLst/>
        </p:spPr>
        <p:txBody>
          <a:bodyPr/>
          <a:lstStyle/>
          <a:p>
            <a:fld id="{7574908C-7778-44CA-BAB5-EEB6B0CA1B2C}" type="datetimeFigureOut">
              <a:rPr lang="en-US" smtClean="0">
                <a:effectLst/>
              </a:rPr>
              <a:t>8/31/2015</a:t>
            </a:fld>
            <a:endParaRPr lang="en-US">
              <a:effectLst/>
            </a:endParaRPr>
          </a:p>
        </p:txBody>
      </p:sp>
      <p:sp>
        <p:nvSpPr>
          <p:cNvPr id="3" name="Footer Placeholder 2"/>
          <p:cNvSpPr>
            <a:spLocks noGrp="1"/>
          </p:cNvSpPr>
          <p:nvPr>
            <p:ph type="ftr" sz="quarter" idx="11"/>
          </p:nvPr>
        </p:nvSpPr>
        <p:spPr>
          <a:effectLst/>
        </p:spPr>
        <p:txBody>
          <a:bodyPr/>
          <a:lstStyle/>
          <a:p>
            <a:endParaRPr lang="en-US">
              <a:effectLst/>
            </a:endParaRPr>
          </a:p>
        </p:txBody>
      </p:sp>
      <p:sp>
        <p:nvSpPr>
          <p:cNvPr id="4" name="Slide Number Placeholder 3"/>
          <p:cNvSpPr>
            <a:spLocks noGrp="1"/>
          </p:cNvSpPr>
          <p:nvPr>
            <p:ph type="sldNum" sz="quarter" idx="12"/>
          </p:nvPr>
        </p:nvSpPr>
        <p:spPr>
          <a:effectLst/>
        </p:spPr>
        <p:txBody>
          <a:bodyPr/>
          <a:lstStyle/>
          <a:p>
            <a:fld id="{CE42A8D7-95E5-4EB0-AC51-32BFF854E6A0}" type="slidenum">
              <a:rPr lang="en-US" smtClean="0">
                <a:effectLst/>
              </a:rPr>
              <a:t>‹#›</a:t>
            </a:fld>
            <a:endParaRPr lang="en-US">
              <a:effectLst/>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a:effectLst/>
      </p:grpSpPr>
      <p:sp>
        <p:nvSpPr>
          <p:cNvPr id="10" name="Straight Connector 9"/>
          <p:cNvSpPr>
            <a:spLocks noChangeShapeType="1"/>
          </p:cNvSpPr>
          <p:nvPr/>
        </p:nvSpPr>
        <p:spPr>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2" name="Title 1"/>
          <p:cNvSpPr>
            <a:spLocks noGrp="1"/>
          </p:cNvSpPr>
          <p:nvPr>
            <p:ph type="title"/>
          </p:nvPr>
        </p:nvSpPr>
        <p:spPr>
          <a:xfrm rot="5400000">
            <a:off x="3371850" y="3200400"/>
            <a:ext cx="6309360" cy="457200"/>
          </a:xfrm>
          <a:effectLst/>
        </p:spPr>
        <p:txBody>
          <a:bodyPr anchor="b"/>
          <a:lstStyle>
            <a:lvl1pPr algn="l">
              <a:buNone/>
              <a:defRPr sz="2000" b="1" cap="small" baseline="0">
                <a:effectLst/>
              </a:defRPr>
            </a:lvl1pPr>
          </a:lstStyle>
          <a:p>
            <a:r>
              <a:rPr kumimoji="0" lang="en-US" smtClean="0">
                <a:effectLst/>
              </a:rPr>
              <a:t>Click to edit Master title style</a:t>
            </a:r>
            <a:endParaRPr kumimoji="0" lang="en-US">
              <a:effectLst/>
            </a:endParaRPr>
          </a:p>
        </p:txBody>
      </p:sp>
      <p:sp>
        <p:nvSpPr>
          <p:cNvPr id="3" name="Text Placeholder 2"/>
          <p:cNvSpPr>
            <a:spLocks noGrp="1"/>
          </p:cNvSpPr>
          <p:nvPr>
            <p:ph type="body" idx="2"/>
          </p:nvPr>
        </p:nvSpPr>
        <p:spPr>
          <a:xfrm>
            <a:off x="6812280" y="274320"/>
            <a:ext cx="1527048" cy="4983480"/>
          </a:xfrm>
          <a:effectLst/>
        </p:spPr>
        <p:txBody>
          <a:bodyPr/>
          <a:lstStyle>
            <a:lvl1pPr marL="0" indent="0">
              <a:spcBef>
                <a:spcPts val="400"/>
              </a:spcBef>
              <a:spcAft>
                <a:spcPts val="1000"/>
              </a:spcAft>
              <a:buNone/>
              <a:defRPr sz="1200">
                <a:effectLst/>
              </a:defRPr>
            </a:lvl1pPr>
            <a:lvl2pPr>
              <a:buNone/>
              <a:defRPr sz="1200">
                <a:effectLst/>
              </a:defRPr>
            </a:lvl2pPr>
            <a:lvl3pPr>
              <a:buNone/>
              <a:defRPr sz="1000">
                <a:effectLst/>
              </a:defRPr>
            </a:lvl3pPr>
            <a:lvl4pPr>
              <a:buNone/>
              <a:defRPr sz="900">
                <a:effectLst/>
              </a:defRPr>
            </a:lvl4pPr>
            <a:lvl5pPr>
              <a:buNone/>
              <a:defRPr sz="900">
                <a:effectLst/>
              </a:defRPr>
            </a:lvl5pPr>
          </a:lstStyle>
          <a:p>
            <a:pPr lvl="0" eaLnBrk="1" latinLnBrk="0" hangingPunct="1"/>
            <a:r>
              <a:rPr kumimoji="0" lang="en-US" smtClean="0">
                <a:effectLst/>
              </a:rPr>
              <a:t>Click to edit Master text styles</a:t>
            </a:r>
          </a:p>
        </p:txBody>
      </p:sp>
      <p:sp>
        <p:nvSpPr>
          <p:cNvPr id="8" name="Straight Connector 7"/>
          <p:cNvSpPr>
            <a:spLocks noChangeShapeType="1"/>
          </p:cNvSpPr>
          <p:nvPr/>
        </p:nvSpPr>
        <p:spPr>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9" name="Straight Connector 8"/>
          <p:cNvSpPr>
            <a:spLocks noChangeShapeType="1"/>
          </p:cNvSpPr>
          <p:nvPr/>
        </p:nvSpPr>
        <p:spPr>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1" name="Straight Connector 10"/>
          <p:cNvSpPr>
            <a:spLocks noChangeShapeType="1"/>
          </p:cNvSpPr>
          <p:nvPr/>
        </p:nvSpPr>
        <p:spPr>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2" name="Rectangle 11"/>
          <p:cNvSpPr/>
          <p:nvPr/>
        </p:nvSpPr>
        <p:spPr>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3" name="Straight Connector 12"/>
          <p:cNvSpPr>
            <a:spLocks noChangeShapeType="1"/>
          </p:cNvSpPr>
          <p:nvPr/>
        </p:nvSpPr>
        <p:spPr>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8" name="Content Placeholder 17"/>
          <p:cNvSpPr>
            <a:spLocks noGrp="1"/>
          </p:cNvSpPr>
          <p:nvPr>
            <p:ph sz="quarter" idx="1"/>
          </p:nvPr>
        </p:nvSpPr>
        <p:spPr>
          <a:xfrm>
            <a:off x="304800" y="274320"/>
            <a:ext cx="5638800" cy="6327648"/>
          </a:xfrm>
          <a:effectLst/>
        </p:spPr>
        <p:txBody>
          <a:bodyPr/>
          <a:lstStyle/>
          <a:p>
            <a:pPr lvl="0" eaLnBrk="1" latinLnBrk="0" hangingPunct="1"/>
            <a:r>
              <a:rPr lang="en-US" smtClean="0">
                <a:effectLst/>
              </a:rPr>
              <a:t>Click to edit Master text styles</a:t>
            </a:r>
          </a:p>
          <a:p>
            <a:pPr lvl="1" eaLnBrk="1" latinLnBrk="0" hangingPunct="1"/>
            <a:r>
              <a:rPr lang="en-US" smtClean="0">
                <a:effectLst/>
              </a:rPr>
              <a:t>Second level</a:t>
            </a:r>
          </a:p>
          <a:p>
            <a:pPr lvl="2" eaLnBrk="1" latinLnBrk="0" hangingPunct="1"/>
            <a:r>
              <a:rPr lang="en-US" smtClean="0">
                <a:effectLst/>
              </a:rPr>
              <a:t>Third level</a:t>
            </a:r>
          </a:p>
          <a:p>
            <a:pPr lvl="3" eaLnBrk="1" latinLnBrk="0" hangingPunct="1"/>
            <a:r>
              <a:rPr lang="en-US" smtClean="0">
                <a:effectLst/>
              </a:rPr>
              <a:t>Fourth level</a:t>
            </a:r>
          </a:p>
          <a:p>
            <a:pPr lvl="4" eaLnBrk="1" latinLnBrk="0" hangingPunct="1"/>
            <a:r>
              <a:rPr lang="en-US" smtClean="0">
                <a:effectLst/>
              </a:rPr>
              <a:t>Fifth level</a:t>
            </a:r>
            <a:endParaRPr kumimoji="0" lang="en-US">
              <a:effectLst/>
            </a:endParaRPr>
          </a:p>
        </p:txBody>
      </p:sp>
      <p:sp>
        <p:nvSpPr>
          <p:cNvPr id="21" name="Date Placeholder 20"/>
          <p:cNvSpPr>
            <a:spLocks noGrp="1"/>
          </p:cNvSpPr>
          <p:nvPr>
            <p:ph type="dt" sz="half" idx="14"/>
          </p:nvPr>
        </p:nvSpPr>
        <p:spPr>
          <a:effectLst/>
        </p:spPr>
        <p:txBody>
          <a:bodyPr rtlCol="0"/>
          <a:lstStyle/>
          <a:p>
            <a:fld id="{7574908C-7778-44CA-BAB5-EEB6B0CA1B2C}" type="datetimeFigureOut">
              <a:rPr lang="en-US" smtClean="0">
                <a:effectLst/>
              </a:rPr>
              <a:t>8/31/2015</a:t>
            </a:fld>
            <a:endParaRPr lang="en-US">
              <a:effectLst/>
            </a:endParaRPr>
          </a:p>
        </p:txBody>
      </p:sp>
      <p:sp>
        <p:nvSpPr>
          <p:cNvPr id="22" name="Slide Number Placeholder 21"/>
          <p:cNvSpPr>
            <a:spLocks noGrp="1"/>
          </p:cNvSpPr>
          <p:nvPr>
            <p:ph type="sldNum" sz="quarter" idx="15"/>
          </p:nvPr>
        </p:nvSpPr>
        <p:spPr>
          <a:effectLst/>
        </p:spPr>
        <p:txBody>
          <a:bodyPr rtlCol="0"/>
          <a:lstStyle/>
          <a:p>
            <a:fld id="{CE42A8D7-95E5-4EB0-AC51-32BFF854E6A0}" type="slidenum">
              <a:rPr lang="en-US" smtClean="0">
                <a:effectLst/>
              </a:rPr>
              <a:t>‹#›</a:t>
            </a:fld>
            <a:endParaRPr lang="en-US">
              <a:effectLst/>
            </a:endParaRPr>
          </a:p>
        </p:txBody>
      </p:sp>
      <p:sp>
        <p:nvSpPr>
          <p:cNvPr id="23" name="Footer Placeholder 22"/>
          <p:cNvSpPr>
            <a:spLocks noGrp="1"/>
          </p:cNvSpPr>
          <p:nvPr>
            <p:ph type="ftr" sz="quarter" idx="16"/>
          </p:nvPr>
        </p:nvSpPr>
        <p:spPr>
          <a:effectLst/>
        </p:spPr>
        <p:txBody>
          <a:bodyPr rtlCol="0"/>
          <a:lstStyle/>
          <a:p>
            <a:endParaRPr lang="en-US">
              <a:effectLst/>
            </a:endParaRP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a:effectLst/>
      </p:grpSpPr>
      <p:sp>
        <p:nvSpPr>
          <p:cNvPr id="9" name="Straight Connector 8"/>
          <p:cNvSpPr>
            <a:spLocks noChangeShapeType="1"/>
          </p:cNvSpPr>
          <p:nvPr/>
        </p:nvSpPr>
        <p:spPr>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 name="Title 1"/>
          <p:cNvSpPr>
            <a:spLocks noGrp="1"/>
          </p:cNvSpPr>
          <p:nvPr>
            <p:ph type="title"/>
          </p:nvPr>
        </p:nvSpPr>
        <p:spPr>
          <a:xfrm rot="5400000">
            <a:off x="3350133" y="3200400"/>
            <a:ext cx="6309360" cy="457200"/>
          </a:xfrm>
          <a:effectLst/>
        </p:spPr>
        <p:txBody>
          <a:bodyPr anchor="b"/>
          <a:lstStyle>
            <a:lvl1pPr algn="l">
              <a:buNone/>
              <a:defRPr sz="2000" b="1">
                <a:effectLst/>
              </a:defRPr>
            </a:lvl1pPr>
          </a:lstStyle>
          <a:p>
            <a:r>
              <a:rPr kumimoji="0" lang="en-US" smtClean="0">
                <a:effectLst/>
              </a:rPr>
              <a:t>Click to edit Master title style</a:t>
            </a:r>
            <a:endParaRPr kumimoji="0" lang="en-US">
              <a:effectLst/>
            </a:endParaRP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effectLst/>
              </a:defRPr>
            </a:lvl1pPr>
          </a:lstStyle>
          <a:p>
            <a:pPr algn="ctr" eaLnBrk="1" latinLnBrk="0" hangingPunct="1">
              <a:buFontTx/>
              <a:buNone/>
            </a:pPr>
            <a:r>
              <a:rPr kumimoji="0" lang="en-US" smtClean="0">
                <a:effectLst/>
              </a:rPr>
              <a:t>Click icon to add picture</a:t>
            </a:r>
            <a:endParaRPr kumimoji="0" lang="en-US">
              <a:effectLst/>
            </a:endParaRPr>
          </a:p>
        </p:txBody>
      </p:sp>
      <p:sp>
        <p:nvSpPr>
          <p:cNvPr id="4" name="Text Placeholder 3"/>
          <p:cNvSpPr>
            <a:spLocks noGrp="1"/>
          </p:cNvSpPr>
          <p:nvPr>
            <p:ph type="body" sz="half" idx="2"/>
          </p:nvPr>
        </p:nvSpPr>
        <p:spPr>
          <a:xfrm>
            <a:off x="6765798" y="264795"/>
            <a:ext cx="1524000" cy="4956048"/>
          </a:xfrm>
          <a:effectLst/>
        </p:spPr>
        <p:txBody>
          <a:bodyPr rot="0" spcFirstLastPara="0" vertOverflow="overflow" horzOverflow="overflow" vert="horz" wrap="square" lIns="91440" tIns="45720" rIns="91440" bIns="45720" rtlCol="0" fromWordArt="0" anchor="t" anchorCtr="0" forceAA="0" compatLnSpc="1">
            <a:normAutofit/>
          </a:bodyPr>
          <a:lstStyle>
            <a:lvl1pPr marL="0" indent="0">
              <a:spcBef>
                <a:spcPts val="100"/>
              </a:spcBef>
              <a:spcAft>
                <a:spcPts val="400"/>
              </a:spcAft>
              <a:buFontTx/>
              <a:buNone/>
              <a:defRPr sz="1200">
                <a:effectLst/>
              </a:defRPr>
            </a:lvl1pPr>
            <a:lvl2pPr>
              <a:defRPr sz="1200">
                <a:effectLst/>
              </a:defRPr>
            </a:lvl2pPr>
            <a:lvl3pPr>
              <a:defRPr sz="1000">
                <a:effectLst/>
              </a:defRPr>
            </a:lvl3pPr>
            <a:lvl4pPr>
              <a:defRPr sz="900">
                <a:effectLst/>
              </a:defRPr>
            </a:lvl4pPr>
            <a:lvl5pPr>
              <a:defRPr sz="900">
                <a:effectLst/>
              </a:defRPr>
            </a:lvl5pPr>
          </a:lstStyle>
          <a:p>
            <a:pPr lvl="0" eaLnBrk="1" latinLnBrk="0" hangingPunct="1"/>
            <a:r>
              <a:rPr kumimoji="0" lang="en-US" smtClean="0">
                <a:effectLst/>
              </a:rPr>
              <a:t>Click to edit Master text styles</a:t>
            </a:r>
          </a:p>
        </p:txBody>
      </p:sp>
      <p:sp>
        <p:nvSpPr>
          <p:cNvPr id="10" name="Straight Connector 9"/>
          <p:cNvSpPr>
            <a:spLocks noChangeShapeType="1"/>
          </p:cNvSpPr>
          <p:nvPr/>
        </p:nvSpPr>
        <p:spPr>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1" name="Rectangle 10"/>
          <p:cNvSpPr/>
          <p:nvPr/>
        </p:nvSpPr>
        <p:spPr>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2" name="Straight Connector 11"/>
          <p:cNvSpPr>
            <a:spLocks noChangeShapeType="1"/>
          </p:cNvSpPr>
          <p:nvPr/>
        </p:nvSpPr>
        <p:spPr>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9" name="Straight Connector 18"/>
          <p:cNvSpPr>
            <a:spLocks noChangeShapeType="1"/>
          </p:cNvSpPr>
          <p:nvPr/>
        </p:nvSpPr>
        <p:spPr>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20" name="Straight Connector 19"/>
          <p:cNvSpPr>
            <a:spLocks noChangeShapeType="1"/>
          </p:cNvSpPr>
          <p:nvPr/>
        </p:nvSpPr>
        <p:spPr>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7" name="Date Placeholder 16"/>
          <p:cNvSpPr>
            <a:spLocks noGrp="1"/>
          </p:cNvSpPr>
          <p:nvPr>
            <p:ph type="dt" sz="half" idx="10"/>
          </p:nvPr>
        </p:nvSpPr>
        <p:spPr>
          <a:effectLst/>
        </p:spPr>
        <p:txBody>
          <a:bodyPr rtlCol="0"/>
          <a:lstStyle/>
          <a:p>
            <a:fld id="{7574908C-7778-44CA-BAB5-EEB6B0CA1B2C}" type="datetimeFigureOut">
              <a:rPr lang="en-US" smtClean="0">
                <a:effectLst/>
              </a:rPr>
              <a:t>8/31/2015</a:t>
            </a:fld>
            <a:endParaRPr lang="en-US">
              <a:effectLst/>
            </a:endParaRPr>
          </a:p>
        </p:txBody>
      </p:sp>
      <p:sp>
        <p:nvSpPr>
          <p:cNvPr id="18" name="Slide Number Placeholder 17"/>
          <p:cNvSpPr>
            <a:spLocks noGrp="1"/>
          </p:cNvSpPr>
          <p:nvPr>
            <p:ph type="sldNum" sz="quarter" idx="11"/>
          </p:nvPr>
        </p:nvSpPr>
        <p:spPr>
          <a:effectLst/>
        </p:spPr>
        <p:txBody>
          <a:bodyPr rtlCol="0"/>
          <a:lstStyle/>
          <a:p>
            <a:fld id="{CE42A8D7-95E5-4EB0-AC51-32BFF854E6A0}" type="slidenum">
              <a:rPr lang="en-US" smtClean="0">
                <a:effectLst/>
              </a:rPr>
              <a:t>‹#›</a:t>
            </a:fld>
            <a:endParaRPr lang="en-US">
              <a:effectLst/>
            </a:endParaRPr>
          </a:p>
        </p:txBody>
      </p:sp>
      <p:sp>
        <p:nvSpPr>
          <p:cNvPr id="21" name="Footer Placeholder 20"/>
          <p:cNvSpPr>
            <a:spLocks noGrp="1"/>
          </p:cNvSpPr>
          <p:nvPr>
            <p:ph type="ftr" sz="quarter" idx="12"/>
          </p:nvPr>
        </p:nvSpPr>
        <p:spPr>
          <a:effectLst/>
        </p:spPr>
        <p:txBody>
          <a:bodyPr rtlCol="0"/>
          <a:lstStyle/>
          <a:p>
            <a:endParaRPr lang="en-US">
              <a:effectLst/>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16" name="Straight Connector 15"/>
          <p:cNvSpPr>
            <a:spLocks noChangeShapeType="1"/>
          </p:cNvSpPr>
          <p:nvPr/>
        </p:nvSpPr>
        <p:spPr>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22" name="Title Placeholder 21"/>
          <p:cNvSpPr>
            <a:spLocks noGrp="1"/>
          </p:cNvSpPr>
          <p:nvPr>
            <p:ph type="title"/>
          </p:nvPr>
        </p:nvSpPr>
        <p:spPr>
          <a:xfrm>
            <a:off x="457200" y="274638"/>
            <a:ext cx="7467600" cy="1143000"/>
          </a:xfrm>
          <a:prstGeom prst="rect">
            <a:avLst/>
          </a:prstGeom>
          <a:effectLst/>
        </p:spPr>
        <p:txBody>
          <a:bodyPr vert="horz" anchor="b">
            <a:normAutofit/>
          </a:bodyPr>
          <a:lstStyle/>
          <a:p>
            <a:r>
              <a:rPr kumimoji="0" lang="en-US" smtClean="0">
                <a:effectLst/>
              </a:rPr>
              <a:t>Click to edit Master title style</a:t>
            </a:r>
            <a:endParaRPr kumimoji="0" lang="en-US">
              <a:effectLst/>
            </a:endParaRPr>
          </a:p>
        </p:txBody>
      </p:sp>
      <p:sp>
        <p:nvSpPr>
          <p:cNvPr id="13" name="Text Placeholder 12"/>
          <p:cNvSpPr>
            <a:spLocks noGrp="1"/>
          </p:cNvSpPr>
          <p:nvPr>
            <p:ph type="body" idx="1"/>
          </p:nvPr>
        </p:nvSpPr>
        <p:spPr>
          <a:xfrm>
            <a:off x="457200" y="1600200"/>
            <a:ext cx="7467600" cy="4873752"/>
          </a:xfrm>
          <a:prstGeom prst="rect">
            <a:avLst/>
          </a:prstGeom>
          <a:effectLst/>
        </p:spPr>
        <p:txBody>
          <a:bodyPr vert="horz">
            <a:normAutofit/>
          </a:bodyPr>
          <a:lstStyle/>
          <a:p>
            <a:pPr lvl="0" eaLnBrk="1" latinLnBrk="0" hangingPunct="1"/>
            <a:r>
              <a:rPr kumimoji="0" lang="en-US" smtClean="0">
                <a:effectLst/>
              </a:rPr>
              <a:t>Click to edit Master text styles</a:t>
            </a:r>
          </a:p>
          <a:p>
            <a:pPr lvl="1" eaLnBrk="1" latinLnBrk="0" hangingPunct="1"/>
            <a:r>
              <a:rPr kumimoji="0" lang="en-US" smtClean="0">
                <a:effectLst/>
              </a:rPr>
              <a:t>Second level</a:t>
            </a:r>
          </a:p>
          <a:p>
            <a:pPr lvl="2" eaLnBrk="1" latinLnBrk="0" hangingPunct="1"/>
            <a:r>
              <a:rPr kumimoji="0" lang="en-US" smtClean="0">
                <a:effectLst/>
              </a:rPr>
              <a:t>Third level</a:t>
            </a:r>
          </a:p>
          <a:p>
            <a:pPr lvl="3" eaLnBrk="1" latinLnBrk="0" hangingPunct="1"/>
            <a:r>
              <a:rPr kumimoji="0" lang="en-US" smtClean="0">
                <a:effectLst/>
              </a:rPr>
              <a:t>Fourth level</a:t>
            </a:r>
          </a:p>
          <a:p>
            <a:pPr lvl="4" eaLnBrk="1" latinLnBrk="0" hangingPunct="1"/>
            <a:r>
              <a:rPr kumimoji="0" lang="en-US" smtClean="0">
                <a:effectLst/>
              </a:rPr>
              <a:t>Fifth level</a:t>
            </a:r>
            <a:endParaRPr kumimoji="0" lang="en-US">
              <a:effectLst/>
            </a:endParaRPr>
          </a:p>
        </p:txBody>
      </p:sp>
      <p:sp>
        <p:nvSpPr>
          <p:cNvPr id="14" name="Date Placeholder 13"/>
          <p:cNvSpPr>
            <a:spLocks noGrp="1"/>
          </p:cNvSpPr>
          <p:nvPr>
            <p:ph type="dt" sz="half" idx="2"/>
          </p:nvPr>
        </p:nvSpPr>
        <p:spPr>
          <a:xfrm rot="5400000">
            <a:off x="7589520" y="1081851"/>
            <a:ext cx="2011680" cy="384048"/>
          </a:xfrm>
          <a:prstGeom prst="rect">
            <a:avLst/>
          </a:prstGeom>
          <a:effectLst/>
        </p:spPr>
        <p:txBody>
          <a:bodyPr vert="horz" anchor="ctr" anchorCtr="0"/>
          <a:lstStyle>
            <a:lvl1pPr algn="r" eaLnBrk="1" latinLnBrk="0" hangingPunct="1">
              <a:defRPr kumimoji="0" sz="1200">
                <a:solidFill>
                  <a:schemeClr val="tx2"/>
                </a:solidFill>
                <a:effectLst/>
              </a:defRPr>
            </a:lvl1pPr>
          </a:lstStyle>
          <a:p>
            <a:fld id="{7574908C-7778-44CA-BAB5-EEB6B0CA1B2C}" type="datetimeFigureOut">
              <a:rPr lang="en-US" smtClean="0">
                <a:effectLst/>
              </a:rPr>
              <a:t>8/31/2015</a:t>
            </a:fld>
            <a:endParaRPr lang="en-US">
              <a:effectLst/>
            </a:endParaRPr>
          </a:p>
        </p:txBody>
      </p:sp>
      <p:sp>
        <p:nvSpPr>
          <p:cNvPr id="3" name="Footer Placeholder 2"/>
          <p:cNvSpPr>
            <a:spLocks noGrp="1"/>
          </p:cNvSpPr>
          <p:nvPr>
            <p:ph type="ftr" sz="quarter" idx="3"/>
          </p:nvPr>
        </p:nvSpPr>
        <p:spPr>
          <a:xfrm rot="5400000">
            <a:off x="6990186" y="3737240"/>
            <a:ext cx="3200400" cy="365760"/>
          </a:xfrm>
          <a:prstGeom prst="rect">
            <a:avLst/>
          </a:prstGeom>
          <a:effectLst/>
        </p:spPr>
        <p:txBody>
          <a:bodyPr vert="horz" anchor="ctr" anchorCtr="0"/>
          <a:lstStyle>
            <a:lvl1pPr algn="l" eaLnBrk="1" latinLnBrk="0" hangingPunct="1">
              <a:defRPr kumimoji="0" sz="1200">
                <a:solidFill>
                  <a:schemeClr val="tx2"/>
                </a:solidFill>
                <a:effectLst/>
              </a:defRPr>
            </a:lvl1pPr>
          </a:lstStyle>
          <a:p>
            <a:endParaRPr lang="en-US">
              <a:effectLst/>
            </a:endParaRPr>
          </a:p>
        </p:txBody>
      </p:sp>
      <p:sp>
        <p:nvSpPr>
          <p:cNvPr id="7" name="Straight Connector 6"/>
          <p:cNvSpPr>
            <a:spLocks noChangeShapeType="1"/>
          </p:cNvSpPr>
          <p:nvPr/>
        </p:nvSpPr>
        <p:spPr>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9" name="Straight Connector 8"/>
          <p:cNvSpPr>
            <a:spLocks noChangeShapeType="1"/>
          </p:cNvSpPr>
          <p:nvPr/>
        </p:nvSpPr>
        <p:spPr>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0" name="Rectangle 9"/>
          <p:cNvSpPr/>
          <p:nvPr/>
        </p:nvSpPr>
        <p:spPr>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11" name="Straight Connector 10"/>
          <p:cNvSpPr>
            <a:spLocks noChangeShapeType="1"/>
          </p:cNvSpPr>
          <p:nvPr/>
        </p:nvSpPr>
        <p:spPr>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effectLst/>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effectLst/>
            </a:endParaRPr>
          </a:p>
        </p:txBody>
      </p:sp>
      <p:sp>
        <p:nvSpPr>
          <p:cNvPr id="23" name="Slide Number Placeholder 22"/>
          <p:cNvSpPr>
            <a:spLocks noGrp="1"/>
          </p:cNvSpPr>
          <p:nvPr>
            <p:ph type="sldNum" sz="quarter" idx="4"/>
          </p:nvPr>
        </p:nvSpPr>
        <p:spPr>
          <a:xfrm>
            <a:off x="8129016" y="5734050"/>
            <a:ext cx="609600" cy="521208"/>
          </a:xfrm>
          <a:prstGeom prst="rect">
            <a:avLst/>
          </a:prstGeom>
          <a:effectLst/>
        </p:spPr>
        <p:txBody>
          <a:bodyPr vert="horz" anchor="ctr"/>
          <a:lstStyle>
            <a:lvl1pPr algn="ctr" eaLnBrk="1" latinLnBrk="0" hangingPunct="1">
              <a:defRPr kumimoji="0" sz="1400" b="1">
                <a:solidFill>
                  <a:srgbClr val="FFFFFF"/>
                </a:solidFill>
                <a:effectLst/>
              </a:defRPr>
            </a:lvl1pPr>
          </a:lstStyle>
          <a:p>
            <a:fld id="{CE42A8D7-95E5-4EB0-AC51-32BFF854E6A0}" type="slidenum">
              <a:rPr lang="en-US" smtClean="0">
                <a:effectLst/>
              </a:rPr>
              <a:t>‹#›</a:t>
            </a:fld>
            <a:endParaRPr lang="en-US">
              <a:effectLst/>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txStyles>
    <p:titleStyle>
      <a:lvl1pPr algn="l" rtl="0" eaLnBrk="1" latinLnBrk="0" hangingPunct="1">
        <a:spcBef>
          <a:spcPct val="0"/>
        </a:spcBef>
        <a:buNone/>
        <a:defRPr kumimoji="0" sz="3000" b="0" kern="1200" cap="small" baseline="0">
          <a:solidFill>
            <a:schemeClr val="tx2"/>
          </a:solidFill>
          <a:effectLst/>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effectLst/>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effectLst/>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effectLst/>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effectLst/>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effectLst/>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effectLst/>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effectLst/>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effectLst/>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effectLst/>
          <a:latin typeface="+mn-lt"/>
          <a:ea typeface="+mn-ea"/>
          <a:cs typeface="+mn-cs"/>
        </a:defRPr>
      </a:lvl9pPr>
    </p:bodyStyle>
    <p:otherStyle>
      <a:lvl1pPr marL="0" algn="l" rtl="0" eaLnBrk="1" latinLnBrk="0" hangingPunct="1">
        <a:defRPr kumimoji="0" kern="1200">
          <a:solidFill>
            <a:schemeClr val="tx1"/>
          </a:solidFill>
          <a:effectLst/>
          <a:latin typeface="+mn-lt"/>
          <a:ea typeface="+mn-ea"/>
          <a:cs typeface="+mn-cs"/>
        </a:defRPr>
      </a:lvl1pPr>
      <a:lvl2pPr marL="457200" algn="l" rtl="0" eaLnBrk="1" latinLnBrk="0" hangingPunct="1">
        <a:defRPr kumimoji="0" kern="1200">
          <a:solidFill>
            <a:schemeClr val="tx1"/>
          </a:solidFill>
          <a:effectLst/>
          <a:latin typeface="+mn-lt"/>
          <a:ea typeface="+mn-ea"/>
          <a:cs typeface="+mn-cs"/>
        </a:defRPr>
      </a:lvl2pPr>
      <a:lvl3pPr marL="914400" algn="l" rtl="0" eaLnBrk="1" latinLnBrk="0" hangingPunct="1">
        <a:defRPr kumimoji="0" kern="1200">
          <a:solidFill>
            <a:schemeClr val="tx1"/>
          </a:solidFill>
          <a:effectLst/>
          <a:latin typeface="+mn-lt"/>
          <a:ea typeface="+mn-ea"/>
          <a:cs typeface="+mn-cs"/>
        </a:defRPr>
      </a:lvl3pPr>
      <a:lvl4pPr marL="1371600" algn="l" rtl="0" eaLnBrk="1" latinLnBrk="0" hangingPunct="1">
        <a:defRPr kumimoji="0" kern="1200">
          <a:solidFill>
            <a:schemeClr val="tx1"/>
          </a:solidFill>
          <a:effectLst/>
          <a:latin typeface="+mn-lt"/>
          <a:ea typeface="+mn-ea"/>
          <a:cs typeface="+mn-cs"/>
        </a:defRPr>
      </a:lvl4pPr>
      <a:lvl5pPr marL="1828800" algn="l" rtl="0" eaLnBrk="1" latinLnBrk="0" hangingPunct="1">
        <a:defRPr kumimoji="0" kern="1200">
          <a:solidFill>
            <a:schemeClr val="tx1"/>
          </a:solidFill>
          <a:effectLst/>
          <a:latin typeface="+mn-lt"/>
          <a:ea typeface="+mn-ea"/>
          <a:cs typeface="+mn-cs"/>
        </a:defRPr>
      </a:lvl5pPr>
      <a:lvl6pPr marL="2286000" algn="l" rtl="0" eaLnBrk="1" latinLnBrk="0" hangingPunct="1">
        <a:defRPr kumimoji="0" kern="1200">
          <a:solidFill>
            <a:schemeClr val="tx1"/>
          </a:solidFill>
          <a:effectLst/>
          <a:latin typeface="+mn-lt"/>
          <a:ea typeface="+mn-ea"/>
          <a:cs typeface="+mn-cs"/>
        </a:defRPr>
      </a:lvl6pPr>
      <a:lvl7pPr marL="2743200" algn="l" rtl="0" eaLnBrk="1" latinLnBrk="0" hangingPunct="1">
        <a:defRPr kumimoji="0" kern="1200">
          <a:solidFill>
            <a:schemeClr val="tx1"/>
          </a:solidFill>
          <a:effectLst/>
          <a:latin typeface="+mn-lt"/>
          <a:ea typeface="+mn-ea"/>
          <a:cs typeface="+mn-cs"/>
        </a:defRPr>
      </a:lvl7pPr>
      <a:lvl8pPr marL="3200400" algn="l" rtl="0" eaLnBrk="1" latinLnBrk="0" hangingPunct="1">
        <a:defRPr kumimoji="0" kern="1200">
          <a:solidFill>
            <a:schemeClr val="tx1"/>
          </a:solidFill>
          <a:effectLst/>
          <a:latin typeface="+mn-lt"/>
          <a:ea typeface="+mn-ea"/>
          <a:cs typeface="+mn-cs"/>
        </a:defRPr>
      </a:lvl8pPr>
      <a:lvl9pPr marL="3657600" algn="l" rtl="0" eaLnBrk="1" latinLnBrk="0" hangingPunct="1">
        <a:defRPr kumimoji="0" kern="1200">
          <a:solidFill>
            <a:schemeClr val="tx1"/>
          </a:solidFill>
          <a:effectLst/>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ctrTitle"/>
          </p:nvPr>
        </p:nvSpPr>
        <p:spPr>
          <a:xfrm>
            <a:off x="1828800" y="2057400"/>
            <a:ext cx="6778171" cy="2209800"/>
          </a:xfrm>
          <a:effectLst/>
        </p:spPr>
        <p:txBody>
          <a:bodyPr>
            <a:normAutofit/>
          </a:bodyPr>
          <a:lstStyle/>
          <a:p>
            <a:pPr algn="ctr"/>
            <a:r>
              <a:rPr lang="en-US" sz="3600" b="1" dirty="0" smtClean="0">
                <a:effectLst/>
              </a:rPr>
              <a:t>Overview of Tax Issues that Arise in Bankruptcy </a:t>
            </a:r>
            <a:r>
              <a:rPr lang="en-US" sz="3600" dirty="0">
                <a:effectLst/>
              </a:rPr>
              <a:t/>
            </a:r>
            <a:br>
              <a:rPr lang="en-US" sz="3600" dirty="0">
                <a:effectLst/>
              </a:rPr>
            </a:br>
            <a:endParaRPr lang="en-US" sz="3600" dirty="0">
              <a:effectLst/>
            </a:endParaRPr>
          </a:p>
        </p:txBody>
      </p:sp>
      <p:sp>
        <p:nvSpPr>
          <p:cNvPr id="3" name="Subtitle 2"/>
          <p:cNvSpPr>
            <a:spLocks noGrp="1"/>
          </p:cNvSpPr>
          <p:nvPr>
            <p:ph type="subTitle" idx="1"/>
          </p:nvPr>
        </p:nvSpPr>
        <p:spPr>
          <a:xfrm>
            <a:off x="2286000" y="5410200"/>
            <a:ext cx="6172200" cy="964722"/>
          </a:xfrm>
          <a:effectLst/>
        </p:spPr>
        <p:txBody>
          <a:bodyPr>
            <a:normAutofit fontScale="92500" lnSpcReduction="10000"/>
          </a:bodyPr>
          <a:lstStyle/>
          <a:p>
            <a:pPr algn="ctr"/>
            <a:r>
              <a:rPr lang="en-US" dirty="0" smtClean="0">
                <a:effectLst/>
              </a:rPr>
              <a:t>88</a:t>
            </a:r>
            <a:r>
              <a:rPr lang="en-US" baseline="30000" dirty="0" smtClean="0">
                <a:effectLst/>
              </a:rPr>
              <a:t>th</a:t>
            </a:r>
            <a:r>
              <a:rPr lang="en-US" dirty="0" smtClean="0">
                <a:effectLst/>
              </a:rPr>
              <a:t> Annual Meeting of the State Bar of California</a:t>
            </a:r>
          </a:p>
          <a:p>
            <a:pPr algn="ctr"/>
            <a:r>
              <a:rPr lang="en-US" dirty="0" smtClean="0">
                <a:effectLst/>
              </a:rPr>
              <a:t>October 8, 2015</a:t>
            </a:r>
          </a:p>
          <a:p>
            <a:pPr algn="ctr"/>
            <a:r>
              <a:rPr lang="en-US" dirty="0" smtClean="0"/>
              <a:t>4:00 to 5:30 P.M.</a:t>
            </a:r>
            <a:endParaRPr lang="en-US" dirty="0">
              <a:effectLst/>
            </a:endParaRPr>
          </a:p>
        </p:txBody>
      </p:sp>
    </p:spTree>
    <p:extLst>
      <p:ext uri="{BB962C8B-B14F-4D97-AF65-F5344CB8AC3E}">
        <p14:creationId xmlns:p14="http://schemas.microsoft.com/office/powerpoint/2010/main" val="258039683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THE THREE YEAR RULE</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endParaRPr lang="en-US">
              <a:effectLst/>
            </a:endParaRPr>
          </a:p>
          <a:p>
            <a:r>
              <a:rPr lang="en-US" altLang="en-US">
                <a:effectLst/>
              </a:rPr>
              <a:t>Section 507(a)(8)(A)(i)</a:t>
            </a:r>
          </a:p>
          <a:p>
            <a:pPr lvl="1">
              <a:spcBef>
                <a:spcPts val="1200"/>
              </a:spcBef>
              <a:spcAft>
                <a:spcPts val="1200"/>
              </a:spcAft>
            </a:pPr>
            <a:r>
              <a:rPr lang="en-US" altLang="en-US" sz="2400">
                <a:effectLst/>
              </a:rPr>
              <a:t>prepetition income and gross receipts taxes (including CA sales </a:t>
            </a:r>
            <a:r>
              <a:rPr lang="en-US" altLang="en-US" sz="2400" smtClean="0">
                <a:effectLst/>
              </a:rPr>
              <a:t>(and use) taxes)</a:t>
            </a:r>
            <a:endParaRPr lang="en-US" altLang="en-US" sz="2400">
              <a:effectLst/>
            </a:endParaRPr>
          </a:p>
          <a:p>
            <a:pPr lvl="1">
              <a:spcBef>
                <a:spcPts val="1200"/>
              </a:spcBef>
              <a:spcAft>
                <a:spcPts val="1200"/>
              </a:spcAft>
            </a:pPr>
            <a:r>
              <a:rPr lang="en-US" altLang="en-US" sz="2400">
                <a:effectLst/>
              </a:rPr>
              <a:t>return is due (including extensions) after three years before petition date</a:t>
            </a:r>
          </a:p>
          <a:p>
            <a:pPr lvl="1">
              <a:spcBef>
                <a:spcPts val="1200"/>
              </a:spcBef>
              <a:spcAft>
                <a:spcPts val="1200"/>
              </a:spcAft>
            </a:pPr>
            <a:r>
              <a:rPr lang="en-US" altLang="en-US" sz="2400">
                <a:effectLst/>
              </a:rPr>
              <a:t>Suspended under the hanging paragraph at the end of 507(a)(8)</a:t>
            </a:r>
          </a:p>
        </p:txBody>
      </p:sp>
    </p:spTree>
    <p:extLst>
      <p:ext uri="{BB962C8B-B14F-4D97-AF65-F5344CB8AC3E}">
        <p14:creationId xmlns:p14="http://schemas.microsoft.com/office/powerpoint/2010/main" val="216201054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THE THREE YEAR </a:t>
            </a:r>
            <a:r>
              <a:rPr lang="en-US" altLang="en-US" smtClean="0">
                <a:effectLst/>
              </a:rPr>
              <a:t>RULE,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endParaRPr lang="en-US">
              <a:effectLst/>
            </a:endParaRPr>
          </a:p>
          <a:p>
            <a:r>
              <a:rPr lang="en-US" altLang="en-US">
                <a:effectLst/>
              </a:rPr>
              <a:t>Income Tax Example: </a:t>
            </a:r>
          </a:p>
          <a:p>
            <a:pPr lvl="1">
              <a:spcBef>
                <a:spcPts val="600"/>
              </a:spcBef>
              <a:spcAft>
                <a:spcPts val="1200"/>
              </a:spcAft>
            </a:pPr>
            <a:r>
              <a:rPr lang="en-US" altLang="en-US" sz="2400">
                <a:effectLst/>
              </a:rPr>
              <a:t>2010 Return is due 4/15/11. Extension received to 10/15/11. Return filed 7/1/11.</a:t>
            </a:r>
          </a:p>
          <a:p>
            <a:pPr lvl="1">
              <a:spcBef>
                <a:spcPts val="600"/>
              </a:spcBef>
              <a:spcAft>
                <a:spcPts val="1200"/>
              </a:spcAft>
            </a:pPr>
            <a:r>
              <a:rPr lang="en-US" altLang="en-US" sz="2400">
                <a:effectLst/>
              </a:rPr>
              <a:t>Petition filed 8/1/2014</a:t>
            </a:r>
          </a:p>
          <a:p>
            <a:pPr lvl="1">
              <a:spcBef>
                <a:spcPts val="600"/>
              </a:spcBef>
              <a:spcAft>
                <a:spcPts val="1200"/>
              </a:spcAft>
            </a:pPr>
            <a:r>
              <a:rPr lang="en-US" altLang="en-US" sz="2400">
                <a:effectLst/>
              </a:rPr>
              <a:t>3-Year Lookback: </a:t>
            </a:r>
            <a:r>
              <a:rPr lang="en-US" altLang="en-US" sz="2400" smtClean="0">
                <a:effectLst/>
              </a:rPr>
              <a:t>8/1/2011 - 8/1/2014</a:t>
            </a:r>
            <a:endParaRPr lang="en-US" altLang="en-US" sz="2400">
              <a:effectLst/>
            </a:endParaRPr>
          </a:p>
          <a:p>
            <a:pPr lvl="1">
              <a:spcBef>
                <a:spcPts val="600"/>
              </a:spcBef>
              <a:spcAft>
                <a:spcPts val="1200"/>
              </a:spcAft>
            </a:pPr>
            <a:r>
              <a:rPr lang="en-US" altLang="en-US" sz="2400">
                <a:effectLst/>
              </a:rPr>
              <a:t>10/15/11 Extended Due Date falls within the 3-year lookback</a:t>
            </a:r>
          </a:p>
          <a:p>
            <a:pPr lvl="1">
              <a:spcBef>
                <a:spcPts val="600"/>
              </a:spcBef>
              <a:spcAft>
                <a:spcPts val="1200"/>
              </a:spcAft>
            </a:pPr>
            <a:r>
              <a:rPr lang="en-US" altLang="en-US" sz="2400">
                <a:effectLst/>
              </a:rPr>
              <a:t>Therefore it is a priority tax.</a:t>
            </a:r>
          </a:p>
        </p:txBody>
      </p:sp>
    </p:spTree>
    <p:extLst>
      <p:ext uri="{BB962C8B-B14F-4D97-AF65-F5344CB8AC3E}">
        <p14:creationId xmlns:p14="http://schemas.microsoft.com/office/powerpoint/2010/main" val="196151662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THE THREE YEAR </a:t>
            </a:r>
            <a:r>
              <a:rPr lang="en-US" altLang="en-US" smtClean="0">
                <a:effectLst/>
              </a:rPr>
              <a:t>RULE,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endParaRPr lang="en-US">
              <a:effectLst/>
            </a:endParaRPr>
          </a:p>
          <a:p>
            <a:r>
              <a:rPr lang="en-US" altLang="en-US">
                <a:effectLst/>
              </a:rPr>
              <a:t>CA Sales Tax Example: </a:t>
            </a:r>
          </a:p>
          <a:p>
            <a:pPr lvl="1">
              <a:spcBef>
                <a:spcPts val="600"/>
              </a:spcBef>
              <a:spcAft>
                <a:spcPts val="1200"/>
              </a:spcAft>
            </a:pPr>
            <a:r>
              <a:rPr lang="en-US" altLang="en-US" sz="2400">
                <a:effectLst/>
              </a:rPr>
              <a:t>1st Quarter 2011 Return is due 4/30/2011</a:t>
            </a:r>
          </a:p>
          <a:p>
            <a:pPr lvl="1">
              <a:spcBef>
                <a:spcPts val="600"/>
              </a:spcBef>
              <a:spcAft>
                <a:spcPts val="1200"/>
              </a:spcAft>
            </a:pPr>
            <a:r>
              <a:rPr lang="en-US" altLang="en-US" sz="2400">
                <a:effectLst/>
              </a:rPr>
              <a:t>Petition filed 8/1/2014</a:t>
            </a:r>
          </a:p>
          <a:p>
            <a:pPr lvl="1">
              <a:spcBef>
                <a:spcPts val="600"/>
              </a:spcBef>
              <a:spcAft>
                <a:spcPts val="1200"/>
              </a:spcAft>
            </a:pPr>
            <a:r>
              <a:rPr lang="en-US" altLang="en-US" sz="2400">
                <a:effectLst/>
              </a:rPr>
              <a:t>3 Year Lookback: </a:t>
            </a:r>
            <a:r>
              <a:rPr lang="en-US" altLang="en-US" sz="2400" smtClean="0">
                <a:effectLst/>
              </a:rPr>
              <a:t>8/1/2011 - 8/1/2014</a:t>
            </a:r>
            <a:endParaRPr lang="en-US" altLang="en-US" sz="2400">
              <a:effectLst/>
            </a:endParaRPr>
          </a:p>
          <a:p>
            <a:pPr lvl="1">
              <a:spcBef>
                <a:spcPts val="600"/>
              </a:spcBef>
              <a:spcAft>
                <a:spcPts val="1200"/>
              </a:spcAft>
            </a:pPr>
            <a:r>
              <a:rPr lang="en-US" altLang="en-US" sz="2400">
                <a:effectLst/>
              </a:rPr>
              <a:t>4/30/2011 Due Date falls outside of the 3 year lookback</a:t>
            </a:r>
          </a:p>
          <a:p>
            <a:pPr lvl="1">
              <a:spcBef>
                <a:spcPts val="600"/>
              </a:spcBef>
              <a:spcAft>
                <a:spcPts val="1200"/>
              </a:spcAft>
            </a:pPr>
            <a:r>
              <a:rPr lang="en-US" altLang="en-US" sz="2400">
                <a:effectLst/>
              </a:rPr>
              <a:t>Therefore, it is not a priority tax</a:t>
            </a:r>
          </a:p>
        </p:txBody>
      </p:sp>
    </p:spTree>
    <p:extLst>
      <p:ext uri="{BB962C8B-B14F-4D97-AF65-F5344CB8AC3E}">
        <p14:creationId xmlns:p14="http://schemas.microsoft.com/office/powerpoint/2010/main" val="305161848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smtClean="0">
                <a:effectLst/>
              </a:rPr>
              <a:t>INCOME </a:t>
            </a:r>
            <a:r>
              <a:rPr lang="en-US" altLang="en-US">
                <a:effectLst/>
              </a:rPr>
              <a:t>TAX RETURN DUE DATES</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endParaRPr lang="en-US">
              <a:effectLst/>
            </a:endParaRPr>
          </a:p>
          <a:p>
            <a:pPr fontAlgn="auto">
              <a:spcAft>
                <a:spcPct val="0"/>
              </a:spcAft>
              <a:buFont typeface="Arial" panose="020B0604020202020204" pitchFamily="34" charset="0"/>
              <a:buChar char="•"/>
            </a:pPr>
            <a:r>
              <a:rPr lang="en-US" b="1" u="sng" smtClean="0">
                <a:effectLst/>
              </a:rPr>
              <a:t>Federal</a:t>
            </a:r>
            <a:r>
              <a:rPr lang="en-US" smtClean="0">
                <a:effectLst/>
              </a:rPr>
              <a:t>:</a:t>
            </a:r>
            <a:endParaRPr lang="en-US">
              <a:effectLst/>
            </a:endParaRPr>
          </a:p>
          <a:p>
            <a:pPr lvl="1" fontAlgn="auto">
              <a:spcAft>
                <a:spcPct val="0"/>
              </a:spcAft>
              <a:buFont typeface="Arial" panose="020B0604020202020204" pitchFamily="34" charset="0"/>
              <a:buChar char="–"/>
            </a:pPr>
            <a:r>
              <a:rPr lang="en-US">
                <a:effectLst/>
              </a:rPr>
              <a:t>15</a:t>
            </a:r>
            <a:r>
              <a:rPr lang="en-US" baseline="30000">
                <a:effectLst/>
              </a:rPr>
              <a:t>th</a:t>
            </a:r>
            <a:r>
              <a:rPr lang="en-US">
                <a:effectLst/>
              </a:rPr>
              <a:t> Day of April for calendar year taxpayers; 15</a:t>
            </a:r>
            <a:r>
              <a:rPr lang="en-US" baseline="30000">
                <a:effectLst/>
              </a:rPr>
              <a:t>th</a:t>
            </a:r>
            <a:r>
              <a:rPr lang="en-US">
                <a:effectLst/>
              </a:rPr>
              <a:t> Day of fourth month following the close of the year for fiscal year </a:t>
            </a:r>
            <a:r>
              <a:rPr lang="en-US" smtClean="0">
                <a:effectLst/>
              </a:rPr>
              <a:t>taxpayers. 26 </a:t>
            </a:r>
            <a:r>
              <a:rPr lang="en-US">
                <a:effectLst/>
              </a:rPr>
              <a:t>USC §6072(a</a:t>
            </a:r>
            <a:r>
              <a:rPr lang="en-US" smtClean="0">
                <a:effectLst/>
              </a:rPr>
              <a:t>).</a:t>
            </a:r>
            <a:endParaRPr lang="en-US">
              <a:effectLst/>
            </a:endParaRPr>
          </a:p>
          <a:p>
            <a:pPr fontAlgn="auto">
              <a:spcAft>
                <a:spcPct val="0"/>
              </a:spcAft>
              <a:buFont typeface="Arial" panose="020B0604020202020204" pitchFamily="34" charset="0"/>
              <a:buChar char="•"/>
            </a:pPr>
            <a:endParaRPr lang="en-US" b="1" u="sng">
              <a:effectLst/>
            </a:endParaRPr>
          </a:p>
          <a:p>
            <a:pPr fontAlgn="auto">
              <a:spcAft>
                <a:spcPct val="0"/>
              </a:spcAft>
              <a:buFont typeface="Arial" panose="020B0604020202020204" pitchFamily="34" charset="0"/>
              <a:buChar char="•"/>
            </a:pPr>
            <a:r>
              <a:rPr lang="en-US" b="1" u="sng" smtClean="0">
                <a:effectLst/>
              </a:rPr>
              <a:t>California</a:t>
            </a:r>
            <a:r>
              <a:rPr lang="en-US" smtClean="0">
                <a:effectLst/>
              </a:rPr>
              <a:t>:  </a:t>
            </a:r>
            <a:endParaRPr lang="en-US">
              <a:effectLst/>
            </a:endParaRPr>
          </a:p>
          <a:p>
            <a:pPr lvl="1" fontAlgn="auto">
              <a:spcAft>
                <a:spcPct val="0"/>
              </a:spcAft>
              <a:buFont typeface="Arial" panose="020B0604020202020204" pitchFamily="34" charset="0"/>
              <a:buChar char="–"/>
            </a:pPr>
            <a:r>
              <a:rPr lang="en-US">
                <a:effectLst/>
              </a:rPr>
              <a:t>15</a:t>
            </a:r>
            <a:r>
              <a:rPr lang="en-US" baseline="30000">
                <a:effectLst/>
              </a:rPr>
              <a:t>th</a:t>
            </a:r>
            <a:r>
              <a:rPr lang="en-US">
                <a:effectLst/>
              </a:rPr>
              <a:t> day of following April for calendar-year taxpayers; 15</a:t>
            </a:r>
            <a:r>
              <a:rPr lang="en-US" baseline="30000">
                <a:effectLst/>
              </a:rPr>
              <a:t>th</a:t>
            </a:r>
            <a:r>
              <a:rPr lang="en-US">
                <a:effectLst/>
              </a:rPr>
              <a:t> day of fourth month following close of year for fiscal-year </a:t>
            </a:r>
            <a:r>
              <a:rPr lang="en-US" smtClean="0">
                <a:effectLst/>
              </a:rPr>
              <a:t>taxpayers. RTC § 18566.</a:t>
            </a:r>
            <a:endParaRPr lang="en-US">
              <a:effectLst/>
            </a:endParaRPr>
          </a:p>
        </p:txBody>
      </p:sp>
    </p:spTree>
    <p:extLst>
      <p:ext uri="{BB962C8B-B14F-4D97-AF65-F5344CB8AC3E}">
        <p14:creationId xmlns:p14="http://schemas.microsoft.com/office/powerpoint/2010/main" val="425105672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SALES AND USE TAX </a:t>
            </a:r>
            <a:br>
              <a:rPr lang="en-US" altLang="en-US">
                <a:effectLst/>
              </a:rPr>
            </a:br>
            <a:r>
              <a:rPr lang="en-US" altLang="en-US">
                <a:effectLst/>
              </a:rPr>
              <a:t>RETURN DUE DATES</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ts val="1200"/>
              </a:spcAft>
              <a:buFont typeface="Arial" panose="020B0604020202020204" pitchFamily="34" charset="0"/>
              <a:buChar char="•"/>
            </a:pPr>
            <a:r>
              <a:rPr lang="en-US">
                <a:effectLst/>
              </a:rPr>
              <a:t>Q</a:t>
            </a:r>
            <a:r>
              <a:rPr lang="en-US" smtClean="0">
                <a:effectLst/>
              </a:rPr>
              <a:t>uarterly filers:  due </a:t>
            </a:r>
            <a:r>
              <a:rPr lang="en-US">
                <a:effectLst/>
              </a:rPr>
              <a:t>by the last day of the month following each quarterly </a:t>
            </a:r>
            <a:r>
              <a:rPr lang="en-US" smtClean="0">
                <a:effectLst/>
              </a:rPr>
              <a:t>period.  RTC § 6451</a:t>
            </a:r>
            <a:r>
              <a:rPr lang="en-US">
                <a:effectLst/>
              </a:rPr>
              <a:t>.</a:t>
            </a:r>
            <a:r>
              <a:rPr lang="en-US" smtClean="0">
                <a:effectLst/>
              </a:rPr>
              <a:t> </a:t>
            </a:r>
            <a:endParaRPr lang="en-US">
              <a:effectLst/>
            </a:endParaRPr>
          </a:p>
          <a:p>
            <a:pPr fontAlgn="auto">
              <a:spcAft>
                <a:spcPts val="1200"/>
              </a:spcAft>
              <a:buFont typeface="Arial" panose="020B0604020202020204" pitchFamily="34" charset="0"/>
              <a:buChar char="•"/>
            </a:pPr>
            <a:r>
              <a:rPr lang="en-US" smtClean="0">
                <a:effectLst/>
              </a:rPr>
              <a:t>Other </a:t>
            </a:r>
            <a:r>
              <a:rPr lang="en-US">
                <a:effectLst/>
              </a:rPr>
              <a:t>types of filers (monthly, yearly, or fiscal yearly</a:t>
            </a:r>
            <a:r>
              <a:rPr lang="en-US" smtClean="0">
                <a:effectLst/>
              </a:rPr>
              <a:t>):  due </a:t>
            </a:r>
            <a:r>
              <a:rPr lang="en-US">
                <a:effectLst/>
              </a:rPr>
              <a:t>by the last day of the month following each designated </a:t>
            </a:r>
            <a:r>
              <a:rPr lang="en-US" smtClean="0">
                <a:effectLst/>
              </a:rPr>
              <a:t>period.  RTC § 6455.</a:t>
            </a:r>
            <a:endParaRPr lang="en-US">
              <a:effectLst/>
            </a:endParaRPr>
          </a:p>
          <a:p>
            <a:pPr fontAlgn="auto">
              <a:spcAft>
                <a:spcPts val="1200"/>
              </a:spcAft>
              <a:buFont typeface="Arial" panose="020B0604020202020204" pitchFamily="34" charset="0"/>
              <a:buChar char="•"/>
            </a:pPr>
            <a:r>
              <a:rPr lang="en-US">
                <a:effectLst/>
              </a:rPr>
              <a:t>Due dates are specified at: www.boe.ca.gov/sutax/fill_dates.htm</a:t>
            </a:r>
          </a:p>
          <a:p>
            <a:pPr fontAlgn="auto">
              <a:spcAft>
                <a:spcPts val="1200"/>
              </a:spcAft>
              <a:buFont typeface="Arial" panose="020B0604020202020204" pitchFamily="34" charset="0"/>
              <a:buChar char="•"/>
            </a:pPr>
            <a:r>
              <a:rPr lang="en-US">
                <a:effectLst/>
              </a:rPr>
              <a:t>May elect to report and remit use tax on CA income tax </a:t>
            </a:r>
            <a:r>
              <a:rPr lang="en-US" smtClean="0">
                <a:effectLst/>
              </a:rPr>
              <a:t>return.  RTC § 6452.1</a:t>
            </a:r>
            <a:r>
              <a:rPr lang="en-US">
                <a:effectLst/>
              </a:rPr>
              <a:t>.</a:t>
            </a:r>
          </a:p>
        </p:txBody>
      </p:sp>
    </p:spTree>
    <p:extLst>
      <p:ext uri="{BB962C8B-B14F-4D97-AF65-F5344CB8AC3E}">
        <p14:creationId xmlns:p14="http://schemas.microsoft.com/office/powerpoint/2010/main" val="659139893"/>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EXTENSIONS</a:t>
            </a:r>
            <a:endParaRPr lang="en-US">
              <a:effectLst/>
            </a:endParaRPr>
          </a:p>
        </p:txBody>
      </p:sp>
      <p:sp>
        <p:nvSpPr>
          <p:cNvPr id="3" name="Content Placeholder 2"/>
          <p:cNvSpPr>
            <a:spLocks noGrp="1"/>
          </p:cNvSpPr>
          <p:nvPr>
            <p:ph sz="quarter" idx="1"/>
          </p:nvPr>
        </p:nvSpPr>
        <p:spPr>
          <a:xfrm>
            <a:off x="304800" y="1295400"/>
            <a:ext cx="8229600" cy="4648200"/>
          </a:xfrm>
          <a:effectLst/>
        </p:spPr>
        <p:txBody>
          <a:bodyPr>
            <a:normAutofit/>
          </a:bodyPr>
          <a:lstStyle/>
          <a:p>
            <a:pPr fontAlgn="auto">
              <a:spcAft>
                <a:spcPct val="0"/>
              </a:spcAft>
              <a:buFont typeface="Arial" panose="020B0604020202020204" pitchFamily="34" charset="0"/>
              <a:buChar char="•"/>
            </a:pPr>
            <a:endParaRPr lang="en-US" dirty="0">
              <a:effectLst/>
            </a:endParaRPr>
          </a:p>
          <a:p>
            <a:pPr algn="just" fontAlgn="auto">
              <a:spcAft>
                <a:spcPct val="0"/>
              </a:spcAft>
              <a:buFont typeface="Arial" panose="020B0604020202020204" pitchFamily="34" charset="0"/>
              <a:buChar char="•"/>
            </a:pPr>
            <a:r>
              <a:rPr lang="en-US" b="1" u="sng" dirty="0">
                <a:effectLst/>
              </a:rPr>
              <a:t>Federal Income Tax</a:t>
            </a:r>
            <a:r>
              <a:rPr lang="en-US" dirty="0">
                <a:effectLst/>
              </a:rPr>
              <a:t>:  </a:t>
            </a:r>
            <a:r>
              <a:rPr lang="en-US" dirty="0" smtClean="0">
                <a:effectLst/>
              </a:rPr>
              <a:t>Automatic 6-month </a:t>
            </a:r>
            <a:r>
              <a:rPr lang="en-US" dirty="0">
                <a:effectLst/>
              </a:rPr>
              <a:t>extensions for </a:t>
            </a:r>
            <a:r>
              <a:rPr lang="en-US" dirty="0" smtClean="0">
                <a:effectLst/>
              </a:rPr>
              <a:t>Individuals.  26 </a:t>
            </a:r>
            <a:r>
              <a:rPr lang="en-US" dirty="0">
                <a:effectLst/>
              </a:rPr>
              <a:t>USC § </a:t>
            </a:r>
            <a:r>
              <a:rPr lang="en-US" dirty="0" smtClean="0">
                <a:effectLst/>
              </a:rPr>
              <a:t>6081(a); Treas</a:t>
            </a:r>
            <a:r>
              <a:rPr lang="en-US" dirty="0">
                <a:effectLst/>
              </a:rPr>
              <a:t>. Reg. </a:t>
            </a:r>
            <a:r>
              <a:rPr lang="en-US" dirty="0" smtClean="0">
                <a:effectLst/>
              </a:rPr>
              <a:t>1.6081-4(a).</a:t>
            </a:r>
            <a:endParaRPr lang="en-US" dirty="0">
              <a:effectLst/>
            </a:endParaRPr>
          </a:p>
          <a:p>
            <a:pPr fontAlgn="auto">
              <a:spcAft>
                <a:spcPct val="0"/>
              </a:spcAft>
              <a:buFont typeface="Arial" panose="020B0604020202020204" pitchFamily="34" charset="0"/>
              <a:buChar char="•"/>
            </a:pPr>
            <a:endParaRPr lang="en-US" b="1" u="sng" dirty="0">
              <a:effectLst/>
            </a:endParaRPr>
          </a:p>
          <a:p>
            <a:pPr fontAlgn="auto">
              <a:spcAft>
                <a:spcPct val="0"/>
              </a:spcAft>
              <a:buFont typeface="Arial" panose="020B0604020202020204" pitchFamily="34" charset="0"/>
              <a:buChar char="•"/>
            </a:pPr>
            <a:r>
              <a:rPr lang="en-US" b="1" u="sng" dirty="0">
                <a:effectLst/>
              </a:rPr>
              <a:t>CA Income Taxes</a:t>
            </a:r>
            <a:r>
              <a:rPr lang="en-US" dirty="0">
                <a:effectLst/>
              </a:rPr>
              <a:t>:  Automatic extensions until October 15</a:t>
            </a:r>
            <a:r>
              <a:rPr lang="en-US" baseline="30000" dirty="0">
                <a:effectLst/>
              </a:rPr>
              <a:t>th</a:t>
            </a:r>
            <a:r>
              <a:rPr lang="en-US" dirty="0">
                <a:effectLst/>
              </a:rPr>
              <a:t> if filed after April 15</a:t>
            </a:r>
            <a:r>
              <a:rPr lang="en-US" baseline="30000" dirty="0">
                <a:effectLst/>
              </a:rPr>
              <a:t>th</a:t>
            </a:r>
            <a:r>
              <a:rPr lang="en-US" dirty="0">
                <a:effectLst/>
              </a:rPr>
              <a:t> and on or before October </a:t>
            </a:r>
            <a:r>
              <a:rPr lang="en-US" dirty="0" smtClean="0">
                <a:effectLst/>
              </a:rPr>
              <a:t>15</a:t>
            </a:r>
            <a:r>
              <a:rPr lang="en-US" baseline="30000" dirty="0" smtClean="0">
                <a:effectLst/>
              </a:rPr>
              <a:t>th</a:t>
            </a:r>
            <a:r>
              <a:rPr lang="en-US" dirty="0" smtClean="0">
                <a:effectLst/>
              </a:rPr>
              <a:t>.  RTC § 18567</a:t>
            </a:r>
            <a:r>
              <a:rPr lang="en-US" dirty="0">
                <a:effectLst/>
              </a:rPr>
              <a:t>; 18 CCR </a:t>
            </a:r>
            <a:r>
              <a:rPr lang="en-US" dirty="0" smtClean="0">
                <a:effectLst/>
              </a:rPr>
              <a:t>18567.</a:t>
            </a:r>
            <a:endParaRPr lang="en-US" dirty="0">
              <a:effectLst/>
            </a:endParaRPr>
          </a:p>
          <a:p>
            <a:pPr marL="0" indent="0" fontAlgn="auto">
              <a:spcAft>
                <a:spcPct val="0"/>
              </a:spcAft>
              <a:buFont typeface="Arial" panose="020B0604020202020204" pitchFamily="34" charset="0"/>
              <a:buNone/>
            </a:pPr>
            <a:endParaRPr lang="en-US" dirty="0">
              <a:effectLst/>
            </a:endParaRPr>
          </a:p>
          <a:p>
            <a:pPr fontAlgn="auto">
              <a:spcAft>
                <a:spcPct val="0"/>
              </a:spcAft>
              <a:buFont typeface="Arial" panose="020B0604020202020204" pitchFamily="34" charset="0"/>
              <a:buChar char="•"/>
            </a:pPr>
            <a:r>
              <a:rPr lang="en-US" b="1" u="sng" dirty="0">
                <a:effectLst/>
              </a:rPr>
              <a:t>CA Sales &amp; Use Taxes:</a:t>
            </a:r>
            <a:r>
              <a:rPr lang="en-US" dirty="0">
                <a:effectLst/>
              </a:rPr>
              <a:t> </a:t>
            </a:r>
            <a:r>
              <a:rPr lang="en-US" dirty="0" smtClean="0">
                <a:effectLst/>
              </a:rPr>
              <a:t> 30-day </a:t>
            </a:r>
            <a:r>
              <a:rPr lang="en-US" dirty="0">
                <a:effectLst/>
              </a:rPr>
              <a:t>extension may be granted for good </a:t>
            </a:r>
            <a:r>
              <a:rPr lang="en-US" dirty="0" smtClean="0">
                <a:effectLst/>
              </a:rPr>
              <a:t>cause.  RTC § 6459</a:t>
            </a:r>
            <a:r>
              <a:rPr lang="en-US" dirty="0">
                <a:effectLst/>
              </a:rPr>
              <a:t>.</a:t>
            </a:r>
            <a:endParaRPr lang="en-US" b="1" u="sng" dirty="0">
              <a:effectLst/>
            </a:endParaRPr>
          </a:p>
        </p:txBody>
      </p:sp>
    </p:spTree>
    <p:extLst>
      <p:ext uri="{BB962C8B-B14F-4D97-AF65-F5344CB8AC3E}">
        <p14:creationId xmlns:p14="http://schemas.microsoft.com/office/powerpoint/2010/main" val="102337602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The 240-Day Rule</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a:buFont typeface="Arial" panose="020B0604020202020204" pitchFamily="34" charset="0"/>
              <a:buChar char="•"/>
            </a:pPr>
            <a:r>
              <a:rPr lang="en-US" altLang="en-US">
                <a:effectLst/>
              </a:rPr>
              <a:t>Section 507(a)(8)(A)(</a:t>
            </a:r>
            <a:r>
              <a:rPr lang="en-US" altLang="en-US" smtClean="0">
                <a:effectLst/>
              </a:rPr>
              <a:t>ii)</a:t>
            </a:r>
            <a:endParaRPr lang="en-US" altLang="en-US">
              <a:effectLst/>
            </a:endParaRPr>
          </a:p>
          <a:p>
            <a:pPr lvl="1">
              <a:spcBef>
                <a:spcPts val="1800"/>
              </a:spcBef>
              <a:buFont typeface="Arial" panose="020B0604020202020204" pitchFamily="34" charset="0"/>
              <a:buChar char="•"/>
            </a:pPr>
            <a:r>
              <a:rPr lang="en-US" sz="2400" smtClean="0">
                <a:effectLst/>
              </a:rPr>
              <a:t>Income taxes, and CA sales (and use) taxes </a:t>
            </a:r>
            <a:r>
              <a:rPr lang="en-US" sz="2400" b="1" i="1">
                <a:effectLst/>
              </a:rPr>
              <a:t>assessed</a:t>
            </a:r>
            <a:r>
              <a:rPr lang="en-US" sz="2400">
                <a:effectLst/>
              </a:rPr>
              <a:t> within 240 days prior to the filing of the petition will be classified as eighth priority, nondischargeable tax liabilities in chapter 7 and 11</a:t>
            </a:r>
            <a:r>
              <a:rPr lang="en-US" sz="2400" smtClean="0">
                <a:effectLst/>
              </a:rPr>
              <a:t>.</a:t>
            </a:r>
            <a:endParaRPr lang="en-US" sz="2400">
              <a:effectLst/>
            </a:endParaRPr>
          </a:p>
          <a:p>
            <a:pPr marL="0" indent="0" fontAlgn="auto">
              <a:spcAft>
                <a:spcPct val="0"/>
              </a:spcAft>
              <a:buFont typeface="Arial" panose="020B0604020202020204" pitchFamily="34" charset="0"/>
              <a:buNone/>
            </a:pPr>
            <a:endParaRPr lang="en-US" b="1" i="1" u="sng" smtClean="0">
              <a:effectLst/>
            </a:endParaRPr>
          </a:p>
          <a:p>
            <a:pPr marL="0" indent="0" fontAlgn="auto">
              <a:spcAft>
                <a:spcPct val="0"/>
              </a:spcAft>
              <a:buFont typeface="Arial" panose="020B0604020202020204" pitchFamily="34" charset="0"/>
              <a:buNone/>
            </a:pPr>
            <a:r>
              <a:rPr lang="en-US" b="1" i="1" u="sng" smtClean="0">
                <a:effectLst/>
              </a:rPr>
              <a:t>Caveat</a:t>
            </a:r>
            <a:r>
              <a:rPr lang="en-US">
                <a:effectLst/>
              </a:rPr>
              <a:t>:  An erroneous calculation of assessment period by the IRS will not excuse debtor who files petition before the 240-day period has expired.  </a:t>
            </a:r>
            <a:r>
              <a:rPr lang="en-US" i="1">
                <a:effectLst/>
              </a:rPr>
              <a:t>In re Howell</a:t>
            </a:r>
            <a:r>
              <a:rPr lang="en-US">
                <a:effectLst/>
              </a:rPr>
              <a:t>, 120 B.R. 137 (B.A.P. 9</a:t>
            </a:r>
            <a:r>
              <a:rPr lang="en-US" baseline="30000">
                <a:effectLst/>
              </a:rPr>
              <a:t>th</a:t>
            </a:r>
            <a:r>
              <a:rPr lang="en-US">
                <a:effectLst/>
              </a:rPr>
              <a:t> Cir. 1990) (IRS negligently provided taxpayer with wrong assessment date).</a:t>
            </a:r>
          </a:p>
        </p:txBody>
      </p:sp>
    </p:spTree>
    <p:extLst>
      <p:ext uri="{BB962C8B-B14F-4D97-AF65-F5344CB8AC3E}">
        <p14:creationId xmlns:p14="http://schemas.microsoft.com/office/powerpoint/2010/main" val="181379493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The 240-Day </a:t>
            </a:r>
            <a:r>
              <a:rPr lang="en-US" altLang="en-US" smtClean="0">
                <a:effectLst/>
              </a:rPr>
              <a:t>Rule,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marL="0" indent="0" fontAlgn="auto">
              <a:spcAft>
                <a:spcPct val="0"/>
              </a:spcAft>
              <a:buNone/>
            </a:pPr>
            <a:r>
              <a:rPr lang="en-US" smtClean="0">
                <a:effectLst/>
              </a:rPr>
              <a:t>CA Income, Sales </a:t>
            </a:r>
            <a:r>
              <a:rPr lang="en-US">
                <a:effectLst/>
              </a:rPr>
              <a:t>and Use </a:t>
            </a:r>
            <a:r>
              <a:rPr lang="en-US" smtClean="0">
                <a:effectLst/>
              </a:rPr>
              <a:t>Taxes:</a:t>
            </a:r>
            <a:endParaRPr lang="en-US">
              <a:effectLst/>
            </a:endParaRPr>
          </a:p>
          <a:p>
            <a:pPr fontAlgn="auto">
              <a:spcBef>
                <a:spcPts val="1200"/>
              </a:spcBef>
              <a:spcAft>
                <a:spcPts val="1200"/>
              </a:spcAft>
              <a:buFont typeface="Arial" panose="020B0604020202020204" pitchFamily="34" charset="0"/>
              <a:buChar char="•"/>
            </a:pPr>
            <a:r>
              <a:rPr lang="en-US">
                <a:effectLst/>
              </a:rPr>
              <a:t>Liabilities for proposed assessments (determinations) are deemed “assessed” when the determination is </a:t>
            </a:r>
            <a:r>
              <a:rPr lang="en-US" smtClean="0">
                <a:effectLst/>
              </a:rPr>
              <a:t>final.  </a:t>
            </a:r>
            <a:r>
              <a:rPr lang="en-US" i="1" smtClean="0">
                <a:effectLst/>
              </a:rPr>
              <a:t>See </a:t>
            </a:r>
            <a:r>
              <a:rPr lang="en-US" i="1">
                <a:effectLst/>
              </a:rPr>
              <a:t>In re King</a:t>
            </a:r>
            <a:r>
              <a:rPr lang="en-US">
                <a:effectLst/>
              </a:rPr>
              <a:t>, 961 F. 2d 1423 (9th Cir. 1992</a:t>
            </a:r>
            <a:r>
              <a:rPr lang="en-US" smtClean="0">
                <a:effectLst/>
              </a:rPr>
              <a:t>) (California income tax is not “assessed” when notice of proposed assessment was mailed, but rather 60-days later when the period to file a protest expired).</a:t>
            </a:r>
            <a:endParaRPr lang="en-US">
              <a:effectLst/>
            </a:endParaRPr>
          </a:p>
          <a:p>
            <a:pPr fontAlgn="auto">
              <a:buFont typeface="Arial" panose="020B0604020202020204" pitchFamily="34" charset="0"/>
              <a:buChar char="•"/>
            </a:pPr>
            <a:r>
              <a:rPr lang="en-US" smtClean="0">
                <a:effectLst/>
              </a:rPr>
              <a:t>Sales </a:t>
            </a:r>
            <a:r>
              <a:rPr lang="en-US">
                <a:effectLst/>
              </a:rPr>
              <a:t>and use tax determinations become final 30 days after a notice of determination is issued absent the filing of a petition for </a:t>
            </a:r>
            <a:r>
              <a:rPr lang="en-US" smtClean="0">
                <a:effectLst/>
              </a:rPr>
              <a:t>redetermination. RTC § 6561</a:t>
            </a:r>
            <a:r>
              <a:rPr lang="en-US">
                <a:effectLst/>
              </a:rPr>
              <a:t>.</a:t>
            </a:r>
          </a:p>
        </p:txBody>
      </p:sp>
    </p:spTree>
    <p:extLst>
      <p:ext uri="{BB962C8B-B14F-4D97-AF65-F5344CB8AC3E}">
        <p14:creationId xmlns:p14="http://schemas.microsoft.com/office/powerpoint/2010/main" val="291804781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Tolling of 240-Day Rule</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lnSpcReduction="10000"/>
          </a:bodyPr>
          <a:lstStyle/>
          <a:p>
            <a:pPr fontAlgn="auto">
              <a:spcAft>
                <a:spcPct val="0"/>
              </a:spcAft>
              <a:buFont typeface="Arial" panose="020B0604020202020204" pitchFamily="34" charset="0"/>
              <a:buChar char="•"/>
            </a:pPr>
            <a:endParaRPr lang="en-US">
              <a:effectLst/>
            </a:endParaRPr>
          </a:p>
          <a:p>
            <a:pPr fontAlgn="auto">
              <a:spcAft>
                <a:spcPct val="0"/>
              </a:spcAft>
              <a:buFont typeface="Arial" panose="020B0604020202020204" pitchFamily="34" charset="0"/>
              <a:buChar char="•"/>
            </a:pPr>
            <a:r>
              <a:rPr lang="en-US" smtClean="0">
                <a:effectLst/>
              </a:rPr>
              <a:t>240-day </a:t>
            </a:r>
            <a:r>
              <a:rPr lang="en-US">
                <a:effectLst/>
              </a:rPr>
              <a:t>period is suspended during any time there is a stay of collection from a prior bankruptcy (plus 90 days) §507(a)(8)(A)(ii)(II)</a:t>
            </a:r>
          </a:p>
          <a:p>
            <a:pPr fontAlgn="auto">
              <a:spcAft>
                <a:spcPct val="0"/>
              </a:spcAft>
              <a:buFont typeface="Arial" panose="020B0604020202020204" pitchFamily="34" charset="0"/>
              <a:buChar char="•"/>
            </a:pPr>
            <a:endParaRPr lang="en-US">
              <a:effectLst/>
            </a:endParaRPr>
          </a:p>
          <a:p>
            <a:pPr fontAlgn="auto">
              <a:spcAft>
                <a:spcPct val="0"/>
              </a:spcAft>
              <a:buFont typeface="Arial" panose="020B0604020202020204" pitchFamily="34" charset="0"/>
              <a:buChar char="•"/>
            </a:pPr>
            <a:r>
              <a:rPr lang="en-US" smtClean="0">
                <a:effectLst/>
              </a:rPr>
              <a:t>240-day </a:t>
            </a:r>
            <a:r>
              <a:rPr lang="en-US">
                <a:effectLst/>
              </a:rPr>
              <a:t>period is suspended during period (plus 30 days) in which offer in compromise is pending or in effect 11 U.S.C. §507(a)(8)(A)(ii)(I); </a:t>
            </a:r>
            <a:r>
              <a:rPr lang="en-US" i="1" smtClean="0">
                <a:effectLst/>
              </a:rPr>
              <a:t>See In </a:t>
            </a:r>
            <a:r>
              <a:rPr lang="en-US" i="1">
                <a:effectLst/>
              </a:rPr>
              <a:t>re Klein</a:t>
            </a:r>
            <a:r>
              <a:rPr lang="en-US">
                <a:effectLst/>
              </a:rPr>
              <a:t>, 189 B.R. 505 (C.D</a:t>
            </a:r>
            <a:r>
              <a:rPr lang="en-US" smtClean="0">
                <a:effectLst/>
              </a:rPr>
              <a:t>. Cal</a:t>
            </a:r>
            <a:r>
              <a:rPr lang="en-US">
                <a:effectLst/>
              </a:rPr>
              <a:t>. 1995).  </a:t>
            </a:r>
          </a:p>
          <a:p>
            <a:pPr fontAlgn="auto">
              <a:spcAft>
                <a:spcPct val="0"/>
              </a:spcAft>
              <a:buFont typeface="Arial" panose="020B0604020202020204" pitchFamily="34" charset="0"/>
              <a:buChar char="•"/>
            </a:pPr>
            <a:endParaRPr lang="en-US">
              <a:effectLst/>
            </a:endParaRPr>
          </a:p>
          <a:p>
            <a:pPr fontAlgn="auto">
              <a:spcAft>
                <a:spcPct val="0"/>
              </a:spcAft>
              <a:buFont typeface="Arial" panose="020B0604020202020204" pitchFamily="34" charset="0"/>
              <a:buChar char="•"/>
            </a:pPr>
            <a:r>
              <a:rPr lang="en-US">
                <a:effectLst/>
              </a:rPr>
              <a:t>Also, suspended under the hanging paragraph at the end of 507(a)(8) </a:t>
            </a:r>
          </a:p>
          <a:p>
            <a:pPr fontAlgn="auto">
              <a:spcAft>
                <a:spcPct val="0"/>
              </a:spcAft>
              <a:buFont typeface="Arial" panose="020B0604020202020204" pitchFamily="34" charset="0"/>
              <a:buChar char="•"/>
            </a:pPr>
            <a:endParaRPr lang="en-US">
              <a:effectLst/>
            </a:endParaRPr>
          </a:p>
        </p:txBody>
      </p:sp>
    </p:spTree>
    <p:extLst>
      <p:ext uri="{BB962C8B-B14F-4D97-AF65-F5344CB8AC3E}">
        <p14:creationId xmlns:p14="http://schemas.microsoft.com/office/powerpoint/2010/main" val="127588149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SOL on Assessment?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lnSpcReduction="10000"/>
          </a:bodyPr>
          <a:lstStyle/>
          <a:p>
            <a:pPr fontAlgn="auto">
              <a:spcAft>
                <a:spcPct val="0"/>
              </a:spcAft>
              <a:buFont typeface="Arial" panose="020B0604020202020204" pitchFamily="34" charset="0"/>
              <a:buChar char="•"/>
            </a:pPr>
            <a:r>
              <a:rPr lang="en-US" b="1" u="sng" smtClean="0">
                <a:effectLst/>
              </a:rPr>
              <a:t>Federal</a:t>
            </a:r>
            <a:r>
              <a:rPr lang="en-US">
                <a:effectLst/>
              </a:rPr>
              <a:t>:  </a:t>
            </a:r>
          </a:p>
          <a:p>
            <a:pPr lvl="1" fontAlgn="auto">
              <a:spcBef>
                <a:spcPts val="600"/>
              </a:spcBef>
              <a:spcAft>
                <a:spcPts val="600"/>
              </a:spcAft>
              <a:buFont typeface="Arial" panose="020B0604020202020204" pitchFamily="34" charset="0"/>
              <a:buChar char="–"/>
            </a:pPr>
            <a:r>
              <a:rPr lang="en-US" b="1" i="1">
                <a:effectLst/>
              </a:rPr>
              <a:t>three years </a:t>
            </a:r>
            <a:r>
              <a:rPr lang="en-US">
                <a:effectLst/>
              </a:rPr>
              <a:t>beginning with the date the return is filed during which it may audit a taxpayer’s return and assess a deficiency.  26 U.S.C. §6501(a)</a:t>
            </a:r>
          </a:p>
          <a:p>
            <a:pPr lvl="1" fontAlgn="auto">
              <a:spcBef>
                <a:spcPts val="600"/>
              </a:spcBef>
              <a:spcAft>
                <a:spcPts val="600"/>
              </a:spcAft>
              <a:buFont typeface="Arial" panose="020B0604020202020204" pitchFamily="34" charset="0"/>
              <a:buChar char="–"/>
            </a:pPr>
            <a:r>
              <a:rPr lang="en-US" b="1" i="1">
                <a:effectLst/>
              </a:rPr>
              <a:t>six years </a:t>
            </a:r>
            <a:r>
              <a:rPr lang="en-US">
                <a:effectLst/>
              </a:rPr>
              <a:t>if there is a 25% or greater omission from gross income on the examined return. 26 U.S.C. §6501(e)(1)(A).  </a:t>
            </a:r>
          </a:p>
          <a:p>
            <a:pPr lvl="1" fontAlgn="auto">
              <a:spcBef>
                <a:spcPts val="600"/>
              </a:spcBef>
              <a:spcAft>
                <a:spcPts val="600"/>
              </a:spcAft>
              <a:buFont typeface="Arial" panose="020B0604020202020204" pitchFamily="34" charset="0"/>
              <a:buChar char="–"/>
            </a:pPr>
            <a:r>
              <a:rPr lang="en-US" b="1" i="1">
                <a:effectLst/>
              </a:rPr>
              <a:t>no statute of limitations </a:t>
            </a:r>
            <a:r>
              <a:rPr lang="en-US">
                <a:effectLst/>
              </a:rPr>
              <a:t>for the assessment of a tax liability relating to a tax return that is fraudulent. 26 U.S.C. §6501(c)(1).</a:t>
            </a:r>
          </a:p>
          <a:p>
            <a:pPr lvl="1" fontAlgn="auto">
              <a:spcBef>
                <a:spcPts val="600"/>
              </a:spcBef>
              <a:spcAft>
                <a:spcPts val="600"/>
              </a:spcAft>
              <a:buFont typeface="Arial" panose="020B0604020202020204" pitchFamily="34" charset="0"/>
              <a:buChar char="–"/>
            </a:pPr>
            <a:r>
              <a:rPr lang="en-US">
                <a:effectLst/>
              </a:rPr>
              <a:t>Statute of limitations is suspended by issuance of </a:t>
            </a:r>
            <a:r>
              <a:rPr lang="en-US" b="1" i="1">
                <a:effectLst/>
              </a:rPr>
              <a:t>notice of deficiency</a:t>
            </a:r>
            <a:r>
              <a:rPr lang="en-US">
                <a:effectLst/>
              </a:rPr>
              <a:t> 26 USC § 6503(a)(1)</a:t>
            </a:r>
          </a:p>
          <a:p>
            <a:pPr lvl="1" fontAlgn="auto">
              <a:spcBef>
                <a:spcPts val="600"/>
              </a:spcBef>
              <a:spcAft>
                <a:spcPts val="600"/>
              </a:spcAft>
              <a:buFont typeface="Arial" panose="020B0604020202020204" pitchFamily="34" charset="0"/>
              <a:buChar char="–"/>
            </a:pPr>
            <a:r>
              <a:rPr lang="en-US">
                <a:effectLst/>
              </a:rPr>
              <a:t>See </a:t>
            </a:r>
            <a:r>
              <a:rPr lang="en-US" b="1" i="1">
                <a:effectLst/>
              </a:rPr>
              <a:t>Revenue Ruling 2003-80</a:t>
            </a:r>
            <a:r>
              <a:rPr lang="en-US">
                <a:effectLst/>
              </a:rPr>
              <a:t> for examples</a:t>
            </a:r>
          </a:p>
          <a:p>
            <a:pPr fontAlgn="auto">
              <a:spcAft>
                <a:spcPct val="0"/>
              </a:spcAft>
              <a:buFont typeface="Arial" panose="020B0604020202020204" pitchFamily="34" charset="0"/>
              <a:buChar char="•"/>
            </a:pPr>
            <a:endParaRPr lang="en-US">
              <a:effectLst/>
            </a:endParaRPr>
          </a:p>
        </p:txBody>
      </p:sp>
    </p:spTree>
    <p:extLst>
      <p:ext uri="{BB962C8B-B14F-4D97-AF65-F5344CB8AC3E}">
        <p14:creationId xmlns:p14="http://schemas.microsoft.com/office/powerpoint/2010/main" val="391624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dirty="0">
                <a:effectLst/>
              </a:rPr>
              <a:t>DISCHARGE IN BANKRUPTCY</a:t>
            </a:r>
            <a:endParaRPr lang="en-US" dirty="0">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a:spcAft>
                <a:spcPts val="1200"/>
              </a:spcAft>
              <a:buFont typeface="Arial" panose="020B0604020202020204" pitchFamily="34" charset="0"/>
              <a:buChar char="•"/>
            </a:pPr>
            <a:r>
              <a:rPr lang="en-US" altLang="en-US" dirty="0">
                <a:effectLst/>
              </a:rPr>
              <a:t>A discharge received by an individual debtor in a chapter 7, 11, or 13 will generally discharge all debts</a:t>
            </a:r>
            <a:r>
              <a:rPr lang="en-US" altLang="en-US" dirty="0" smtClean="0">
                <a:effectLst/>
              </a:rPr>
              <a:t>, </a:t>
            </a:r>
            <a:r>
              <a:rPr lang="en-US" altLang="en-US" dirty="0">
                <a:effectLst/>
              </a:rPr>
              <a:t>unless an express exception applies. </a:t>
            </a:r>
            <a:endParaRPr lang="en-US" altLang="en-US" dirty="0" smtClean="0">
              <a:effectLst/>
            </a:endParaRPr>
          </a:p>
          <a:p>
            <a:pPr>
              <a:spcAft>
                <a:spcPts val="1200"/>
              </a:spcAft>
              <a:buFont typeface="Arial" panose="020B0604020202020204" pitchFamily="34" charset="0"/>
              <a:buChar char="•"/>
            </a:pPr>
            <a:r>
              <a:rPr lang="en-US" altLang="en-US" dirty="0" smtClean="0">
                <a:effectLst/>
              </a:rPr>
              <a:t>A corporate debtor does not receive a discharge in a chapter 7 case.</a:t>
            </a:r>
          </a:p>
          <a:p>
            <a:pPr>
              <a:spcAft>
                <a:spcPts val="1200"/>
              </a:spcAft>
              <a:buFont typeface="Arial" panose="020B0604020202020204" pitchFamily="34" charset="0"/>
              <a:buChar char="•"/>
            </a:pPr>
            <a:r>
              <a:rPr lang="en-US" altLang="en-US" dirty="0" smtClean="0">
                <a:effectLst/>
              </a:rPr>
              <a:t>A corporate debtor receives a discharge in a chapter 11 case, except in a liquidating case.</a:t>
            </a:r>
            <a:endParaRPr lang="en-US" altLang="en-US" dirty="0">
              <a:effectLst/>
            </a:endParaRPr>
          </a:p>
        </p:txBody>
      </p:sp>
    </p:spTree>
    <p:extLst>
      <p:ext uri="{BB962C8B-B14F-4D97-AF65-F5344CB8AC3E}">
        <p14:creationId xmlns:p14="http://schemas.microsoft.com/office/powerpoint/2010/main" val="64878057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SOL on </a:t>
            </a:r>
            <a:r>
              <a:rPr lang="en-US" altLang="en-US" smtClean="0">
                <a:effectLst/>
              </a:rPr>
              <a:t>Assessment?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fontScale="92500" lnSpcReduction="20000"/>
          </a:bodyPr>
          <a:lstStyle/>
          <a:p>
            <a:pPr marL="0" indent="0" fontAlgn="auto">
              <a:spcBef>
                <a:spcPct val="0"/>
              </a:spcBef>
              <a:spcAft>
                <a:spcPct val="0"/>
              </a:spcAft>
              <a:buFont typeface="Arial" panose="020B0604020202020204" pitchFamily="34" charset="0"/>
              <a:buNone/>
            </a:pPr>
            <a:r>
              <a:rPr lang="en-US" b="1" u="sng" smtClean="0">
                <a:effectLst/>
              </a:rPr>
              <a:t>CA </a:t>
            </a:r>
            <a:r>
              <a:rPr lang="en-US" b="1" u="sng">
                <a:effectLst/>
              </a:rPr>
              <a:t>Income Tax:</a:t>
            </a:r>
          </a:p>
          <a:p>
            <a:pPr fontAlgn="auto">
              <a:spcAft>
                <a:spcPts val="600"/>
              </a:spcAft>
              <a:buFont typeface="Arial" panose="020B0604020202020204" pitchFamily="34" charset="0"/>
              <a:buChar char="•"/>
            </a:pPr>
            <a:r>
              <a:rPr lang="en-US" b="1" i="1" smtClean="0">
                <a:effectLst/>
              </a:rPr>
              <a:t>four </a:t>
            </a:r>
            <a:r>
              <a:rPr lang="en-US" b="1" i="1">
                <a:effectLst/>
              </a:rPr>
              <a:t>years </a:t>
            </a:r>
            <a:r>
              <a:rPr lang="en-US">
                <a:effectLst/>
              </a:rPr>
              <a:t>beginning with the date the return is filed during which it may mail a notice of proposed deficiency assessment</a:t>
            </a:r>
            <a:r>
              <a:rPr lang="en-US" smtClean="0">
                <a:effectLst/>
              </a:rPr>
              <a:t>. RTC § </a:t>
            </a:r>
            <a:r>
              <a:rPr lang="en-US">
                <a:effectLst/>
              </a:rPr>
              <a:t>19057.  </a:t>
            </a:r>
          </a:p>
          <a:p>
            <a:pPr fontAlgn="auto">
              <a:spcAft>
                <a:spcPts val="600"/>
              </a:spcAft>
              <a:buFont typeface="Arial" panose="020B0604020202020204" pitchFamily="34" charset="0"/>
              <a:buChar char="•"/>
            </a:pPr>
            <a:r>
              <a:rPr lang="en-US" b="1" i="1" smtClean="0">
                <a:effectLst/>
              </a:rPr>
              <a:t>six years</a:t>
            </a:r>
            <a:r>
              <a:rPr lang="en-US" smtClean="0">
                <a:effectLst/>
              </a:rPr>
              <a:t> from the </a:t>
            </a:r>
            <a:r>
              <a:rPr lang="en-US">
                <a:effectLst/>
              </a:rPr>
              <a:t>date the return is filed if there is a 25% or greater omission from gross income on the </a:t>
            </a:r>
            <a:r>
              <a:rPr lang="en-US" smtClean="0">
                <a:effectLst/>
              </a:rPr>
              <a:t>return. RTC </a:t>
            </a:r>
            <a:r>
              <a:rPr lang="en-US">
                <a:effectLst/>
              </a:rPr>
              <a:t>§ 19058</a:t>
            </a:r>
            <a:r>
              <a:rPr lang="en-US" smtClean="0">
                <a:effectLst/>
              </a:rPr>
              <a:t>.</a:t>
            </a:r>
          </a:p>
          <a:p>
            <a:pPr fontAlgn="auto">
              <a:spcAft>
                <a:spcPts val="600"/>
              </a:spcAft>
              <a:buFont typeface="Arial" panose="020B0604020202020204" pitchFamily="34" charset="0"/>
              <a:buChar char="•"/>
            </a:pPr>
            <a:r>
              <a:rPr lang="en-US" b="1" i="1" smtClean="0">
                <a:effectLst/>
              </a:rPr>
              <a:t>no statute of limitations </a:t>
            </a:r>
            <a:r>
              <a:rPr lang="en-US" smtClean="0">
                <a:effectLst/>
              </a:rPr>
              <a:t>if the return is false or fraudulent, or if a return is never filed. </a:t>
            </a:r>
            <a:r>
              <a:rPr lang="en-US">
                <a:effectLst/>
              </a:rPr>
              <a:t>RTC § </a:t>
            </a:r>
            <a:r>
              <a:rPr lang="en-US" smtClean="0">
                <a:effectLst/>
              </a:rPr>
              <a:t>19057.</a:t>
            </a:r>
            <a:endParaRPr lang="en-US" b="1" i="1" smtClean="0">
              <a:effectLst/>
            </a:endParaRPr>
          </a:p>
          <a:p>
            <a:pPr fontAlgn="auto">
              <a:spcAft>
                <a:spcPts val="600"/>
              </a:spcAft>
              <a:buFont typeface="Arial" panose="020B0604020202020204" pitchFamily="34" charset="0"/>
              <a:buChar char="•"/>
            </a:pPr>
            <a:r>
              <a:rPr lang="en-US" smtClean="0">
                <a:effectLst/>
              </a:rPr>
              <a:t>in the case of federal adjustments that are timely reported to the FTB, </a:t>
            </a:r>
            <a:r>
              <a:rPr lang="en-US" b="1" i="1" smtClean="0">
                <a:effectLst/>
              </a:rPr>
              <a:t>two years </a:t>
            </a:r>
            <a:r>
              <a:rPr lang="en-US" smtClean="0">
                <a:effectLst/>
              </a:rPr>
              <a:t>from the date the amended return is filed with the FTB, or the date the notice is filed by the taxpayer or the IRS reporting a federal change. RTC</a:t>
            </a:r>
            <a:r>
              <a:rPr lang="en-US">
                <a:effectLst/>
              </a:rPr>
              <a:t> § </a:t>
            </a:r>
            <a:r>
              <a:rPr lang="en-US" smtClean="0">
                <a:effectLst/>
              </a:rPr>
              <a:t>19059.</a:t>
            </a:r>
            <a:endParaRPr lang="en-US">
              <a:effectLst/>
            </a:endParaRPr>
          </a:p>
        </p:txBody>
      </p:sp>
    </p:spTree>
    <p:extLst>
      <p:ext uri="{BB962C8B-B14F-4D97-AF65-F5344CB8AC3E}">
        <p14:creationId xmlns:p14="http://schemas.microsoft.com/office/powerpoint/2010/main" val="424022841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SOL on </a:t>
            </a:r>
            <a:r>
              <a:rPr lang="en-US" altLang="en-US" smtClean="0">
                <a:effectLst/>
              </a:rPr>
              <a:t>Assessment?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fontScale="85000" lnSpcReduction="20000"/>
          </a:bodyPr>
          <a:lstStyle/>
          <a:p>
            <a:pPr fontAlgn="auto">
              <a:spcAft>
                <a:spcPct val="0"/>
              </a:spcAft>
              <a:buFont typeface="Arial" panose="020B0604020202020204" pitchFamily="34" charset="0"/>
              <a:buChar char="•"/>
            </a:pPr>
            <a:endParaRPr lang="en-US">
              <a:effectLst/>
            </a:endParaRPr>
          </a:p>
          <a:p>
            <a:pPr marL="0" indent="0" fontAlgn="auto">
              <a:spcBef>
                <a:spcPct val="0"/>
              </a:spcBef>
              <a:spcAft>
                <a:spcPct val="0"/>
              </a:spcAft>
              <a:buFont typeface="Arial" panose="020B0604020202020204" pitchFamily="34" charset="0"/>
              <a:buNone/>
            </a:pPr>
            <a:r>
              <a:rPr lang="en-US" b="1" u="sng">
                <a:effectLst/>
              </a:rPr>
              <a:t>CA Sales and Use Tax:</a:t>
            </a:r>
          </a:p>
          <a:p>
            <a:pPr marL="0" indent="0" fontAlgn="auto">
              <a:spcBef>
                <a:spcPct val="0"/>
              </a:spcBef>
              <a:spcAft>
                <a:spcPct val="0"/>
              </a:spcAft>
              <a:buFont typeface="Arial" panose="020B0604020202020204" pitchFamily="34" charset="0"/>
              <a:buNone/>
            </a:pPr>
            <a:endParaRPr lang="en-US" b="1" u="sng">
              <a:effectLst/>
            </a:endParaRPr>
          </a:p>
          <a:p>
            <a:pPr fontAlgn="auto">
              <a:spcBef>
                <a:spcPct val="0"/>
              </a:spcBef>
              <a:spcAft>
                <a:spcPct val="0"/>
              </a:spcAft>
              <a:buFont typeface="Arial" panose="020B0604020202020204" pitchFamily="34" charset="0"/>
              <a:buChar char="•"/>
            </a:pPr>
            <a:r>
              <a:rPr lang="en-US">
                <a:effectLst/>
              </a:rPr>
              <a:t>Return Filed:  Except in the case of fraud or intent to evade tax, notice of </a:t>
            </a:r>
            <a:r>
              <a:rPr lang="en-US" smtClean="0">
                <a:effectLst/>
              </a:rPr>
              <a:t>a deficiency </a:t>
            </a:r>
            <a:r>
              <a:rPr lang="en-US">
                <a:effectLst/>
              </a:rPr>
              <a:t>determination must be </a:t>
            </a:r>
            <a:r>
              <a:rPr lang="en-US" smtClean="0">
                <a:effectLst/>
              </a:rPr>
              <a:t>mailed within </a:t>
            </a:r>
            <a:r>
              <a:rPr lang="en-US" b="1" i="1">
                <a:effectLst/>
              </a:rPr>
              <a:t>3 years</a:t>
            </a:r>
            <a:r>
              <a:rPr lang="en-US">
                <a:effectLst/>
              </a:rPr>
              <a:t> after the due date of the </a:t>
            </a:r>
            <a:r>
              <a:rPr lang="en-US" smtClean="0">
                <a:effectLst/>
              </a:rPr>
              <a:t>return (i.e., the </a:t>
            </a:r>
            <a:r>
              <a:rPr lang="en-US">
                <a:effectLst/>
              </a:rPr>
              <a:t>last day of the calendar month following the quarterly or </a:t>
            </a:r>
            <a:r>
              <a:rPr lang="en-US" smtClean="0">
                <a:effectLst/>
              </a:rPr>
              <a:t>annual filing period), </a:t>
            </a:r>
            <a:r>
              <a:rPr lang="en-US">
                <a:effectLst/>
              </a:rPr>
              <a:t>or within three years after the return is filed, whichever </a:t>
            </a:r>
            <a:r>
              <a:rPr lang="en-US" smtClean="0">
                <a:effectLst/>
              </a:rPr>
              <a:t>is later. </a:t>
            </a:r>
            <a:br>
              <a:rPr lang="en-US" smtClean="0">
                <a:effectLst/>
              </a:rPr>
            </a:br>
            <a:r>
              <a:rPr lang="en-US" smtClean="0">
                <a:effectLst/>
              </a:rPr>
              <a:t>RTC § 6487.</a:t>
            </a:r>
            <a:endParaRPr lang="en-US">
              <a:effectLst/>
            </a:endParaRPr>
          </a:p>
          <a:p>
            <a:pPr fontAlgn="auto">
              <a:spcBef>
                <a:spcPct val="0"/>
              </a:spcBef>
              <a:spcAft>
                <a:spcPct val="0"/>
              </a:spcAft>
              <a:buFont typeface="Arial" panose="020B0604020202020204" pitchFamily="34" charset="0"/>
              <a:buChar char="•"/>
            </a:pPr>
            <a:endParaRPr lang="en-US">
              <a:effectLst/>
            </a:endParaRPr>
          </a:p>
          <a:p>
            <a:pPr fontAlgn="auto">
              <a:spcBef>
                <a:spcPct val="0"/>
              </a:spcBef>
              <a:spcAft>
                <a:spcPct val="0"/>
              </a:spcAft>
              <a:buFont typeface="Arial" panose="020B0604020202020204" pitchFamily="34" charset="0"/>
              <a:buChar char="•"/>
            </a:pPr>
            <a:r>
              <a:rPr lang="en-US">
                <a:effectLst/>
              </a:rPr>
              <a:t>No Return Filed:  Except in the case of fraud or intent to evade tax, notice of the deficiency determination must be issued within </a:t>
            </a:r>
            <a:r>
              <a:rPr lang="en-US" b="1" i="1">
                <a:effectLst/>
              </a:rPr>
              <a:t>8 years</a:t>
            </a:r>
            <a:r>
              <a:rPr lang="en-US">
                <a:effectLst/>
              </a:rPr>
              <a:t> after the last day of the calendar month following the </a:t>
            </a:r>
            <a:r>
              <a:rPr lang="en-US" smtClean="0">
                <a:effectLst/>
              </a:rPr>
              <a:t>quarterly or annual </a:t>
            </a:r>
            <a:r>
              <a:rPr lang="en-US">
                <a:effectLst/>
              </a:rPr>
              <a:t>period for which the amount is proposed to be </a:t>
            </a:r>
            <a:r>
              <a:rPr lang="en-US" smtClean="0">
                <a:effectLst/>
              </a:rPr>
              <a:t>determined. RTC </a:t>
            </a:r>
            <a:r>
              <a:rPr lang="en-US">
                <a:effectLst/>
              </a:rPr>
              <a:t>§ </a:t>
            </a:r>
            <a:r>
              <a:rPr lang="en-US" smtClean="0">
                <a:effectLst/>
              </a:rPr>
              <a:t>6487.</a:t>
            </a:r>
            <a:endParaRPr lang="en-US">
              <a:effectLst/>
            </a:endParaRPr>
          </a:p>
          <a:p>
            <a:pPr fontAlgn="auto">
              <a:spcBef>
                <a:spcPct val="0"/>
              </a:spcBef>
              <a:spcAft>
                <a:spcPct val="0"/>
              </a:spcAft>
              <a:buFont typeface="Arial" panose="020B0604020202020204" pitchFamily="34" charset="0"/>
              <a:buChar char="•"/>
            </a:pPr>
            <a:endParaRPr lang="en-US">
              <a:effectLst/>
            </a:endParaRPr>
          </a:p>
          <a:p>
            <a:pPr fontAlgn="auto">
              <a:spcBef>
                <a:spcPct val="0"/>
              </a:spcBef>
              <a:spcAft>
                <a:spcPct val="0"/>
              </a:spcAft>
              <a:buFont typeface="Arial" panose="020B0604020202020204" pitchFamily="34" charset="0"/>
              <a:buChar char="•"/>
            </a:pPr>
            <a:r>
              <a:rPr lang="en-US" smtClean="0">
                <a:effectLst/>
              </a:rPr>
              <a:t>Personal liability of responsible persons, corporate officers, partners, etc. </a:t>
            </a:r>
            <a:r>
              <a:rPr lang="en-US" i="1" smtClean="0">
                <a:effectLst/>
              </a:rPr>
              <a:t>See </a:t>
            </a:r>
            <a:r>
              <a:rPr lang="en-US" smtClean="0">
                <a:effectLst/>
              </a:rPr>
              <a:t>RTC</a:t>
            </a:r>
            <a:r>
              <a:rPr lang="en-US">
                <a:effectLst/>
              </a:rPr>
              <a:t> § </a:t>
            </a:r>
            <a:r>
              <a:rPr lang="en-US" smtClean="0">
                <a:effectLst/>
              </a:rPr>
              <a:t>6829.</a:t>
            </a:r>
            <a:endParaRPr lang="en-US">
              <a:effectLst/>
            </a:endParaRPr>
          </a:p>
        </p:txBody>
      </p:sp>
    </p:spTree>
    <p:extLst>
      <p:ext uri="{BB962C8B-B14F-4D97-AF65-F5344CB8AC3E}">
        <p14:creationId xmlns:p14="http://schemas.microsoft.com/office/powerpoint/2010/main" val="34977232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smtClean="0">
                <a:effectLst/>
              </a:rPr>
              <a:t>EXCEPTIONS TO DISCHARGE</a:t>
            </a:r>
            <a:br>
              <a:rPr lang="en-US" smtClean="0">
                <a:effectLst/>
              </a:rPr>
            </a:br>
            <a:r>
              <a:rPr lang="en-US" smtClean="0">
                <a:effectLst/>
              </a:rPr>
              <a:t>UNDER 11 U.S.C. </a:t>
            </a:r>
            <a:r>
              <a:rPr lang="en-US" altLang="en-US" sz="3200" smtClean="0">
                <a:effectLst/>
              </a:rPr>
              <a:t>§523</a:t>
            </a:r>
            <a:r>
              <a:rPr lang="en-US" smtClean="0">
                <a:effectLst/>
              </a:rPr>
              <a:t> </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marL="0" lvl="1" indent="0">
              <a:spcBef>
                <a:spcPts val="1200"/>
              </a:spcBef>
              <a:spcAft>
                <a:spcPts val="1200"/>
              </a:spcAft>
              <a:buSzPct val="70000"/>
              <a:buNone/>
            </a:pPr>
            <a:r>
              <a:rPr lang="en-US" altLang="en-US" sz="2400" smtClean="0">
                <a:effectLst/>
              </a:rPr>
              <a:t>Taxes attributable to delinquent tax returns. §523(a</a:t>
            </a:r>
            <a:r>
              <a:rPr lang="en-US" altLang="en-US" sz="2400">
                <a:effectLst/>
              </a:rPr>
              <a:t>)(1)(B). </a:t>
            </a:r>
            <a:endParaRPr lang="en-US" altLang="en-US" sz="2400" b="1" smtClean="0">
              <a:effectLst/>
            </a:endParaRPr>
          </a:p>
          <a:p>
            <a:pPr marL="547688" lvl="2" indent="-374650">
              <a:spcBef>
                <a:spcPts val="1200"/>
              </a:spcBef>
              <a:spcAft>
                <a:spcPts val="1200"/>
              </a:spcAft>
              <a:buSzPct val="70000"/>
            </a:pPr>
            <a:r>
              <a:rPr lang="en-US" altLang="en-US" sz="2400" smtClean="0">
                <a:effectLst/>
              </a:rPr>
              <a:t>An individual does not receive a discharge under chapter 7, 11, or 13 for any tax if a return was required and either:</a:t>
            </a:r>
          </a:p>
          <a:p>
            <a:pPr lvl="2">
              <a:spcBef>
                <a:spcPts val="1200"/>
              </a:spcBef>
              <a:spcAft>
                <a:spcPts val="1200"/>
              </a:spcAft>
              <a:buFont typeface="Arial" panose="020B0604020202020204" pitchFamily="34" charset="0"/>
              <a:buChar char="•"/>
            </a:pPr>
            <a:r>
              <a:rPr lang="en-US" altLang="en-US" sz="2400" smtClean="0">
                <a:effectLst/>
              </a:rPr>
              <a:t>No return was filed, or</a:t>
            </a:r>
          </a:p>
          <a:p>
            <a:pPr lvl="2">
              <a:spcBef>
                <a:spcPts val="1200"/>
              </a:spcBef>
              <a:spcAft>
                <a:spcPts val="1200"/>
              </a:spcAft>
              <a:buFont typeface="Arial" panose="020B0604020202020204" pitchFamily="34" charset="0"/>
              <a:buChar char="•"/>
            </a:pPr>
            <a:r>
              <a:rPr lang="en-US" altLang="en-US" sz="2400" smtClean="0">
                <a:effectLst/>
              </a:rPr>
              <a:t>The return was filed late and after two years before the petition date.  </a:t>
            </a:r>
            <a:endParaRPr lang="en-US" altLang="en-US" sz="2400">
              <a:solidFill>
                <a:srgbClr val="FF0000"/>
              </a:solidFill>
              <a:effectLst/>
            </a:endParaRPr>
          </a:p>
        </p:txBody>
      </p:sp>
    </p:spTree>
    <p:extLst>
      <p:ext uri="{BB962C8B-B14F-4D97-AF65-F5344CB8AC3E}">
        <p14:creationId xmlns:p14="http://schemas.microsoft.com/office/powerpoint/2010/main" val="47942067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effectLst/>
              </a:rPr>
              <a:t>EXCEPTIONS TO DISCHARGE</a:t>
            </a:r>
            <a:br>
              <a:rPr lang="en-US">
                <a:effectLst/>
              </a:rPr>
            </a:br>
            <a:r>
              <a:rPr lang="en-US">
                <a:effectLst/>
              </a:rPr>
              <a:t>UNDER 11 U.S.C. </a:t>
            </a:r>
            <a:r>
              <a:rPr lang="en-US" altLang="en-US" sz="3200">
                <a:effectLst/>
              </a:rPr>
              <a:t>§</a:t>
            </a:r>
            <a:r>
              <a:rPr lang="en-US" altLang="en-US" sz="3200" smtClean="0">
                <a:effectLst/>
              </a:rPr>
              <a:t>523, cont</a:t>
            </a:r>
            <a:r>
              <a:rPr lang="en-US" altLang="en-US" sz="3200">
                <a:effectLst/>
              </a:rPr>
              <a:t>.</a:t>
            </a:r>
            <a:r>
              <a:rPr lang="en-US" smtClean="0">
                <a:effectLst/>
              </a:rPr>
              <a:t> </a:t>
            </a:r>
            <a:endParaRPr lang="en-US">
              <a:effectLst/>
            </a:endParaRPr>
          </a:p>
        </p:txBody>
      </p:sp>
      <p:sp>
        <p:nvSpPr>
          <p:cNvPr id="3" name="Content Placeholder 2"/>
          <p:cNvSpPr>
            <a:spLocks noGrp="1"/>
          </p:cNvSpPr>
          <p:nvPr>
            <p:ph sz="quarter" idx="1"/>
          </p:nvPr>
        </p:nvSpPr>
        <p:spPr>
          <a:xfrm>
            <a:off x="457200" y="1600200"/>
            <a:ext cx="8229600" cy="4876800"/>
          </a:xfrm>
          <a:effectLst/>
        </p:spPr>
        <p:txBody>
          <a:bodyPr>
            <a:noAutofit/>
          </a:bodyPr>
          <a:lstStyle/>
          <a:p>
            <a:pPr marL="0" indent="0">
              <a:buNone/>
            </a:pPr>
            <a:r>
              <a:rPr lang="en-US" altLang="en-US" smtClean="0">
                <a:effectLst/>
              </a:rPr>
              <a:t>Taxes with respect to which the debtor made a fraudulent tax return or willfully attempted in any manner to evade or defeat such tax. </a:t>
            </a:r>
            <a:r>
              <a:rPr lang="en-US" altLang="en-US">
                <a:effectLst/>
              </a:rPr>
              <a:t>§</a:t>
            </a:r>
            <a:r>
              <a:rPr lang="en-US" altLang="en-US" smtClean="0">
                <a:effectLst/>
              </a:rPr>
              <a:t>523(a)(1)(C).</a:t>
            </a:r>
          </a:p>
          <a:p>
            <a:pPr>
              <a:spcBef>
                <a:spcPts val="1200"/>
              </a:spcBef>
              <a:spcAft>
                <a:spcPts val="600"/>
              </a:spcAft>
              <a:buFont typeface="Wingdings" panose="05000000000000000000" pitchFamily="2" charset="2"/>
              <a:buChar char="Ø"/>
            </a:pPr>
            <a:r>
              <a:rPr lang="en-US" altLang="en-US" b="1" smtClean="0">
                <a:effectLst/>
              </a:rPr>
              <a:t>Fraud. </a:t>
            </a:r>
            <a:r>
              <a:rPr lang="en-US" altLang="en-US" smtClean="0">
                <a:effectLst/>
              </a:rPr>
              <a:t>Taxing </a:t>
            </a:r>
            <a:r>
              <a:rPr lang="en-US" altLang="en-US">
                <a:effectLst/>
              </a:rPr>
              <a:t>authority has burden of </a:t>
            </a:r>
            <a:r>
              <a:rPr lang="en-US" altLang="en-US" smtClean="0">
                <a:effectLst/>
              </a:rPr>
              <a:t>proving fraud by a </a:t>
            </a:r>
            <a:r>
              <a:rPr lang="en-US" altLang="en-US">
                <a:effectLst/>
              </a:rPr>
              <a:t>preponderance of </a:t>
            </a:r>
            <a:r>
              <a:rPr lang="en-US" altLang="en-US" smtClean="0">
                <a:effectLst/>
              </a:rPr>
              <a:t>the evidence. </a:t>
            </a:r>
            <a:r>
              <a:rPr lang="en-US" altLang="en-US" i="1">
                <a:effectLst/>
              </a:rPr>
              <a:t>Grogan v. Garner</a:t>
            </a:r>
            <a:r>
              <a:rPr lang="en-US" altLang="en-US">
                <a:effectLst/>
              </a:rPr>
              <a:t>, 498 U.S. </a:t>
            </a:r>
            <a:r>
              <a:rPr lang="en-US" altLang="en-US" smtClean="0">
                <a:effectLst/>
              </a:rPr>
              <a:t>279, 287 </a:t>
            </a:r>
            <a:r>
              <a:rPr lang="en-US" altLang="en-US">
                <a:effectLst/>
              </a:rPr>
              <a:t>(1991). </a:t>
            </a:r>
          </a:p>
          <a:p>
            <a:pPr lvl="1">
              <a:spcBef>
                <a:spcPts val="1200"/>
              </a:spcBef>
              <a:spcAft>
                <a:spcPts val="600"/>
              </a:spcAft>
              <a:buFont typeface="Wingdings" panose="05000000000000000000" pitchFamily="2" charset="2"/>
              <a:buChar char="Ø"/>
            </a:pPr>
            <a:r>
              <a:rPr lang="en-US" altLang="en-US" sz="2400" smtClean="0">
                <a:effectLst/>
              </a:rPr>
              <a:t>The preponderance of the evidence standard applies to all creditors seeking an exception to discharge </a:t>
            </a:r>
            <a:r>
              <a:rPr lang="en-US" altLang="en-US" sz="2400">
                <a:effectLst/>
              </a:rPr>
              <a:t>under §</a:t>
            </a:r>
            <a:r>
              <a:rPr lang="en-US" altLang="en-US" sz="2400" smtClean="0">
                <a:effectLst/>
              </a:rPr>
              <a:t>523. </a:t>
            </a:r>
            <a:r>
              <a:rPr lang="en-US" altLang="en-US" sz="2400" i="1" smtClean="0">
                <a:effectLst/>
              </a:rPr>
              <a:t>Id.</a:t>
            </a:r>
            <a:endParaRPr lang="en-US" altLang="en-US" sz="2400">
              <a:solidFill>
                <a:srgbClr val="FF0000"/>
              </a:solidFill>
              <a:effectLst/>
            </a:endParaRPr>
          </a:p>
        </p:txBody>
      </p:sp>
    </p:spTree>
    <p:extLst>
      <p:ext uri="{BB962C8B-B14F-4D97-AF65-F5344CB8AC3E}">
        <p14:creationId xmlns:p14="http://schemas.microsoft.com/office/powerpoint/2010/main" val="319159429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effectLst/>
              </a:rPr>
              <a:t>EXCEPTIONS TO DISCHARGE</a:t>
            </a:r>
            <a:br>
              <a:rPr lang="en-US">
                <a:effectLst/>
              </a:rPr>
            </a:br>
            <a:r>
              <a:rPr lang="en-US">
                <a:effectLst/>
              </a:rPr>
              <a:t>UNDER 11 U.S.C. </a:t>
            </a:r>
            <a:r>
              <a:rPr lang="en-US" altLang="en-US" sz="3200">
                <a:effectLst/>
              </a:rPr>
              <a:t>§523, cont.</a:t>
            </a:r>
            <a:r>
              <a:rPr lang="en-US">
                <a:effectLst/>
              </a:rPr>
              <a:t> </a:t>
            </a:r>
          </a:p>
        </p:txBody>
      </p:sp>
      <p:sp>
        <p:nvSpPr>
          <p:cNvPr id="3" name="Content Placeholder 2"/>
          <p:cNvSpPr>
            <a:spLocks noGrp="1"/>
          </p:cNvSpPr>
          <p:nvPr>
            <p:ph sz="quarter" idx="1"/>
          </p:nvPr>
        </p:nvSpPr>
        <p:spPr>
          <a:xfrm>
            <a:off x="457200" y="1600200"/>
            <a:ext cx="8229600" cy="4648200"/>
          </a:xfrm>
          <a:effectLst/>
        </p:spPr>
        <p:txBody>
          <a:bodyPr>
            <a:normAutofit/>
          </a:bodyPr>
          <a:lstStyle/>
          <a:p>
            <a:pPr>
              <a:buFont typeface="Wingdings" panose="05000000000000000000" pitchFamily="2" charset="2"/>
              <a:buChar char="Ø"/>
            </a:pPr>
            <a:r>
              <a:rPr lang="en-US" b="1" smtClean="0">
                <a:effectLst/>
              </a:rPr>
              <a:t>Fraud (cont.)</a:t>
            </a:r>
          </a:p>
          <a:p>
            <a:pPr lvl="1">
              <a:spcBef>
                <a:spcPts val="1200"/>
              </a:spcBef>
            </a:pPr>
            <a:r>
              <a:rPr lang="en-US" sz="2400" smtClean="0">
                <a:effectLst/>
              </a:rPr>
              <a:t>To </a:t>
            </a:r>
            <a:r>
              <a:rPr lang="en-US" sz="2400">
                <a:effectLst/>
              </a:rPr>
              <a:t>prove that the debtor made a fraudulent return, the government “must prove a civil fraud violation under [26 U.S.C. §6663].” </a:t>
            </a:r>
            <a:r>
              <a:rPr lang="en-US" sz="2400" i="1">
                <a:effectLst/>
              </a:rPr>
              <a:t>McKay v. U.S.</a:t>
            </a:r>
            <a:r>
              <a:rPr lang="en-US" sz="2400">
                <a:effectLst/>
              </a:rPr>
              <a:t>, 957 F.2d 689, 691 (9</a:t>
            </a:r>
            <a:r>
              <a:rPr lang="en-US" sz="2400" baseline="30000">
                <a:effectLst/>
              </a:rPr>
              <a:t>th</a:t>
            </a:r>
            <a:r>
              <a:rPr lang="en-US" sz="2400">
                <a:effectLst/>
              </a:rPr>
              <a:t> Cir. 1992); </a:t>
            </a:r>
            <a:r>
              <a:rPr lang="en-US" sz="2400" i="1">
                <a:effectLst/>
              </a:rPr>
              <a:t>In re Carey</a:t>
            </a:r>
            <a:r>
              <a:rPr lang="en-US" sz="2400">
                <a:effectLst/>
              </a:rPr>
              <a:t>, 326 B.R. 816, 821 (Bankr. E.D.Cal. 2005). </a:t>
            </a:r>
            <a:endParaRPr lang="en-US" sz="2400" smtClean="0">
              <a:effectLst/>
            </a:endParaRPr>
          </a:p>
          <a:p>
            <a:pPr lvl="1">
              <a:spcBef>
                <a:spcPts val="1200"/>
              </a:spcBef>
            </a:pPr>
            <a:r>
              <a:rPr lang="en-US" sz="2400" smtClean="0">
                <a:effectLst/>
              </a:rPr>
              <a:t>“</a:t>
            </a:r>
            <a:r>
              <a:rPr lang="en-US" sz="2400">
                <a:effectLst/>
              </a:rPr>
              <a:t>To establish liability [under section 6663], the Government must establish: (1) </a:t>
            </a:r>
            <a:r>
              <a:rPr lang="en-US" sz="2400" u="sng">
                <a:effectLst/>
              </a:rPr>
              <a:t>a knowing falsehood</a:t>
            </a:r>
            <a:r>
              <a:rPr lang="en-US" sz="2400">
                <a:effectLst/>
              </a:rPr>
              <a:t>; (2) an </a:t>
            </a:r>
            <a:r>
              <a:rPr lang="en-US" sz="2400" u="sng">
                <a:effectLst/>
              </a:rPr>
              <a:t>intent to evade taxes</a:t>
            </a:r>
            <a:r>
              <a:rPr lang="en-US" sz="2400">
                <a:effectLst/>
              </a:rPr>
              <a:t>; and (3) </a:t>
            </a:r>
            <a:r>
              <a:rPr lang="en-US" sz="2400" u="sng">
                <a:effectLst/>
              </a:rPr>
              <a:t>an underpayment of tax</a:t>
            </a:r>
            <a:r>
              <a:rPr lang="en-US" sz="2400">
                <a:effectLst/>
              </a:rPr>
              <a:t>.”  </a:t>
            </a:r>
            <a:r>
              <a:rPr lang="en-US" sz="2400" i="1">
                <a:effectLst/>
              </a:rPr>
              <a:t>Considine v. U.S.</a:t>
            </a:r>
            <a:r>
              <a:rPr lang="en-US" sz="2400">
                <a:effectLst/>
              </a:rPr>
              <a:t>, 683 F.2d 1285, 1286 (9</a:t>
            </a:r>
            <a:r>
              <a:rPr lang="en-US" sz="2400" baseline="30000">
                <a:effectLst/>
              </a:rPr>
              <a:t>th</a:t>
            </a:r>
            <a:r>
              <a:rPr lang="en-US" sz="2400">
                <a:effectLst/>
              </a:rPr>
              <a:t> Cir. 1982).</a:t>
            </a:r>
          </a:p>
        </p:txBody>
      </p:sp>
    </p:spTree>
    <p:extLst>
      <p:ext uri="{BB962C8B-B14F-4D97-AF65-F5344CB8AC3E}">
        <p14:creationId xmlns:p14="http://schemas.microsoft.com/office/powerpoint/2010/main" val="196588326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effectLst/>
              </a:rPr>
              <a:t>EXCEPTIONS TO DISCHARGE</a:t>
            </a:r>
            <a:br>
              <a:rPr lang="en-US">
                <a:effectLst/>
              </a:rPr>
            </a:br>
            <a:r>
              <a:rPr lang="en-US">
                <a:effectLst/>
              </a:rPr>
              <a:t>UNDER 11 U.S.C. </a:t>
            </a:r>
            <a:r>
              <a:rPr lang="en-US" altLang="en-US" sz="3200">
                <a:effectLst/>
              </a:rPr>
              <a:t>§</a:t>
            </a:r>
            <a:r>
              <a:rPr lang="en-US" altLang="en-US" sz="3200" smtClean="0">
                <a:effectLst/>
              </a:rPr>
              <a:t>523</a:t>
            </a:r>
            <a:r>
              <a:rPr lang="en-US" altLang="en-US" smtClean="0">
                <a:effectLst/>
              </a:rPr>
              <a:t>, cont.</a:t>
            </a:r>
            <a:endParaRPr lang="en-US">
              <a:effectLst/>
            </a:endParaRPr>
          </a:p>
        </p:txBody>
      </p:sp>
      <p:sp>
        <p:nvSpPr>
          <p:cNvPr id="3" name="Content Placeholder 2"/>
          <p:cNvSpPr>
            <a:spLocks noGrp="1"/>
          </p:cNvSpPr>
          <p:nvPr>
            <p:ph sz="quarter" idx="1"/>
          </p:nvPr>
        </p:nvSpPr>
        <p:spPr>
          <a:xfrm>
            <a:off x="457200" y="1600200"/>
            <a:ext cx="8229600" cy="4800600"/>
          </a:xfrm>
          <a:effectLst/>
        </p:spPr>
        <p:txBody>
          <a:bodyPr>
            <a:noAutofit/>
          </a:bodyPr>
          <a:lstStyle/>
          <a:p>
            <a:pPr>
              <a:spcBef>
                <a:spcPts val="1200"/>
              </a:spcBef>
              <a:spcAft>
                <a:spcPts val="600"/>
              </a:spcAft>
              <a:buFont typeface="Wingdings" panose="05000000000000000000" pitchFamily="2" charset="2"/>
              <a:buChar char="Ø"/>
            </a:pPr>
            <a:r>
              <a:rPr lang="en-US" altLang="en-US" b="1" dirty="0" smtClean="0">
                <a:effectLst/>
              </a:rPr>
              <a:t>“Willfully attempted . . . .”  </a:t>
            </a:r>
          </a:p>
          <a:p>
            <a:pPr lvl="1">
              <a:spcBef>
                <a:spcPts val="1200"/>
              </a:spcBef>
              <a:spcAft>
                <a:spcPts val="600"/>
              </a:spcAft>
              <a:buFont typeface="Arial" panose="020B0604020202020204" pitchFamily="34" charset="0"/>
              <a:buChar char="•"/>
            </a:pPr>
            <a:r>
              <a:rPr lang="en-US" altLang="en-US" sz="2400" dirty="0" smtClean="0">
                <a:effectLst/>
              </a:rPr>
              <a:t>In </a:t>
            </a:r>
            <a:r>
              <a:rPr lang="en-US" altLang="en-US" sz="2400" dirty="0">
                <a:effectLst/>
              </a:rPr>
              <a:t>the Ninth Circuit, the phrase “’willfully attempted in any manner to evade or defeat such tax’ </a:t>
            </a:r>
            <a:r>
              <a:rPr lang="en-US" altLang="en-US" sz="2400" b="1" i="1" dirty="0">
                <a:effectLst/>
              </a:rPr>
              <a:t>requires a showing of specific intent to evade the tax</a:t>
            </a:r>
            <a:r>
              <a:rPr lang="en-US" altLang="en-US" sz="2400" dirty="0">
                <a:effectLst/>
              </a:rPr>
              <a:t>.” </a:t>
            </a:r>
            <a:r>
              <a:rPr lang="en-US" altLang="en-US" sz="2400" i="1" dirty="0">
                <a:effectLst/>
              </a:rPr>
              <a:t>Hawkins v. Franchise Tax Board et al.</a:t>
            </a:r>
            <a:r>
              <a:rPr lang="en-US" altLang="en-US" sz="2400" dirty="0">
                <a:effectLst/>
              </a:rPr>
              <a:t>, 769 F.3d 662, 669 (9th Cir. 2014) (emphasis added). </a:t>
            </a:r>
            <a:endParaRPr lang="en-US" altLang="en-US" sz="2400" dirty="0" smtClean="0">
              <a:effectLst/>
            </a:endParaRPr>
          </a:p>
          <a:p>
            <a:pPr lvl="1">
              <a:spcBef>
                <a:spcPts val="1200"/>
              </a:spcBef>
              <a:spcAft>
                <a:spcPts val="600"/>
              </a:spcAft>
              <a:buFont typeface="Arial" panose="020B0604020202020204" pitchFamily="34" charset="0"/>
              <a:buChar char="•"/>
            </a:pPr>
            <a:r>
              <a:rPr lang="en-US" altLang="en-US" sz="2400" dirty="0" smtClean="0">
                <a:effectLst/>
              </a:rPr>
              <a:t>In </a:t>
            </a:r>
            <a:r>
              <a:rPr lang="en-US" altLang="en-US" sz="2400" dirty="0">
                <a:effectLst/>
              </a:rPr>
              <a:t>that case, the court determined that unnecessary expenditures combined with nonpayment of known outstanding tax liabilities does not constitute a willful attempt to evade or defeat absent evidence of specific intent to do so</a:t>
            </a:r>
            <a:r>
              <a:rPr lang="en-US" altLang="en-US" sz="2400" dirty="0" smtClean="0">
                <a:effectLst/>
              </a:rPr>
              <a:t>.</a:t>
            </a:r>
          </a:p>
        </p:txBody>
      </p:sp>
    </p:spTree>
    <p:extLst>
      <p:ext uri="{BB962C8B-B14F-4D97-AF65-F5344CB8AC3E}">
        <p14:creationId xmlns:p14="http://schemas.microsoft.com/office/powerpoint/2010/main" val="219630009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effectLst/>
              </a:rPr>
              <a:t>EXCEPTIONS TO DISCHARGE</a:t>
            </a:r>
            <a:br>
              <a:rPr lang="en-US">
                <a:effectLst/>
              </a:rPr>
            </a:br>
            <a:r>
              <a:rPr lang="en-US">
                <a:effectLst/>
              </a:rPr>
              <a:t>UNDER 11 U.S.C. </a:t>
            </a:r>
            <a:r>
              <a:rPr lang="en-US" altLang="en-US" sz="3200">
                <a:effectLst/>
              </a:rPr>
              <a:t>§523</a:t>
            </a:r>
            <a:r>
              <a:rPr lang="en-US" altLang="en-US">
                <a:effectLst/>
              </a:rPr>
              <a: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lnSpcReduction="10000"/>
          </a:bodyPr>
          <a:lstStyle/>
          <a:p>
            <a:pPr marL="0" indent="0">
              <a:spcBef>
                <a:spcPts val="1200"/>
              </a:spcBef>
              <a:spcAft>
                <a:spcPts val="600"/>
              </a:spcAft>
              <a:buNone/>
            </a:pPr>
            <a:r>
              <a:rPr lang="en-US" altLang="en-US" sz="2000">
                <a:effectLst/>
              </a:rPr>
              <a:t>The “willfully attempt” language has generated a lot of litigation:</a:t>
            </a:r>
          </a:p>
          <a:p>
            <a:pPr lvl="1">
              <a:spcBef>
                <a:spcPts val="600"/>
              </a:spcBef>
              <a:spcAft>
                <a:spcPts val="600"/>
              </a:spcAft>
            </a:pPr>
            <a:r>
              <a:rPr lang="en-US" altLang="en-US" sz="2000">
                <a:effectLst/>
              </a:rPr>
              <a:t>Failure to timely file tax returns and pay taxes is evidence of evasive conduct. </a:t>
            </a:r>
            <a:r>
              <a:rPr lang="en-US" altLang="en-US" sz="2000" i="1">
                <a:effectLst/>
              </a:rPr>
              <a:t>In re Mitchell</a:t>
            </a:r>
            <a:r>
              <a:rPr lang="en-US" altLang="en-US" sz="2000">
                <a:effectLst/>
              </a:rPr>
              <a:t>, 633 F.3d 1319, 1327 (11th Cir. 2011); </a:t>
            </a:r>
            <a:r>
              <a:rPr lang="en-US" altLang="en-US" sz="2000" i="1">
                <a:effectLst/>
              </a:rPr>
              <a:t>In re Fegeley</a:t>
            </a:r>
            <a:r>
              <a:rPr lang="en-US" altLang="en-US" sz="2000">
                <a:effectLst/>
              </a:rPr>
              <a:t>, 118 F.3d 979, 984 (3rd Cir. 1997); </a:t>
            </a:r>
            <a:r>
              <a:rPr lang="en-US" altLang="en-US" sz="2000" i="1">
                <a:effectLst/>
              </a:rPr>
              <a:t>In re Toti</a:t>
            </a:r>
            <a:r>
              <a:rPr lang="en-US" altLang="en-US" sz="2000">
                <a:effectLst/>
              </a:rPr>
              <a:t>, 24 F.3d 806, 809 (6th Cir.), </a:t>
            </a:r>
            <a:r>
              <a:rPr lang="en-US" altLang="en-US" sz="2000" i="1">
                <a:effectLst/>
              </a:rPr>
              <a:t>cert. denied</a:t>
            </a:r>
            <a:r>
              <a:rPr lang="en-US" altLang="en-US" sz="2000">
                <a:effectLst/>
              </a:rPr>
              <a:t>, 513 U.S. 987 (1994).</a:t>
            </a:r>
          </a:p>
          <a:p>
            <a:pPr lvl="1">
              <a:spcAft>
                <a:spcPts val="600"/>
              </a:spcAft>
            </a:pPr>
            <a:r>
              <a:rPr lang="en-US" altLang="en-US" sz="2000">
                <a:effectLst/>
              </a:rPr>
              <a:t>A single attempt to avoid collection may be grounds for nondischargeability. </a:t>
            </a:r>
            <a:r>
              <a:rPr lang="en-US" altLang="en-US" sz="2000" i="1">
                <a:effectLst/>
              </a:rPr>
              <a:t>In re Gillis</a:t>
            </a:r>
            <a:r>
              <a:rPr lang="en-US" altLang="en-US" sz="2000">
                <a:effectLst/>
              </a:rPr>
              <a:t>, 251 B.R. 920, 923 (Bankr. S.D.Ga. 2000).</a:t>
            </a:r>
          </a:p>
          <a:p>
            <a:pPr lvl="1">
              <a:spcAft>
                <a:spcPts val="1200"/>
              </a:spcAft>
            </a:pPr>
            <a:r>
              <a:rPr lang="en-US" altLang="en-US" sz="2000">
                <a:effectLst/>
              </a:rPr>
              <a:t>Fraudulent bankruptcy schedules may be grounds for nondischargeability. </a:t>
            </a:r>
            <a:r>
              <a:rPr lang="en-US" altLang="en-US" sz="2000" i="1">
                <a:effectLst/>
              </a:rPr>
              <a:t>U.S. v. Merrill</a:t>
            </a:r>
            <a:r>
              <a:rPr lang="en-US" altLang="en-US" sz="2000">
                <a:effectLst/>
              </a:rPr>
              <a:t>, 336 B.R. 804, 808 (D.Or. 2005) (“The scope of this exception encompasses the conduct of defendant, who filed a fraudulent bankruptcy petition and now relies in part upon that filing as a basis for attempting to defeat his tax liability.”).</a:t>
            </a:r>
          </a:p>
        </p:txBody>
      </p:sp>
    </p:spTree>
    <p:extLst>
      <p:ext uri="{BB962C8B-B14F-4D97-AF65-F5344CB8AC3E}">
        <p14:creationId xmlns:p14="http://schemas.microsoft.com/office/powerpoint/2010/main" val="318915355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Does Tax Return Qualify as “Return”?</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r>
              <a:rPr lang="en-US" altLang="en-US" i="1">
                <a:effectLst/>
              </a:rPr>
              <a:t>Beard v. </a:t>
            </a:r>
            <a:r>
              <a:rPr lang="it-IT" altLang="en-US" i="1">
                <a:effectLst/>
              </a:rPr>
              <a:t>Commissioner</a:t>
            </a:r>
            <a:r>
              <a:rPr lang="it-IT" altLang="en-US">
                <a:effectLst/>
              </a:rPr>
              <a:t>, 82 T.C. 766 (1984), aff’d, 793 F2d 139 </a:t>
            </a:r>
            <a:r>
              <a:rPr lang="en-US" altLang="en-US">
                <a:effectLst/>
              </a:rPr>
              <a:t>(6th Cir. 1986)</a:t>
            </a:r>
          </a:p>
          <a:p>
            <a:pPr lvl="1"/>
            <a:r>
              <a:rPr lang="en-US" altLang="en-US">
                <a:effectLst/>
              </a:rPr>
              <a:t>in order for a document to qualify as a return, it must,</a:t>
            </a:r>
          </a:p>
          <a:p>
            <a:pPr lvl="2" indent="0">
              <a:buNone/>
            </a:pPr>
            <a:r>
              <a:rPr lang="en-US" altLang="en-US">
                <a:effectLst/>
              </a:rPr>
              <a:t>(1) purport to be a return, </a:t>
            </a:r>
          </a:p>
          <a:p>
            <a:pPr lvl="2" indent="0">
              <a:buNone/>
            </a:pPr>
            <a:r>
              <a:rPr lang="en-US" altLang="en-US">
                <a:effectLst/>
              </a:rPr>
              <a:t>(2) be executed under penalty of perjury, </a:t>
            </a:r>
          </a:p>
          <a:p>
            <a:pPr lvl="2" indent="0">
              <a:buNone/>
            </a:pPr>
            <a:r>
              <a:rPr lang="en-US" altLang="en-US">
                <a:effectLst/>
              </a:rPr>
              <a:t>(3) contain sufficient data to allow calculation of tax, and</a:t>
            </a:r>
          </a:p>
          <a:p>
            <a:pPr lvl="2" indent="0">
              <a:buNone/>
            </a:pPr>
            <a:r>
              <a:rPr lang="en-US" altLang="en-US">
                <a:effectLst/>
              </a:rPr>
              <a:t>(4) represent an honest and reasonable attempt to satisfy the requirements of the tax law.</a:t>
            </a:r>
          </a:p>
        </p:txBody>
      </p:sp>
    </p:spTree>
    <p:extLst>
      <p:ext uri="{BB962C8B-B14F-4D97-AF65-F5344CB8AC3E}">
        <p14:creationId xmlns:p14="http://schemas.microsoft.com/office/powerpoint/2010/main" val="397403829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Does Tax Return Qualify as “Return</a:t>
            </a:r>
            <a:r>
              <a:rPr lang="en-US" altLang="en-US" smtClean="0">
                <a:effectLst/>
              </a:rPr>
              <a: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r>
              <a:rPr lang="en-US">
                <a:effectLst/>
              </a:rPr>
              <a:t>Attempt to file a return after assessment (</a:t>
            </a:r>
            <a:r>
              <a:rPr lang="en-US" i="1">
                <a:effectLst/>
              </a:rPr>
              <a:t>via</a:t>
            </a:r>
            <a:r>
              <a:rPr lang="en-US">
                <a:effectLst/>
              </a:rPr>
              <a:t> Substitute for Return)</a:t>
            </a:r>
          </a:p>
          <a:p>
            <a:pPr lvl="1" fontAlgn="auto">
              <a:spcAft>
                <a:spcPct val="0"/>
              </a:spcAft>
              <a:buFont typeface="Arial" panose="020B0604020202020204" pitchFamily="34" charset="0"/>
              <a:buChar char="–"/>
            </a:pPr>
            <a:r>
              <a:rPr lang="en-US" i="1">
                <a:effectLst/>
              </a:rPr>
              <a:t>In re Hindenlang</a:t>
            </a:r>
            <a:r>
              <a:rPr lang="en-US">
                <a:effectLst/>
              </a:rPr>
              <a:t>, 164 F.3d 1029, 1034 (6th Cir. 1999) the Form 1040 serves no tax purpose and therefore does not constitute a return under the Internal Revenue Code nor a return for purposes of dischargeability under section 523(a)(1)(B)(i).</a:t>
            </a:r>
          </a:p>
          <a:p>
            <a:pPr fontAlgn="auto">
              <a:spcAft>
                <a:spcPct val="0"/>
              </a:spcAft>
              <a:buFont typeface="Arial" panose="020B0604020202020204" pitchFamily="34" charset="0"/>
              <a:buChar char="•"/>
            </a:pPr>
            <a:r>
              <a:rPr lang="en-US">
                <a:effectLst/>
              </a:rPr>
              <a:t>In re Hatton, 220 F.3d 1057 (9th Cir. 2000)</a:t>
            </a:r>
          </a:p>
          <a:p>
            <a:pPr lvl="1" fontAlgn="auto">
              <a:spcAft>
                <a:spcPct val="0"/>
              </a:spcAft>
              <a:buFont typeface="Arial" panose="020B0604020202020204" pitchFamily="34" charset="0"/>
              <a:buChar char="–"/>
            </a:pPr>
            <a:r>
              <a:rPr lang="en-US">
                <a:effectLst/>
              </a:rPr>
              <a:t>Recognized </a:t>
            </a:r>
            <a:r>
              <a:rPr lang="en-US" u="sng">
                <a:effectLst/>
              </a:rPr>
              <a:t>Beard </a:t>
            </a:r>
            <a:r>
              <a:rPr lang="en-US">
                <a:effectLst/>
              </a:rPr>
              <a:t>test</a:t>
            </a:r>
          </a:p>
          <a:p>
            <a:pPr lvl="1" fontAlgn="auto">
              <a:spcAft>
                <a:spcPct val="0"/>
              </a:spcAft>
              <a:buFont typeface="Arial" panose="020B0604020202020204" pitchFamily="34" charset="0"/>
              <a:buChar char="–"/>
            </a:pPr>
            <a:r>
              <a:rPr lang="en-US">
                <a:effectLst/>
              </a:rPr>
              <a:t>TP’s agreement regarding liability and signing installment agreement does not meet return test and taxes are nondischargeable under 523(a)(1)(B)(i).</a:t>
            </a:r>
          </a:p>
        </p:txBody>
      </p:sp>
    </p:spTree>
    <p:extLst>
      <p:ext uri="{BB962C8B-B14F-4D97-AF65-F5344CB8AC3E}">
        <p14:creationId xmlns:p14="http://schemas.microsoft.com/office/powerpoint/2010/main" val="9197775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California Law</a:t>
            </a:r>
            <a:br>
              <a:rPr lang="en-US" altLang="en-US">
                <a:effectLst/>
              </a:rPr>
            </a:br>
            <a:r>
              <a:rPr lang="en-US" altLang="en-US">
                <a:effectLst/>
              </a:rPr>
              <a:t>Amended or Corrected Tax Return</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r>
              <a:rPr lang="en-US">
                <a:effectLst/>
              </a:rPr>
              <a:t>California requires taxpayers report changes or corrections made by the IRS that increase the amount of tax owed to the FTB within six months of the final federal determination</a:t>
            </a:r>
            <a:r>
              <a:rPr lang="en-US" smtClean="0">
                <a:effectLst/>
              </a:rPr>
              <a:t>. RTC § 18622</a:t>
            </a:r>
            <a:r>
              <a:rPr lang="en-US">
                <a:effectLst/>
              </a:rPr>
              <a:t>.  </a:t>
            </a:r>
          </a:p>
          <a:p>
            <a:pPr fontAlgn="auto">
              <a:spcBef>
                <a:spcPts val="1200"/>
              </a:spcBef>
              <a:spcAft>
                <a:spcPct val="0"/>
              </a:spcAft>
              <a:buFont typeface="Arial" panose="020B0604020202020204" pitchFamily="34" charset="0"/>
              <a:buChar char="•"/>
            </a:pPr>
            <a:r>
              <a:rPr lang="en-US">
                <a:effectLst/>
              </a:rPr>
              <a:t>Failure to report changes or corrections will render </a:t>
            </a:r>
            <a:r>
              <a:rPr lang="en-US" smtClean="0">
                <a:effectLst/>
              </a:rPr>
              <a:t>nondischargeable the </a:t>
            </a:r>
            <a:r>
              <a:rPr lang="en-US">
                <a:effectLst/>
              </a:rPr>
              <a:t>tax liability due to such changes or corrections. </a:t>
            </a:r>
            <a:r>
              <a:rPr lang="en-US" smtClean="0">
                <a:effectLst/>
              </a:rPr>
              <a:t>11 </a:t>
            </a:r>
            <a:r>
              <a:rPr lang="en-US">
                <a:effectLst/>
              </a:rPr>
              <a:t>USC §523(a)(1)(B)(i); </a:t>
            </a:r>
            <a:r>
              <a:rPr lang="en-US" i="1">
                <a:effectLst/>
              </a:rPr>
              <a:t>In re Ciotti</a:t>
            </a:r>
            <a:r>
              <a:rPr lang="en-US">
                <a:effectLst/>
              </a:rPr>
              <a:t>, 638 F.3d 276 (4</a:t>
            </a:r>
            <a:r>
              <a:rPr lang="en-US" baseline="30000">
                <a:effectLst/>
              </a:rPr>
              <a:t>th</a:t>
            </a:r>
            <a:r>
              <a:rPr lang="en-US">
                <a:effectLst/>
              </a:rPr>
              <a:t> Cir. 2011); </a:t>
            </a:r>
            <a:r>
              <a:rPr lang="en-US" i="1">
                <a:effectLst/>
              </a:rPr>
              <a:t>In re Shorton</a:t>
            </a:r>
            <a:r>
              <a:rPr lang="en-US">
                <a:effectLst/>
              </a:rPr>
              <a:t>, 375 B.R. 26 (Bankr.D. Mass. 2007).</a:t>
            </a:r>
          </a:p>
        </p:txBody>
      </p:sp>
    </p:spTree>
    <p:extLst>
      <p:ext uri="{BB962C8B-B14F-4D97-AF65-F5344CB8AC3E}">
        <p14:creationId xmlns:p14="http://schemas.microsoft.com/office/powerpoint/2010/main" val="1421983471"/>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TREATMENT OF TAX CLAIMS IN BANKRUPTCY</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marL="342900" lvl="1" indent="-342900">
              <a:spcBef>
                <a:spcPts val="600"/>
              </a:spcBef>
              <a:spcAft>
                <a:spcPts val="1200"/>
              </a:spcAft>
              <a:buFont typeface="Arial" charset="0"/>
              <a:buChar char="•"/>
            </a:pPr>
            <a:r>
              <a:rPr lang="en-US" altLang="en-US" sz="2400" smtClean="0">
                <a:effectLst/>
              </a:rPr>
              <a:t>Whether or not a tax claim may be discharged will depend on:</a:t>
            </a:r>
            <a:endParaRPr lang="en-US" altLang="en-US" sz="2400">
              <a:effectLst/>
            </a:endParaRPr>
          </a:p>
          <a:p>
            <a:pPr marL="1200150" lvl="3" indent="-342900">
              <a:spcBef>
                <a:spcPts val="600"/>
              </a:spcBef>
              <a:spcAft>
                <a:spcPts val="1200"/>
              </a:spcAft>
            </a:pPr>
            <a:r>
              <a:rPr lang="en-US" altLang="en-US" sz="2400">
                <a:effectLst/>
              </a:rPr>
              <a:t>The </a:t>
            </a:r>
            <a:r>
              <a:rPr lang="en-US" altLang="en-US" sz="2400" smtClean="0">
                <a:effectLst/>
              </a:rPr>
              <a:t>type </a:t>
            </a:r>
            <a:r>
              <a:rPr lang="en-US" altLang="en-US" sz="2400">
                <a:effectLst/>
              </a:rPr>
              <a:t>of </a:t>
            </a:r>
            <a:r>
              <a:rPr lang="en-US" altLang="en-US" sz="2400" smtClean="0">
                <a:effectLst/>
              </a:rPr>
              <a:t>tax </a:t>
            </a:r>
            <a:r>
              <a:rPr lang="en-US" altLang="en-US" sz="2400">
                <a:effectLst/>
              </a:rPr>
              <a:t>(</a:t>
            </a:r>
            <a:r>
              <a:rPr lang="en-US" altLang="en-US" sz="2400" i="1">
                <a:effectLst/>
              </a:rPr>
              <a:t>e.g.</a:t>
            </a:r>
            <a:r>
              <a:rPr lang="en-US" altLang="en-US" sz="2400">
                <a:effectLst/>
              </a:rPr>
              <a:t>, income, property, trust fund, </a:t>
            </a:r>
            <a:r>
              <a:rPr lang="en-US" altLang="en-US" sz="2400" smtClean="0">
                <a:effectLst/>
              </a:rPr>
              <a:t>employment, </a:t>
            </a:r>
            <a:r>
              <a:rPr lang="en-US" altLang="en-US" sz="2400">
                <a:effectLst/>
              </a:rPr>
              <a:t>etc.)</a:t>
            </a:r>
          </a:p>
          <a:p>
            <a:pPr marL="1200150" lvl="3" indent="-342900">
              <a:spcBef>
                <a:spcPts val="600"/>
              </a:spcBef>
              <a:spcAft>
                <a:spcPts val="1200"/>
              </a:spcAft>
            </a:pPr>
            <a:r>
              <a:rPr lang="en-US" altLang="en-US" sz="2400" smtClean="0">
                <a:effectLst/>
              </a:rPr>
              <a:t>The date </a:t>
            </a:r>
            <a:r>
              <a:rPr lang="en-US" altLang="en-US" sz="2400">
                <a:effectLst/>
              </a:rPr>
              <a:t>the </a:t>
            </a:r>
            <a:r>
              <a:rPr lang="en-US" altLang="en-US" sz="2400" smtClean="0">
                <a:effectLst/>
              </a:rPr>
              <a:t>tax </a:t>
            </a:r>
            <a:r>
              <a:rPr lang="en-US" altLang="en-US" sz="2400">
                <a:effectLst/>
              </a:rPr>
              <a:t>was </a:t>
            </a:r>
            <a:r>
              <a:rPr lang="en-US" altLang="en-US" sz="2400" smtClean="0">
                <a:effectLst/>
              </a:rPr>
              <a:t>“assessed</a:t>
            </a:r>
            <a:r>
              <a:rPr lang="en-US" altLang="en-US" sz="2400">
                <a:effectLst/>
              </a:rPr>
              <a:t>”</a:t>
            </a:r>
          </a:p>
          <a:p>
            <a:pPr marL="1200150" lvl="3" indent="-342900">
              <a:spcBef>
                <a:spcPts val="600"/>
              </a:spcBef>
              <a:spcAft>
                <a:spcPts val="1200"/>
              </a:spcAft>
            </a:pPr>
            <a:r>
              <a:rPr lang="en-US" altLang="en-US" sz="2400" smtClean="0">
                <a:effectLst/>
              </a:rPr>
              <a:t>The date </a:t>
            </a:r>
            <a:r>
              <a:rPr lang="en-US" altLang="en-US" sz="2400">
                <a:effectLst/>
              </a:rPr>
              <a:t>the </a:t>
            </a:r>
            <a:r>
              <a:rPr lang="en-US" altLang="en-US" sz="2400" smtClean="0">
                <a:effectLst/>
              </a:rPr>
              <a:t>tax return </a:t>
            </a:r>
            <a:r>
              <a:rPr lang="en-US" altLang="en-US" sz="2400">
                <a:effectLst/>
              </a:rPr>
              <a:t>was </a:t>
            </a:r>
            <a:r>
              <a:rPr lang="en-US" altLang="en-US" sz="2400" smtClean="0">
                <a:effectLst/>
              </a:rPr>
              <a:t>“due</a:t>
            </a:r>
            <a:r>
              <a:rPr lang="en-US" altLang="en-US" sz="2400">
                <a:effectLst/>
              </a:rPr>
              <a:t>”</a:t>
            </a:r>
          </a:p>
          <a:p>
            <a:pPr marL="1200150" lvl="3" indent="-342900">
              <a:spcBef>
                <a:spcPts val="600"/>
              </a:spcBef>
              <a:spcAft>
                <a:spcPts val="1200"/>
              </a:spcAft>
            </a:pPr>
            <a:r>
              <a:rPr lang="en-US" altLang="en-US" sz="2400">
                <a:effectLst/>
              </a:rPr>
              <a:t>Whether it is a </a:t>
            </a:r>
            <a:r>
              <a:rPr lang="en-US" altLang="en-US" sz="2400" smtClean="0">
                <a:effectLst/>
              </a:rPr>
              <a:t>“tax</a:t>
            </a:r>
            <a:r>
              <a:rPr lang="en-US" altLang="en-US" sz="2400">
                <a:effectLst/>
              </a:rPr>
              <a:t>” or a </a:t>
            </a:r>
            <a:r>
              <a:rPr lang="en-US" altLang="en-US" sz="2400" smtClean="0">
                <a:effectLst/>
              </a:rPr>
              <a:t>“penalty</a:t>
            </a:r>
            <a:r>
              <a:rPr lang="en-US" altLang="en-US" sz="2400">
                <a:effectLst/>
              </a:rPr>
              <a:t>”</a:t>
            </a:r>
          </a:p>
        </p:txBody>
      </p:sp>
    </p:spTree>
    <p:extLst>
      <p:ext uri="{BB962C8B-B14F-4D97-AF65-F5344CB8AC3E}">
        <p14:creationId xmlns:p14="http://schemas.microsoft.com/office/powerpoint/2010/main" val="143379751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dirty="0" err="1">
                <a:effectLst/>
              </a:rPr>
              <a:t>Dischargeability</a:t>
            </a:r>
            <a:r>
              <a:rPr lang="en-US" altLang="en-US" dirty="0">
                <a:effectLst/>
              </a:rPr>
              <a:t> of </a:t>
            </a:r>
            <a:br>
              <a:rPr lang="en-US" altLang="en-US" dirty="0">
                <a:effectLst/>
              </a:rPr>
            </a:br>
            <a:r>
              <a:rPr lang="en-US" altLang="en-US" dirty="0">
                <a:effectLst/>
              </a:rPr>
              <a:t>Interest and Penalties </a:t>
            </a:r>
            <a:endParaRPr lang="en-US" dirty="0">
              <a:effectLst/>
            </a:endParaRPr>
          </a:p>
        </p:txBody>
      </p:sp>
      <p:sp>
        <p:nvSpPr>
          <p:cNvPr id="3" name="Content Placeholder 2"/>
          <p:cNvSpPr>
            <a:spLocks noGrp="1"/>
          </p:cNvSpPr>
          <p:nvPr>
            <p:ph sz="quarter" idx="1"/>
          </p:nvPr>
        </p:nvSpPr>
        <p:spPr>
          <a:xfrm>
            <a:off x="457200" y="1600200"/>
            <a:ext cx="8229600" cy="4648200"/>
          </a:xfrm>
          <a:effectLst/>
        </p:spPr>
        <p:txBody>
          <a:bodyPr>
            <a:normAutofit fontScale="92500" lnSpcReduction="10000"/>
          </a:bodyPr>
          <a:lstStyle/>
          <a:p>
            <a:pPr fontAlgn="auto">
              <a:spcAft>
                <a:spcPct val="0"/>
              </a:spcAft>
              <a:buFont typeface="Arial" panose="020B0604020202020204" pitchFamily="34" charset="0"/>
              <a:buChar char="•"/>
            </a:pPr>
            <a:r>
              <a:rPr lang="en-US" u="sng" dirty="0">
                <a:effectLst/>
              </a:rPr>
              <a:t>Interest</a:t>
            </a:r>
            <a:r>
              <a:rPr lang="en-US" dirty="0">
                <a:effectLst/>
              </a:rPr>
              <a:t> – Discharged only when the related tax or penalty is discharged (</a:t>
            </a:r>
            <a:r>
              <a:rPr lang="en-US" i="1" dirty="0">
                <a:effectLst/>
              </a:rPr>
              <a:t>In re Artisan Woodworkers</a:t>
            </a:r>
            <a:r>
              <a:rPr lang="en-US" dirty="0">
                <a:effectLst/>
              </a:rPr>
              <a:t>, 204 F.3d 888, 891 (9</a:t>
            </a:r>
            <a:r>
              <a:rPr lang="en-US" baseline="30000" dirty="0">
                <a:effectLst/>
              </a:rPr>
              <a:t>th</a:t>
            </a:r>
            <a:r>
              <a:rPr lang="en-US" dirty="0">
                <a:effectLst/>
              </a:rPr>
              <a:t> Cir. 2000); </a:t>
            </a:r>
            <a:r>
              <a:rPr lang="en-US" i="1" dirty="0">
                <a:effectLst/>
              </a:rPr>
              <a:t>In re Burns</a:t>
            </a:r>
            <a:r>
              <a:rPr lang="en-US" dirty="0">
                <a:effectLst/>
              </a:rPr>
              <a:t>, 887 F.2d 1541, 1543 (11</a:t>
            </a:r>
            <a:r>
              <a:rPr lang="en-US" baseline="30000" dirty="0">
                <a:effectLst/>
              </a:rPr>
              <a:t>th</a:t>
            </a:r>
            <a:r>
              <a:rPr lang="en-US" dirty="0">
                <a:effectLst/>
              </a:rPr>
              <a:t> Cir. 1989); </a:t>
            </a:r>
            <a:r>
              <a:rPr lang="en-US" i="1" dirty="0">
                <a:effectLst/>
              </a:rPr>
              <a:t>In re</a:t>
            </a:r>
            <a:r>
              <a:rPr lang="en-US" dirty="0">
                <a:effectLst/>
              </a:rPr>
              <a:t> </a:t>
            </a:r>
            <a:r>
              <a:rPr lang="en-US" i="1" dirty="0" err="1">
                <a:effectLst/>
              </a:rPr>
              <a:t>Teeslink</a:t>
            </a:r>
            <a:r>
              <a:rPr lang="en-US" dirty="0">
                <a:effectLst/>
              </a:rPr>
              <a:t>, 165 B.R. 708, 717-718 (</a:t>
            </a:r>
            <a:r>
              <a:rPr lang="en-US" dirty="0" err="1">
                <a:effectLst/>
              </a:rPr>
              <a:t>Bankr</a:t>
            </a:r>
            <a:r>
              <a:rPr lang="en-US" dirty="0">
                <a:effectLst/>
              </a:rPr>
              <a:t>. S.D. Ga. 1994</a:t>
            </a:r>
            <a:r>
              <a:rPr lang="en-US" dirty="0" smtClean="0">
                <a:effectLst/>
              </a:rPr>
              <a:t>)).</a:t>
            </a:r>
            <a:endParaRPr lang="en-US" dirty="0">
              <a:effectLst/>
            </a:endParaRPr>
          </a:p>
          <a:p>
            <a:pPr fontAlgn="auto">
              <a:spcAft>
                <a:spcPct val="0"/>
              </a:spcAft>
              <a:buFont typeface="Arial" panose="020B0604020202020204" pitchFamily="34" charset="0"/>
              <a:buChar char="•"/>
            </a:pPr>
            <a:r>
              <a:rPr lang="en-US" u="sng" dirty="0">
                <a:effectLst/>
              </a:rPr>
              <a:t>Penalties</a:t>
            </a:r>
            <a:r>
              <a:rPr lang="en-US" dirty="0">
                <a:effectLst/>
              </a:rPr>
              <a:t> (11 U.S.C. §523(a)(7)) – A fine, penalty, or forfeiture payable to a governmental unit for its benefit, which does not constitute compensation for actual pecuniary loss, is </a:t>
            </a:r>
            <a:r>
              <a:rPr lang="en-US" dirty="0" err="1">
                <a:effectLst/>
              </a:rPr>
              <a:t>nondischargeable</a:t>
            </a:r>
            <a:r>
              <a:rPr lang="en-US" dirty="0">
                <a:effectLst/>
              </a:rPr>
              <a:t> if (a) related to a tax of the kind specified in §523(a)(1) and (b) imposed with respect to a transaction or event that occurred on or after three years before the petition date. </a:t>
            </a:r>
            <a:r>
              <a:rPr lang="en-US" i="1" dirty="0">
                <a:effectLst/>
              </a:rPr>
              <a:t>McKay v. US</a:t>
            </a:r>
            <a:r>
              <a:rPr lang="en-US" dirty="0">
                <a:effectLst/>
              </a:rPr>
              <a:t>, 957 F.2d 689, 693-94 (9</a:t>
            </a:r>
            <a:r>
              <a:rPr lang="en-US" baseline="30000" dirty="0">
                <a:effectLst/>
              </a:rPr>
              <a:t>th</a:t>
            </a:r>
            <a:r>
              <a:rPr lang="en-US" dirty="0">
                <a:effectLst/>
              </a:rPr>
              <a:t> Cir. 1992); </a:t>
            </a:r>
            <a:r>
              <a:rPr lang="en-US" i="1" dirty="0">
                <a:effectLst/>
              </a:rPr>
              <a:t>In re Burns</a:t>
            </a:r>
            <a:r>
              <a:rPr lang="en-US" dirty="0">
                <a:effectLst/>
              </a:rPr>
              <a:t>, 887 F.2d 1541, 1544 (11</a:t>
            </a:r>
            <a:r>
              <a:rPr lang="en-US" baseline="30000" dirty="0">
                <a:effectLst/>
              </a:rPr>
              <a:t>th</a:t>
            </a:r>
            <a:r>
              <a:rPr lang="en-US" dirty="0">
                <a:effectLst/>
              </a:rPr>
              <a:t> Cir. 1989). </a:t>
            </a:r>
          </a:p>
          <a:p>
            <a:pPr fontAlgn="auto">
              <a:spcAft>
                <a:spcPct val="0"/>
              </a:spcAft>
              <a:buFont typeface="Arial" panose="020B0604020202020204" pitchFamily="34" charset="0"/>
              <a:buChar char="•"/>
            </a:pPr>
            <a:endParaRPr lang="en-US" dirty="0">
              <a:effectLst/>
            </a:endParaRPr>
          </a:p>
        </p:txBody>
      </p:sp>
    </p:spTree>
    <p:extLst>
      <p:ext uri="{BB962C8B-B14F-4D97-AF65-F5344CB8AC3E}">
        <p14:creationId xmlns:p14="http://schemas.microsoft.com/office/powerpoint/2010/main" val="208907756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smtClean="0">
                <a:effectLst/>
              </a:rPr>
              <a:t>CANCELLATION OF </a:t>
            </a:r>
            <a:br>
              <a:rPr lang="en-US" smtClean="0">
                <a:effectLst/>
              </a:rPr>
            </a:br>
            <a:r>
              <a:rPr lang="en-US" smtClean="0">
                <a:effectLst/>
              </a:rPr>
              <a:t>INDEBTEDNESS INCOME</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marL="0" indent="0">
              <a:spcBef>
                <a:spcPts val="1200"/>
              </a:spcBef>
              <a:buNone/>
            </a:pPr>
            <a:r>
              <a:rPr lang="en-US" dirty="0" smtClean="0">
                <a:effectLst/>
              </a:rPr>
              <a:t>General principles:</a:t>
            </a:r>
          </a:p>
          <a:p>
            <a:pPr>
              <a:spcBef>
                <a:spcPts val="1200"/>
              </a:spcBef>
              <a:buFont typeface="Arial" panose="020B0604020202020204" pitchFamily="34" charset="0"/>
              <a:buChar char="•"/>
            </a:pPr>
            <a:r>
              <a:rPr lang="en-US" dirty="0" smtClean="0">
                <a:effectLst/>
              </a:rPr>
              <a:t>Under IRC section </a:t>
            </a:r>
            <a:r>
              <a:rPr lang="en-US" dirty="0">
                <a:effectLst/>
              </a:rPr>
              <a:t>61(a)(12), a debtor will realize income upon the discharge of debt for less than its face value since the debtor’s net worth has increased. </a:t>
            </a:r>
            <a:endParaRPr lang="en-US" dirty="0" smtClean="0">
              <a:effectLst/>
            </a:endParaRPr>
          </a:p>
          <a:p>
            <a:pPr>
              <a:spcBef>
                <a:spcPts val="1200"/>
              </a:spcBef>
              <a:buFont typeface="Arial" panose="020B0604020202020204" pitchFamily="34" charset="0"/>
              <a:buChar char="•"/>
            </a:pPr>
            <a:r>
              <a:rPr lang="en-US" dirty="0" smtClean="0">
                <a:effectLst/>
              </a:rPr>
              <a:t>A </a:t>
            </a:r>
            <a:r>
              <a:rPr lang="en-US" dirty="0">
                <a:effectLst/>
              </a:rPr>
              <a:t>negotiated discharge may be achieved by the issuance of (</a:t>
            </a:r>
            <a:r>
              <a:rPr lang="en-US" dirty="0" err="1">
                <a:effectLst/>
              </a:rPr>
              <a:t>i</a:t>
            </a:r>
            <a:r>
              <a:rPr lang="en-US" dirty="0">
                <a:effectLst/>
              </a:rPr>
              <a:t>) stock in exchange for the debt; (ii) property in exchange for the debt; or (iii) new debt in exchange for the old debt.  By contrast, creditors may unilaterally discharge obligations which may result in unanticipated COD income to the debtors.  </a:t>
            </a:r>
            <a:endParaRPr lang="en-US" dirty="0" smtClean="0">
              <a:effectLst/>
            </a:endParaRPr>
          </a:p>
        </p:txBody>
      </p:sp>
    </p:spTree>
    <p:extLst>
      <p:ext uri="{BB962C8B-B14F-4D97-AF65-F5344CB8AC3E}">
        <p14:creationId xmlns:p14="http://schemas.microsoft.com/office/powerpoint/2010/main" val="953121640"/>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pPr algn="ctr"/>
            <a:r>
              <a:rPr lang="en-US">
                <a:effectLst/>
              </a:rPr>
              <a:t>CANCELLATION OF </a:t>
            </a:r>
            <a:br>
              <a:rPr lang="en-US">
                <a:effectLst/>
              </a:rPr>
            </a:br>
            <a:r>
              <a:rPr lang="en-US">
                <a:effectLst/>
              </a:rPr>
              <a:t>INDEBTEDNESS </a:t>
            </a:r>
            <a:r>
              <a:rPr lang="en-US" smtClean="0">
                <a:effectLst/>
              </a:rPr>
              <a:t>INCOME, cont.</a:t>
            </a:r>
            <a:endParaRPr lang="en-US">
              <a:effectLst/>
            </a:endParaRPr>
          </a:p>
        </p:txBody>
      </p:sp>
      <p:sp>
        <p:nvSpPr>
          <p:cNvPr id="3" name="Content Placeholder 2"/>
          <p:cNvSpPr>
            <a:spLocks noGrp="1"/>
          </p:cNvSpPr>
          <p:nvPr>
            <p:ph sz="quarter" idx="1"/>
          </p:nvPr>
        </p:nvSpPr>
        <p:spPr>
          <a:effectLst/>
        </p:spPr>
        <p:txBody>
          <a:bodyPr/>
          <a:lstStyle/>
          <a:p>
            <a:pPr>
              <a:buFont typeface="Arial" panose="020B0604020202020204" pitchFamily="34" charset="0"/>
              <a:buChar char="•"/>
            </a:pPr>
            <a:r>
              <a:rPr lang="en-US" dirty="0">
                <a:effectLst/>
              </a:rPr>
              <a:t>In order to qualify as COD income, the debt must be liquidated and not contested at the time of the discharge.  </a:t>
            </a:r>
          </a:p>
          <a:p>
            <a:pPr>
              <a:spcBef>
                <a:spcPts val="1200"/>
              </a:spcBef>
              <a:buFont typeface="Arial" panose="020B0604020202020204" pitchFamily="34" charset="0"/>
              <a:buChar char="•"/>
            </a:pPr>
            <a:r>
              <a:rPr lang="en-US" dirty="0">
                <a:effectLst/>
              </a:rPr>
              <a:t>The discharge of a debt for services will not result in COD income.  </a:t>
            </a:r>
            <a:r>
              <a:rPr lang="en-US" dirty="0" err="1" smtClean="0">
                <a:effectLst/>
              </a:rPr>
              <a:t>ILM</a:t>
            </a:r>
            <a:r>
              <a:rPr lang="en-US" dirty="0" smtClean="0">
                <a:effectLst/>
              </a:rPr>
              <a:t> </a:t>
            </a:r>
            <a:r>
              <a:rPr lang="en-US" dirty="0">
                <a:effectLst/>
              </a:rPr>
              <a:t>200130038 (May 31, </a:t>
            </a:r>
            <a:r>
              <a:rPr lang="en-US" dirty="0" smtClean="0">
                <a:effectLst/>
              </a:rPr>
              <a:t>2001 (</a:t>
            </a:r>
            <a:r>
              <a:rPr lang="en-US" dirty="0">
                <a:effectLst/>
              </a:rPr>
              <a:t>a discharge for services rendered is compensation income reportable under section 6041 and not COD reportable under 6050P</a:t>
            </a:r>
            <a:r>
              <a:rPr lang="en-US" dirty="0" smtClean="0">
                <a:effectLst/>
              </a:rPr>
              <a:t>)).</a:t>
            </a:r>
            <a:endParaRPr lang="en-US" dirty="0">
              <a:effectLst/>
            </a:endParaRPr>
          </a:p>
          <a:p>
            <a:endParaRPr lang="en-US" dirty="0">
              <a:effectLst/>
            </a:endParaRPr>
          </a:p>
        </p:txBody>
      </p:sp>
    </p:spTree>
    <p:extLst>
      <p:ext uri="{BB962C8B-B14F-4D97-AF65-F5344CB8AC3E}">
        <p14:creationId xmlns:p14="http://schemas.microsoft.com/office/powerpoint/2010/main" val="402161920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smtClean="0">
                <a:effectLst/>
              </a:rPr>
              <a:t>CANCELLATION OF </a:t>
            </a:r>
            <a:br>
              <a:rPr lang="en-US" smtClean="0">
                <a:effectLst/>
              </a:rPr>
            </a:br>
            <a:r>
              <a:rPr lang="en-US" smtClean="0">
                <a:effectLst/>
              </a:rPr>
              <a:t>INDEBTEDNESS INCOME, CONT.</a:t>
            </a:r>
            <a:endParaRPr lang="en-US">
              <a:effectLst/>
            </a:endParaRPr>
          </a:p>
        </p:txBody>
      </p:sp>
      <p:sp>
        <p:nvSpPr>
          <p:cNvPr id="3" name="Content Placeholder 2"/>
          <p:cNvSpPr>
            <a:spLocks noGrp="1"/>
          </p:cNvSpPr>
          <p:nvPr>
            <p:ph sz="quarter" idx="1"/>
          </p:nvPr>
        </p:nvSpPr>
        <p:spPr>
          <a:xfrm>
            <a:off x="457200" y="1600200"/>
            <a:ext cx="8229600" cy="4724400"/>
          </a:xfrm>
          <a:effectLst/>
        </p:spPr>
        <p:txBody>
          <a:bodyPr>
            <a:normAutofit/>
          </a:bodyPr>
          <a:lstStyle/>
          <a:p>
            <a:pPr marL="0" indent="0">
              <a:buNone/>
            </a:pPr>
            <a:r>
              <a:rPr lang="en-US" sz="1700" b="1" u="sng">
                <a:effectLst/>
              </a:rPr>
              <a:t>Example #1</a:t>
            </a:r>
            <a:r>
              <a:rPr lang="en-US" sz="1700" b="1" smtClean="0">
                <a:effectLst/>
              </a:rPr>
              <a:t>:</a:t>
            </a:r>
            <a:endParaRPr lang="en-US" sz="1700" b="1">
              <a:effectLst/>
            </a:endParaRPr>
          </a:p>
          <a:p>
            <a:pPr marL="0" indent="0">
              <a:buNone/>
            </a:pPr>
            <a:endParaRPr lang="en-US" sz="1700" smtClean="0">
              <a:effectLst/>
            </a:endParaRPr>
          </a:p>
          <a:p>
            <a:pPr marL="0" indent="0">
              <a:buNone/>
            </a:pPr>
            <a:r>
              <a:rPr lang="en-US" sz="1700" smtClean="0">
                <a:effectLst/>
              </a:rPr>
              <a:t>Bob </a:t>
            </a:r>
            <a:r>
              <a:rPr lang="en-US" sz="1700">
                <a:effectLst/>
              </a:rPr>
              <a:t>purchases a computer from Seller and signs a promissory note in the sum of $1,000 in exchange.  Bob subsequently defaults on his obligation and Seller decides to bring an action for breach of contract, to which Bob counterclaims.  The parties decide to settle their case for payment of $500 by Bob and a discharge and full release from Seller.  Will Bob realize COD income</a:t>
            </a:r>
            <a:r>
              <a:rPr lang="en-US" sz="1700" smtClean="0">
                <a:effectLst/>
              </a:rPr>
              <a:t>?</a:t>
            </a:r>
          </a:p>
          <a:p>
            <a:pPr marL="0" indent="0">
              <a:buNone/>
            </a:pPr>
            <a:endParaRPr lang="en-US" sz="1700">
              <a:effectLst/>
            </a:endParaRPr>
          </a:p>
          <a:p>
            <a:pPr marL="0" indent="0">
              <a:buNone/>
            </a:pPr>
            <a:r>
              <a:rPr lang="en-US" sz="1700" b="1" u="sng">
                <a:effectLst/>
              </a:rPr>
              <a:t>Answer</a:t>
            </a:r>
            <a:r>
              <a:rPr lang="en-US" sz="1700" b="1" smtClean="0">
                <a:effectLst/>
              </a:rPr>
              <a:t>:</a:t>
            </a:r>
          </a:p>
          <a:p>
            <a:pPr marL="0" indent="0">
              <a:buNone/>
            </a:pPr>
            <a:endParaRPr lang="en-US" sz="1700">
              <a:effectLst/>
            </a:endParaRPr>
          </a:p>
          <a:p>
            <a:pPr marL="0" indent="0">
              <a:buNone/>
            </a:pPr>
            <a:r>
              <a:rPr lang="en-US" sz="1700" i="1">
                <a:effectLst/>
              </a:rPr>
              <a:t>No, the contested liability doctrine should apply. (See Preslar v. Comm’r., 167 F.3d 1323 (10th Cir. 1999) (contested liability doctrine applies only if the original debt is unliquidated); CCA 200402004 (Nov. 26, 2003) (discharge of a restitution obligation is not a COD income event).)This may also qualify as a purchase price adjustment under section 108(e)(5</a:t>
            </a:r>
            <a:r>
              <a:rPr lang="en-US" sz="1700" i="1" smtClean="0">
                <a:effectLst/>
              </a:rPr>
              <a:t>).</a:t>
            </a:r>
            <a:endParaRPr lang="en-US" sz="1700">
              <a:effectLst/>
            </a:endParaRPr>
          </a:p>
        </p:txBody>
      </p:sp>
      <p:sp>
        <p:nvSpPr>
          <p:cNvPr id="4" name="Rectangle 3"/>
          <p:cNvSpPr/>
          <p:nvPr/>
        </p:nvSpPr>
        <p:spPr>
          <a:xfrm>
            <a:off x="750903" y="334189"/>
            <a:ext cx="292068" cy="553998"/>
          </a:xfrm>
          <a:prstGeom prst="rect">
            <a:avLst/>
          </a:prstGeom>
          <a:effectLst/>
        </p:spPr>
        <p:txBody>
          <a:bodyPr wrap="none">
            <a:spAutoFit/>
          </a:bodyPr>
          <a:lstStyle/>
          <a:p>
            <a:r>
              <a:rPr lang="en-US" sz="3000" cap="small">
                <a:solidFill>
                  <a:srgbClr val="676A55"/>
                </a:solidFill>
                <a:effectLst/>
                <a:ea typeface="+mj-ea"/>
                <a:cs typeface="+mj-cs"/>
              </a:rPr>
              <a:t>.</a:t>
            </a:r>
            <a:endParaRPr lang="en-US">
              <a:effectLst/>
            </a:endParaRPr>
          </a:p>
        </p:txBody>
      </p:sp>
    </p:spTree>
    <p:extLst>
      <p:ext uri="{BB962C8B-B14F-4D97-AF65-F5344CB8AC3E}">
        <p14:creationId xmlns:p14="http://schemas.microsoft.com/office/powerpoint/2010/main" val="56720767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smtClean="0">
                <a:effectLst/>
              </a:rPr>
              <a:t>CANCELLATION OF </a:t>
            </a:r>
            <a:br>
              <a:rPr lang="en-US" smtClean="0">
                <a:effectLst/>
              </a:rPr>
            </a:br>
            <a:r>
              <a:rPr lang="en-US" smtClean="0">
                <a:effectLst/>
              </a:rPr>
              <a:t>INDEBTEDNESS INCOME, CONT.</a:t>
            </a:r>
            <a:endParaRPr lang="en-US">
              <a:effectLst/>
            </a:endParaRPr>
          </a:p>
        </p:txBody>
      </p:sp>
      <p:sp>
        <p:nvSpPr>
          <p:cNvPr id="3" name="Content Placeholder 2"/>
          <p:cNvSpPr>
            <a:spLocks noGrp="1"/>
          </p:cNvSpPr>
          <p:nvPr>
            <p:ph sz="quarter" idx="1"/>
          </p:nvPr>
        </p:nvSpPr>
        <p:spPr>
          <a:xfrm>
            <a:off x="457200" y="1600200"/>
            <a:ext cx="8229600" cy="4724400"/>
          </a:xfrm>
          <a:effectLst/>
        </p:spPr>
        <p:txBody>
          <a:bodyPr>
            <a:normAutofit lnSpcReduction="10000"/>
          </a:bodyPr>
          <a:lstStyle/>
          <a:p>
            <a:pPr marL="0" indent="0">
              <a:buNone/>
            </a:pPr>
            <a:r>
              <a:rPr lang="en-US" sz="1700" b="1" u="sng" smtClean="0">
                <a:effectLst/>
              </a:rPr>
              <a:t>Example #2:</a:t>
            </a:r>
          </a:p>
          <a:p>
            <a:pPr marL="0" indent="0">
              <a:buNone/>
            </a:pPr>
            <a:endParaRPr lang="en-US" sz="1700" smtClean="0">
              <a:effectLst/>
            </a:endParaRPr>
          </a:p>
          <a:p>
            <a:pPr marL="0" indent="0">
              <a:buNone/>
            </a:pPr>
            <a:r>
              <a:rPr lang="en-US" sz="1700" smtClean="0">
                <a:effectLst/>
              </a:rPr>
              <a:t>Shelly Shareholder personally guarantees the lease agreement for her S-corporation.  The corporation subsequently defaults and the lessor demands payment on the guarantee.  However, given the downturn in the economy and Shelly’s financial hardship, the lessor decides to cancel the guarantee obligation.  What are the Federal income tax consequences?</a:t>
            </a:r>
          </a:p>
          <a:p>
            <a:pPr marL="0" indent="0">
              <a:buNone/>
            </a:pPr>
            <a:endParaRPr lang="en-US" sz="1700">
              <a:effectLst/>
            </a:endParaRPr>
          </a:p>
          <a:p>
            <a:pPr marL="0" indent="0">
              <a:buNone/>
            </a:pPr>
            <a:r>
              <a:rPr lang="en-US" sz="1700" b="1" u="sng" smtClean="0">
                <a:effectLst/>
              </a:rPr>
              <a:t>Answer:</a:t>
            </a:r>
          </a:p>
          <a:p>
            <a:pPr marL="0" indent="0">
              <a:buNone/>
            </a:pPr>
            <a:endParaRPr lang="en-US" sz="1700" smtClean="0">
              <a:effectLst/>
            </a:endParaRPr>
          </a:p>
          <a:p>
            <a:pPr marL="0" indent="0">
              <a:buNone/>
            </a:pPr>
            <a:r>
              <a:rPr lang="en-US" sz="1700" smtClean="0">
                <a:effectLst/>
              </a:rPr>
              <a:t>The release from a guarantee should not create COD income  (Treas. Reg. § 1.6050P-1(d)(7) (for purposes of reporting, a guarantor is not a debtor); see also Harris v. United States, 902 F.2d 439, 445 (5th Cir. 1990) (stock basis not increased because unperformed guarantees do not constitute an economic outlay by the guarantors).) However, in other contexts, a release from a guarantee may constitute a “significant modification” of the debt instrument. (Treas. Reg. § 1.1001-3(e)(4)(iv).) </a:t>
            </a:r>
          </a:p>
          <a:p>
            <a:endParaRPr lang="en-US" sz="1700">
              <a:effectLst/>
            </a:endParaRPr>
          </a:p>
        </p:txBody>
      </p:sp>
    </p:spTree>
    <p:extLst>
      <p:ext uri="{BB962C8B-B14F-4D97-AF65-F5344CB8AC3E}">
        <p14:creationId xmlns:p14="http://schemas.microsoft.com/office/powerpoint/2010/main" val="124162832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smtClean="0">
                <a:effectLst/>
              </a:rPr>
              <a:t>EXCEPTION TO CODI </a:t>
            </a:r>
            <a:br>
              <a:rPr lang="en-US" dirty="0" smtClean="0">
                <a:effectLst/>
              </a:rPr>
            </a:br>
            <a:r>
              <a:rPr lang="en-US" dirty="0" smtClean="0"/>
              <a:t>BANKRUPTCY</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lnSpcReduction="10000"/>
          </a:bodyPr>
          <a:lstStyle/>
          <a:p>
            <a:pPr marL="0" indent="0">
              <a:buNone/>
            </a:pPr>
            <a:r>
              <a:rPr lang="en-US" sz="1800" smtClean="0">
                <a:effectLst/>
              </a:rPr>
              <a:t>The Code provides an exclusion from recognition of COD income for a debtor in a title 11 proceeding and for debtors outside of bankruptcy who are considered insolvent, but only to the extent of insolvency.  The amount of debt discharge in excess of insolvency is recognized as taxable COD income.  In addition to the required bankruptcy and insolvency exclusions, the Code contains certain elective exclusions for Qualified Principal Residence Indebtedness and Qualified Real Property Business Indebtedness, which taxpayers may use to exclude COD income. </a:t>
            </a:r>
          </a:p>
          <a:p>
            <a:pPr marL="0" indent="0">
              <a:buNone/>
            </a:pPr>
            <a:endParaRPr lang="en-US" sz="1600">
              <a:effectLst/>
            </a:endParaRPr>
          </a:p>
          <a:p>
            <a:pPr marL="0" indent="0">
              <a:buNone/>
            </a:pPr>
            <a:r>
              <a:rPr lang="en-US" sz="1800" b="1" u="sng" smtClean="0">
                <a:effectLst/>
              </a:rPr>
              <a:t>Title 11 Proceeding</a:t>
            </a:r>
            <a:r>
              <a:rPr lang="en-US" sz="1800" smtClean="0">
                <a:effectLst/>
              </a:rPr>
              <a:t>.  In order to qualify for the bankruptcy exception, the debtor must receive a discharge in a title 11 case. (I.R.C. §§ 108(a)(1)(A).)  A title 11 case means a case under title 11 of the United States Code (relating to bankruptcy), but only if the taxpayer is under the jurisdiction of the court in such case and the discharge of indebtedness is granted by the court or is pursuant to a plan approved by the court.  (I.R.C. § 108(d)(2).)  A debtor in a title 11 proceeding will be entitled to exclude COD income regardless of its insolvency.</a:t>
            </a:r>
          </a:p>
          <a:p>
            <a:pPr marL="0" indent="0">
              <a:buNone/>
            </a:pPr>
            <a:endParaRPr lang="en-US" sz="1600" smtClean="0">
              <a:effectLst/>
            </a:endParaRPr>
          </a:p>
          <a:p>
            <a:pPr marL="0" indent="0">
              <a:buNone/>
            </a:pPr>
            <a:endParaRPr lang="en-US" sz="1600">
              <a:effectLst/>
            </a:endParaRPr>
          </a:p>
        </p:txBody>
      </p:sp>
    </p:spTree>
    <p:extLst>
      <p:ext uri="{BB962C8B-B14F-4D97-AF65-F5344CB8AC3E}">
        <p14:creationId xmlns:p14="http://schemas.microsoft.com/office/powerpoint/2010/main" val="175150492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EXCEPTION TO CODI </a:t>
            </a:r>
            <a:br>
              <a:rPr lang="en-US" dirty="0"/>
            </a:br>
            <a:r>
              <a:rPr lang="en-US" dirty="0"/>
              <a:t>BANKRUPTCY</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fontScale="92500" lnSpcReduction="20000"/>
          </a:bodyPr>
          <a:lstStyle/>
          <a:p>
            <a:pPr marL="0" indent="0">
              <a:buNone/>
            </a:pPr>
            <a:r>
              <a:rPr lang="en-US" sz="1800" b="1" u="sng" smtClean="0">
                <a:effectLst/>
              </a:rPr>
              <a:t>Example #1:</a:t>
            </a:r>
          </a:p>
          <a:p>
            <a:pPr marL="0" indent="0">
              <a:buNone/>
            </a:pPr>
            <a:r>
              <a:rPr lang="en-US" sz="1800" smtClean="0">
                <a:effectLst/>
              </a:rPr>
              <a:t>		</a:t>
            </a:r>
          </a:p>
          <a:p>
            <a:pPr marL="0" indent="0">
              <a:buNone/>
            </a:pPr>
            <a:r>
              <a:rPr lang="en-US" sz="1800" smtClean="0">
                <a:effectLst/>
              </a:rPr>
              <a:t>A, B, and C decide to form a California LLC, which is taxed as a partnership.  The LLC borrows $12 million to finance operating expenses.  Unfortunately, the business fell on hard economic times and in 2011, filed for bankruptcy protection and received a discharge of the $12 million obligation.  To what extent will each of the three members of the LLC be entitled to relief from their $4 million share of the COD income under section 108?  </a:t>
            </a:r>
          </a:p>
          <a:p>
            <a:pPr marL="0" indent="0">
              <a:buNone/>
            </a:pPr>
            <a:endParaRPr lang="en-US" sz="1800" smtClean="0">
              <a:effectLst/>
            </a:endParaRPr>
          </a:p>
          <a:p>
            <a:pPr marL="0" indent="0">
              <a:buNone/>
            </a:pPr>
            <a:endParaRPr lang="en-US" sz="1600">
              <a:effectLst/>
            </a:endParaRPr>
          </a:p>
          <a:p>
            <a:pPr marL="0" indent="0">
              <a:buNone/>
            </a:pPr>
            <a:r>
              <a:rPr lang="en-US" sz="1800" b="1" u="sng" smtClean="0">
                <a:effectLst/>
              </a:rPr>
              <a:t>Answer:</a:t>
            </a:r>
          </a:p>
          <a:p>
            <a:pPr marL="0" indent="0">
              <a:buNone/>
            </a:pPr>
            <a:endParaRPr lang="en-US" sz="900" smtClean="0">
              <a:effectLst/>
            </a:endParaRPr>
          </a:p>
          <a:p>
            <a:pPr marL="0" indent="0">
              <a:buNone/>
            </a:pPr>
            <a:r>
              <a:rPr lang="en-US" sz="1800" smtClean="0">
                <a:effectLst/>
              </a:rPr>
              <a:t>No relief for individual members under the bankruptcy exclusion.  Section 108(d)(6) states that the provisions of section 108(a), (b), (c) and (g) are applied at the partner level; not the partnership.  Since only the LLC filed for bankruptcy relief, the individual partners will not be entitled to relief under the bankruptcy exclusion.  However, the partners may be entitled to exclude COD income to the extent of their insolvency.</a:t>
            </a:r>
          </a:p>
          <a:p>
            <a:pPr marL="0" indent="0">
              <a:buNone/>
            </a:pPr>
            <a:endParaRPr lang="en-US" sz="1600" smtClean="0">
              <a:effectLst/>
            </a:endParaRPr>
          </a:p>
          <a:p>
            <a:pPr marL="0" indent="0">
              <a:buNone/>
            </a:pPr>
            <a:endParaRPr lang="en-US" sz="1600">
              <a:effectLst/>
            </a:endParaRPr>
          </a:p>
        </p:txBody>
      </p:sp>
    </p:spTree>
    <p:extLst>
      <p:ext uri="{BB962C8B-B14F-4D97-AF65-F5344CB8AC3E}">
        <p14:creationId xmlns:p14="http://schemas.microsoft.com/office/powerpoint/2010/main" val="13978209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EXCEPTION TO CODI </a:t>
            </a:r>
            <a:br>
              <a:rPr lang="en-US" dirty="0"/>
            </a:br>
            <a:r>
              <a:rPr lang="en-US" dirty="0"/>
              <a:t>BANKRUPTCY</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a:bodyPr>
          <a:lstStyle/>
          <a:p>
            <a:pPr marL="0" indent="0">
              <a:buNone/>
            </a:pPr>
            <a:r>
              <a:rPr lang="en-US" sz="1800" b="1" u="sng" smtClean="0">
                <a:effectLst/>
              </a:rPr>
              <a:t>Example #2:</a:t>
            </a:r>
          </a:p>
          <a:p>
            <a:pPr marL="0" indent="0">
              <a:buNone/>
            </a:pPr>
            <a:endParaRPr lang="en-US" sz="1800" b="1" u="sng" smtClean="0">
              <a:effectLst/>
            </a:endParaRPr>
          </a:p>
          <a:p>
            <a:pPr marL="0" indent="0">
              <a:buNone/>
            </a:pPr>
            <a:r>
              <a:rPr lang="en-US" sz="1800" smtClean="0">
                <a:effectLst/>
              </a:rPr>
              <a:t>Assume the same factual scenario as Example #1 (above) except that instead of an LLC, the entity was an S-corporation.  Are the tax consequences of the $12 million discharge now determined by the corporation’s bankruptcy?</a:t>
            </a:r>
          </a:p>
          <a:p>
            <a:pPr marL="0" indent="0">
              <a:buNone/>
            </a:pPr>
            <a:endParaRPr lang="en-US" sz="1800" smtClean="0">
              <a:effectLst/>
            </a:endParaRPr>
          </a:p>
          <a:p>
            <a:pPr marL="0" indent="0">
              <a:buNone/>
            </a:pPr>
            <a:endParaRPr lang="en-US" sz="1600">
              <a:effectLst/>
            </a:endParaRPr>
          </a:p>
          <a:p>
            <a:pPr marL="0" indent="0">
              <a:buNone/>
            </a:pPr>
            <a:r>
              <a:rPr lang="en-US" sz="1800" b="1" u="sng" smtClean="0">
                <a:effectLst/>
              </a:rPr>
              <a:t>Answer:</a:t>
            </a:r>
          </a:p>
          <a:p>
            <a:pPr marL="0" indent="0">
              <a:buNone/>
            </a:pPr>
            <a:endParaRPr lang="en-US" sz="900" smtClean="0">
              <a:effectLst/>
            </a:endParaRPr>
          </a:p>
          <a:p>
            <a:pPr marL="0" indent="0">
              <a:buNone/>
            </a:pPr>
            <a:r>
              <a:rPr lang="en-US" sz="1800" smtClean="0">
                <a:effectLst/>
              </a:rPr>
              <a:t>Yes.  (I.R.C. § 108(d)(7).)</a:t>
            </a:r>
            <a:endParaRPr lang="en-US" sz="1600" smtClean="0">
              <a:effectLst/>
            </a:endParaRPr>
          </a:p>
          <a:p>
            <a:pPr marL="0" indent="0">
              <a:buNone/>
            </a:pPr>
            <a:endParaRPr lang="en-US" sz="1600">
              <a:effectLst/>
            </a:endParaRPr>
          </a:p>
        </p:txBody>
      </p:sp>
    </p:spTree>
    <p:extLst>
      <p:ext uri="{BB962C8B-B14F-4D97-AF65-F5344CB8AC3E}">
        <p14:creationId xmlns:p14="http://schemas.microsoft.com/office/powerpoint/2010/main" val="216860721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EXCEPTION TO </a:t>
            </a:r>
            <a:r>
              <a:rPr lang="en-US" dirty="0" smtClean="0"/>
              <a:t>CODI</a:t>
            </a:r>
            <a:br>
              <a:rPr lang="en-US" dirty="0" smtClean="0"/>
            </a:br>
            <a:r>
              <a:rPr lang="en-US" dirty="0" smtClean="0"/>
              <a:t>INSOLVENCY</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a:bodyPr>
          <a:lstStyle/>
          <a:p>
            <a:pPr marL="0" lvl="2" indent="0">
              <a:spcBef>
                <a:spcPts val="600"/>
              </a:spcBef>
              <a:buClr>
                <a:schemeClr val="accent1"/>
              </a:buClr>
              <a:buSzPct val="70000"/>
              <a:buNone/>
            </a:pPr>
            <a:r>
              <a:rPr lang="en-US" sz="2400" b="1" smtClean="0">
                <a:effectLst/>
              </a:rPr>
              <a:t>Determining Insolvency.</a:t>
            </a:r>
          </a:p>
          <a:p>
            <a:pPr marL="0" lvl="2" indent="0">
              <a:spcBef>
                <a:spcPts val="600"/>
              </a:spcBef>
              <a:buClr>
                <a:schemeClr val="accent1"/>
              </a:buClr>
              <a:buSzPct val="70000"/>
              <a:buNone/>
            </a:pPr>
            <a:endParaRPr lang="en-US" sz="2400" b="1" smtClean="0">
              <a:effectLst/>
            </a:endParaRPr>
          </a:p>
          <a:p>
            <a:pPr marL="0" lvl="2" indent="0">
              <a:spcBef>
                <a:spcPts val="600"/>
              </a:spcBef>
              <a:buClr>
                <a:schemeClr val="accent1"/>
              </a:buClr>
              <a:buSzPct val="70000"/>
              <a:buNone/>
            </a:pPr>
            <a:r>
              <a:rPr lang="en-US" sz="2400" smtClean="0">
                <a:effectLst/>
              </a:rPr>
              <a:t>The Code defines insolvency as the excess of liabilities over the fair market value of assets.  I.R.C. § 108(d)(3). </a:t>
            </a:r>
            <a:r>
              <a:rPr lang="en-US" sz="2400">
                <a:effectLst/>
              </a:rPr>
              <a:t>The fair market value of assets is determined on a going concern basis.  Liabilities, including contingent obligations are taken into account at face value and are not discounted for contingencies or the time value of the </a:t>
            </a:r>
            <a:r>
              <a:rPr lang="en-US" sz="2400" smtClean="0">
                <a:effectLst/>
              </a:rPr>
              <a:t>obligation. The insolvency computation is determined immediately before the debt discharge.</a:t>
            </a:r>
          </a:p>
          <a:p>
            <a:pPr marL="0" indent="0">
              <a:buNone/>
            </a:pPr>
            <a:endParaRPr lang="en-US" sz="1800">
              <a:effectLst/>
            </a:endParaRPr>
          </a:p>
          <a:p>
            <a:pPr marL="0" indent="0">
              <a:buNone/>
            </a:pPr>
            <a:endParaRPr lang="en-US" sz="1600" smtClean="0">
              <a:effectLst/>
            </a:endParaRPr>
          </a:p>
          <a:p>
            <a:pPr marL="0" indent="0">
              <a:buNone/>
            </a:pPr>
            <a:endParaRPr lang="en-US" sz="1600">
              <a:effectLst/>
            </a:endParaRPr>
          </a:p>
        </p:txBody>
      </p:sp>
    </p:spTree>
    <p:extLst>
      <p:ext uri="{BB962C8B-B14F-4D97-AF65-F5344CB8AC3E}">
        <p14:creationId xmlns:p14="http://schemas.microsoft.com/office/powerpoint/2010/main" val="35990189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EXCEPTION TO CODI</a:t>
            </a:r>
            <a:br>
              <a:rPr lang="en-US" dirty="0"/>
            </a:br>
            <a:r>
              <a:rPr lang="en-US" dirty="0"/>
              <a:t>INSOLVENCY</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Autofit/>
          </a:bodyPr>
          <a:lstStyle/>
          <a:p>
            <a:pPr marL="0" lvl="2" indent="0">
              <a:buNone/>
            </a:pPr>
            <a:r>
              <a:rPr lang="en-US" sz="2000" b="1" dirty="0" smtClean="0">
                <a:effectLst/>
              </a:rPr>
              <a:t>Defining </a:t>
            </a:r>
            <a:r>
              <a:rPr lang="en-US" sz="2000" b="1" dirty="0" err="1" smtClean="0">
                <a:effectLst/>
              </a:rPr>
              <a:t>assests</a:t>
            </a:r>
            <a:r>
              <a:rPr lang="en-US" sz="2000" b="1" dirty="0" smtClean="0">
                <a:effectLst/>
              </a:rPr>
              <a:t> and liabilities.</a:t>
            </a:r>
            <a:r>
              <a:rPr lang="en-US" sz="2000" dirty="0">
                <a:effectLst/>
              </a:rPr>
              <a:t> </a:t>
            </a:r>
            <a:r>
              <a:rPr lang="en-US" sz="2000" dirty="0" smtClean="0">
                <a:effectLst/>
              </a:rPr>
              <a:t>Neither </a:t>
            </a:r>
            <a:r>
              <a:rPr lang="en-US" sz="2000" dirty="0">
                <a:effectLst/>
              </a:rPr>
              <a:t>“assets” nor “liabilities are currently defined by the Code or the Regulations. </a:t>
            </a:r>
            <a:endParaRPr lang="en-US" sz="2000" dirty="0" smtClean="0">
              <a:effectLst/>
            </a:endParaRPr>
          </a:p>
          <a:p>
            <a:pPr marL="342900" lvl="2" indent="-342900">
              <a:spcBef>
                <a:spcPts val="1200"/>
              </a:spcBef>
              <a:buFont typeface="Arial" panose="020B0604020202020204" pitchFamily="34" charset="0"/>
              <a:buChar char="•"/>
            </a:pPr>
            <a:r>
              <a:rPr lang="en-US" sz="2000" dirty="0" smtClean="0">
                <a:effectLst/>
              </a:rPr>
              <a:t>The </a:t>
            </a:r>
            <a:r>
              <a:rPr lang="en-US" sz="2000" dirty="0">
                <a:effectLst/>
              </a:rPr>
              <a:t>term “assets” has been interpreted broadly to include tangible and intangible assets.  In addition, the Tax Court and IRS have taken the position that assets exempt from creditor’s claims under state law are included in the definition of “assets” for purposes of the insolvency computation. (Carlson v. Commissioner, 116 </a:t>
            </a:r>
            <a:r>
              <a:rPr lang="en-US" sz="2000" dirty="0" err="1">
                <a:effectLst/>
              </a:rPr>
              <a:t>T.C</a:t>
            </a:r>
            <a:r>
              <a:rPr lang="en-US" sz="2000" dirty="0">
                <a:effectLst/>
              </a:rPr>
              <a:t>. 87 (2001); but see </a:t>
            </a:r>
            <a:r>
              <a:rPr lang="en-US" sz="2000" dirty="0" err="1">
                <a:effectLst/>
              </a:rPr>
              <a:t>Naimi</a:t>
            </a:r>
            <a:r>
              <a:rPr lang="en-US" sz="2000" dirty="0">
                <a:effectLst/>
              </a:rPr>
              <a:t>, The Definition of Assets Under the Insolvency Exclusion (forthcoming) (seeking proposed guidance from Treasury defining assets to exclude those assets exempt under state or federal law</a:t>
            </a:r>
            <a:r>
              <a:rPr lang="en-US" sz="2000" dirty="0" smtClean="0">
                <a:effectLst/>
              </a:rPr>
              <a:t>.).</a:t>
            </a:r>
            <a:endParaRPr lang="en-US" sz="2000" dirty="0">
              <a:effectLst/>
            </a:endParaRPr>
          </a:p>
        </p:txBody>
      </p:sp>
    </p:spTree>
    <p:extLst>
      <p:ext uri="{BB962C8B-B14F-4D97-AF65-F5344CB8AC3E}">
        <p14:creationId xmlns:p14="http://schemas.microsoft.com/office/powerpoint/2010/main" val="369113672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NONDISCHARGEABLE TAX DEBT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marL="342900" lvl="1" indent="-342900">
              <a:spcBef>
                <a:spcPts val="600"/>
              </a:spcBef>
              <a:spcAft>
                <a:spcPts val="1200"/>
              </a:spcAft>
              <a:buFont typeface="Arial" charset="0"/>
              <a:buChar char="•"/>
            </a:pPr>
            <a:r>
              <a:rPr lang="en-US" altLang="en-US" sz="2400">
                <a:effectLst/>
              </a:rPr>
              <a:t>Taxes that receive priority status under 11 U.S.C. §507(a)(8) are nondischargeable in Chapter 7 and 11</a:t>
            </a:r>
            <a:r>
              <a:rPr lang="en-US" altLang="en-US" sz="2400" smtClean="0">
                <a:effectLst/>
              </a:rPr>
              <a:t>.</a:t>
            </a:r>
          </a:p>
          <a:p>
            <a:pPr marL="0" lvl="1" indent="0">
              <a:spcBef>
                <a:spcPts val="600"/>
              </a:spcBef>
              <a:spcAft>
                <a:spcPts val="1200"/>
              </a:spcAft>
              <a:buNone/>
            </a:pPr>
            <a:endParaRPr lang="en-US" altLang="en-US" sz="2400" smtClean="0">
              <a:effectLst/>
            </a:endParaRPr>
          </a:p>
          <a:p>
            <a:pPr marL="342900" lvl="1" indent="-342900">
              <a:spcBef>
                <a:spcPts val="600"/>
              </a:spcBef>
              <a:spcAft>
                <a:spcPts val="1200"/>
              </a:spcAft>
              <a:buFont typeface="Arial" charset="0"/>
              <a:buChar char="•"/>
            </a:pPr>
            <a:r>
              <a:rPr lang="en-US" altLang="en-US" sz="2400">
                <a:effectLst/>
              </a:rPr>
              <a:t>Taxes that are nondischargeable under 11 U.S.C. §523(a)(1) in Chapter 7 and 11 must be paid by the debtor/taxpayer. </a:t>
            </a:r>
          </a:p>
          <a:p>
            <a:pPr marL="342900" lvl="1" indent="-342900">
              <a:buFont typeface="Arial" charset="0"/>
              <a:buChar char="•"/>
            </a:pPr>
            <a:endParaRPr lang="en-US" altLang="en-US">
              <a:effectLst/>
            </a:endParaRPr>
          </a:p>
        </p:txBody>
      </p:sp>
    </p:spTree>
    <p:extLst>
      <p:ext uri="{BB962C8B-B14F-4D97-AF65-F5344CB8AC3E}">
        <p14:creationId xmlns:p14="http://schemas.microsoft.com/office/powerpoint/2010/main" val="5897703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pPr algn="ctr"/>
            <a:r>
              <a:rPr lang="en-US" dirty="0"/>
              <a:t>EXCEPTION TO CODI</a:t>
            </a:r>
            <a:br>
              <a:rPr lang="en-US" dirty="0"/>
            </a:br>
            <a:r>
              <a:rPr lang="en-US" dirty="0"/>
              <a:t>INSOLVENCY</a:t>
            </a:r>
            <a:endParaRPr lang="en-US" dirty="0">
              <a:effectLst/>
            </a:endParaRPr>
          </a:p>
        </p:txBody>
      </p:sp>
      <p:sp>
        <p:nvSpPr>
          <p:cNvPr id="3" name="Content Placeholder 2"/>
          <p:cNvSpPr>
            <a:spLocks noGrp="1"/>
          </p:cNvSpPr>
          <p:nvPr>
            <p:ph sz="quarter" idx="1"/>
          </p:nvPr>
        </p:nvSpPr>
        <p:spPr>
          <a:effectLst/>
        </p:spPr>
        <p:txBody>
          <a:bodyPr/>
          <a:lstStyle/>
          <a:p>
            <a:pPr marL="342900" lvl="2" indent="-342900">
              <a:spcBef>
                <a:spcPts val="600"/>
              </a:spcBef>
              <a:buClr>
                <a:schemeClr val="accent1"/>
              </a:buClr>
              <a:buSzPct val="70000"/>
              <a:buFont typeface="Arial" panose="020B0604020202020204" pitchFamily="34" charset="0"/>
              <a:buChar char="•"/>
            </a:pPr>
            <a:r>
              <a:rPr lang="en-US" sz="2400" dirty="0">
                <a:effectLst/>
              </a:rPr>
              <a:t>By contrast, the term “liabilities” has been interpreted narrowly to include contingent liabilities only if the taxpayer can produce evidence that the taxpayer will “more likely than not” be called upon to pay the obligation.  (Merkel v. Commissioner, 192 F.3d 844 (9th Cir. 1999); but see </a:t>
            </a:r>
            <a:r>
              <a:rPr lang="en-US" sz="2400" dirty="0" err="1">
                <a:effectLst/>
              </a:rPr>
              <a:t>Naimi</a:t>
            </a:r>
            <a:r>
              <a:rPr lang="en-US" sz="2400" dirty="0">
                <a:effectLst/>
              </a:rPr>
              <a:t>, Proposed Guidance Under Section 108(d)(3), Tax Analyst 2011 TNT 111-36 (seeking proposed guidance from Treasury defining liabilities to include contingent liabilities at their discounted value.).</a:t>
            </a:r>
          </a:p>
          <a:p>
            <a:endParaRPr lang="en-US" dirty="0">
              <a:effectLst/>
            </a:endParaRPr>
          </a:p>
        </p:txBody>
      </p:sp>
    </p:spTree>
    <p:extLst>
      <p:ext uri="{BB962C8B-B14F-4D97-AF65-F5344CB8AC3E}">
        <p14:creationId xmlns:p14="http://schemas.microsoft.com/office/powerpoint/2010/main" val="253511718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EXCEPTION TO CODI</a:t>
            </a:r>
            <a:br>
              <a:rPr lang="en-US" dirty="0"/>
            </a:br>
            <a:r>
              <a:rPr lang="en-US" dirty="0"/>
              <a:t>INSOLVENCY</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a:bodyPr>
          <a:lstStyle/>
          <a:p>
            <a:pPr marL="0" indent="0">
              <a:buNone/>
            </a:pPr>
            <a:r>
              <a:rPr lang="en-US" b="1" dirty="0" smtClean="0">
                <a:effectLst/>
              </a:rPr>
              <a:t>Timing </a:t>
            </a:r>
            <a:r>
              <a:rPr lang="en-US" b="1" dirty="0">
                <a:effectLst/>
              </a:rPr>
              <a:t>of Insolvency Determination.  </a:t>
            </a:r>
            <a:r>
              <a:rPr lang="en-US" dirty="0">
                <a:effectLst/>
              </a:rPr>
              <a:t>Section 108(d)(3) provides that the amount of COD excluded from gross income is determined on the basis of the assets and liabilities of the debtor immediately before the discharge.  </a:t>
            </a:r>
            <a:endParaRPr lang="en-US" dirty="0" smtClean="0">
              <a:effectLst/>
            </a:endParaRPr>
          </a:p>
          <a:p>
            <a:pPr>
              <a:spcBef>
                <a:spcPts val="1200"/>
              </a:spcBef>
              <a:buFont typeface="Arial" panose="020B0604020202020204" pitchFamily="34" charset="0"/>
              <a:buChar char="•"/>
            </a:pPr>
            <a:r>
              <a:rPr lang="en-US" dirty="0" smtClean="0">
                <a:effectLst/>
              </a:rPr>
              <a:t>Unless </a:t>
            </a:r>
            <a:r>
              <a:rPr lang="en-US" dirty="0">
                <a:effectLst/>
              </a:rPr>
              <a:t>there is an actual negotiation for payment of the debt involved between the debtor and creditor, the timing of the discharge may become questionable and have severe economic consequences if the taxpayer is no longer insolvent when the creditor issues </a:t>
            </a:r>
            <a:r>
              <a:rPr lang="en-US" dirty="0" smtClean="0">
                <a:effectLst/>
              </a:rPr>
              <a:t>Form </a:t>
            </a:r>
            <a:r>
              <a:rPr lang="en-US" dirty="0">
                <a:effectLst/>
              </a:rPr>
              <a:t>1099-C.  </a:t>
            </a:r>
            <a:endParaRPr lang="en-US" dirty="0" smtClean="0">
              <a:effectLst/>
            </a:endParaRPr>
          </a:p>
        </p:txBody>
      </p:sp>
    </p:spTree>
    <p:extLst>
      <p:ext uri="{BB962C8B-B14F-4D97-AF65-F5344CB8AC3E}">
        <p14:creationId xmlns:p14="http://schemas.microsoft.com/office/powerpoint/2010/main" val="3373952943"/>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pPr algn="ctr"/>
            <a:r>
              <a:rPr lang="en-US" dirty="0"/>
              <a:t>EXCEPTION TO CODI</a:t>
            </a:r>
            <a:br>
              <a:rPr lang="en-US" dirty="0"/>
            </a:br>
            <a:r>
              <a:rPr lang="en-US" dirty="0"/>
              <a:t>INSOLVENCY</a:t>
            </a:r>
            <a:endParaRPr lang="en-US" dirty="0">
              <a:effectLst/>
            </a:endParaRPr>
          </a:p>
        </p:txBody>
      </p:sp>
      <p:sp>
        <p:nvSpPr>
          <p:cNvPr id="3" name="Content Placeholder 2"/>
          <p:cNvSpPr>
            <a:spLocks noGrp="1"/>
          </p:cNvSpPr>
          <p:nvPr>
            <p:ph sz="quarter" idx="1"/>
          </p:nvPr>
        </p:nvSpPr>
        <p:spPr>
          <a:effectLst/>
        </p:spPr>
        <p:txBody>
          <a:bodyPr>
            <a:normAutofit lnSpcReduction="10000"/>
          </a:bodyPr>
          <a:lstStyle/>
          <a:p>
            <a:pPr>
              <a:buFont typeface="Arial" panose="020B0604020202020204" pitchFamily="34" charset="0"/>
              <a:buChar char="•"/>
            </a:pPr>
            <a:r>
              <a:rPr lang="en-US" i="1" dirty="0" smtClean="0">
                <a:effectLst/>
              </a:rPr>
              <a:t>E.g.</a:t>
            </a:r>
            <a:r>
              <a:rPr lang="en-US" dirty="0" smtClean="0">
                <a:effectLst/>
              </a:rPr>
              <a:t>, in </a:t>
            </a:r>
            <a:r>
              <a:rPr lang="en-US" i="1" dirty="0" err="1">
                <a:effectLst/>
              </a:rPr>
              <a:t>Cozzi</a:t>
            </a:r>
            <a:r>
              <a:rPr lang="en-US" i="1" dirty="0">
                <a:effectLst/>
              </a:rPr>
              <a:t> v. </a:t>
            </a:r>
            <a:r>
              <a:rPr lang="en-US" i="1" dirty="0" err="1">
                <a:effectLst/>
              </a:rPr>
              <a:t>Comm’r</a:t>
            </a:r>
            <a:r>
              <a:rPr lang="en-US" dirty="0">
                <a:effectLst/>
              </a:rPr>
              <a:t>, 88 T.C. 35 (1987), no identifiable event occurred to make it clear debt would never be repaid.  The Tax Court explained that (</a:t>
            </a:r>
            <a:r>
              <a:rPr lang="en-US" dirty="0" err="1">
                <a:effectLst/>
              </a:rPr>
              <a:t>i</a:t>
            </a:r>
            <a:r>
              <a:rPr lang="en-US" dirty="0">
                <a:effectLst/>
              </a:rPr>
              <a:t>) a debt is discharged the moment it becomes clear that the debt will never be repaid, (ii) determining that moment requires a practical assessment of the likelihood of repayment (collection), and (iii) an identifiable event that fixes the loss (from the creditor’s </a:t>
            </a:r>
            <a:r>
              <a:rPr lang="en-US" dirty="0" smtClean="0">
                <a:effectLst/>
              </a:rPr>
              <a:t>perspective).</a:t>
            </a:r>
          </a:p>
          <a:p>
            <a:pPr>
              <a:spcBef>
                <a:spcPts val="1200"/>
              </a:spcBef>
              <a:buFont typeface="Arial" panose="020B0604020202020204" pitchFamily="34" charset="0"/>
              <a:buChar char="•"/>
            </a:pPr>
            <a:r>
              <a:rPr lang="en-US" i="1" dirty="0" smtClean="0">
                <a:effectLst/>
              </a:rPr>
              <a:t>See also </a:t>
            </a:r>
            <a:r>
              <a:rPr lang="en-US" dirty="0" smtClean="0">
                <a:effectLst/>
              </a:rPr>
              <a:t>Treas</a:t>
            </a:r>
            <a:r>
              <a:rPr lang="en-US" dirty="0">
                <a:effectLst/>
              </a:rPr>
              <a:t>. Reg. §1.6050P-1(b) </a:t>
            </a:r>
            <a:r>
              <a:rPr lang="en-US" dirty="0" smtClean="0">
                <a:effectLst/>
              </a:rPr>
              <a:t>(rebuttable </a:t>
            </a:r>
            <a:r>
              <a:rPr lang="en-US" dirty="0">
                <a:effectLst/>
              </a:rPr>
              <a:t>presumption that an identifiable event has occurred </a:t>
            </a:r>
            <a:r>
              <a:rPr lang="en-US" dirty="0" smtClean="0">
                <a:effectLst/>
              </a:rPr>
              <a:t>if </a:t>
            </a:r>
            <a:r>
              <a:rPr lang="en-US" dirty="0">
                <a:effectLst/>
              </a:rPr>
              <a:t>the creditor has received no payments within 36 </a:t>
            </a:r>
            <a:r>
              <a:rPr lang="en-US" dirty="0" smtClean="0">
                <a:effectLst/>
              </a:rPr>
              <a:t>months).</a:t>
            </a:r>
            <a:endParaRPr lang="en-US" dirty="0">
              <a:effectLst/>
            </a:endParaRPr>
          </a:p>
        </p:txBody>
      </p:sp>
    </p:spTree>
    <p:extLst>
      <p:ext uri="{BB962C8B-B14F-4D97-AF65-F5344CB8AC3E}">
        <p14:creationId xmlns:p14="http://schemas.microsoft.com/office/powerpoint/2010/main" val="343168942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smtClean="0"/>
              <a:t>EXCLUSION OF CODI</a:t>
            </a:r>
            <a:br>
              <a:rPr lang="en-US" dirty="0" smtClean="0"/>
            </a:br>
            <a:r>
              <a:rPr lang="en-US" dirty="0" smtClean="0"/>
              <a:t>ATTRIBUTE REDUCTION</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lnSpcReduction="10000"/>
          </a:bodyPr>
          <a:lstStyle/>
          <a:p>
            <a:pPr marL="0" indent="0">
              <a:buNone/>
            </a:pPr>
            <a:r>
              <a:rPr lang="en-US" sz="1800" b="1" u="sng" smtClean="0">
                <a:effectLst/>
              </a:rPr>
              <a:t>Attribute </a:t>
            </a:r>
            <a:r>
              <a:rPr lang="en-US" sz="1800" b="1" u="sng">
                <a:effectLst/>
              </a:rPr>
              <a:t>Reduction.  </a:t>
            </a:r>
            <a:r>
              <a:rPr lang="en-US" sz="1800">
                <a:effectLst/>
              </a:rPr>
              <a:t>Taxpayers who are able to benefit from the insolvency or bankruptcy exclusion of COD income must reduce their tax attributes in the following order: </a:t>
            </a:r>
            <a:endParaRPr lang="en-US" sz="1800" smtClean="0">
              <a:effectLst/>
            </a:endParaRPr>
          </a:p>
          <a:p>
            <a:pPr>
              <a:buFont typeface="+mj-lt"/>
              <a:buAutoNum type="arabicParenR"/>
            </a:pPr>
            <a:endParaRPr lang="en-US" sz="1800" smtClean="0">
              <a:effectLst/>
            </a:endParaRPr>
          </a:p>
          <a:p>
            <a:pPr>
              <a:buFont typeface="+mj-lt"/>
              <a:buAutoNum type="arabicParenR"/>
            </a:pPr>
            <a:r>
              <a:rPr lang="en-US" sz="1800" smtClean="0">
                <a:effectLst/>
              </a:rPr>
              <a:t>Net </a:t>
            </a:r>
            <a:r>
              <a:rPr lang="en-US" sz="1800">
                <a:effectLst/>
              </a:rPr>
              <a:t>Operating Losses (NOLs).  NOLs from the taxable year of discharge are reduced first, on a dollar for dollar basis.  Once these NOLs are exhausted then NOL carryovers are reduced in the order in which they arose.  (I.R.C. §§ 108(b)(2)(A), (b)(3)(A), (b)(4)(B).)  NOLs are available to offset operating income in excess of insolvency, in the taxable year of the discharge since attribute reduction does not take place until after the determination of tax for the taxable year of the discharge.  (I.R.C. §§ 108(b)(4)A</a:t>
            </a:r>
            <a:r>
              <a:rPr lang="en-US" sz="1800" smtClean="0">
                <a:effectLst/>
              </a:rPr>
              <a:t>).)</a:t>
            </a:r>
          </a:p>
          <a:p>
            <a:pPr>
              <a:buFont typeface="+mj-lt"/>
              <a:buAutoNum type="arabicParenR"/>
            </a:pPr>
            <a:endParaRPr lang="en-US" sz="1800" smtClean="0">
              <a:effectLst/>
            </a:endParaRPr>
          </a:p>
          <a:p>
            <a:pPr>
              <a:buFont typeface="+mj-lt"/>
              <a:buAutoNum type="arabicParenR"/>
            </a:pPr>
            <a:r>
              <a:rPr lang="en-US" sz="1800" smtClean="0">
                <a:effectLst/>
              </a:rPr>
              <a:t>General </a:t>
            </a:r>
            <a:r>
              <a:rPr lang="en-US" sz="1800">
                <a:effectLst/>
              </a:rPr>
              <a:t>Business Credit.  Any carryover of business credits to or from the taxable year of a discharge are reduced 33-1/3 cents for each dollar.  (I.R.C. §§ 108(b)(2)(B), (b)(3)(B), (b)(4)(C</a:t>
            </a:r>
            <a:r>
              <a:rPr lang="en-US" sz="1800" smtClean="0">
                <a:effectLst/>
              </a:rPr>
              <a:t>).)</a:t>
            </a:r>
            <a:endParaRPr lang="en-US" sz="1800">
              <a:effectLst/>
            </a:endParaRPr>
          </a:p>
        </p:txBody>
      </p:sp>
    </p:spTree>
    <p:extLst>
      <p:ext uri="{BB962C8B-B14F-4D97-AF65-F5344CB8AC3E}">
        <p14:creationId xmlns:p14="http://schemas.microsoft.com/office/powerpoint/2010/main" val="461356690"/>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EXCLUSION OF CODI</a:t>
            </a:r>
            <a:br>
              <a:rPr lang="en-US" dirty="0"/>
            </a:br>
            <a:r>
              <a:rPr lang="en-US" dirty="0"/>
              <a:t>ATTRIBUTE REDUCTION</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fontScale="92500" lnSpcReduction="20000"/>
          </a:bodyPr>
          <a:lstStyle/>
          <a:p>
            <a:pPr marL="0" indent="0">
              <a:buNone/>
            </a:pPr>
            <a:endParaRPr lang="en-US" sz="1800" smtClean="0">
              <a:effectLst/>
            </a:endParaRPr>
          </a:p>
          <a:p>
            <a:pPr>
              <a:buFont typeface="+mj-lt"/>
              <a:buAutoNum type="arabicParenR" startAt="3"/>
            </a:pPr>
            <a:r>
              <a:rPr lang="en-US" sz="1800" smtClean="0">
                <a:effectLst/>
              </a:rPr>
              <a:t>Minimum </a:t>
            </a:r>
            <a:r>
              <a:rPr lang="en-US" sz="1800">
                <a:effectLst/>
              </a:rPr>
              <a:t>Tax Credit.  The amount of the minimum tax credit as of the beginning of the taxable year immediately following the taxable year of the discharge, are reduced, 33-1/3 cents on the dollar.  (I.R.C. §§ 108(b)(2)(C), (b)(3)(B).)</a:t>
            </a:r>
          </a:p>
          <a:p>
            <a:pPr>
              <a:buFont typeface="+mj-lt"/>
              <a:buAutoNum type="arabicParenR" startAt="3"/>
            </a:pPr>
            <a:endParaRPr lang="en-US" sz="1800">
              <a:effectLst/>
            </a:endParaRPr>
          </a:p>
          <a:p>
            <a:pPr>
              <a:buFont typeface="+mj-lt"/>
              <a:buAutoNum type="arabicParenR" startAt="3"/>
            </a:pPr>
            <a:r>
              <a:rPr lang="en-US" sz="1800" smtClean="0">
                <a:effectLst/>
              </a:rPr>
              <a:t>Capital </a:t>
            </a:r>
            <a:r>
              <a:rPr lang="en-US" sz="1800">
                <a:effectLst/>
              </a:rPr>
              <a:t>Loss Carryovers.  Any net capital loss for the taxable year of the discharge, and then any carryovers are reduced dollar for dollar, first from the year of the discharge and then in the order in which they arose.  (I.R.C. §§ 108(b)(2)(D), (b)(3)(A), (b)(4)(B).)</a:t>
            </a:r>
          </a:p>
          <a:p>
            <a:pPr>
              <a:buFont typeface="+mj-lt"/>
              <a:buAutoNum type="arabicParenR" startAt="3"/>
            </a:pPr>
            <a:endParaRPr lang="en-US" sz="1800">
              <a:effectLst/>
            </a:endParaRPr>
          </a:p>
          <a:p>
            <a:pPr>
              <a:buFont typeface="+mj-lt"/>
              <a:buAutoNum type="arabicParenR" startAt="3"/>
            </a:pPr>
            <a:r>
              <a:rPr lang="en-US" sz="1800" smtClean="0">
                <a:effectLst/>
              </a:rPr>
              <a:t>Asset </a:t>
            </a:r>
            <a:r>
              <a:rPr lang="en-US" sz="1800">
                <a:effectLst/>
              </a:rPr>
              <a:t>Basis Reduction.  The basis of any property (depreciable and nondepreciable) is reduced dollar for dollar.  (I.R.C. §§ 108(b)(2)(E), (b)(3)(A), (b)(4)(A).) </a:t>
            </a:r>
          </a:p>
          <a:p>
            <a:pPr>
              <a:buFont typeface="+mj-lt"/>
              <a:buAutoNum type="arabicParenR" startAt="3"/>
            </a:pPr>
            <a:endParaRPr lang="en-US" sz="1800">
              <a:effectLst/>
            </a:endParaRPr>
          </a:p>
          <a:p>
            <a:pPr>
              <a:buFont typeface="+mj-lt"/>
              <a:buAutoNum type="arabicParenR" startAt="3"/>
            </a:pPr>
            <a:r>
              <a:rPr lang="en-US" sz="1800" smtClean="0">
                <a:effectLst/>
              </a:rPr>
              <a:t>Passive </a:t>
            </a:r>
            <a:r>
              <a:rPr lang="en-US" sz="1800">
                <a:effectLst/>
              </a:rPr>
              <a:t>Activity Loss and Credit Carryovers.  Any passive activity losses or credit carryovers of the taxpayer, are reduced 33-1/3 cents on the dollar in the order in which they arose, from the taxable year of the discharge.  (I.R.C. §§ 108(b)(2)(F), (b)(3)(B).)</a:t>
            </a:r>
          </a:p>
          <a:p>
            <a:pPr marL="0" indent="0">
              <a:buNone/>
            </a:pPr>
            <a:endParaRPr lang="en-US" sz="1800">
              <a:effectLst/>
            </a:endParaRPr>
          </a:p>
        </p:txBody>
      </p:sp>
    </p:spTree>
    <p:extLst>
      <p:ext uri="{BB962C8B-B14F-4D97-AF65-F5344CB8AC3E}">
        <p14:creationId xmlns:p14="http://schemas.microsoft.com/office/powerpoint/2010/main" val="111637458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a:t>EXCLUSION OF CODI</a:t>
            </a:r>
            <a:br>
              <a:rPr lang="en-US" dirty="0"/>
            </a:br>
            <a:r>
              <a:rPr lang="en-US" dirty="0"/>
              <a:t>ATTRIBUTE REDUCTION</a:t>
            </a:r>
            <a:endParaRPr lang="en-US" dirty="0">
              <a:effectLst/>
            </a:endParaRPr>
          </a:p>
        </p:txBody>
      </p:sp>
      <p:sp>
        <p:nvSpPr>
          <p:cNvPr id="3" name="Content Placeholder 2"/>
          <p:cNvSpPr>
            <a:spLocks noGrp="1"/>
          </p:cNvSpPr>
          <p:nvPr>
            <p:ph sz="quarter" idx="1"/>
          </p:nvPr>
        </p:nvSpPr>
        <p:spPr>
          <a:xfrm>
            <a:off x="457200" y="1600200"/>
            <a:ext cx="8229600" cy="4572000"/>
          </a:xfrm>
          <a:effectLst/>
        </p:spPr>
        <p:txBody>
          <a:bodyPr>
            <a:normAutofit/>
          </a:bodyPr>
          <a:lstStyle/>
          <a:p>
            <a:pPr marL="0" indent="0">
              <a:buNone/>
            </a:pPr>
            <a:endParaRPr lang="en-US" sz="1800">
              <a:effectLst/>
            </a:endParaRPr>
          </a:p>
          <a:p>
            <a:pPr>
              <a:buFont typeface="+mj-lt"/>
              <a:buAutoNum type="arabicParenR" startAt="7"/>
            </a:pPr>
            <a:r>
              <a:rPr lang="en-US" sz="1800" smtClean="0">
                <a:effectLst/>
              </a:rPr>
              <a:t>Foreign </a:t>
            </a:r>
            <a:r>
              <a:rPr lang="en-US" sz="1800">
                <a:effectLst/>
              </a:rPr>
              <a:t>Tax Credit Carryovers.  Foreign tax credit carryovers to or from the taxable year of the discharge, are reduced 33-1/3 cents on the dollar, in the order in which they arose.  (I.R.C. §§ 108(b)(2)(E), (b)(3)(A), (b)(4)(A).)</a:t>
            </a:r>
          </a:p>
          <a:p>
            <a:pPr>
              <a:buFont typeface="+mj-lt"/>
              <a:buAutoNum type="arabicParenR" startAt="7"/>
            </a:pPr>
            <a:endParaRPr lang="en-US" sz="1800">
              <a:effectLst/>
            </a:endParaRPr>
          </a:p>
          <a:p>
            <a:pPr>
              <a:buFont typeface="+mj-lt"/>
              <a:buAutoNum type="arabicParenR" startAt="7"/>
            </a:pPr>
            <a:r>
              <a:rPr lang="en-US" sz="1800" smtClean="0">
                <a:effectLst/>
              </a:rPr>
              <a:t>Election </a:t>
            </a:r>
            <a:r>
              <a:rPr lang="en-US" sz="1800">
                <a:effectLst/>
              </a:rPr>
              <a:t>to Reduce Basis of Depreciable Property.   Taxpayers may elect to reduce the basis of depreciable property instead of the foregoing attribute reductions.  (I.R.C. § 108(b)(5).)  Depending on the taxpayer’s attributes and financial circumstances, a taxpayer may elect under section 108(b)(5) to treat inventory as depreciable property. (I.R.C. § 1017(b)(3)(E).)  The election under section 108(b)(5) must be made on the tax return for the year of the discharge.  (I.R.C. § 108(d)(9).)</a:t>
            </a:r>
          </a:p>
        </p:txBody>
      </p:sp>
    </p:spTree>
    <p:extLst>
      <p:ext uri="{BB962C8B-B14F-4D97-AF65-F5344CB8AC3E}">
        <p14:creationId xmlns:p14="http://schemas.microsoft.com/office/powerpoint/2010/main" val="221164388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xfrm>
            <a:off x="457200" y="274638"/>
            <a:ext cx="7467600" cy="1325562"/>
          </a:xfrm>
          <a:effectLst/>
        </p:spPr>
        <p:txBody>
          <a:bodyPr>
            <a:normAutofit fontScale="90000"/>
          </a:bodyPr>
          <a:lstStyle/>
          <a:p>
            <a:pPr algn="ctr"/>
            <a:r>
              <a:rPr lang="en-US" dirty="0" smtClean="0">
                <a:effectLst/>
              </a:rPr>
              <a:t>EXCEPTION TO CODI</a:t>
            </a:r>
            <a:br>
              <a:rPr lang="en-US" dirty="0" smtClean="0">
                <a:effectLst/>
              </a:rPr>
            </a:br>
            <a:r>
              <a:rPr lang="en-US" dirty="0" smtClean="0"/>
              <a:t>QUALIFIED PRINCIPAL </a:t>
            </a:r>
            <a:br>
              <a:rPr lang="en-US" dirty="0" smtClean="0"/>
            </a:br>
            <a:r>
              <a:rPr lang="en-US" dirty="0" smtClean="0"/>
              <a:t>RESIDENCE DEBT</a:t>
            </a:r>
            <a:endParaRPr lang="en-US" dirty="0">
              <a:effectLst/>
            </a:endParaRPr>
          </a:p>
        </p:txBody>
      </p:sp>
      <p:sp>
        <p:nvSpPr>
          <p:cNvPr id="3" name="Content Placeholder 2"/>
          <p:cNvSpPr>
            <a:spLocks noGrp="1"/>
          </p:cNvSpPr>
          <p:nvPr>
            <p:ph sz="quarter" idx="1"/>
          </p:nvPr>
        </p:nvSpPr>
        <p:spPr>
          <a:xfrm>
            <a:off x="381000" y="1905000"/>
            <a:ext cx="8229600" cy="4572000"/>
          </a:xfrm>
          <a:effectLst/>
        </p:spPr>
        <p:txBody>
          <a:bodyPr>
            <a:normAutofit/>
          </a:bodyPr>
          <a:lstStyle/>
          <a:p>
            <a:pPr marL="0" indent="0">
              <a:buNone/>
            </a:pPr>
            <a:r>
              <a:rPr lang="en-US" sz="1800" b="1" u="sng" dirty="0" smtClean="0">
                <a:effectLst/>
              </a:rPr>
              <a:t>Qualified </a:t>
            </a:r>
            <a:r>
              <a:rPr lang="en-US" sz="1800" b="1" u="sng" dirty="0">
                <a:effectLst/>
              </a:rPr>
              <a:t>Principal Residence Debt. </a:t>
            </a:r>
            <a:r>
              <a:rPr lang="en-US" sz="1800" dirty="0">
                <a:effectLst/>
              </a:rPr>
              <a:t> Qualified principal residence indebtedness (“QPRI”) secured by the taxpayer’s principal residence that is discharged before January 1, 2013 due to a decline in the value of the residence or the financial condition of the taxpayer will be excluded from the taxpayer’s income.  (I.R.C. § 108(a)(1)(E), (h)(3).)  The term QPRI means acquisition indebtedness up to $2 million incurred to acquire, construct, or substantially improve the taxpayer’s principal residence, including debt incurred to refinance outstanding QPRI.  (I.R.C. § 108(h)(2).)  The amount excluded from gross income by reason of the QPRI exclusion will be applied to reduce the basis of the taxpayer’s principal residence dollar for dollar, but not below zero.  (I.R.C. § 108(h)(1).) The QPRI exclusion takes precedence over the insolvency exclusion unless the taxpayer elects otherwise.  (I.R.C. § 108(a)(2)(C</a:t>
            </a:r>
            <a:r>
              <a:rPr lang="en-US" sz="1800" dirty="0" smtClean="0">
                <a:effectLst/>
              </a:rPr>
              <a:t>).)</a:t>
            </a:r>
          </a:p>
          <a:p>
            <a:pPr marL="0" indent="0">
              <a:buNone/>
            </a:pPr>
            <a:endParaRPr lang="en-US" sz="1800" dirty="0"/>
          </a:p>
          <a:p>
            <a:pPr marL="0" indent="0">
              <a:buNone/>
            </a:pPr>
            <a:r>
              <a:rPr lang="en-US" sz="1800" b="1" dirty="0" smtClean="0"/>
              <a:t>NO LONGER AVAILABLE - Expired</a:t>
            </a:r>
            <a:endParaRPr lang="en-US" sz="1600" b="1" dirty="0">
              <a:effectLst/>
            </a:endParaRPr>
          </a:p>
        </p:txBody>
      </p:sp>
    </p:spTree>
    <p:extLst>
      <p:ext uri="{BB962C8B-B14F-4D97-AF65-F5344CB8AC3E}">
        <p14:creationId xmlns:p14="http://schemas.microsoft.com/office/powerpoint/2010/main" val="369569295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Content Placeholder 2"/>
          <p:cNvSpPr>
            <a:spLocks noGrp="1"/>
          </p:cNvSpPr>
          <p:nvPr>
            <p:ph sz="quarter" idx="1"/>
          </p:nvPr>
        </p:nvSpPr>
        <p:spPr>
          <a:xfrm>
            <a:off x="446314" y="1828800"/>
            <a:ext cx="8229600" cy="4572000"/>
          </a:xfrm>
          <a:effectLst/>
        </p:spPr>
        <p:txBody>
          <a:bodyPr>
            <a:normAutofit/>
          </a:bodyPr>
          <a:lstStyle/>
          <a:p>
            <a:pPr marL="0" indent="0">
              <a:buNone/>
            </a:pPr>
            <a:r>
              <a:rPr lang="en-US" sz="1800" b="1" u="sng" dirty="0" smtClean="0">
                <a:effectLst/>
              </a:rPr>
              <a:t>Qualified </a:t>
            </a:r>
            <a:r>
              <a:rPr lang="en-US" sz="1800" b="1" u="sng" dirty="0">
                <a:effectLst/>
              </a:rPr>
              <a:t>Real Property Businesses.</a:t>
            </a:r>
            <a:r>
              <a:rPr lang="en-US" sz="1800" b="1" dirty="0">
                <a:effectLst/>
              </a:rPr>
              <a:t>  </a:t>
            </a:r>
            <a:r>
              <a:rPr lang="en-US" sz="1800" dirty="0">
                <a:effectLst/>
              </a:rPr>
              <a:t>Taxpayers (other than C corporations so REITs will not qualify) facing cash flow problems who are otherwise solvent may elect to exclude certain COD income generated when qualified real property business indebtedness (“QRPBI”) is discharged.  (I.R.C. § 108(a)(1)(D).)  QRPBI generally includes debt incurred or assumed before January 1, 1993 in connection with the acquisition or substantial improvement of real property used in a trade or business and secured by the real property.  (I.R.C. § 108(c)(3).)  The amount of COD income excluded from gross income is applied to reduce the basis of the taxpayer’s depreciable real property.  (I.R.C. § 108(c)(1)(A) and (B); 1017.)  The amount of COD income that may be excluded when QRPBI is discharged is subject to two limitations</a:t>
            </a:r>
            <a:r>
              <a:rPr lang="en-US" sz="1800" dirty="0" smtClean="0">
                <a:effectLst/>
              </a:rPr>
              <a:t>:</a:t>
            </a:r>
          </a:p>
          <a:p>
            <a:endParaRPr lang="en-US" sz="1600" dirty="0">
              <a:effectLst/>
            </a:endParaRPr>
          </a:p>
        </p:txBody>
      </p:sp>
      <p:sp>
        <p:nvSpPr>
          <p:cNvPr id="4" name="Title 1"/>
          <p:cNvSpPr txBox="1">
            <a:spLocks/>
          </p:cNvSpPr>
          <p:nvPr/>
        </p:nvSpPr>
        <p:spPr>
          <a:xfrm>
            <a:off x="457200" y="274638"/>
            <a:ext cx="7467600" cy="1325562"/>
          </a:xfrm>
          <a:prstGeom prst="rect">
            <a:avLst/>
          </a:prstGeom>
          <a:effectLst/>
        </p:spPr>
        <p:txBody>
          <a:bodyPr vert="horz" anchor="b">
            <a:normAutofit fontScale="97500" lnSpcReduction="10000"/>
          </a:bodyPr>
          <a:lstStyle>
            <a:lvl1pPr algn="l" rtl="0" eaLnBrk="1" latinLnBrk="0" hangingPunct="1">
              <a:spcBef>
                <a:spcPct val="0"/>
              </a:spcBef>
              <a:buNone/>
              <a:defRPr kumimoji="0" sz="3000" b="0" kern="1200" cap="small" baseline="0">
                <a:solidFill>
                  <a:schemeClr val="tx2"/>
                </a:solidFill>
                <a:effectLst/>
                <a:latin typeface="+mj-lt"/>
                <a:ea typeface="+mj-ea"/>
                <a:cs typeface="+mj-cs"/>
              </a:defRPr>
            </a:lvl1pPr>
          </a:lstStyle>
          <a:p>
            <a:pPr algn="ctr"/>
            <a:r>
              <a:rPr lang="en-US" dirty="0" smtClean="0"/>
              <a:t>EXCEPTION TO CODI</a:t>
            </a:r>
            <a:br>
              <a:rPr lang="en-US" dirty="0" smtClean="0"/>
            </a:br>
            <a:r>
              <a:rPr lang="en-US" dirty="0" smtClean="0"/>
              <a:t>QUALIFIED REAL PROPERTY BUSINESSES</a:t>
            </a:r>
            <a:endParaRPr lang="en-US" dirty="0"/>
          </a:p>
        </p:txBody>
      </p:sp>
    </p:spTree>
    <p:extLst>
      <p:ext uri="{BB962C8B-B14F-4D97-AF65-F5344CB8AC3E}">
        <p14:creationId xmlns:p14="http://schemas.microsoft.com/office/powerpoint/2010/main" val="27123891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xfrm>
            <a:off x="457200" y="274638"/>
            <a:ext cx="7467600" cy="1325562"/>
          </a:xfrm>
          <a:effectLst/>
        </p:spPr>
        <p:txBody>
          <a:bodyPr>
            <a:normAutofit fontScale="90000"/>
          </a:bodyPr>
          <a:lstStyle/>
          <a:p>
            <a:pPr algn="ctr"/>
            <a:r>
              <a:rPr lang="en-US" dirty="0"/>
              <a:t>EXCEPTION TO CODI</a:t>
            </a:r>
            <a:br>
              <a:rPr lang="en-US" dirty="0"/>
            </a:br>
            <a:r>
              <a:rPr lang="en-US" dirty="0"/>
              <a:t>QUALIFIED REAL PROPERTY BUSINESSES</a:t>
            </a:r>
          </a:p>
        </p:txBody>
      </p:sp>
      <p:sp>
        <p:nvSpPr>
          <p:cNvPr id="3" name="Content Placeholder 2"/>
          <p:cNvSpPr>
            <a:spLocks noGrp="1"/>
          </p:cNvSpPr>
          <p:nvPr>
            <p:ph sz="quarter" idx="1"/>
          </p:nvPr>
        </p:nvSpPr>
        <p:spPr>
          <a:xfrm>
            <a:off x="457200" y="1752600"/>
            <a:ext cx="8229600" cy="4572000"/>
          </a:xfrm>
          <a:effectLst/>
        </p:spPr>
        <p:txBody>
          <a:bodyPr>
            <a:normAutofit/>
          </a:bodyPr>
          <a:lstStyle/>
          <a:p>
            <a:pPr>
              <a:buFont typeface="Arial" panose="020B0604020202020204" pitchFamily="34" charset="0"/>
              <a:buChar char="•"/>
            </a:pPr>
            <a:r>
              <a:rPr lang="en-US" sz="1600" u="sng" dirty="0" smtClean="0">
                <a:effectLst/>
              </a:rPr>
              <a:t>Indebtedness </a:t>
            </a:r>
            <a:r>
              <a:rPr lang="en-US" sz="1600" u="sng" dirty="0">
                <a:effectLst/>
              </a:rPr>
              <a:t>in Excess of Value </a:t>
            </a:r>
            <a:r>
              <a:rPr lang="en-US" sz="1600" dirty="0">
                <a:effectLst/>
              </a:rPr>
              <a:t>– the excluded COD income is limited to the excess of the (</a:t>
            </a:r>
            <a:r>
              <a:rPr lang="en-US" sz="1600" dirty="0" err="1">
                <a:effectLst/>
              </a:rPr>
              <a:t>i</a:t>
            </a:r>
            <a:r>
              <a:rPr lang="en-US" sz="1600" dirty="0">
                <a:effectLst/>
              </a:rPr>
              <a:t>) outstanding principal amount of QRPBI (immediately before the discharge) over (ii) the fair market value of the real property securing the QRPBI immediately before the discharge.  (I.R.C. § 108(c)(2)(A).  Treas. Reg. § 1.108-6(a) provides that for purposes of section 108(c)(2)(A), outstanding principal amount means the principal amount of indebtedness together with all additional amounts owed that, immediately before the discharge, are equivalent to principal, in that interest on such amounts would accrue and compound in the future, except that outstanding principal amount shall not include amounts that are subject to section 108(e)(2) and shall be adjusted to account for unamortized premium and discount consistent with section 108(e)(3</a:t>
            </a:r>
            <a:r>
              <a:rPr lang="en-US" sz="1600" dirty="0" smtClean="0">
                <a:effectLst/>
              </a:rPr>
              <a:t>).)</a:t>
            </a:r>
          </a:p>
          <a:p>
            <a:pPr>
              <a:buFont typeface="Arial" panose="020B0604020202020204" pitchFamily="34" charset="0"/>
              <a:buChar char="•"/>
            </a:pPr>
            <a:endParaRPr lang="en-US" sz="1600" dirty="0" smtClean="0">
              <a:effectLst/>
            </a:endParaRPr>
          </a:p>
          <a:p>
            <a:pPr>
              <a:buFont typeface="Arial" panose="020B0604020202020204" pitchFamily="34" charset="0"/>
              <a:buChar char="•"/>
            </a:pPr>
            <a:r>
              <a:rPr lang="en-US" sz="1600" u="sng" dirty="0" smtClean="0">
                <a:effectLst/>
              </a:rPr>
              <a:t>Overall </a:t>
            </a:r>
            <a:r>
              <a:rPr lang="en-US" sz="1600" u="sng" dirty="0">
                <a:effectLst/>
              </a:rPr>
              <a:t>Limitation </a:t>
            </a:r>
            <a:r>
              <a:rPr lang="en-US" sz="1600" dirty="0">
                <a:effectLst/>
              </a:rPr>
              <a:t>– the amount of excludable COD income shall not exceed the aggregate adjusted basis of depreciable real property held by the taxpayer immediately before the discharge (other than depreciable real property acquired in contemplation of such discharge).  (I.R.C. § 108(c)(2)(B).)</a:t>
            </a:r>
          </a:p>
        </p:txBody>
      </p:sp>
    </p:spTree>
    <p:extLst>
      <p:ext uri="{BB962C8B-B14F-4D97-AF65-F5344CB8AC3E}">
        <p14:creationId xmlns:p14="http://schemas.microsoft.com/office/powerpoint/2010/main" val="1013873011"/>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smtClean="0">
                <a:effectLst/>
              </a:rPr>
              <a:t>CODI DETERMINATION</a:t>
            </a:r>
            <a:br>
              <a:rPr lang="en-US" dirty="0" smtClean="0">
                <a:effectLst/>
              </a:rPr>
            </a:br>
            <a:r>
              <a:rPr lang="en-US" dirty="0" smtClean="0"/>
              <a:t>ENTITY IMPLICATIONS</a:t>
            </a:r>
            <a:endParaRPr lang="en-US" dirty="0">
              <a:effectLst/>
            </a:endParaRPr>
          </a:p>
        </p:txBody>
      </p:sp>
      <p:sp>
        <p:nvSpPr>
          <p:cNvPr id="3" name="Content Placeholder 2"/>
          <p:cNvSpPr>
            <a:spLocks noGrp="1"/>
          </p:cNvSpPr>
          <p:nvPr>
            <p:ph sz="quarter" idx="1"/>
          </p:nvPr>
        </p:nvSpPr>
        <p:spPr>
          <a:xfrm>
            <a:off x="457200" y="1447800"/>
            <a:ext cx="8229600" cy="4953000"/>
          </a:xfrm>
          <a:effectLst/>
        </p:spPr>
        <p:txBody>
          <a:bodyPr>
            <a:normAutofit fontScale="85000" lnSpcReduction="20000"/>
          </a:bodyPr>
          <a:lstStyle/>
          <a:p>
            <a:pPr marL="0" indent="0">
              <a:buNone/>
            </a:pPr>
            <a:r>
              <a:rPr lang="en-US" sz="1800" b="1" u="sng" dirty="0" smtClean="0">
                <a:effectLst/>
              </a:rPr>
              <a:t>Implications </a:t>
            </a:r>
            <a:r>
              <a:rPr lang="en-US" sz="1800" b="1" u="sng" dirty="0">
                <a:effectLst/>
              </a:rPr>
              <a:t>of COD Income For Various Entity Forms</a:t>
            </a:r>
            <a:r>
              <a:rPr lang="en-US" sz="1800" dirty="0">
                <a:effectLst/>
              </a:rPr>
              <a:t>.  The determination of whether COD income is recognized and excluded will vary depending upon the type of debtor entity form. </a:t>
            </a:r>
            <a:endParaRPr lang="en-US" sz="1800" dirty="0" smtClean="0">
              <a:effectLst/>
            </a:endParaRPr>
          </a:p>
          <a:p>
            <a:pPr marL="0" indent="0">
              <a:buNone/>
            </a:pPr>
            <a:endParaRPr lang="en-US" sz="1800" dirty="0">
              <a:effectLst/>
            </a:endParaRPr>
          </a:p>
          <a:p>
            <a:pPr>
              <a:buFont typeface="Arial" panose="020B0604020202020204" pitchFamily="34" charset="0"/>
              <a:buChar char="•"/>
            </a:pPr>
            <a:r>
              <a:rPr lang="en-US" sz="1600" u="sng" dirty="0" smtClean="0">
                <a:effectLst/>
              </a:rPr>
              <a:t>S-Corporation</a:t>
            </a:r>
            <a:r>
              <a:rPr lang="en-US" sz="1600" u="sng" dirty="0">
                <a:effectLst/>
              </a:rPr>
              <a:t>. </a:t>
            </a:r>
            <a:r>
              <a:rPr lang="en-US" sz="1600" dirty="0">
                <a:effectLst/>
              </a:rPr>
              <a:t> The determination of whether income from discharge of an S-corporation’s debt is excluded from gross income is made at the corporate level.  The corresponding tax attribute reductions are made at the S-corporation level. (I.R.C. §§ 108(d)(7).)  Neither the exclusion nor attribute reduction from COD income pass-through to the shareholders.</a:t>
            </a:r>
          </a:p>
          <a:p>
            <a:pPr>
              <a:buFont typeface="Arial" panose="020B0604020202020204" pitchFamily="34" charset="0"/>
              <a:buChar char="•"/>
            </a:pPr>
            <a:endParaRPr lang="en-US" sz="1600" dirty="0">
              <a:effectLst/>
            </a:endParaRPr>
          </a:p>
          <a:p>
            <a:pPr>
              <a:buFont typeface="Arial" panose="020B0604020202020204" pitchFamily="34" charset="0"/>
              <a:buChar char="•"/>
            </a:pPr>
            <a:r>
              <a:rPr lang="en-US" sz="1600" u="sng" dirty="0" smtClean="0">
                <a:effectLst/>
              </a:rPr>
              <a:t>Partnerships</a:t>
            </a:r>
            <a:r>
              <a:rPr lang="en-US" sz="1600" u="sng" dirty="0">
                <a:effectLst/>
              </a:rPr>
              <a:t>. </a:t>
            </a:r>
            <a:r>
              <a:rPr lang="en-US" sz="1600" dirty="0">
                <a:effectLst/>
              </a:rPr>
              <a:t> The determination of whether COD income is recognized in connection with a partnership debt discharge is determined at the partnership level, while the exclusions from COD income recognition and corresponding tax attribute reductions are applied at the partner level. ( I.R.C. §§ 108(d)(6).)</a:t>
            </a:r>
          </a:p>
          <a:p>
            <a:pPr>
              <a:buFont typeface="Arial" panose="020B0604020202020204" pitchFamily="34" charset="0"/>
              <a:buChar char="•"/>
            </a:pPr>
            <a:endParaRPr lang="en-US" sz="1600" dirty="0">
              <a:effectLst/>
            </a:endParaRPr>
          </a:p>
          <a:p>
            <a:pPr>
              <a:buFont typeface="Arial" panose="020B0604020202020204" pitchFamily="34" charset="0"/>
              <a:buChar char="•"/>
            </a:pPr>
            <a:r>
              <a:rPr lang="en-US" sz="1600" u="sng" dirty="0" smtClean="0">
                <a:effectLst/>
              </a:rPr>
              <a:t>Disregarded </a:t>
            </a:r>
            <a:r>
              <a:rPr lang="en-US" sz="1600" u="sng" dirty="0">
                <a:effectLst/>
              </a:rPr>
              <a:t>Entities</a:t>
            </a:r>
            <a:r>
              <a:rPr lang="en-US" sz="1600" dirty="0">
                <a:effectLst/>
              </a:rPr>
              <a:t>.  All assets, liabilities, and items of income, deduction, and credit of a disregarded entity are treated as assets and liabilities of the owner.  (Prop. Reg. § 1.108-9, REG-154159-09, Doc 2011-7755, 2011 TNT 71-9. Under the check-the-box Treasury Regulations, most limited liability companies (LLCs) are taxed as partnerships for Federal income tax purposes unless they elect to be taxed as corporations.  Prop. Reg. section 1.108-9 clarifies that domestic single-member LLCs that elect not to be classified as a corporation, fall within the category of a disregarded entity and the income will, therefore, pass-through to the owner for Federal income tax purposes.  The activities of an entity that is disregarded for tax purposes, is treated (with limited exception) as a sole proprietor, branch or division of the owner.)  Therefore, both the exclusion and attribute reduction from the COD income are made at the owner/taxpayer level.  </a:t>
            </a:r>
          </a:p>
          <a:p>
            <a:pPr marL="0" indent="0">
              <a:buNone/>
            </a:pPr>
            <a:endParaRPr lang="en-US" sz="1600" dirty="0">
              <a:effectLst/>
            </a:endParaRPr>
          </a:p>
          <a:p>
            <a:pPr marL="0" indent="0">
              <a:buNone/>
            </a:pPr>
            <a:endParaRPr lang="en-US" sz="1600" dirty="0">
              <a:effectLst/>
            </a:endParaRPr>
          </a:p>
        </p:txBody>
      </p:sp>
    </p:spTree>
    <p:extLst>
      <p:ext uri="{BB962C8B-B14F-4D97-AF65-F5344CB8AC3E}">
        <p14:creationId xmlns:p14="http://schemas.microsoft.com/office/powerpoint/2010/main" val="283856533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Priority Taxes Under </a:t>
            </a:r>
            <a:br>
              <a:rPr lang="en-US" altLang="en-US">
                <a:effectLst/>
              </a:rPr>
            </a:br>
            <a:r>
              <a:rPr lang="en-US" altLang="en-US">
                <a:effectLst/>
              </a:rPr>
              <a:t>11 U.S.C. §507(a)(8</a:t>
            </a:r>
            <a:r>
              <a:rPr lang="en-US" altLang="en-US" smtClean="0">
                <a:effectLst/>
              </a:rPr>
              <a: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fontScale="92500" lnSpcReduction="10000"/>
          </a:bodyPr>
          <a:lstStyle/>
          <a:p>
            <a:pPr fontAlgn="auto">
              <a:spcAft>
                <a:spcPct val="0"/>
              </a:spcAft>
              <a:buFont typeface="Arial" panose="020B0604020202020204" pitchFamily="34" charset="0"/>
              <a:buChar char="•"/>
            </a:pPr>
            <a:r>
              <a:rPr lang="en-US" altLang="en-US" smtClean="0">
                <a:effectLst/>
              </a:rPr>
              <a:t>§507(a)(8)(A) gives eighth priority to c</a:t>
            </a:r>
            <a:r>
              <a:rPr lang="en-US" smtClean="0">
                <a:effectLst/>
              </a:rPr>
              <a:t>laims for taxes “measured by income or gross receipts for a taxable year ending on or before” the petition date if:</a:t>
            </a:r>
            <a:endParaRPr lang="en-US">
              <a:effectLst/>
            </a:endParaRPr>
          </a:p>
          <a:p>
            <a:pPr lvl="1" fontAlgn="auto">
              <a:spcBef>
                <a:spcPts val="1800"/>
              </a:spcBef>
              <a:spcAft>
                <a:spcPts val="1200"/>
              </a:spcAft>
              <a:buFont typeface="Arial" panose="020B0604020202020204" pitchFamily="34" charset="0"/>
              <a:buChar char="–"/>
            </a:pPr>
            <a:r>
              <a:rPr lang="en-US" smtClean="0">
                <a:effectLst/>
              </a:rPr>
              <a:t>The </a:t>
            </a:r>
            <a:r>
              <a:rPr lang="en-US" b="1" i="1" smtClean="0">
                <a:effectLst/>
              </a:rPr>
              <a:t>due </a:t>
            </a:r>
            <a:r>
              <a:rPr lang="en-US" b="1" i="1">
                <a:effectLst/>
              </a:rPr>
              <a:t>date of the return (including extensions) </a:t>
            </a:r>
            <a:r>
              <a:rPr lang="en-US" i="1">
                <a:effectLst/>
              </a:rPr>
              <a:t>is after three years before the petition date; </a:t>
            </a:r>
          </a:p>
          <a:p>
            <a:pPr lvl="1" fontAlgn="auto">
              <a:spcBef>
                <a:spcPts val="600"/>
              </a:spcBef>
              <a:spcAft>
                <a:spcPts val="1200"/>
              </a:spcAft>
              <a:buFont typeface="Arial" panose="020B0604020202020204" pitchFamily="34" charset="0"/>
              <a:buChar char="–"/>
            </a:pPr>
            <a:r>
              <a:rPr lang="en-US" b="1" i="1">
                <a:effectLst/>
              </a:rPr>
              <a:t>T</a:t>
            </a:r>
            <a:r>
              <a:rPr lang="en-US" b="1" i="1" smtClean="0">
                <a:effectLst/>
              </a:rPr>
              <a:t>he </a:t>
            </a:r>
            <a:r>
              <a:rPr lang="en-US" b="1" i="1">
                <a:effectLst/>
              </a:rPr>
              <a:t>taxes were assessed</a:t>
            </a:r>
            <a:r>
              <a:rPr lang="en-US">
                <a:effectLst/>
              </a:rPr>
              <a:t>  within 240 days before the petition date (with extensions for time an OIC was </a:t>
            </a:r>
            <a:r>
              <a:rPr lang="en-US" smtClean="0">
                <a:effectLst/>
              </a:rPr>
              <a:t>pending </a:t>
            </a:r>
            <a:r>
              <a:rPr lang="en-US">
                <a:effectLst/>
              </a:rPr>
              <a:t>or in </a:t>
            </a:r>
            <a:r>
              <a:rPr lang="en-US" smtClean="0">
                <a:effectLst/>
              </a:rPr>
              <a:t>effect, or </a:t>
            </a:r>
            <a:r>
              <a:rPr lang="en-US">
                <a:effectLst/>
              </a:rPr>
              <a:t>collection was stayed</a:t>
            </a:r>
            <a:r>
              <a:rPr lang="en-US" smtClean="0">
                <a:effectLst/>
              </a:rPr>
              <a:t>); </a:t>
            </a:r>
            <a:r>
              <a:rPr lang="en-US">
                <a:effectLst/>
              </a:rPr>
              <a:t>or</a:t>
            </a:r>
          </a:p>
          <a:p>
            <a:pPr lvl="1" fontAlgn="auto">
              <a:spcBef>
                <a:spcPts val="600"/>
              </a:spcBef>
              <a:spcAft>
                <a:spcPts val="1200"/>
              </a:spcAft>
              <a:buFont typeface="Arial" panose="020B0604020202020204" pitchFamily="34" charset="0"/>
              <a:buChar char="–"/>
            </a:pPr>
            <a:r>
              <a:rPr lang="en-US" smtClean="0">
                <a:effectLst/>
              </a:rPr>
              <a:t>the </a:t>
            </a:r>
            <a:r>
              <a:rPr lang="en-US">
                <a:effectLst/>
              </a:rPr>
              <a:t>taxes are assessable, but not yet assessed </a:t>
            </a:r>
            <a:r>
              <a:rPr lang="en-US" b="1" i="1">
                <a:effectLst/>
              </a:rPr>
              <a:t>as of the petition date </a:t>
            </a:r>
            <a:r>
              <a:rPr lang="en-US">
                <a:effectLst/>
              </a:rPr>
              <a:t>(excluding 523(a)(1)(B) or 523(a)(1)(C) taxes</a:t>
            </a:r>
            <a:r>
              <a:rPr lang="en-US" smtClean="0">
                <a:effectLst/>
              </a:rPr>
              <a:t>).</a:t>
            </a:r>
          </a:p>
          <a:p>
            <a:pPr>
              <a:buFont typeface="Wingdings" panose="05000000000000000000" pitchFamily="2" charset="2"/>
              <a:buChar char="Ø"/>
            </a:pPr>
            <a:r>
              <a:rPr lang="en-US" i="1" smtClean="0">
                <a:effectLst/>
              </a:rPr>
              <a:t>Claims for federal and California income taxes that meet one of these tests are entitled to eighth priority and not dischargeable</a:t>
            </a:r>
            <a:r>
              <a:rPr lang="en-US" smtClean="0">
                <a:effectLst/>
              </a:rPr>
              <a:t>.</a:t>
            </a:r>
            <a:endParaRPr lang="en-US">
              <a:effectLst/>
            </a:endParaRPr>
          </a:p>
        </p:txBody>
      </p:sp>
    </p:spTree>
    <p:extLst>
      <p:ext uri="{BB962C8B-B14F-4D97-AF65-F5344CB8AC3E}">
        <p14:creationId xmlns:p14="http://schemas.microsoft.com/office/powerpoint/2010/main" val="363294574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smtClean="0">
                <a:effectLst/>
              </a:rPr>
              <a:t>CODI EXCEPTIONS</a:t>
            </a:r>
            <a:br>
              <a:rPr lang="en-US" dirty="0" smtClean="0">
                <a:effectLst/>
              </a:rPr>
            </a:br>
            <a:endParaRPr lang="en-US" dirty="0">
              <a:effectLst/>
            </a:endParaRPr>
          </a:p>
        </p:txBody>
      </p:sp>
      <p:sp>
        <p:nvSpPr>
          <p:cNvPr id="3" name="Content Placeholder 2"/>
          <p:cNvSpPr>
            <a:spLocks noGrp="1"/>
          </p:cNvSpPr>
          <p:nvPr>
            <p:ph sz="quarter" idx="1"/>
          </p:nvPr>
        </p:nvSpPr>
        <p:spPr>
          <a:xfrm>
            <a:off x="457200" y="1143000"/>
            <a:ext cx="7467600" cy="4873752"/>
          </a:xfrm>
          <a:effectLst/>
        </p:spPr>
        <p:txBody>
          <a:bodyPr>
            <a:normAutofit fontScale="85000" lnSpcReduction="10000"/>
          </a:bodyPr>
          <a:lstStyle/>
          <a:p>
            <a:pPr marL="0" indent="0">
              <a:buNone/>
            </a:pPr>
            <a:r>
              <a:rPr lang="en-US" dirty="0">
                <a:effectLst/>
              </a:rPr>
              <a:t>The following </a:t>
            </a:r>
            <a:r>
              <a:rPr lang="en-US" dirty="0" smtClean="0">
                <a:effectLst/>
              </a:rPr>
              <a:t>COD exceptions apply </a:t>
            </a:r>
            <a:r>
              <a:rPr lang="en-US" dirty="0">
                <a:effectLst/>
              </a:rPr>
              <a:t>without the cost of tax attribute reduction</a:t>
            </a:r>
            <a:r>
              <a:rPr lang="en-US" dirty="0" smtClean="0">
                <a:effectLst/>
              </a:rPr>
              <a:t>:</a:t>
            </a:r>
          </a:p>
          <a:p>
            <a:pPr marL="0" indent="0">
              <a:buNone/>
            </a:pPr>
            <a:endParaRPr lang="en-US" dirty="0" smtClean="0">
              <a:effectLst/>
            </a:endParaRPr>
          </a:p>
          <a:p>
            <a:pPr>
              <a:buFont typeface="Arial" panose="020B0604020202020204" pitchFamily="34" charset="0"/>
              <a:buChar char="•"/>
            </a:pPr>
            <a:r>
              <a:rPr lang="en-US" sz="2600" dirty="0">
                <a:effectLst/>
              </a:rPr>
              <a:t>A.	Section 108(e)(2).  COD income is not recognized from the discharge of a liability to the extent payment of the liability gives rise to a deduction.  (I.R.C. § 108(e)(2).)  Examples of such liabilities include interest, salary and rent.  </a:t>
            </a:r>
          </a:p>
          <a:p>
            <a:pPr>
              <a:buFont typeface="Arial" panose="020B0604020202020204" pitchFamily="34" charset="0"/>
              <a:buChar char="•"/>
            </a:pPr>
            <a:endParaRPr lang="en-US" sz="2600" dirty="0">
              <a:effectLst/>
            </a:endParaRPr>
          </a:p>
          <a:p>
            <a:pPr>
              <a:buFont typeface="Arial" panose="020B0604020202020204" pitchFamily="34" charset="0"/>
              <a:buChar char="•"/>
            </a:pPr>
            <a:r>
              <a:rPr lang="en-US" sz="2600" dirty="0">
                <a:effectLst/>
              </a:rPr>
              <a:t>B.	Section 108(e)(5).  If the debt which is reduced is considered purchase money, the reduction will be treated as a purchase price adjustment rather than COD.  (I.R.C. § 108(e)(5).) This exception only applies where the purchaser is neither insolvent nor in a title 11 case.  </a:t>
            </a:r>
          </a:p>
          <a:p>
            <a:pPr>
              <a:buFont typeface="Courier New" panose="02070309020205020404" pitchFamily="49" charset="0"/>
              <a:buChar char="o"/>
            </a:pPr>
            <a:endParaRPr lang="en-US" dirty="0">
              <a:effectLst/>
            </a:endParaRPr>
          </a:p>
          <a:p>
            <a:pPr marL="0" indent="0">
              <a:buNone/>
            </a:pPr>
            <a:endParaRPr lang="en-US" dirty="0">
              <a:effectLst/>
            </a:endParaRPr>
          </a:p>
        </p:txBody>
      </p:sp>
    </p:spTree>
    <p:extLst>
      <p:ext uri="{BB962C8B-B14F-4D97-AF65-F5344CB8AC3E}">
        <p14:creationId xmlns:p14="http://schemas.microsoft.com/office/powerpoint/2010/main" val="28199028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smtClean="0"/>
              <a:t>CODI RELATED PARTY TRANSACTIONS</a:t>
            </a:r>
            <a:endParaRPr lang="en-US" dirty="0">
              <a:effectLst/>
            </a:endParaRPr>
          </a:p>
        </p:txBody>
      </p:sp>
      <p:sp>
        <p:nvSpPr>
          <p:cNvPr id="3" name="Content Placeholder 2"/>
          <p:cNvSpPr>
            <a:spLocks noGrp="1"/>
          </p:cNvSpPr>
          <p:nvPr>
            <p:ph sz="quarter" idx="1"/>
          </p:nvPr>
        </p:nvSpPr>
        <p:spPr>
          <a:effectLst/>
        </p:spPr>
        <p:txBody>
          <a:bodyPr>
            <a:normAutofit/>
          </a:bodyPr>
          <a:lstStyle/>
          <a:p>
            <a:pPr>
              <a:buFont typeface="Arial" panose="020B0604020202020204" pitchFamily="34" charset="0"/>
              <a:buChar char="•"/>
            </a:pPr>
            <a:r>
              <a:rPr lang="en-US" dirty="0" smtClean="0">
                <a:effectLst/>
              </a:rPr>
              <a:t>Acquisition </a:t>
            </a:r>
            <a:r>
              <a:rPr lang="en-US" dirty="0">
                <a:effectLst/>
              </a:rPr>
              <a:t>of Debt by Related Persons.  Section 108(e)(4) prevents a debtor from avoiding COD income by causing a related party to reacquire the debtor’s outstanding debt.  </a:t>
            </a:r>
            <a:endParaRPr lang="en-US" dirty="0" smtClean="0">
              <a:effectLst/>
            </a:endParaRPr>
          </a:p>
          <a:p>
            <a:pPr>
              <a:buFont typeface="Arial" panose="020B0604020202020204" pitchFamily="34" charset="0"/>
              <a:buChar char="•"/>
            </a:pPr>
            <a:endParaRPr lang="en-US" dirty="0"/>
          </a:p>
          <a:p>
            <a:pPr>
              <a:buFont typeface="Arial" panose="020B0604020202020204" pitchFamily="34" charset="0"/>
              <a:buChar char="•"/>
            </a:pPr>
            <a:r>
              <a:rPr lang="en-US" dirty="0" smtClean="0">
                <a:effectLst/>
              </a:rPr>
              <a:t>Under </a:t>
            </a:r>
            <a:r>
              <a:rPr lang="en-US" dirty="0">
                <a:effectLst/>
              </a:rPr>
              <a:t>section 108(e)(4)(A), a debtor is deemed to acquire its debt if a person related to the debtor acquires the debt from a third party.  (Whether a party is related to the debtor is determined under either section 267(b) or section 707(b)(1).  </a:t>
            </a:r>
            <a:endParaRPr lang="en-US" dirty="0" smtClean="0">
              <a:effectLst/>
            </a:endParaRPr>
          </a:p>
          <a:p>
            <a:pPr>
              <a:buFont typeface="Arial" panose="020B0604020202020204" pitchFamily="34" charset="0"/>
              <a:buChar char="•"/>
            </a:pPr>
            <a:endParaRPr lang="en-US" dirty="0">
              <a:effectLst/>
            </a:endParaRPr>
          </a:p>
        </p:txBody>
      </p:sp>
    </p:spTree>
    <p:extLst>
      <p:ext uri="{BB962C8B-B14F-4D97-AF65-F5344CB8AC3E}">
        <p14:creationId xmlns:p14="http://schemas.microsoft.com/office/powerpoint/2010/main" val="196118983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dirty="0" smtClean="0"/>
              <a:t>CODI RELATED PARTY TRANSACTIONS</a:t>
            </a:r>
            <a:endParaRPr lang="en-US" dirty="0">
              <a:effectLst/>
            </a:endParaRPr>
          </a:p>
        </p:txBody>
      </p:sp>
      <p:sp>
        <p:nvSpPr>
          <p:cNvPr id="3" name="Content Placeholder 2"/>
          <p:cNvSpPr>
            <a:spLocks noGrp="1"/>
          </p:cNvSpPr>
          <p:nvPr>
            <p:ph sz="quarter" idx="1"/>
          </p:nvPr>
        </p:nvSpPr>
        <p:spPr>
          <a:xfrm>
            <a:off x="609600" y="1524000"/>
            <a:ext cx="7467600" cy="4873752"/>
          </a:xfrm>
          <a:effectLst/>
        </p:spPr>
        <p:txBody>
          <a:bodyPr>
            <a:normAutofit/>
          </a:bodyPr>
          <a:lstStyle/>
          <a:p>
            <a:pPr marL="0" indent="0">
              <a:buNone/>
            </a:pPr>
            <a:r>
              <a:rPr lang="en-US" dirty="0" smtClean="0"/>
              <a:t>Section </a:t>
            </a:r>
            <a:r>
              <a:rPr lang="en-US" dirty="0"/>
              <a:t>108(e)(4)(B) provides special family attribution rules in lieu of the regular section 267(c)(4) family attribution </a:t>
            </a:r>
            <a:r>
              <a:rPr lang="en-US" dirty="0" smtClean="0"/>
              <a:t>rules with respect to partnerships.</a:t>
            </a:r>
          </a:p>
          <a:p>
            <a:pPr marL="0" indent="0">
              <a:buNone/>
            </a:pPr>
            <a:r>
              <a:rPr lang="en-US" dirty="0" smtClean="0"/>
              <a:t>  </a:t>
            </a:r>
          </a:p>
          <a:p>
            <a:pPr marL="0" indent="0">
              <a:buNone/>
            </a:pPr>
            <a:r>
              <a:rPr lang="en-US" dirty="0" smtClean="0"/>
              <a:t>The </a:t>
            </a:r>
            <a:r>
              <a:rPr lang="en-US" dirty="0"/>
              <a:t>relationships described in section 707(b)(1) </a:t>
            </a:r>
            <a:r>
              <a:rPr lang="en-US" dirty="0" smtClean="0"/>
              <a:t>are:</a:t>
            </a:r>
          </a:p>
          <a:p>
            <a:pPr marL="514350" indent="-514350">
              <a:buAutoNum type="romanLcParenBoth"/>
            </a:pPr>
            <a:r>
              <a:rPr lang="en-US" dirty="0" smtClean="0"/>
              <a:t>a </a:t>
            </a:r>
            <a:r>
              <a:rPr lang="en-US" dirty="0"/>
              <a:t>partnership and a partner owning, directly or indirectly, more than a 50% capital or profits interest, and </a:t>
            </a:r>
            <a:endParaRPr lang="en-US" dirty="0" smtClean="0"/>
          </a:p>
          <a:p>
            <a:pPr marL="514350" indent="-514350">
              <a:buAutoNum type="romanLcParenBoth"/>
            </a:pPr>
            <a:r>
              <a:rPr lang="en-US" dirty="0" smtClean="0"/>
              <a:t>(</a:t>
            </a:r>
            <a:r>
              <a:rPr lang="en-US" dirty="0"/>
              <a:t>ii) two partnerships in which the same persons own, directly or indirectly, more than a 50% capital or profits interest</a:t>
            </a:r>
            <a:r>
              <a:rPr lang="en-US" dirty="0" smtClean="0"/>
              <a:t>.)</a:t>
            </a:r>
            <a:endParaRPr lang="en-US" dirty="0" smtClean="0">
              <a:effectLst/>
            </a:endParaRPr>
          </a:p>
          <a:p>
            <a:pPr marL="0" indent="0">
              <a:buNone/>
            </a:pPr>
            <a:endParaRPr lang="en-US" dirty="0">
              <a:effectLst/>
            </a:endParaRPr>
          </a:p>
        </p:txBody>
      </p:sp>
    </p:spTree>
    <p:extLst>
      <p:ext uri="{BB962C8B-B14F-4D97-AF65-F5344CB8AC3E}">
        <p14:creationId xmlns:p14="http://schemas.microsoft.com/office/powerpoint/2010/main" val="190615535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marL="0" indent="0" algn="ctr">
              <a:buNone/>
            </a:pPr>
            <a:r>
              <a:rPr lang="en-US" sz="5400" smtClean="0">
                <a:effectLst/>
              </a:rPr>
              <a:t>THANK YOU</a:t>
            </a:r>
          </a:p>
          <a:p>
            <a:pPr marL="0" indent="0" algn="ctr">
              <a:buNone/>
            </a:pPr>
            <a:endParaRPr lang="en-US">
              <a:effectLst/>
            </a:endParaRPr>
          </a:p>
          <a:p>
            <a:pPr marL="0" indent="0" algn="ctr">
              <a:buNone/>
            </a:pPr>
            <a:r>
              <a:rPr lang="en-US" sz="1800" smtClean="0">
                <a:effectLst/>
              </a:rPr>
              <a:t>Christopher Campbell </a:t>
            </a:r>
          </a:p>
          <a:p>
            <a:pPr marL="0" indent="0" algn="ctr">
              <a:buNone/>
            </a:pPr>
            <a:r>
              <a:rPr lang="en-US" sz="1800" smtClean="0">
                <a:effectLst/>
              </a:rPr>
              <a:t>cwcampbell@loeb.com</a:t>
            </a:r>
          </a:p>
          <a:p>
            <a:pPr marL="0" indent="0" algn="ctr">
              <a:buNone/>
            </a:pPr>
            <a:endParaRPr lang="en-US" sz="1800" smtClean="0">
              <a:effectLst/>
            </a:endParaRPr>
          </a:p>
          <a:p>
            <a:pPr marL="0" indent="0" algn="ctr">
              <a:buNone/>
            </a:pPr>
            <a:r>
              <a:rPr lang="en-US" sz="1800" smtClean="0">
                <a:effectLst/>
              </a:rPr>
              <a:t>Haleh Namini </a:t>
            </a:r>
          </a:p>
          <a:p>
            <a:pPr marL="0" indent="0" algn="ctr">
              <a:buNone/>
            </a:pPr>
            <a:r>
              <a:rPr lang="en-US" sz="1800" smtClean="0">
                <a:effectLst/>
              </a:rPr>
              <a:t>hnaimi@advocatesolutions.com</a:t>
            </a:r>
          </a:p>
          <a:p>
            <a:pPr marL="0" indent="0" algn="ctr">
              <a:buNone/>
            </a:pPr>
            <a:endParaRPr lang="en-US" sz="1800" smtClean="0">
              <a:effectLst/>
            </a:endParaRPr>
          </a:p>
          <a:p>
            <a:pPr marL="0" indent="0" algn="ctr">
              <a:buNone/>
            </a:pPr>
            <a:r>
              <a:rPr lang="en-US" sz="1800" smtClean="0">
                <a:effectLst/>
              </a:rPr>
              <a:t>Minna Yang </a:t>
            </a:r>
          </a:p>
          <a:p>
            <a:pPr marL="0" indent="0" algn="ctr">
              <a:buNone/>
            </a:pPr>
            <a:r>
              <a:rPr lang="en-US" sz="1800" smtClean="0">
                <a:effectLst/>
              </a:rPr>
              <a:t>myang@wkblaw.com </a:t>
            </a:r>
            <a:endParaRPr lang="en-US" sz="1800">
              <a:effectLst/>
            </a:endParaRPr>
          </a:p>
          <a:p>
            <a:pPr marL="0" indent="0">
              <a:buNone/>
            </a:pPr>
            <a:endParaRPr lang="en-US">
              <a:effectLst/>
            </a:endParaRPr>
          </a:p>
        </p:txBody>
      </p:sp>
    </p:spTree>
    <p:extLst>
      <p:ext uri="{BB962C8B-B14F-4D97-AF65-F5344CB8AC3E}">
        <p14:creationId xmlns:p14="http://schemas.microsoft.com/office/powerpoint/2010/main" val="347452951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Priority Taxes Under </a:t>
            </a:r>
            <a:br>
              <a:rPr lang="en-US" altLang="en-US">
                <a:effectLst/>
              </a:rPr>
            </a:br>
            <a:r>
              <a:rPr lang="en-US" altLang="en-US">
                <a:effectLst/>
              </a:rPr>
              <a:t>11 U.S.C. §507(a)(8</a:t>
            </a:r>
            <a:r>
              <a:rPr lang="en-US" altLang="en-US" smtClean="0">
                <a:effectLst/>
              </a:rPr>
              <a: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fontScale="85000" lnSpcReduction="10000"/>
          </a:bodyPr>
          <a:lstStyle/>
          <a:p>
            <a:pPr marL="274320" lvl="1">
              <a:spcBef>
                <a:spcPts val="600"/>
              </a:spcBef>
              <a:spcAft>
                <a:spcPts val="600"/>
              </a:spcAft>
              <a:buSzPct val="70000"/>
              <a:buFont typeface="Wingdings"/>
              <a:buChar char=""/>
            </a:pPr>
            <a:r>
              <a:rPr lang="en-US" altLang="en-US" sz="2400">
                <a:effectLst/>
              </a:rPr>
              <a:t>§507(a)(8)(E</a:t>
            </a:r>
            <a:r>
              <a:rPr lang="en-US" altLang="en-US" sz="2400" smtClean="0">
                <a:effectLst/>
              </a:rPr>
              <a:t>) gives eighth priority to claims for excise taxes on:</a:t>
            </a:r>
            <a:endParaRPr lang="en-US" altLang="en-US" sz="2400">
              <a:effectLst/>
            </a:endParaRPr>
          </a:p>
          <a:p>
            <a:pPr lvl="1">
              <a:spcBef>
                <a:spcPts val="600"/>
              </a:spcBef>
              <a:spcAft>
                <a:spcPts val="600"/>
              </a:spcAft>
            </a:pPr>
            <a:r>
              <a:rPr lang="en-US" altLang="en-US" sz="2400" smtClean="0">
                <a:effectLst/>
              </a:rPr>
              <a:t>a pre-petition transaction if the </a:t>
            </a:r>
            <a:r>
              <a:rPr lang="en-US" altLang="en-US" sz="2400">
                <a:effectLst/>
              </a:rPr>
              <a:t>due date of the return (including extensions) is after three years before the petition date; or</a:t>
            </a:r>
            <a:endParaRPr lang="en-US" altLang="en-US" sz="3600">
              <a:effectLst/>
            </a:endParaRPr>
          </a:p>
          <a:p>
            <a:pPr lvl="1">
              <a:spcBef>
                <a:spcPts val="600"/>
              </a:spcBef>
              <a:spcAft>
                <a:spcPts val="600"/>
              </a:spcAft>
            </a:pPr>
            <a:r>
              <a:rPr lang="en-US" altLang="en-US" sz="2400" smtClean="0">
                <a:effectLst/>
              </a:rPr>
              <a:t>if a return is not required, a transaction occurring within the three years prior to </a:t>
            </a:r>
            <a:r>
              <a:rPr lang="en-US" altLang="en-US" sz="2400">
                <a:effectLst/>
              </a:rPr>
              <a:t>the petition date.</a:t>
            </a:r>
            <a:endParaRPr lang="en-US" altLang="en-US" sz="3600">
              <a:effectLst/>
            </a:endParaRPr>
          </a:p>
          <a:p>
            <a:pPr>
              <a:spcAft>
                <a:spcPts val="600"/>
              </a:spcAft>
            </a:pPr>
            <a:r>
              <a:rPr lang="en-US" altLang="en-US" smtClean="0">
                <a:effectLst/>
              </a:rPr>
              <a:t>Are claims for prepetition California sales or use taxes covered by §</a:t>
            </a:r>
            <a:r>
              <a:rPr lang="en-US" altLang="en-US">
                <a:effectLst/>
              </a:rPr>
              <a:t>507(a)(8)(A</a:t>
            </a:r>
            <a:r>
              <a:rPr lang="en-US" altLang="en-US" smtClean="0">
                <a:effectLst/>
              </a:rPr>
              <a:t>) </a:t>
            </a:r>
            <a:r>
              <a:rPr lang="en-US" altLang="en-US">
                <a:effectLst/>
              </a:rPr>
              <a:t>or §507(a)(8</a:t>
            </a:r>
            <a:r>
              <a:rPr lang="en-US" altLang="en-US" smtClean="0">
                <a:effectLst/>
              </a:rPr>
              <a:t>)(E)? </a:t>
            </a:r>
            <a:endParaRPr lang="en-US" altLang="en-US">
              <a:effectLst/>
            </a:endParaRPr>
          </a:p>
          <a:p>
            <a:pPr lvl="1">
              <a:spcBef>
                <a:spcPts val="1200"/>
              </a:spcBef>
              <a:spcAft>
                <a:spcPts val="600"/>
              </a:spcAft>
            </a:pPr>
            <a:r>
              <a:rPr lang="en-US" altLang="en-US" sz="2400" smtClean="0">
                <a:effectLst/>
              </a:rPr>
              <a:t>The sales tax is “a tax” on “gross receipts.” RTC § 6051.</a:t>
            </a:r>
          </a:p>
          <a:p>
            <a:pPr lvl="1">
              <a:spcBef>
                <a:spcPts val="600"/>
              </a:spcBef>
              <a:spcAft>
                <a:spcPts val="600"/>
              </a:spcAft>
            </a:pPr>
            <a:r>
              <a:rPr lang="en-US" altLang="en-US" sz="2400" smtClean="0">
                <a:effectLst/>
              </a:rPr>
              <a:t>The use tax is “an excise tax” on the “sales price.”  RTC </a:t>
            </a:r>
            <a:r>
              <a:rPr lang="en-US" altLang="en-US" sz="2400">
                <a:effectLst/>
              </a:rPr>
              <a:t>§ </a:t>
            </a:r>
            <a:r>
              <a:rPr lang="en-US" altLang="en-US" sz="2400" smtClean="0">
                <a:effectLst/>
              </a:rPr>
              <a:t>6201.</a:t>
            </a:r>
          </a:p>
          <a:p>
            <a:pPr lvl="1">
              <a:spcBef>
                <a:spcPts val="600"/>
              </a:spcBef>
            </a:pPr>
            <a:r>
              <a:rPr lang="en-US" altLang="en-US" sz="2400" smtClean="0">
                <a:effectLst/>
              </a:rPr>
              <a:t>The definitions of “gross receipts” and “sales price” are nearly identical.  RTC §§ 6012, 6011.</a:t>
            </a:r>
          </a:p>
          <a:p>
            <a:pPr>
              <a:spcBef>
                <a:spcPts val="1800"/>
              </a:spcBef>
              <a:spcAft>
                <a:spcPts val="1200"/>
              </a:spcAft>
            </a:pPr>
            <a:endParaRPr lang="en-US" altLang="en-US" sz="2700">
              <a:effectLst/>
            </a:endParaRPr>
          </a:p>
        </p:txBody>
      </p:sp>
    </p:spTree>
    <p:extLst>
      <p:ext uri="{BB962C8B-B14F-4D97-AF65-F5344CB8AC3E}">
        <p14:creationId xmlns:p14="http://schemas.microsoft.com/office/powerpoint/2010/main" val="200895813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Priority Taxes Under </a:t>
            </a:r>
            <a:br>
              <a:rPr lang="en-US" altLang="en-US">
                <a:effectLst/>
              </a:rPr>
            </a:br>
            <a:r>
              <a:rPr lang="en-US" altLang="en-US">
                <a:effectLst/>
              </a:rPr>
              <a:t>11 U.S.C. §507(a)(8</a:t>
            </a:r>
            <a:r>
              <a:rPr lang="en-US" altLang="en-US" smtClean="0">
                <a:effectLst/>
              </a:rPr>
              <a: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fontScale="92500"/>
          </a:bodyPr>
          <a:lstStyle/>
          <a:p>
            <a:pPr marL="342900" lvl="1" indent="-342900">
              <a:spcBef>
                <a:spcPts val="600"/>
              </a:spcBef>
              <a:spcAft>
                <a:spcPts val="600"/>
              </a:spcAft>
              <a:buSzPct val="70000"/>
              <a:buFont typeface="Arial" panose="020B0604020202020204" pitchFamily="34" charset="0"/>
              <a:buChar char="•"/>
            </a:pPr>
            <a:r>
              <a:rPr lang="en-US" altLang="en-US" sz="2400" dirty="0">
                <a:effectLst/>
              </a:rPr>
              <a:t>In </a:t>
            </a:r>
            <a:r>
              <a:rPr lang="en-US" altLang="en-US" sz="2400" i="1" dirty="0" err="1">
                <a:effectLst/>
              </a:rPr>
              <a:t>Raiman</a:t>
            </a:r>
            <a:r>
              <a:rPr lang="en-US" altLang="en-US" sz="2400" i="1" dirty="0">
                <a:effectLst/>
              </a:rPr>
              <a:t> v. Board of Equalization</a:t>
            </a:r>
            <a:r>
              <a:rPr lang="en-US" altLang="en-US" sz="2400" dirty="0">
                <a:effectLst/>
              </a:rPr>
              <a:t>, 172 </a:t>
            </a:r>
            <a:r>
              <a:rPr lang="en-US" altLang="en-US" sz="2400" dirty="0" err="1">
                <a:effectLst/>
              </a:rPr>
              <a:t>B.R</a:t>
            </a:r>
            <a:r>
              <a:rPr lang="en-US" altLang="en-US" sz="2400" dirty="0">
                <a:effectLst/>
              </a:rPr>
              <a:t>. 933 (9th Cir. BAP 1994), the court </a:t>
            </a:r>
            <a:r>
              <a:rPr lang="en-US" altLang="en-US" sz="2400" dirty="0" smtClean="0">
                <a:effectLst/>
              </a:rPr>
              <a:t>determined that </a:t>
            </a:r>
            <a:r>
              <a:rPr lang="en-US" altLang="en-US" sz="2400" dirty="0">
                <a:effectLst/>
              </a:rPr>
              <a:t>the sales tax was a tax on gross receipts under §507(a)(8)(A), but left open the possibility that it was also an excise tax under §507(a)(8)(E</a:t>
            </a:r>
            <a:r>
              <a:rPr lang="en-US" altLang="en-US" sz="2400" dirty="0" smtClean="0">
                <a:effectLst/>
              </a:rPr>
              <a:t>). </a:t>
            </a:r>
          </a:p>
          <a:p>
            <a:pPr marL="708660" lvl="2" indent="-342900">
              <a:spcBef>
                <a:spcPts val="600"/>
              </a:spcBef>
              <a:spcAft>
                <a:spcPts val="600"/>
              </a:spcAft>
              <a:buSzPct val="70000"/>
              <a:buFont typeface="Arial" panose="020B0604020202020204" pitchFamily="34" charset="0"/>
              <a:buChar char="•"/>
            </a:pPr>
            <a:r>
              <a:rPr lang="en-US" altLang="en-US" sz="2000" dirty="0" smtClean="0">
                <a:effectLst/>
              </a:rPr>
              <a:t>The result would have been the same under subparagraph (E). </a:t>
            </a:r>
          </a:p>
          <a:p>
            <a:pPr marL="342900" lvl="1" indent="-342900">
              <a:spcBef>
                <a:spcPts val="600"/>
              </a:spcBef>
              <a:spcAft>
                <a:spcPts val="600"/>
              </a:spcAft>
              <a:buSzPct val="70000"/>
              <a:buFont typeface="Arial" panose="020B0604020202020204" pitchFamily="34" charset="0"/>
              <a:buChar char="•"/>
            </a:pPr>
            <a:r>
              <a:rPr lang="en-US" altLang="en-US" sz="2400" dirty="0" smtClean="0">
                <a:effectLst/>
              </a:rPr>
              <a:t>Given the similarity of the use tax to the sales tax, it is worth considering whether the discussion in </a:t>
            </a:r>
            <a:r>
              <a:rPr lang="en-US" altLang="en-US" sz="2400" i="1" dirty="0" err="1" smtClean="0">
                <a:effectLst/>
              </a:rPr>
              <a:t>Raiman</a:t>
            </a:r>
            <a:r>
              <a:rPr lang="en-US" altLang="en-US" sz="2400" i="1" dirty="0" smtClean="0">
                <a:effectLst/>
              </a:rPr>
              <a:t> </a:t>
            </a:r>
            <a:r>
              <a:rPr lang="en-US" altLang="en-US" sz="2400" dirty="0" smtClean="0">
                <a:effectLst/>
              </a:rPr>
              <a:t>also applies to use tax.</a:t>
            </a:r>
          </a:p>
          <a:p>
            <a:pPr marL="342900" lvl="1" indent="-342900">
              <a:spcBef>
                <a:spcPts val="600"/>
              </a:spcBef>
              <a:spcAft>
                <a:spcPts val="600"/>
              </a:spcAft>
              <a:buSzPct val="70000"/>
              <a:buFont typeface="Arial" panose="020B0604020202020204" pitchFamily="34" charset="0"/>
              <a:buChar char="•"/>
            </a:pPr>
            <a:r>
              <a:rPr lang="en-US" altLang="en-US" sz="2400" dirty="0" smtClean="0">
                <a:effectLst/>
              </a:rPr>
              <a:t>Does it matter? Probably not. Subparagraphs (A) and (E) both give eighth priority to taxes for which returns were due after three years before the petition date.</a:t>
            </a:r>
            <a:endParaRPr lang="en-US" altLang="en-US" sz="2400" dirty="0">
              <a:effectLst/>
            </a:endParaRPr>
          </a:p>
        </p:txBody>
      </p:sp>
    </p:spTree>
    <p:extLst>
      <p:ext uri="{BB962C8B-B14F-4D97-AF65-F5344CB8AC3E}">
        <p14:creationId xmlns:p14="http://schemas.microsoft.com/office/powerpoint/2010/main" val="198493554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Priority Taxes Under </a:t>
            </a:r>
            <a:br>
              <a:rPr lang="en-US" altLang="en-US">
                <a:effectLst/>
              </a:rPr>
            </a:br>
            <a:r>
              <a:rPr lang="en-US" altLang="en-US">
                <a:effectLst/>
              </a:rPr>
              <a:t>11 U.S.C. §507(a)(8</a:t>
            </a:r>
            <a:r>
              <a:rPr lang="en-US" altLang="en-US" smtClean="0">
                <a:effectLst/>
              </a:rPr>
              <a:t>), CONT.</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r>
              <a:rPr lang="en-US" altLang="en-US">
                <a:effectLst/>
              </a:rPr>
              <a:t>Other Priority Tax Claims</a:t>
            </a:r>
          </a:p>
          <a:p>
            <a:pPr lvl="1">
              <a:spcBef>
                <a:spcPts val="1200"/>
              </a:spcBef>
              <a:spcAft>
                <a:spcPts val="1200"/>
              </a:spcAft>
            </a:pPr>
            <a:r>
              <a:rPr lang="en-US" altLang="en-US" sz="2400">
                <a:effectLst/>
              </a:rPr>
              <a:t>(B): pre-petition </a:t>
            </a:r>
            <a:r>
              <a:rPr lang="en-US" altLang="en-US" sz="2400" b="1" i="1">
                <a:effectLst/>
              </a:rPr>
              <a:t>property tax</a:t>
            </a:r>
            <a:r>
              <a:rPr lang="en-US" altLang="en-US" sz="2400">
                <a:effectLst/>
              </a:rPr>
              <a:t> claims last payable without penalty after one year</a:t>
            </a:r>
            <a:r>
              <a:rPr lang="en-US" altLang="en-US" sz="2400" b="1" i="1">
                <a:effectLst/>
              </a:rPr>
              <a:t> </a:t>
            </a:r>
            <a:r>
              <a:rPr lang="en-US" altLang="en-US" sz="2400">
                <a:effectLst/>
              </a:rPr>
              <a:t>before the petition date</a:t>
            </a:r>
          </a:p>
          <a:p>
            <a:pPr lvl="1">
              <a:spcBef>
                <a:spcPts val="1200"/>
              </a:spcBef>
              <a:spcAft>
                <a:spcPts val="1200"/>
              </a:spcAft>
            </a:pPr>
            <a:r>
              <a:rPr lang="en-US" altLang="en-US" sz="2400">
                <a:effectLst/>
              </a:rPr>
              <a:t>(C): </a:t>
            </a:r>
            <a:r>
              <a:rPr lang="en-US" altLang="en-US" sz="2400" b="1" i="1">
                <a:effectLst/>
              </a:rPr>
              <a:t>trust fund </a:t>
            </a:r>
            <a:r>
              <a:rPr lang="en-US" altLang="en-US" sz="2400">
                <a:effectLst/>
              </a:rPr>
              <a:t>taxes (OASDI, </a:t>
            </a:r>
            <a:r>
              <a:rPr lang="en-US" altLang="en-US" sz="2400" smtClean="0">
                <a:effectLst/>
              </a:rPr>
              <a:t>sales</a:t>
            </a:r>
            <a:r>
              <a:rPr lang="en-US" altLang="en-US" sz="2400">
                <a:effectLst/>
              </a:rPr>
              <a:t>, some </a:t>
            </a:r>
            <a:r>
              <a:rPr lang="en-US" altLang="en-US" sz="2400" smtClean="0">
                <a:effectLst/>
              </a:rPr>
              <a:t>excise</a:t>
            </a:r>
            <a:r>
              <a:rPr lang="en-US" altLang="en-US" sz="2400">
                <a:effectLst/>
              </a:rPr>
              <a:t>)</a:t>
            </a:r>
          </a:p>
          <a:p>
            <a:pPr lvl="1">
              <a:spcBef>
                <a:spcPts val="1200"/>
              </a:spcBef>
              <a:spcAft>
                <a:spcPts val="1200"/>
              </a:spcAft>
            </a:pPr>
            <a:r>
              <a:rPr lang="en-US" altLang="en-US" sz="2400">
                <a:effectLst/>
              </a:rPr>
              <a:t>(D): pre-petition </a:t>
            </a:r>
            <a:r>
              <a:rPr lang="en-US" altLang="en-US" sz="2400" b="1" i="1">
                <a:effectLst/>
              </a:rPr>
              <a:t>employment taxes</a:t>
            </a:r>
            <a:r>
              <a:rPr lang="en-US" altLang="en-US" sz="2400">
                <a:effectLst/>
              </a:rPr>
              <a:t> on pre-petition priority wages/commissions paid under 507(a)(4)</a:t>
            </a:r>
          </a:p>
        </p:txBody>
      </p:sp>
    </p:spTree>
    <p:extLst>
      <p:ext uri="{BB962C8B-B14F-4D97-AF65-F5344CB8AC3E}">
        <p14:creationId xmlns:p14="http://schemas.microsoft.com/office/powerpoint/2010/main" val="212280621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normAutofit/>
          </a:bodyPr>
          <a:lstStyle/>
          <a:p>
            <a:pPr algn="ctr"/>
            <a:r>
              <a:rPr lang="en-US" altLang="en-US">
                <a:effectLst/>
              </a:rPr>
              <a:t>Classification as Eighth Priority Nondischargeable Claim</a:t>
            </a:r>
            <a:endParaRPr lang="en-US">
              <a:effectLst/>
            </a:endParaRPr>
          </a:p>
        </p:txBody>
      </p:sp>
      <p:sp>
        <p:nvSpPr>
          <p:cNvPr id="3" name="Content Placeholder 2"/>
          <p:cNvSpPr>
            <a:spLocks noGrp="1"/>
          </p:cNvSpPr>
          <p:nvPr>
            <p:ph sz="quarter" idx="1"/>
          </p:nvPr>
        </p:nvSpPr>
        <p:spPr>
          <a:xfrm>
            <a:off x="457200" y="1600200"/>
            <a:ext cx="8229600" cy="4648200"/>
          </a:xfrm>
          <a:effectLst/>
        </p:spPr>
        <p:txBody>
          <a:bodyPr>
            <a:normAutofit/>
          </a:bodyPr>
          <a:lstStyle/>
          <a:p>
            <a:pPr fontAlgn="auto">
              <a:spcAft>
                <a:spcPct val="0"/>
              </a:spcAft>
              <a:buFont typeface="Arial" panose="020B0604020202020204" pitchFamily="34" charset="0"/>
              <a:buChar char="•"/>
            </a:pPr>
            <a:endParaRPr lang="en-US">
              <a:effectLst/>
            </a:endParaRPr>
          </a:p>
          <a:p>
            <a:pPr fontAlgn="auto">
              <a:spcAft>
                <a:spcPct val="0"/>
              </a:spcAft>
              <a:buFont typeface="Arial" panose="020B0604020202020204" pitchFamily="34" charset="0"/>
              <a:buChar char="•"/>
            </a:pPr>
            <a:r>
              <a:rPr lang="en-US" smtClean="0">
                <a:effectLst/>
              </a:rPr>
              <a:t>The two </a:t>
            </a:r>
            <a:r>
              <a:rPr lang="en-US">
                <a:effectLst/>
              </a:rPr>
              <a:t>m</a:t>
            </a:r>
            <a:r>
              <a:rPr lang="en-US" smtClean="0">
                <a:effectLst/>
              </a:rPr>
              <a:t>ost </a:t>
            </a:r>
            <a:r>
              <a:rPr lang="en-US">
                <a:effectLst/>
              </a:rPr>
              <a:t>f</a:t>
            </a:r>
            <a:r>
              <a:rPr lang="en-US" smtClean="0">
                <a:effectLst/>
              </a:rPr>
              <a:t>requent </a:t>
            </a:r>
            <a:r>
              <a:rPr lang="en-US">
                <a:effectLst/>
              </a:rPr>
              <a:t>t</a:t>
            </a:r>
            <a:r>
              <a:rPr lang="en-US" smtClean="0">
                <a:effectLst/>
              </a:rPr>
              <a:t>ests to </a:t>
            </a:r>
            <a:r>
              <a:rPr lang="en-US">
                <a:effectLst/>
              </a:rPr>
              <a:t>consider age of tax liability for taxes measured by income and gross </a:t>
            </a:r>
            <a:r>
              <a:rPr lang="en-US" smtClean="0">
                <a:effectLst/>
              </a:rPr>
              <a:t>receipts are: </a:t>
            </a:r>
            <a:r>
              <a:rPr lang="en-US">
                <a:effectLst/>
              </a:rPr>
              <a:t>	</a:t>
            </a:r>
          </a:p>
          <a:p>
            <a:pPr marL="0" indent="0" fontAlgn="auto">
              <a:spcAft>
                <a:spcPct val="0"/>
              </a:spcAft>
              <a:buFont typeface="Arial" panose="020B0604020202020204" pitchFamily="34" charset="0"/>
              <a:buNone/>
            </a:pPr>
            <a:r>
              <a:rPr lang="en-US" b="1">
                <a:effectLst/>
              </a:rPr>
              <a:t>		(1)	The Three-Year Rule</a:t>
            </a:r>
          </a:p>
          <a:p>
            <a:pPr marL="0" indent="0" algn="just" fontAlgn="auto">
              <a:spcAft>
                <a:spcPct val="0"/>
              </a:spcAft>
              <a:buFont typeface="Arial" panose="020B0604020202020204" pitchFamily="34" charset="0"/>
              <a:buNone/>
            </a:pPr>
            <a:r>
              <a:rPr lang="en-US" b="1">
                <a:effectLst/>
              </a:rPr>
              <a:t>		(2)	The 240-Day Rule</a:t>
            </a:r>
          </a:p>
        </p:txBody>
      </p:sp>
    </p:spTree>
    <p:extLst>
      <p:ext uri="{BB962C8B-B14F-4D97-AF65-F5344CB8AC3E}">
        <p14:creationId xmlns:p14="http://schemas.microsoft.com/office/powerpoint/2010/main" val="159527499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18063"/>
  <p:tag name="AS_OS" val="Microsoft Windows NT 6.1.7601 Service Pack 1"/>
  <p:tag name="AS_RELEASE_DATE" val="2015.04.10"/>
  <p:tag name="AS_TITLE" val="Aspose.Slides for .NET 4.0"/>
  <p:tag name="AS_VERSION" val="15.3.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Arial"/>
        <a:cs typeface="Arial"/>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Arial"/>
        <a:cs typeface="Arial"/>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tileRect/>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tileRect/>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tileRect/>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5738</Words>
  <Application>Microsoft Office PowerPoint</Application>
  <PresentationFormat>On-screen Show (4:3)</PresentationFormat>
  <Paragraphs>346</Paragraphs>
  <Slides>53</Slides>
  <Notes>53</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Oriel</vt:lpstr>
      <vt:lpstr>Overview of Tax Issues that Arise in Bankruptcy  </vt:lpstr>
      <vt:lpstr>DISCHARGE IN BANKRUPTCY</vt:lpstr>
      <vt:lpstr>TREATMENT OF TAX CLAIMS IN BANKRUPTCY</vt:lpstr>
      <vt:lpstr>NONDISCHARGEABLE TAX DEBT</vt:lpstr>
      <vt:lpstr>Priority Taxes Under  11 U.S.C. §507(a)(8)</vt:lpstr>
      <vt:lpstr>Priority Taxes Under  11 U.S.C. §507(a)(8), CONT.</vt:lpstr>
      <vt:lpstr>Priority Taxes Under  11 U.S.C. §507(a)(8), CONT.</vt:lpstr>
      <vt:lpstr>Priority Taxes Under  11 U.S.C. §507(a)(8), CONT.</vt:lpstr>
      <vt:lpstr>Classification as Eighth Priority Nondischargeable Claim</vt:lpstr>
      <vt:lpstr>THE THREE YEAR RULE</vt:lpstr>
      <vt:lpstr>THE THREE YEAR RULE, CONT.</vt:lpstr>
      <vt:lpstr>THE THREE YEAR RULE, CONT.</vt:lpstr>
      <vt:lpstr>INCOME TAX RETURN DUE DATES</vt:lpstr>
      <vt:lpstr>SALES AND USE TAX  RETURN DUE DATES</vt:lpstr>
      <vt:lpstr>EXTENSIONS</vt:lpstr>
      <vt:lpstr>The 240-Day Rule</vt:lpstr>
      <vt:lpstr>The 240-Day Rule, CONT.</vt:lpstr>
      <vt:lpstr>Tolling of 240-Day Rule</vt:lpstr>
      <vt:lpstr>SOL on Assessment?</vt:lpstr>
      <vt:lpstr>SOL on Assessment? CONT.</vt:lpstr>
      <vt:lpstr>SOL on Assessment? CONT.</vt:lpstr>
      <vt:lpstr>EXCEPTIONS TO DISCHARGE UNDER 11 U.S.C. §523 </vt:lpstr>
      <vt:lpstr>EXCEPTIONS TO DISCHARGE UNDER 11 U.S.C. §523, cont. </vt:lpstr>
      <vt:lpstr>EXCEPTIONS TO DISCHARGE UNDER 11 U.S.C. §523, cont. </vt:lpstr>
      <vt:lpstr>EXCEPTIONS TO DISCHARGE UNDER 11 U.S.C. §523, cont.</vt:lpstr>
      <vt:lpstr>EXCEPTIONS TO DISCHARGE UNDER 11 U.S.C. §523, cont.</vt:lpstr>
      <vt:lpstr>Does Tax Return Qualify as “Return”?</vt:lpstr>
      <vt:lpstr>Does Tax Return Qualify as “Return”? CONT.</vt:lpstr>
      <vt:lpstr>California Law Amended or Corrected Tax Return</vt:lpstr>
      <vt:lpstr>Dischargeability of  Interest and Penalties </vt:lpstr>
      <vt:lpstr>CANCELLATION OF  INDEBTEDNESS INCOME</vt:lpstr>
      <vt:lpstr>CANCELLATION OF  INDEBTEDNESS INCOME, cont.</vt:lpstr>
      <vt:lpstr>CANCELLATION OF  INDEBTEDNESS INCOME, CONT.</vt:lpstr>
      <vt:lpstr>CANCELLATION OF  INDEBTEDNESS INCOME, CONT.</vt:lpstr>
      <vt:lpstr>EXCEPTION TO CODI  BANKRUPTCY</vt:lpstr>
      <vt:lpstr>EXCEPTION TO CODI  BANKRUPTCY</vt:lpstr>
      <vt:lpstr>EXCEPTION TO CODI  BANKRUPTCY</vt:lpstr>
      <vt:lpstr>EXCEPTION TO CODI INSOLVENCY</vt:lpstr>
      <vt:lpstr>EXCEPTION TO CODI INSOLVENCY</vt:lpstr>
      <vt:lpstr>EXCEPTION TO CODI INSOLVENCY</vt:lpstr>
      <vt:lpstr>EXCEPTION TO CODI INSOLVENCY</vt:lpstr>
      <vt:lpstr>EXCEPTION TO CODI INSOLVENCY</vt:lpstr>
      <vt:lpstr>EXCLUSION OF CODI ATTRIBUTE REDUCTION</vt:lpstr>
      <vt:lpstr>EXCLUSION OF CODI ATTRIBUTE REDUCTION</vt:lpstr>
      <vt:lpstr>EXCLUSION OF CODI ATTRIBUTE REDUCTION</vt:lpstr>
      <vt:lpstr>EXCEPTION TO CODI QUALIFIED PRINCIPAL  RESIDENCE DEBT</vt:lpstr>
      <vt:lpstr>PowerPoint Presentation</vt:lpstr>
      <vt:lpstr>EXCEPTION TO CODI QUALIFIED REAL PROPERTY BUSINESSES</vt:lpstr>
      <vt:lpstr>CODI DETERMINATION ENTITY IMPLICATIONS</vt:lpstr>
      <vt:lpstr>CODI EXCEPTIONS </vt:lpstr>
      <vt:lpstr>CODI RELATED PARTY TRANSACTIONS</vt:lpstr>
      <vt:lpstr>CODI RELATED PARTY TRANSACTIONS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1601-01-01T00:00:00Z</dcterms:created>
  <dcterms:modified xsi:type="dcterms:W3CDTF">2015-08-31T19:26:47Z</dcterms:modified>
</cp:coreProperties>
</file>