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1" r:id="rId3"/>
    <p:sldId id="302" r:id="rId4"/>
    <p:sldId id="421" r:id="rId5"/>
    <p:sldId id="424" r:id="rId6"/>
    <p:sldId id="425" r:id="rId7"/>
    <p:sldId id="427" r:id="rId8"/>
    <p:sldId id="535" r:id="rId9"/>
    <p:sldId id="538" r:id="rId10"/>
    <p:sldId id="536" r:id="rId11"/>
    <p:sldId id="540" r:id="rId12"/>
    <p:sldId id="541" r:id="rId13"/>
    <p:sldId id="545" r:id="rId14"/>
    <p:sldId id="548" r:id="rId15"/>
    <p:sldId id="549" r:id="rId16"/>
    <p:sldId id="454" r:id="rId17"/>
    <p:sldId id="469" r:id="rId18"/>
    <p:sldId id="451" r:id="rId19"/>
    <p:sldId id="551" r:id="rId20"/>
    <p:sldId id="436" r:id="rId21"/>
    <p:sldId id="435" r:id="rId22"/>
    <p:sldId id="552" r:id="rId23"/>
    <p:sldId id="553" r:id="rId24"/>
    <p:sldId id="534" r:id="rId2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>
        <p:scale>
          <a:sx n="90" d="100"/>
          <a:sy n="90" d="100"/>
        </p:scale>
        <p:origin x="-558" y="-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000" dirty="0"/>
              <a:t>Holding </a:t>
            </a:r>
            <a:r>
              <a:rPr lang="en-US" sz="3000" dirty="0" smtClean="0"/>
              <a:t>Title</a:t>
            </a:r>
            <a:endParaRPr lang="en-US" sz="3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Holding Title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000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000" baseline="0"/>
                    </a:pPr>
                    <a:r>
                      <a:rPr lang="en-US" sz="2000" baseline="0" dirty="0" smtClean="0"/>
                      <a:t>CPWROS</a:t>
                    </a:r>
                    <a:endParaRPr lang="en-US" sz="2000" baseline="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213713910761155E-2"/>
                  <c:y val="0.11563304586926634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Single</c:v>
                </c:pt>
                <c:pt idx="1">
                  <c:v>Tenancy-in-Common</c:v>
                </c:pt>
                <c:pt idx="2">
                  <c:v>Joint Tenancy</c:v>
                </c:pt>
                <c:pt idx="3">
                  <c:v>Community Property</c:v>
                </c:pt>
                <c:pt idx="4">
                  <c:v>CPWROS</c:v>
                </c:pt>
                <c:pt idx="5">
                  <c:v>Trust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799C41A6-99CC-4ED5-8E64-E9CA0C374D2C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9439E1A4-F062-47C5-886F-B2594B76EF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1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A0CDBA7D-0BBD-408F-AA69-00E9DA41D59B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946" tIns="45972" rIns="91946" bIns="459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56B8CFE0-15AD-4F3C-B029-BA9D5D38E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1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10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137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11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8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12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30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13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752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14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472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80284A09-A984-4CC7-8374-160A92185320}" type="slidenum">
              <a:rPr lang="en-US" smtClean="0">
                <a:effectLst/>
              </a:rPr>
              <a:t>15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469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230E-7EE5-4285-B8D9-E5FFB0B68CEE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53E4-1C5D-4E23-9F89-C1725AA217A9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BC8F-C704-4994-BBFA-1D473A7BB786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D99C-3801-469C-A329-9F0EB1B29013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08D8-C7E2-48EC-928C-249BB8805206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5CEC-0394-4196-9C70-EFE6F120E103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76EE-9700-48B5-8C10-698DAAFECE75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F743-931D-4250-A459-77E200D4A1B8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5B2C-D842-4FE9-8E2A-F2EBF85C3A2E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57B9-1FC7-4768-A6A0-2A537D5B857A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A147-BBFE-4FAC-93E9-2A6AD66EC9B3}" type="datetime1">
              <a:rPr lang="en-US" smtClean="0"/>
              <a:t>1/5/2017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E07D92B-98B7-42CA-B0E1-7F1C0A71A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8B4068-CC34-433A-9C78-C6CA2A5D47F3}" type="datetime1">
              <a:rPr lang="en-US" smtClean="0"/>
              <a:t>1/5/2017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hess@wkblaw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971800"/>
            <a:ext cx="6934200" cy="9144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384204"/>
            <a:ext cx="4876800" cy="2016595"/>
          </a:xfrm>
        </p:spPr>
        <p:txBody>
          <a:bodyPr>
            <a:norm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Cameron L. Hess, Esq., CPA</a:t>
            </a: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(916) 920-5286                 chess@wkblaw.com</a:t>
            </a: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Wagner Kirkman Blaine </a:t>
            </a: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Klomparens &amp; Youmans LLP</a:t>
            </a:r>
          </a:p>
          <a:p>
            <a:pPr algn="ctr">
              <a:lnSpc>
                <a:spcPts val="1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 smtClean="0">
                <a:solidFill>
                  <a:schemeClr val="tx1"/>
                </a:solidFill>
              </a:rPr>
              <a:t>Sacramento		Walnut Creek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anose="020F0704030504030204" pitchFamily="34" charset="0"/>
              </a:rPr>
              <a:t>OWNING YOUR HOME </a:t>
            </a:r>
          </a:p>
          <a:p>
            <a:endParaRPr lang="en-US" sz="2400" b="1" dirty="0"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latin typeface="Arial Rounded MT Bold" panose="020F0704030504030204" pitchFamily="34" charset="0"/>
              </a:rPr>
              <a:t>OPTIONS FOR TITLE AND SUCCESSION ISSUES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86000"/>
            <a:ext cx="1914525" cy="197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  <a:effectLst/>
        </p:spPr>
        <p:txBody>
          <a:bodyPr>
            <a:noAutofit/>
          </a:bodyPr>
          <a:lstStyle/>
          <a:p>
            <a:pPr marL="109728" lvl="0" indent="0">
              <a:buNone/>
            </a:pPr>
            <a:r>
              <a:rPr lang="en-US" sz="3200" b="1" i="1" dirty="0" smtClean="0">
                <a:latin typeface="Book Antiqua" panose="02040602050305030304" pitchFamily="18" charset="0"/>
              </a:rPr>
              <a:t>Pros</a:t>
            </a:r>
            <a:endParaRPr lang="en-US" sz="3200" b="1" i="1" dirty="0">
              <a:latin typeface="Book Antiqua" panose="02040602050305030304" pitchFamily="18" charset="0"/>
            </a:endParaRPr>
          </a:p>
          <a:p>
            <a:pPr lvl="0"/>
            <a:r>
              <a:rPr lang="en-US" sz="3200" dirty="0" smtClean="0">
                <a:latin typeface="Book Antiqua" panose="02040602050305030304" pitchFamily="18" charset="0"/>
              </a:rPr>
              <a:t>Easy </a:t>
            </a:r>
            <a:r>
              <a:rPr lang="en-US" sz="3200" dirty="0">
                <a:latin typeface="Book Antiqua" panose="02040602050305030304" pitchFamily="18" charset="0"/>
              </a:rPr>
              <a:t>and avoids probate.</a:t>
            </a:r>
          </a:p>
          <a:p>
            <a:pPr lvl="0"/>
            <a:r>
              <a:rPr lang="en-US" sz="3200" dirty="0" smtClean="0">
                <a:latin typeface="Book Antiqua" panose="02040602050305030304" pitchFamily="18" charset="0"/>
              </a:rPr>
              <a:t>Easily revoke or change</a:t>
            </a:r>
          </a:p>
          <a:p>
            <a:pPr marL="109728" lvl="0" indent="0">
              <a:buNone/>
            </a:pPr>
            <a:r>
              <a:rPr lang="en-US" sz="3200" b="1" i="1" dirty="0" smtClean="0">
                <a:latin typeface="Book Antiqua" panose="02040602050305030304" pitchFamily="18" charset="0"/>
              </a:rPr>
              <a:t>Cons</a:t>
            </a:r>
            <a:endParaRPr lang="en-US" sz="3200" b="1" i="1" dirty="0">
              <a:latin typeface="Book Antiqua" panose="02040602050305030304" pitchFamily="18" charset="0"/>
            </a:endParaRPr>
          </a:p>
          <a:p>
            <a:pPr lvl="0"/>
            <a:r>
              <a:rPr lang="en-US" sz="3200" dirty="0" smtClean="0">
                <a:latin typeface="Book Antiqua" panose="02040602050305030304" pitchFamily="18" charset="0"/>
              </a:rPr>
              <a:t>Risk </a:t>
            </a:r>
            <a:r>
              <a:rPr lang="en-US" sz="3200" dirty="0" smtClean="0">
                <a:latin typeface="Book Antiqua" panose="02040602050305030304" pitchFamily="18" charset="0"/>
              </a:rPr>
              <a:t>of beneficiary dispute?</a:t>
            </a:r>
          </a:p>
          <a:p>
            <a:pPr lvl="0"/>
            <a:r>
              <a:rPr lang="en-US" sz="3200" dirty="0" smtClean="0">
                <a:latin typeface="Book Antiqua" panose="02040602050305030304" pitchFamily="18" charset="0"/>
              </a:rPr>
              <a:t>Failure to Update – No “Plan B”</a:t>
            </a:r>
          </a:p>
          <a:p>
            <a:pPr lvl="1"/>
            <a:r>
              <a:rPr lang="en-US" sz="3000" dirty="0" smtClean="0">
                <a:latin typeface="Book Antiqua" panose="02040602050305030304" pitchFamily="18" charset="0"/>
              </a:rPr>
              <a:t>Death of beneficiary</a:t>
            </a:r>
          </a:p>
          <a:p>
            <a:pPr lvl="1"/>
            <a:r>
              <a:rPr lang="en-US" sz="3000" dirty="0" smtClean="0">
                <a:latin typeface="Book Antiqua" panose="02040602050305030304" pitchFamily="18" charset="0"/>
              </a:rPr>
              <a:t>Loss of competency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</a:rPr>
              <a:t>Pros &amp; Cons of </a:t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>TODs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10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2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effectLst/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latin typeface="Book Antiqua" panose="02040602050305030304" pitchFamily="18" charset="0"/>
              </a:rPr>
              <a:t>60 Day Rule</a:t>
            </a:r>
            <a:r>
              <a:rPr lang="en-US" sz="2800" dirty="0" smtClean="0">
                <a:latin typeface="Book Antiqua" panose="02040602050305030304" pitchFamily="18" charset="0"/>
              </a:rPr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Book Antiqua" panose="02040602050305030304" pitchFamily="18" charset="0"/>
              </a:rPr>
              <a:t>Must recorded </a:t>
            </a:r>
            <a:r>
              <a:rPr lang="en-US" sz="2600" dirty="0" smtClean="0">
                <a:latin typeface="Book Antiqua" panose="02040602050305030304" pitchFamily="18" charset="0"/>
              </a:rPr>
              <a:t>on </a:t>
            </a:r>
            <a:r>
              <a:rPr lang="en-US" sz="2600" dirty="0">
                <a:latin typeface="Book Antiqua" panose="02040602050305030304" pitchFamily="18" charset="0"/>
              </a:rPr>
              <a:t>or </a:t>
            </a:r>
            <a:r>
              <a:rPr lang="en-US" sz="2600" dirty="0" smtClean="0">
                <a:latin typeface="Book Antiqua" panose="02040602050305030304" pitchFamily="18" charset="0"/>
              </a:rPr>
              <a:t>&lt;/= </a:t>
            </a:r>
            <a:r>
              <a:rPr lang="en-US" sz="2600" dirty="0" smtClean="0">
                <a:latin typeface="Book Antiqua" panose="02040602050305030304" pitchFamily="18" charset="0"/>
              </a:rPr>
              <a:t>60 </a:t>
            </a:r>
            <a:r>
              <a:rPr lang="en-US" sz="2600" dirty="0">
                <a:latin typeface="Book Antiqua" panose="02040602050305030304" pitchFamily="18" charset="0"/>
              </a:rPr>
              <a:t>days </a:t>
            </a:r>
            <a:r>
              <a:rPr lang="en-US" sz="2600" dirty="0" smtClean="0">
                <a:latin typeface="Book Antiqua" panose="02040602050305030304" pitchFamily="18" charset="0"/>
              </a:rPr>
              <a:t>from execution.  If </a:t>
            </a:r>
            <a:r>
              <a:rPr lang="en-US" sz="2600" dirty="0" smtClean="0">
                <a:latin typeface="Book Antiqua" panose="02040602050305030304" pitchFamily="18" charset="0"/>
              </a:rPr>
              <a:t>too late </a:t>
            </a:r>
            <a:r>
              <a:rPr lang="en-US" sz="2600" dirty="0" smtClean="0">
                <a:latin typeface="Book Antiqua" panose="02040602050305030304" pitchFamily="18" charset="0"/>
              </a:rPr>
              <a:t>it’s invalid</a:t>
            </a:r>
            <a:r>
              <a:rPr lang="en-US" sz="2600" dirty="0" smtClean="0">
                <a:latin typeface="Book Antiqua" panose="02040602050305030304" pitchFamily="18" charset="0"/>
              </a:rPr>
              <a:t>.  </a:t>
            </a:r>
            <a:endParaRPr lang="en-US" sz="2800" dirty="0"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Book Antiqua" panose="02040602050305030304" pitchFamily="18" charset="0"/>
              </a:rPr>
              <a:t>May record after transferor's death.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Book Antiqua" panose="02040602050305030304" pitchFamily="18" charset="0"/>
              </a:rPr>
              <a:t>Risks:  “secret recording.”  Caretake</a:t>
            </a:r>
            <a:r>
              <a:rPr lang="en-US" sz="2600" dirty="0" smtClean="0">
                <a:latin typeface="Book Antiqua" panose="02040602050305030304" pitchFamily="18" charset="0"/>
              </a:rPr>
              <a:t>r gets signature just before death – claiming title.  (Risks higher in LA.)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latin typeface="Book Antiqua" panose="02040602050305030304" pitchFamily="18" charset="0"/>
              </a:rPr>
              <a:t>Sunset Date</a:t>
            </a:r>
            <a:r>
              <a:rPr lang="en-US" b="1" u="sng" dirty="0" smtClean="0">
                <a:latin typeface="Book Antiqua" panose="02040602050305030304" pitchFamily="18" charset="0"/>
              </a:rPr>
              <a:t>.</a:t>
            </a:r>
            <a:endParaRPr lang="en-US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Book Antiqua" panose="02040602050305030304" pitchFamily="18" charset="0"/>
              </a:rPr>
              <a:t>Must execute before January 1, 2021.  (If execute &amp; record, will remain effective after sunset.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  <a:effectLst/>
              </a:rPr>
              <a:t>Recordation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11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50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ook Antiqua" panose="02040602050305030304" pitchFamily="18" charset="0"/>
              </a:rPr>
              <a:t>How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ook Antiqua" panose="02040602050305030304" pitchFamily="18" charset="0"/>
              </a:rPr>
              <a:t>Formal revocation.  §5644 Recording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ook Antiqua" panose="02040602050305030304" pitchFamily="18" charset="0"/>
              </a:rPr>
              <a:t>Successor TOD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ook Antiqua" panose="02040602050305030304" pitchFamily="18" charset="0"/>
              </a:rPr>
              <a:t>Transfer Property – including into a Trust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Book Antiqua" panose="02040602050305030304" pitchFamily="18" charset="0"/>
              </a:rPr>
              <a:t>Warning: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Rules different than “standard”.  Effective document may be based on date executed, not date recorded.</a:t>
            </a:r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  <a:effectLst/>
              </a:rPr>
              <a:t>Revocation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12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4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  <a:effectLst/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dirty="0" smtClean="0">
                <a:latin typeface="Book Antiqua" panose="02040602050305030304" pitchFamily="18" charset="0"/>
              </a:rPr>
              <a:t>Execution and Recordation:  </a:t>
            </a:r>
          </a:p>
          <a:p>
            <a:pPr marL="0" indent="0">
              <a:buNone/>
            </a:pPr>
            <a:r>
              <a:rPr lang="en-US" sz="4200" b="1" i="1" dirty="0">
                <a:latin typeface="Book Antiqua" panose="02040602050305030304" pitchFamily="18" charset="0"/>
              </a:rPr>
              <a:t>	</a:t>
            </a:r>
            <a:r>
              <a:rPr lang="en-US" sz="4200" b="1" i="1" dirty="0" smtClean="0">
                <a:latin typeface="Book Antiqua" panose="02040602050305030304" pitchFamily="18" charset="0"/>
              </a:rPr>
              <a:t>NONE</a:t>
            </a:r>
            <a:endParaRPr lang="en-US" sz="4200" b="1" i="1" dirty="0" smtClean="0">
              <a:latin typeface="Book Antiqua" panose="02040602050305030304" pitchFamily="18" charset="0"/>
            </a:endParaRPr>
          </a:p>
          <a:p>
            <a:pPr marL="457200" indent="-457200"/>
            <a:endParaRPr lang="en-US" sz="400" b="1" i="1" dirty="0"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u="sng" dirty="0" smtClean="0">
                <a:latin typeface="Book Antiqua" panose="02040602050305030304" pitchFamily="18" charset="0"/>
              </a:rPr>
              <a:t>Estate Tax</a:t>
            </a:r>
            <a:r>
              <a:rPr lang="en-US" sz="4200" dirty="0" smtClean="0">
                <a:latin typeface="Book Antiqua" panose="02040602050305030304" pitchFamily="18" charset="0"/>
              </a:rPr>
              <a:t>:  </a:t>
            </a:r>
            <a:r>
              <a:rPr lang="en-US" sz="4200" dirty="0" smtClean="0">
                <a:latin typeface="Book Antiqua" panose="02040602050305030304" pitchFamily="18" charset="0"/>
              </a:rPr>
              <a:t>Value @ Death includes Real </a:t>
            </a:r>
            <a:r>
              <a:rPr lang="en-US" sz="4200" dirty="0" smtClean="0">
                <a:latin typeface="Book Antiqua" panose="02040602050305030304" pitchFamily="18" charset="0"/>
              </a:rPr>
              <a:t>property described in the TOD Deed. </a:t>
            </a:r>
            <a:r>
              <a:rPr lang="en-US" sz="4200" dirty="0">
                <a:latin typeface="Book Antiqua" panose="02040602050305030304" pitchFamily="18" charset="0"/>
              </a:rPr>
              <a:t>IRC § 2038</a:t>
            </a:r>
            <a:endParaRPr lang="en-US" sz="4200" dirty="0" smtClean="0">
              <a:latin typeface="Book Antiqua" panose="02040602050305030304" pitchFamily="18" charset="0"/>
            </a:endParaRPr>
          </a:p>
          <a:p>
            <a:pPr marL="457200" indent="-457200"/>
            <a:endParaRPr lang="en-US" sz="400" dirty="0">
              <a:latin typeface="Book Antiqua" panose="0204060205030503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200" u="sng" dirty="0" smtClean="0">
                <a:latin typeface="Book Antiqua" panose="02040602050305030304" pitchFamily="18" charset="0"/>
              </a:rPr>
              <a:t>Income Tax</a:t>
            </a:r>
            <a:r>
              <a:rPr lang="en-US" sz="4200" dirty="0" smtClean="0">
                <a:latin typeface="Book Antiqua" panose="02040602050305030304" pitchFamily="18" charset="0"/>
              </a:rPr>
              <a:t>:  All income tax remains reportable by the transferor.</a:t>
            </a:r>
            <a:endParaRPr lang="en-US" sz="4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  <a:effectLst/>
              </a:rPr>
              <a:t>Tax Consequences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13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71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Book Antiqua" panose="02040602050305030304" pitchFamily="18" charset="0"/>
              </a:rPr>
              <a:t>Revocable TOD Ineffective if Title held as: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Book Antiqua" panose="02040602050305030304" pitchFamily="18" charset="0"/>
              </a:rPr>
              <a:t>Community </a:t>
            </a:r>
            <a:r>
              <a:rPr lang="en-US" sz="3100" dirty="0">
                <a:latin typeface="Book Antiqua" panose="02040602050305030304" pitchFamily="18" charset="0"/>
              </a:rPr>
              <a:t>Property With Right Of </a:t>
            </a:r>
            <a:r>
              <a:rPr lang="en-US" sz="3100" dirty="0" smtClean="0">
                <a:latin typeface="Book Antiqua" panose="02040602050305030304" pitchFamily="18" charset="0"/>
              </a:rPr>
              <a:t> Survivorship. </a:t>
            </a:r>
            <a:endParaRPr lang="en-US" sz="3100" dirty="0" smtClean="0"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3100" dirty="0" smtClean="0"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Book Antiqua" panose="02040602050305030304" pitchFamily="18" charset="0"/>
              </a:rPr>
              <a:t>Joint Tenancy.</a:t>
            </a:r>
            <a:endParaRPr lang="en-US" sz="3100" dirty="0" smtClean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  <a:effectLst/>
              </a:rPr>
              <a:t>Joint Tenancy and CPWROS 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14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46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648200"/>
          </a:xfrm>
          <a:effectLst/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900" dirty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b="1" u="sng" dirty="0" smtClean="0">
                <a:latin typeface="Book Antiqua" panose="02040602050305030304" pitchFamily="18" charset="0"/>
              </a:rPr>
              <a:t>Separate Property</a:t>
            </a:r>
            <a:r>
              <a:rPr lang="en-US" sz="2600" dirty="0" smtClean="0">
                <a:latin typeface="Book Antiqua" panose="02040602050305030304" pitchFamily="18" charset="0"/>
              </a:rPr>
              <a:t>.  TOD Deed </a:t>
            </a:r>
            <a:r>
              <a:rPr lang="en-US" sz="2600" b="1" u="sng" dirty="0" smtClean="0">
                <a:latin typeface="Book Antiqua" panose="02040602050305030304" pitchFamily="18" charset="0"/>
              </a:rPr>
              <a:t>supersedes</a:t>
            </a:r>
            <a:r>
              <a:rPr lang="en-US" sz="2600" dirty="0" smtClean="0">
                <a:latin typeface="Book Antiqua" panose="02040602050305030304" pitchFamily="18" charset="0"/>
              </a:rPr>
              <a:t> </a:t>
            </a:r>
            <a:r>
              <a:rPr lang="en-US" sz="2600" u="sng" dirty="0" smtClean="0">
                <a:latin typeface="Book Antiqua" panose="02040602050305030304" pitchFamily="18" charset="0"/>
              </a:rPr>
              <a:t>both wills and intestate succession</a:t>
            </a:r>
            <a:r>
              <a:rPr lang="en-US" sz="2600" dirty="0" smtClean="0">
                <a:latin typeface="Book Antiqua" panose="02040602050305030304" pitchFamily="18" charset="0"/>
              </a:rPr>
              <a:t> </a:t>
            </a:r>
            <a:endParaRPr lang="en-US" sz="2600" dirty="0" smtClean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2600" b="1" u="sng" dirty="0" smtClean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b="1" u="sng" dirty="0" smtClean="0">
                <a:latin typeface="Book Antiqua" panose="02040602050305030304" pitchFamily="18" charset="0"/>
              </a:rPr>
              <a:t>Community property</a:t>
            </a:r>
            <a:r>
              <a:rPr lang="en-US" sz="2600" dirty="0" smtClean="0">
                <a:latin typeface="Book Antiqua" panose="02040602050305030304" pitchFamily="18" charset="0"/>
              </a:rPr>
              <a:t>.  </a:t>
            </a:r>
            <a:r>
              <a:rPr lang="en-US" sz="2600" dirty="0" smtClean="0">
                <a:latin typeface="Book Antiqua" panose="02040602050305030304" pitchFamily="18" charset="0"/>
              </a:rPr>
              <a:t>Spouse must file legal action to set aside (as to his/her ½ interest only) if </a:t>
            </a:r>
            <a:r>
              <a:rPr lang="en-US" sz="2600" dirty="0">
                <a:latin typeface="Book Antiqua" panose="02040602050305030304" pitchFamily="18" charset="0"/>
              </a:rPr>
              <a:t>he or she never </a:t>
            </a:r>
            <a:r>
              <a:rPr lang="en-US" sz="2600" dirty="0" smtClean="0">
                <a:latin typeface="Book Antiqua" panose="02040602050305030304" pitchFamily="18" charset="0"/>
              </a:rPr>
              <a:t>joined in </a:t>
            </a:r>
            <a:r>
              <a:rPr lang="en-US" sz="2600" dirty="0">
                <a:latin typeface="Book Antiqua" panose="02040602050305030304" pitchFamily="18" charset="0"/>
              </a:rPr>
              <a:t>or </a:t>
            </a:r>
            <a:r>
              <a:rPr lang="en-US" sz="2600" dirty="0" smtClean="0">
                <a:latin typeface="Book Antiqua" panose="02040602050305030304" pitchFamily="18" charset="0"/>
              </a:rPr>
              <a:t>consented to </a:t>
            </a:r>
            <a:r>
              <a:rPr lang="en-US" sz="2600" dirty="0">
                <a:latin typeface="Book Antiqua" panose="02040602050305030304" pitchFamily="18" charset="0"/>
              </a:rPr>
              <a:t>the </a:t>
            </a:r>
            <a:r>
              <a:rPr lang="en-US" sz="2600" dirty="0" smtClean="0">
                <a:latin typeface="Book Antiqua" panose="02040602050305030304" pitchFamily="18" charset="0"/>
              </a:rPr>
              <a:t>TOD </a:t>
            </a:r>
            <a:r>
              <a:rPr lang="en-US" sz="2600" dirty="0" smtClean="0">
                <a:latin typeface="Book Antiqua" panose="02040602050305030304" pitchFamily="18" charset="0"/>
              </a:rPr>
              <a:t>deed.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600" b="1" u="sng" dirty="0" smtClean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b="1" u="sng" dirty="0" smtClean="0">
                <a:latin typeface="Book Antiqua" panose="02040602050305030304" pitchFamily="18" charset="0"/>
              </a:rPr>
              <a:t>Divorced Spouse</a:t>
            </a:r>
            <a:r>
              <a:rPr lang="en-US" sz="2600" dirty="0" smtClean="0">
                <a:latin typeface="Book Antiqua" panose="02040602050305030304" pitchFamily="18" charset="0"/>
              </a:rPr>
              <a:t>.  Non-probate </a:t>
            </a:r>
            <a:r>
              <a:rPr lang="en-US" sz="2600" dirty="0" smtClean="0">
                <a:latin typeface="Book Antiqua" panose="02040602050305030304" pitchFamily="18" charset="0"/>
              </a:rPr>
              <a:t>transfer to </a:t>
            </a:r>
            <a:r>
              <a:rPr lang="en-US" sz="2600" dirty="0">
                <a:latin typeface="Book Antiqua" panose="02040602050305030304" pitchFamily="18" charset="0"/>
              </a:rPr>
              <a:t>spouse is </a:t>
            </a:r>
            <a:r>
              <a:rPr lang="en-US" sz="2600" dirty="0" smtClean="0">
                <a:latin typeface="Book Antiqua" panose="02040602050305030304" pitchFamily="18" charset="0"/>
              </a:rPr>
              <a:t>automatically </a:t>
            </a:r>
            <a:r>
              <a:rPr lang="en-US" sz="2600" dirty="0" smtClean="0">
                <a:latin typeface="Book Antiqua" panose="02040602050305030304" pitchFamily="18" charset="0"/>
              </a:rPr>
              <a:t>revoked.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  <a:effectLst/>
              </a:rPr>
              <a:t>Spouses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8D7-95E5-4EB0-AC51-32BFF854E6A0}" type="slidenum">
              <a:rPr lang="en-US" smtClean="0">
                <a:effectLst/>
              </a:rPr>
              <a:t>15</a:t>
            </a:fld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95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Revocable Inter </a:t>
            </a:r>
            <a:r>
              <a:rPr lang="en-US" sz="3000" b="1" u="sng" dirty="0" smtClean="0"/>
              <a:t>Vivos</a:t>
            </a:r>
            <a:r>
              <a:rPr lang="en-US" sz="3000" b="1" u="sng" dirty="0" smtClean="0"/>
              <a:t> Trust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b="1" u="sng" dirty="0" smtClean="0"/>
              <a:t>Concept</a:t>
            </a:r>
            <a:r>
              <a:rPr lang="en-US" sz="3000" b="1" dirty="0" smtClean="0"/>
              <a:t>: 	</a:t>
            </a:r>
            <a:r>
              <a:rPr lang="en-US" sz="3000" dirty="0" smtClean="0"/>
              <a:t>Property put “in trust.” Grantors = initial trustees/beneficiaries.  Does NOT change character as community/separate.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u="sng" dirty="0" smtClean="0"/>
              <a:t>Use: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chemeClr val="tx1"/>
                </a:solidFill>
              </a:rPr>
              <a:t>Avoid probate.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u="sng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Operations/Distributions: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No change while both living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Power to revoke/modify/buy-sell</a:t>
            </a:r>
          </a:p>
        </p:txBody>
      </p:sp>
    </p:spTree>
    <p:extLst>
      <p:ext uri="{BB962C8B-B14F-4D97-AF65-F5344CB8AC3E}">
        <p14:creationId xmlns:p14="http://schemas.microsoft.com/office/powerpoint/2010/main" val="40109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Revocable Inter </a:t>
            </a:r>
            <a:r>
              <a:rPr lang="en-US" sz="3000" b="1" u="sng" dirty="0" smtClean="0"/>
              <a:t>Vivos</a:t>
            </a:r>
            <a:r>
              <a:rPr lang="en-US" sz="3000" b="1" u="sng" dirty="0" smtClean="0"/>
              <a:t> Trust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Example 1</a:t>
            </a:r>
            <a:r>
              <a:rPr lang="en-US" sz="2800" b="1" dirty="0" smtClean="0">
                <a:solidFill>
                  <a:schemeClr val="tx1"/>
                </a:solidFill>
              </a:rPr>
              <a:t>:  	Simple.  </a:t>
            </a:r>
            <a:r>
              <a:rPr lang="en-US" sz="2800" dirty="0" smtClean="0"/>
              <a:t>Revocable for surviving spouse.  Passes to children. 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Example </a:t>
            </a:r>
            <a:r>
              <a:rPr lang="en-US" sz="2800" b="1" u="sng" dirty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:	Marital @ First Death.  </a:t>
            </a:r>
            <a:r>
              <a:rPr lang="en-US" sz="2800" dirty="0" smtClean="0"/>
              <a:t>(Joint estate &lt; $11M.) @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Spouse passing:  Marital Trust (irrevocable) + Survivor’s Trust  created.  Elect portability of full $5.45M exclusion.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tx1"/>
                </a:solidFill>
              </a:rPr>
              <a:t>Example </a:t>
            </a:r>
            <a:r>
              <a:rPr lang="en-US" sz="2800" b="1" u="sng" dirty="0" smtClean="0">
                <a:solidFill>
                  <a:schemeClr val="tx1"/>
                </a:solidFill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Bypass @ </a:t>
            </a:r>
            <a:r>
              <a:rPr lang="en-US" sz="2800" b="1" dirty="0">
                <a:solidFill>
                  <a:schemeClr val="tx1"/>
                </a:solidFill>
              </a:rPr>
              <a:t>First Death.  </a:t>
            </a:r>
            <a:r>
              <a:rPr lang="en-US" sz="2800" dirty="0" smtClean="0"/>
              <a:t>(Joint estate </a:t>
            </a:r>
            <a:r>
              <a:rPr lang="en-US" sz="2800" dirty="0"/>
              <a:t>&gt; $11 </a:t>
            </a:r>
            <a:r>
              <a:rPr lang="en-US" sz="2800" dirty="0" smtClean="0"/>
              <a:t>million) </a:t>
            </a:r>
            <a:r>
              <a:rPr lang="en-US" sz="2800" dirty="0"/>
              <a:t>@ 1</a:t>
            </a:r>
            <a:r>
              <a:rPr lang="en-US" sz="2800" baseline="30000" dirty="0"/>
              <a:t>st</a:t>
            </a:r>
            <a:r>
              <a:rPr lang="en-US" sz="2800" dirty="0"/>
              <a:t> spouse to </a:t>
            </a:r>
            <a:r>
              <a:rPr lang="en-US" sz="2800" dirty="0" smtClean="0"/>
              <a:t>pass - Bypass + Surviving Spouse (+ Marital?).  Bypass Trust uses some/all of unified credit.  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9458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Revocable Inter </a:t>
            </a:r>
            <a:r>
              <a:rPr lang="en-US" sz="3000" b="1" u="sng" dirty="0" smtClean="0"/>
              <a:t>Vivos</a:t>
            </a:r>
            <a:r>
              <a:rPr lang="en-US" sz="3000" b="1" u="sng" dirty="0" smtClean="0"/>
              <a:t> Trust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What Are People Doing These Days</a:t>
            </a:r>
            <a:r>
              <a:rPr lang="en-US" sz="2800" b="1" dirty="0" smtClean="0">
                <a:solidFill>
                  <a:schemeClr val="tx1"/>
                </a:solidFill>
              </a:rPr>
              <a:t>:  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Most</a:t>
            </a:r>
            <a:r>
              <a:rPr lang="en-US" sz="2800" b="1" dirty="0" smtClean="0">
                <a:solidFill>
                  <a:schemeClr val="tx1"/>
                </a:solidFill>
              </a:rPr>
              <a:t>:  </a:t>
            </a:r>
            <a:r>
              <a:rPr lang="en-US" sz="2800" b="1" dirty="0" smtClean="0">
                <a:solidFill>
                  <a:schemeClr val="tx1"/>
                </a:solidFill>
              </a:rPr>
              <a:t>Simple or Marital Trust – Portability – Estates under $11 Million.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</a:rPr>
              <a:t>Original Purpose of Trusts – Not estate taxes, but succession!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u="sng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Bypass Trusts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May no longer be “best option”.  Consider revising if estate not likely to exceed $11 million.  (But do consider for larger estates!)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5435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Owning Your Home -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47567"/>
              </p:ext>
            </p:extLst>
          </p:nvPr>
        </p:nvGraphicFramePr>
        <p:xfrm>
          <a:off x="304800" y="16002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Revocable Inter </a:t>
            </a:r>
            <a:r>
              <a:rPr lang="en-US" sz="3000" b="1" u="sng" dirty="0" smtClean="0"/>
              <a:t>Vivos</a:t>
            </a:r>
            <a:r>
              <a:rPr lang="en-US" sz="3000" b="1" u="sng" dirty="0" smtClean="0"/>
              <a:t> Trust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Title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	“</a:t>
            </a:r>
            <a:r>
              <a:rPr lang="en-US" sz="2400" b="1" i="1" dirty="0" smtClean="0">
                <a:solidFill>
                  <a:srgbClr val="C00000"/>
                </a:solidFill>
              </a:rPr>
              <a:t>John </a:t>
            </a:r>
            <a:r>
              <a:rPr lang="en-US" sz="2400" b="1" i="1" dirty="0">
                <a:solidFill>
                  <a:srgbClr val="C00000"/>
                </a:solidFill>
              </a:rPr>
              <a:t>Smith and Dawn </a:t>
            </a:r>
            <a:r>
              <a:rPr lang="en-US" sz="2400" b="1" i="1" dirty="0" smtClean="0">
                <a:solidFill>
                  <a:srgbClr val="C00000"/>
                </a:solidFill>
              </a:rPr>
              <a:t>Smith, Trustees of the 		Smith Family Trust, dated November 8, 2013”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u="sng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No </a:t>
            </a:r>
            <a:r>
              <a:rPr lang="en-US" sz="2800" b="1" u="sng" dirty="0">
                <a:solidFill>
                  <a:schemeClr val="tx1"/>
                </a:solidFill>
              </a:rPr>
              <a:t>Probate</a:t>
            </a:r>
            <a:r>
              <a:rPr lang="en-US" sz="2800" b="1" dirty="0">
                <a:solidFill>
                  <a:schemeClr val="tx1"/>
                </a:solidFill>
              </a:rPr>
              <a:t>:  	</a:t>
            </a:r>
            <a:r>
              <a:rPr lang="en-US" sz="2800" b="1" dirty="0" smtClean="0">
                <a:solidFill>
                  <a:schemeClr val="tx1"/>
                </a:solidFill>
              </a:rPr>
              <a:t>  Trustee </a:t>
            </a:r>
            <a:r>
              <a:rPr lang="en-US" sz="2800" b="1" dirty="0">
                <a:solidFill>
                  <a:schemeClr val="tx1"/>
                </a:solidFill>
              </a:rPr>
              <a:t>changes @ death.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Asset Protection: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Possibly – 1</a:t>
            </a:r>
            <a:r>
              <a:rPr lang="en-US" sz="2800" b="1" i="1" baseline="30000" dirty="0" smtClean="0">
                <a:solidFill>
                  <a:schemeClr val="tx1"/>
                </a:solidFill>
              </a:rPr>
              <a:t>st</a:t>
            </a:r>
            <a:r>
              <a:rPr lang="en-US" sz="2800" b="1" i="1" dirty="0" smtClean="0">
                <a:solidFill>
                  <a:schemeClr val="tx1"/>
                </a:solidFill>
              </a:rPr>
              <a:t> spouse’s death</a:t>
            </a:r>
            <a:endParaRPr lang="en-US" sz="28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Tax </a:t>
            </a:r>
            <a:r>
              <a:rPr lang="en-US" sz="2800" b="1" u="sng" dirty="0"/>
              <a:t>Features</a:t>
            </a:r>
            <a:r>
              <a:rPr lang="en-US" sz="2800" b="1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1"/>
                </a:solidFill>
              </a:rPr>
              <a:t>Step Up at Death</a:t>
            </a:r>
            <a:r>
              <a:rPr lang="en-US" sz="2800" dirty="0">
                <a:solidFill>
                  <a:schemeClr val="tx1"/>
                </a:solidFill>
              </a:rPr>
              <a:t>:  	100% </a:t>
            </a:r>
            <a:r>
              <a:rPr lang="en-US" sz="2800" dirty="0" smtClean="0">
                <a:solidFill>
                  <a:schemeClr val="tx1"/>
                </a:solidFill>
              </a:rPr>
              <a:t>step-up (SP + CP)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1"/>
                </a:solidFill>
              </a:rPr>
              <a:t>Property Tax</a:t>
            </a:r>
            <a:r>
              <a:rPr lang="en-US" sz="2800" dirty="0">
                <a:solidFill>
                  <a:schemeClr val="tx1"/>
                </a:solidFill>
              </a:rPr>
              <a:t>:  		</a:t>
            </a:r>
            <a:r>
              <a:rPr lang="en-US" sz="2800" dirty="0" smtClean="0">
                <a:solidFill>
                  <a:schemeClr val="tx1"/>
                </a:solidFill>
              </a:rPr>
              <a:t>Spousal/Parent-child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Concerns: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Cost to Draft		Complexity/Capacity</a:t>
            </a:r>
            <a:r>
              <a:rPr lang="en-US" sz="2000" b="1" dirty="0" smtClean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2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Trust verses Probate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Are Trusts More Expensive</a:t>
            </a:r>
            <a:r>
              <a:rPr lang="en-US" sz="2800" b="1" u="sng" dirty="0" smtClean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Initial Cost:</a:t>
            </a:r>
            <a:endParaRPr lang="en-US" sz="2800" b="1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Trust</a:t>
            </a:r>
            <a:r>
              <a:rPr lang="en-US" sz="2800" b="1" dirty="0" smtClean="0">
                <a:solidFill>
                  <a:schemeClr val="tx1"/>
                </a:solidFill>
              </a:rPr>
              <a:t>:	 </a:t>
            </a:r>
            <a:r>
              <a:rPr lang="en-US" sz="2800" b="1" dirty="0" smtClean="0">
                <a:solidFill>
                  <a:schemeClr val="tx1"/>
                </a:solidFill>
              </a:rPr>
              <a:t>	Prep</a:t>
            </a:r>
            <a:r>
              <a:rPr lang="en-US" sz="2800" b="1" dirty="0" smtClean="0">
                <a:solidFill>
                  <a:schemeClr val="tx1"/>
                </a:solidFill>
              </a:rPr>
              <a:t>. - $1,500-$3,000 + costs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	@ </a:t>
            </a:r>
            <a:r>
              <a:rPr lang="en-US" sz="2800" dirty="0" smtClean="0">
                <a:solidFill>
                  <a:schemeClr val="tx1"/>
                </a:solidFill>
              </a:rPr>
              <a:t>Death:  Attorney– hourly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Will</a:t>
            </a:r>
            <a:r>
              <a:rPr lang="en-US" sz="2800" b="1" dirty="0" smtClean="0">
                <a:solidFill>
                  <a:schemeClr val="tx1"/>
                </a:solidFill>
              </a:rPr>
              <a:t>: 		While </a:t>
            </a:r>
            <a:r>
              <a:rPr lang="en-US" sz="2800" b="1" dirty="0" smtClean="0">
                <a:solidFill>
                  <a:schemeClr val="tx1"/>
                </a:solidFill>
              </a:rPr>
              <a:t>Alive:  Free or $750-$</a:t>
            </a:r>
            <a:r>
              <a:rPr lang="en-US" sz="2800" b="1" dirty="0" smtClean="0">
                <a:solidFill>
                  <a:schemeClr val="tx1"/>
                </a:solidFill>
              </a:rPr>
              <a:t>1300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TOD/JT Deed</a:t>
            </a:r>
            <a:r>
              <a:rPr lang="en-US" sz="2800" b="1" dirty="0" smtClean="0">
                <a:solidFill>
                  <a:schemeClr val="tx1"/>
                </a:solidFill>
              </a:rPr>
              <a:t>: 	Nominal</a:t>
            </a:r>
            <a:endParaRPr lang="en-US" sz="2800" b="1" u="sng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Do Nothing</a:t>
            </a:r>
            <a:r>
              <a:rPr lang="en-US" sz="2800" b="1" dirty="0" smtClean="0">
                <a:solidFill>
                  <a:schemeClr val="tx1"/>
                </a:solidFill>
              </a:rPr>
              <a:t>: 	Free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Trust verses Probate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Later Costs: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solidFill>
                  <a:schemeClr val="tx1"/>
                </a:solidFill>
              </a:rPr>
              <a:t>Trust:</a:t>
            </a:r>
            <a:r>
              <a:rPr lang="en-US" sz="2500" b="1" dirty="0" smtClean="0"/>
              <a:t>	As needed – hourly rate.  Still a number of “statutory duties” (it’s hard work to die.)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solidFill>
                  <a:schemeClr val="tx1"/>
                </a:solidFill>
              </a:rPr>
              <a:t>Will: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u="sng" dirty="0" smtClean="0"/>
              <a:t>Court Costs (+400 each filing)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u="sng" dirty="0" smtClean="0"/>
              <a:t>Statutory Probate Fee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u="sng" dirty="0" smtClean="0"/>
              <a:t>Extraordinary Fees (Real estate sale, etc. hourly.)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solidFill>
                  <a:schemeClr val="tx1"/>
                </a:solidFill>
              </a:rPr>
              <a:t>Probate Fee</a:t>
            </a:r>
            <a:r>
              <a:rPr lang="en-US" sz="2500" b="1" dirty="0" smtClean="0">
                <a:solidFill>
                  <a:schemeClr val="tx1"/>
                </a:solidFill>
              </a:rPr>
              <a:t>:</a:t>
            </a:r>
            <a:r>
              <a:rPr lang="en-US" sz="2500" dirty="0" smtClean="0"/>
              <a:t> </a:t>
            </a:r>
            <a:r>
              <a:rPr lang="en-US" sz="2500" dirty="0" smtClean="0"/>
              <a:t>(</a:t>
            </a:r>
            <a:r>
              <a:rPr lang="en-US" sz="2500" dirty="0" smtClean="0">
                <a:solidFill>
                  <a:schemeClr val="tx1"/>
                </a:solidFill>
              </a:rPr>
              <a:t>4% -$100K, 3% </a:t>
            </a:r>
            <a:r>
              <a:rPr lang="en-US" sz="2500" dirty="0">
                <a:solidFill>
                  <a:schemeClr val="tx1"/>
                </a:solidFill>
              </a:rPr>
              <a:t>next $</a:t>
            </a:r>
            <a:r>
              <a:rPr lang="en-US" sz="2500" dirty="0" smtClean="0">
                <a:solidFill>
                  <a:schemeClr val="tx1"/>
                </a:solidFill>
              </a:rPr>
              <a:t>100K, 2% </a:t>
            </a:r>
            <a:r>
              <a:rPr lang="en-US" sz="2500" dirty="0">
                <a:solidFill>
                  <a:schemeClr val="tx1"/>
                </a:solidFill>
              </a:rPr>
              <a:t>next $</a:t>
            </a:r>
            <a:r>
              <a:rPr lang="en-US" sz="2500" dirty="0" smtClean="0">
                <a:solidFill>
                  <a:schemeClr val="tx1"/>
                </a:solidFill>
              </a:rPr>
              <a:t>800K, 1% </a:t>
            </a:r>
            <a:r>
              <a:rPr lang="en-US" sz="2500" dirty="0">
                <a:solidFill>
                  <a:schemeClr val="tx1"/>
                </a:solidFill>
              </a:rPr>
              <a:t>next $</a:t>
            </a:r>
            <a:r>
              <a:rPr lang="en-US" sz="2500" dirty="0" smtClean="0">
                <a:solidFill>
                  <a:schemeClr val="tx1"/>
                </a:solidFill>
              </a:rPr>
              <a:t>9M , 0.5% </a:t>
            </a:r>
            <a:r>
              <a:rPr lang="en-US" sz="2500" dirty="0">
                <a:solidFill>
                  <a:schemeClr val="tx1"/>
                </a:solidFill>
              </a:rPr>
              <a:t>next $</a:t>
            </a:r>
            <a:r>
              <a:rPr lang="en-US" sz="2500" dirty="0" smtClean="0">
                <a:solidFill>
                  <a:schemeClr val="tx1"/>
                </a:solidFill>
              </a:rPr>
              <a:t>15M, Reasonable $&gt;$25M)</a:t>
            </a:r>
          </a:p>
          <a:p>
            <a:r>
              <a:rPr lang="en-US" sz="2800" b="1" dirty="0" smtClean="0"/>
              <a:t>Example:  $400,000 house.  </a:t>
            </a:r>
            <a:r>
              <a:rPr lang="en-US" sz="2800" b="1" dirty="0"/>
              <a:t>F</a:t>
            </a:r>
            <a:r>
              <a:rPr lang="en-US" sz="2800" b="1" dirty="0" smtClean="0"/>
              <a:t>ee = $</a:t>
            </a:r>
            <a:r>
              <a:rPr lang="en-US" sz="2800" b="1" dirty="0" smtClean="0"/>
              <a:t>11,000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850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How Long Does Probate Take?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Will/Probate: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solidFill>
                  <a:schemeClr val="tx1"/>
                </a:solidFill>
              </a:rPr>
              <a:t>Timing:</a:t>
            </a:r>
            <a:r>
              <a:rPr lang="en-US" sz="2500" b="1" dirty="0" smtClean="0"/>
              <a:t>	If smooth – 6-9 months.  4 Month creditor period mandatory.  Inventory and Appraisal.  Final accounting and distribution.  Some items require court approval.  May take longer (much longer.)  Any beneficiary can delay court by just showing up.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Trusts: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/>
              <a:t>Creditor Period.  </a:t>
            </a:r>
            <a:r>
              <a:rPr lang="en-US" sz="2200" dirty="0" smtClean="0"/>
              <a:t>Not required (optional)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/>
              <a:t>Accounting.  </a:t>
            </a:r>
            <a:r>
              <a:rPr lang="en-US" sz="2200" dirty="0" smtClean="0"/>
              <a:t>Beneficiaries can waive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/>
              <a:t>Valuation:  </a:t>
            </a:r>
            <a:r>
              <a:rPr lang="en-US" sz="2200" dirty="0" smtClean="0"/>
              <a:t>Possibly if helpful/needed (real property).  No, if simple.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/>
              <a:t>Delay – Less Frequent:</a:t>
            </a:r>
            <a:r>
              <a:rPr lang="en-US" sz="2200" dirty="0" smtClean="0"/>
              <a:t>	Beneficiary has to file court action.  </a:t>
            </a:r>
            <a:r>
              <a:rPr lang="en-US" sz="2200" dirty="0" smtClean="0"/>
              <a:t>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324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Cameron L. Hess, CPA, Esq.</a:t>
            </a:r>
          </a:p>
          <a:p>
            <a:pPr marL="114300" indent="0">
              <a:buNone/>
            </a:pPr>
            <a:r>
              <a:rPr lang="en-US" dirty="0" smtClean="0"/>
              <a:t>	(916) 920-5286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chess@wkblaw.com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1.  </a:t>
            </a:r>
            <a:r>
              <a:rPr lang="en-US" sz="3600" b="1" dirty="0" smtClean="0"/>
              <a:t>Single</a:t>
            </a:r>
            <a:endParaRPr lang="en-US" b="1" dirty="0" smtClean="0"/>
          </a:p>
          <a:p>
            <a:pPr algn="ctr"/>
            <a:endParaRPr lang="en-US" sz="24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68680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chemeClr val="tx1"/>
                </a:solidFill>
              </a:rPr>
              <a:t>Title:  </a:t>
            </a:r>
            <a:r>
              <a:rPr lang="en-US" sz="3000" b="1" dirty="0" smtClean="0">
                <a:solidFill>
                  <a:srgbClr val="FF0000"/>
                </a:solidFill>
              </a:rPr>
              <a:t>John Smith {optional:…, </a:t>
            </a:r>
            <a:r>
              <a:rPr lang="en-US" sz="3000" b="1" i="1" dirty="0" smtClean="0">
                <a:solidFill>
                  <a:srgbClr val="FF0000"/>
                </a:solidFill>
              </a:rPr>
              <a:t>an unmarried man (married man, as his separate property)</a:t>
            </a:r>
            <a:r>
              <a:rPr lang="en-US" sz="3000" b="1" dirty="0" smtClean="0">
                <a:solidFill>
                  <a:srgbClr val="FF0000"/>
                </a:solidFill>
              </a:rPr>
              <a:t>}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lvl="8">
              <a:buFont typeface="Wingdings" panose="05000000000000000000" pitchFamily="2" charset="2"/>
              <a:buChar char="Ø"/>
            </a:pPr>
            <a:endParaRPr lang="en-US" sz="6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/>
              <a:t>Pluses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	 </a:t>
            </a:r>
            <a:r>
              <a:rPr lang="en-US" sz="2800" dirty="0" smtClean="0">
                <a:solidFill>
                  <a:schemeClr val="tx1"/>
                </a:solidFill>
              </a:rPr>
              <a:t>[If NOT community property]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lvl="8">
              <a:buFont typeface="Wingdings" panose="05000000000000000000" pitchFamily="2" charset="2"/>
              <a:buChar char="Ø"/>
            </a:pPr>
            <a:endParaRPr lang="en-US" sz="9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b="1" u="sng" dirty="0" smtClean="0"/>
              <a:t>Succession</a:t>
            </a:r>
            <a:endParaRPr lang="en-US" sz="2800" u="sng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Probate</a:t>
            </a:r>
            <a:r>
              <a:rPr lang="en-US" sz="2800" dirty="0" smtClean="0">
                <a:solidFill>
                  <a:schemeClr val="tx1"/>
                </a:solidFill>
              </a:rPr>
              <a:t>:		</a:t>
            </a:r>
            <a:r>
              <a:rPr lang="en-US" sz="2800" dirty="0" smtClean="0">
                <a:solidFill>
                  <a:schemeClr val="tx1"/>
                </a:solidFill>
              </a:rPr>
              <a:t>Generally Yes (some exceptions)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500" dirty="0" smtClean="0"/>
              <a:t>By Will:		Pass per bequest [if not CP]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</a:rPr>
              <a:t>Intestate:	Spouse/Child(</a:t>
            </a:r>
            <a:r>
              <a:rPr lang="en-US" sz="2500" dirty="0" smtClean="0">
                <a:solidFill>
                  <a:schemeClr val="tx1"/>
                </a:solidFill>
              </a:rPr>
              <a:t>ren</a:t>
            </a:r>
            <a:r>
              <a:rPr lang="en-US" sz="2500" dirty="0" smtClean="0">
                <a:solidFill>
                  <a:schemeClr val="tx1"/>
                </a:solidFill>
              </a:rPr>
              <a:t>):  50/50; 1/3; 2/3.</a:t>
            </a:r>
          </a:p>
          <a:p>
            <a:pPr marL="594360" lvl="2" indent="0">
              <a:buNone/>
            </a:pPr>
            <a:r>
              <a:rPr lang="en-US" sz="2500" dirty="0" smtClean="0"/>
              <a:t>			No Children – Spouse/Family – 50/50</a:t>
            </a:r>
            <a:endParaRPr lang="en-US" sz="23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1700" b="1" dirty="0" smtClean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en-US" sz="1200" b="1" u="sng" dirty="0" smtClean="0"/>
          </a:p>
          <a:p>
            <a:pPr lvl="3"/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   2. </a:t>
            </a:r>
            <a:r>
              <a:rPr lang="en-US" sz="3600" b="1" dirty="0" smtClean="0"/>
              <a:t>Tenant-in-Common (Simple)</a:t>
            </a:r>
            <a:endParaRPr lang="en-US" sz="3600" b="1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6200" y="1219200"/>
            <a:ext cx="838200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Title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/>
              <a:t>  	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en-US" sz="2800" b="1" i="1" dirty="0" smtClean="0">
                <a:solidFill>
                  <a:srgbClr val="C00000"/>
                </a:solidFill>
              </a:rPr>
              <a:t>John Smith and Dawn Lee, as tenants in 		common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en-US" sz="2800" b="1" dirty="0" smtClean="0">
                <a:solidFill>
                  <a:schemeClr val="tx1"/>
                </a:solidFill>
              </a:rPr>
              <a:t>	  (May designate %.)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US" sz="11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Pluses:</a:t>
            </a:r>
            <a:endParaRPr lang="en-US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</a:rPr>
              <a:t> – each “co-tenant has separate rights”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Owners</a:t>
            </a:r>
            <a:r>
              <a:rPr lang="en-US" sz="2800" dirty="0" smtClean="0">
                <a:solidFill>
                  <a:schemeClr val="tx1"/>
                </a:solidFill>
              </a:rPr>
              <a:t> – may be spouses, RDPs, friends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Succession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Each Tenant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same as Single.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Spouses – May use 13540 Affidavit (40 day wait)</a:t>
            </a:r>
            <a:endParaRPr lang="en-US" sz="2400" dirty="0">
              <a:solidFill>
                <a:schemeClr val="tx1"/>
              </a:solidFill>
            </a:endParaRPr>
          </a:p>
          <a:p>
            <a:pPr marL="1828800" lvl="7" indent="0">
              <a:buNone/>
            </a:pPr>
            <a:r>
              <a:rPr lang="en-US" sz="100" b="1" dirty="0" smtClean="0">
                <a:solidFill>
                  <a:schemeClr val="tx1"/>
                </a:solidFill>
              </a:rPr>
              <a:t>				</a:t>
            </a:r>
            <a:endParaRPr lang="en-US" sz="1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Property Tax Exclusion</a:t>
            </a:r>
            <a:endParaRPr lang="en-US" sz="2800" b="1" u="sng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tx1"/>
                </a:solidFill>
              </a:rPr>
              <a:t>Same as single – parent-child exclusion, spousal exclusion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</a:rPr>
              <a:t>Bonus:</a:t>
            </a:r>
            <a:r>
              <a:rPr lang="en-US" sz="2500" dirty="0" smtClean="0">
                <a:solidFill>
                  <a:schemeClr val="tx1"/>
                </a:solidFill>
              </a:rPr>
              <a:t>  Special co-tenant exclusion for personal residences</a:t>
            </a:r>
            <a:r>
              <a:rPr lang="en-US" sz="2500" dirty="0">
                <a:solidFill>
                  <a:schemeClr val="tx1"/>
                </a:solidFill>
              </a:rPr>
              <a:t>	</a:t>
            </a:r>
            <a:endParaRPr lang="en-US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 </a:t>
            </a:r>
            <a:r>
              <a:rPr lang="en-US" sz="3000" b="1" u="sng" dirty="0" smtClean="0"/>
              <a:t>Joint </a:t>
            </a:r>
            <a:r>
              <a:rPr lang="en-US" sz="3000" b="1" u="sng" dirty="0" smtClean="0"/>
              <a:t>Tenancy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229600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300" b="1" u="sng" dirty="0" smtClean="0"/>
              <a:t>Title</a:t>
            </a:r>
            <a:r>
              <a:rPr lang="en-US" sz="3300" b="1" dirty="0" smtClean="0">
                <a:solidFill>
                  <a:schemeClr val="tx1"/>
                </a:solidFill>
              </a:rPr>
              <a:t>:  	</a:t>
            </a:r>
            <a:r>
              <a:rPr lang="en-US" sz="3300" b="1" dirty="0" smtClean="0">
                <a:solidFill>
                  <a:srgbClr val="C00000"/>
                </a:solidFill>
              </a:rPr>
              <a:t>“</a:t>
            </a:r>
            <a:r>
              <a:rPr lang="en-US" sz="3300" b="1" i="1" dirty="0" smtClean="0">
                <a:solidFill>
                  <a:srgbClr val="C00000"/>
                </a:solidFill>
              </a:rPr>
              <a:t>John </a:t>
            </a:r>
            <a:r>
              <a:rPr lang="en-US" sz="3300" b="1" i="1" dirty="0">
                <a:solidFill>
                  <a:srgbClr val="C00000"/>
                </a:solidFill>
              </a:rPr>
              <a:t>Smith and Dawn Lee, </a:t>
            </a:r>
            <a:endParaRPr lang="en-US" sz="33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300" b="1" i="1" dirty="0">
                <a:solidFill>
                  <a:srgbClr val="C00000"/>
                </a:solidFill>
              </a:rPr>
              <a:t>	</a:t>
            </a:r>
            <a:r>
              <a:rPr lang="en-US" sz="3300" b="1" i="1" dirty="0" smtClean="0">
                <a:solidFill>
                  <a:srgbClr val="C00000"/>
                </a:solidFill>
              </a:rPr>
              <a:t>	</a:t>
            </a:r>
            <a:r>
              <a:rPr lang="en-US" sz="3300" b="1" i="1" dirty="0" smtClean="0">
                <a:solidFill>
                  <a:srgbClr val="C00000"/>
                </a:solidFill>
              </a:rPr>
              <a:t>as </a:t>
            </a:r>
            <a:r>
              <a:rPr lang="en-US" sz="3300" b="1" i="1" dirty="0" smtClean="0">
                <a:solidFill>
                  <a:srgbClr val="C00000"/>
                </a:solidFill>
              </a:rPr>
              <a:t>joint </a:t>
            </a:r>
            <a:r>
              <a:rPr lang="en-US" sz="3300" b="1" i="1" dirty="0" smtClean="0">
                <a:solidFill>
                  <a:srgbClr val="C00000"/>
                </a:solidFill>
              </a:rPr>
              <a:t>tenants</a:t>
            </a:r>
            <a:r>
              <a:rPr lang="en-US" sz="3300" b="1" dirty="0" smtClean="0">
                <a:solidFill>
                  <a:srgbClr val="C00000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/>
              <a:t>Pluses: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Undivided Joint Interest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1"/>
                </a:solidFill>
              </a:rPr>
              <a:t>Owners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smtClean="0">
                <a:solidFill>
                  <a:schemeClr val="tx1"/>
                </a:solidFill>
              </a:rPr>
              <a:t>Anybody! (Spouse, child)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/>
              <a:t>Succession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Title Passes by Law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Surviving Joint Tenants  (Affidavit)</a:t>
            </a:r>
          </a:p>
          <a:p>
            <a:pPr marL="1828800" lvl="7" indent="0">
              <a:buNone/>
            </a:pPr>
            <a:r>
              <a:rPr lang="en-US" sz="100" b="1" dirty="0"/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/>
              <a:t>Property </a:t>
            </a:r>
            <a:r>
              <a:rPr lang="en-US" sz="2800" b="1" u="sng" dirty="0" smtClean="0"/>
              <a:t>Taxes</a:t>
            </a:r>
            <a:endParaRPr lang="en-US" sz="28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300" dirty="0" smtClean="0">
                <a:solidFill>
                  <a:schemeClr val="tx1"/>
                </a:solidFill>
              </a:rPr>
              <a:t>None prior to death of “original owners”</a:t>
            </a:r>
            <a:r>
              <a:rPr lang="en-US" sz="3300" u="sng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b="1" u="sng" dirty="0" smtClean="0">
                <a:solidFill>
                  <a:schemeClr val="tx1"/>
                </a:solidFill>
              </a:rPr>
              <a:t>Basis Step </a:t>
            </a:r>
            <a:r>
              <a:rPr lang="en-US" sz="3300" b="1" u="sng" dirty="0" smtClean="0">
                <a:solidFill>
                  <a:schemeClr val="tx1"/>
                </a:solidFill>
              </a:rPr>
              <a:t>Up</a:t>
            </a:r>
            <a:r>
              <a:rPr lang="en-US" sz="3300" b="1" dirty="0" smtClean="0">
                <a:solidFill>
                  <a:schemeClr val="tx1"/>
                </a:solidFill>
              </a:rPr>
              <a:t>: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	Yes -% interest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OR</a:t>
            </a:r>
          </a:p>
          <a:p>
            <a:pPr marL="274320" lvl="1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	</a:t>
            </a:r>
            <a:r>
              <a:rPr lang="en-US" sz="3300" dirty="0" smtClean="0">
                <a:solidFill>
                  <a:schemeClr val="tx1"/>
                </a:solidFill>
              </a:rPr>
              <a:t>			H &amp; W - 100% if Community 				Prop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chemeClr val="tx1"/>
                </a:solidFill>
              </a:rPr>
              <a:t>Code</a:t>
            </a:r>
            <a:r>
              <a:rPr lang="en-US" sz="3000" dirty="0" smtClean="0">
                <a:solidFill>
                  <a:schemeClr val="tx1"/>
                </a:solidFill>
              </a:rPr>
              <a:t> 1014(b), </a:t>
            </a:r>
            <a:r>
              <a:rPr lang="en-US" sz="3000" u="sng" dirty="0" smtClean="0">
                <a:solidFill>
                  <a:schemeClr val="tx1"/>
                </a:solidFill>
              </a:rPr>
              <a:t>Lucas</a:t>
            </a:r>
            <a:r>
              <a:rPr lang="en-US" sz="3000" dirty="0" smtClean="0">
                <a:solidFill>
                  <a:schemeClr val="tx1"/>
                </a:solidFill>
              </a:rPr>
              <a:t>(80)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300" u="sng" dirty="0" smtClean="0">
                <a:solidFill>
                  <a:schemeClr val="tx1"/>
                </a:solidFill>
              </a:rPr>
              <a:t>Community </a:t>
            </a:r>
            <a:r>
              <a:rPr lang="en-US" sz="3300" u="sng" dirty="0" smtClean="0">
                <a:solidFill>
                  <a:schemeClr val="tx1"/>
                </a:solidFill>
              </a:rPr>
              <a:t>Prop</a:t>
            </a:r>
            <a:r>
              <a:rPr lang="en-US" sz="3300" dirty="0" smtClean="0">
                <a:solidFill>
                  <a:schemeClr val="tx1"/>
                </a:solidFill>
              </a:rPr>
              <a:t>:	Complex  </a:t>
            </a:r>
            <a:r>
              <a:rPr lang="en-US" sz="3300" dirty="0" smtClean="0">
                <a:solidFill>
                  <a:schemeClr val="tx1"/>
                </a:solidFill>
              </a:rPr>
              <a:t>Civ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>Code </a:t>
            </a:r>
            <a:r>
              <a:rPr lang="en-US" sz="3300" dirty="0" smtClean="0">
                <a:solidFill>
                  <a:schemeClr val="tx1"/>
                </a:solidFill>
              </a:rPr>
              <a:t>§4800.1  </a:t>
            </a:r>
          </a:p>
          <a:p>
            <a:pPr marL="274320" lvl="1" indent="0">
              <a:buNone/>
            </a:pPr>
            <a:endParaRPr lang="en-US" sz="1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257550" cy="21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3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4</a:t>
            </a:r>
            <a:r>
              <a:rPr lang="en-US" sz="2800" b="1" dirty="0" smtClean="0"/>
              <a:t>. </a:t>
            </a:r>
            <a:r>
              <a:rPr lang="en-US" sz="2800" b="1" u="sng" dirty="0" smtClean="0"/>
              <a:t>Community Property With Right of Survivorship </a:t>
            </a:r>
            <a:r>
              <a:rPr lang="en-US" sz="2800" b="1" u="sng" dirty="0" smtClean="0"/>
              <a:t>(CPWROS)</a:t>
            </a:r>
            <a:endParaRPr lang="en-US" sz="28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Title</a:t>
            </a:r>
            <a:r>
              <a:rPr lang="en-US" sz="2800" b="1" dirty="0" smtClean="0"/>
              <a:t>:  	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en-US" sz="2800" b="1" i="1" dirty="0" smtClean="0">
                <a:solidFill>
                  <a:srgbClr val="C00000"/>
                </a:solidFill>
              </a:rPr>
              <a:t>X &amp; Y, as community property with right 		of survivorship”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tx1"/>
                </a:solidFill>
              </a:rPr>
              <a:t>Pluses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u="sng" smtClean="0">
                <a:solidFill>
                  <a:schemeClr val="tx1"/>
                </a:solidFill>
              </a:rPr>
              <a:t>Simple – Spouses/RDPs</a:t>
            </a:r>
            <a:endParaRPr lang="en-US" sz="2500" b="1" u="sng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u="sng" dirty="0" smtClean="0">
                <a:solidFill>
                  <a:schemeClr val="tx1"/>
                </a:solidFill>
              </a:rPr>
              <a:t>No Probate</a:t>
            </a:r>
            <a:r>
              <a:rPr lang="en-US" sz="2500" b="1" dirty="0" smtClean="0">
                <a:solidFill>
                  <a:schemeClr val="tx1"/>
                </a:solidFill>
              </a:rPr>
              <a:t>:  (</a:t>
            </a:r>
            <a:r>
              <a:rPr lang="en-US" sz="2500" b="1" dirty="0" smtClean="0">
                <a:solidFill>
                  <a:schemeClr val="tx1"/>
                </a:solidFill>
              </a:rPr>
              <a:t>Spouse takes) – (Affidavit)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Concerns: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</a:rPr>
              <a:t>Not always appropriate – 2</a:t>
            </a:r>
            <a:r>
              <a:rPr lang="en-US" sz="25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2500" b="1" dirty="0" smtClean="0">
                <a:solidFill>
                  <a:schemeClr val="tx1"/>
                </a:solidFill>
              </a:rPr>
              <a:t> marriages –Issue for smaller estates if need to leave something to children.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</a:rPr>
              <a:t>May be “transmutation” of separate property.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</a:rPr>
              <a:t>Does not cover “simultaneous death”</a:t>
            </a:r>
            <a:endParaRPr lang="en-US" sz="25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 startAt="5"/>
            </a:pPr>
            <a:r>
              <a:rPr lang="en-US" sz="3000" b="1" u="sng" dirty="0" smtClean="0"/>
              <a:t>Revocable </a:t>
            </a:r>
            <a:r>
              <a:rPr lang="en-US" sz="3000" b="1" u="sng" dirty="0" smtClean="0"/>
              <a:t>Transfer on Death Deeds</a:t>
            </a:r>
          </a:p>
          <a:p>
            <a:pPr algn="ctr"/>
            <a:r>
              <a:rPr lang="en-US" sz="3000" b="1" u="sng" dirty="0" smtClean="0"/>
              <a:t>NEW</a:t>
            </a:r>
            <a:r>
              <a:rPr lang="en-US" sz="3000" b="1" u="sng" dirty="0" smtClean="0"/>
              <a:t>!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Statutory </a:t>
            </a:r>
            <a:r>
              <a:rPr lang="en-US" sz="2800" b="1" u="sng" dirty="0" smtClean="0"/>
              <a:t>Deed</a:t>
            </a:r>
            <a:r>
              <a:rPr lang="en-US" sz="2800" b="1" dirty="0" smtClean="0"/>
              <a:t>: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Language Unique.  Must follow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Revocable.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Not effective until die.</a:t>
            </a:r>
          </a:p>
          <a:p>
            <a:pPr marL="0" indent="0">
              <a:buNone/>
            </a:pPr>
            <a:endParaRPr lang="en-US" sz="16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Use:</a:t>
            </a:r>
            <a:endParaRPr lang="en-US" sz="2800" b="1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Residential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Property:  1-4 residential units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ondominium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Ag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land 40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acres or less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with single-family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residence.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(Cal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 Prob. Code §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5610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69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294120"/>
            <a:ext cx="5791200" cy="365760"/>
          </a:xfrm>
        </p:spPr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38" y="304800"/>
            <a:ext cx="829586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u="sng" dirty="0" smtClean="0"/>
              <a:t>Revocable TOD </a:t>
            </a:r>
            <a:r>
              <a:rPr lang="en-US" sz="3000" b="1" u="sng" dirty="0" smtClean="0"/>
              <a:t>Deed</a:t>
            </a:r>
            <a:endParaRPr lang="en-US" sz="3000" b="1" u="sng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219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Legal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Recorded</a:t>
            </a:r>
            <a:r>
              <a:rPr lang="en-US" sz="2800" dirty="0" smtClean="0">
                <a:solidFill>
                  <a:schemeClr val="tx1"/>
                </a:solidFill>
              </a:rPr>
              <a:t>:	Use statutory language &amp; record</a:t>
            </a:r>
          </a:p>
          <a:p>
            <a:pPr marL="274320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w/n 60 days of execution &amp;</a:t>
            </a:r>
          </a:p>
          <a:p>
            <a:pPr marL="274320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by 1/1/2021.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u="sng" dirty="0" smtClean="0">
                <a:solidFill>
                  <a:schemeClr val="tx1"/>
                </a:solidFill>
              </a:rPr>
              <a:t>Beneficiary: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Must  specifically "identify” by </a:t>
            </a:r>
            <a:r>
              <a:rPr lang="en-US" sz="2800" dirty="0" smtClean="0"/>
              <a:t>FULL name </a:t>
            </a:r>
            <a:r>
              <a:rPr lang="en-US" sz="2800" dirty="0" smtClean="0"/>
              <a:t>(&gt; 1+ okay</a:t>
            </a:r>
            <a:r>
              <a:rPr lang="en-US" sz="2800" dirty="0" smtClean="0"/>
              <a:t>) – and some clarity – daughter, friend, etc.)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All take </a:t>
            </a:r>
            <a:r>
              <a:rPr lang="en-US" sz="2800" u="sng" dirty="0" smtClean="0"/>
              <a:t>equally</a:t>
            </a:r>
            <a:r>
              <a:rPr lang="en-US" sz="2800" dirty="0" smtClean="0"/>
              <a:t> (Ben’s death removed him)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Omitted </a:t>
            </a:r>
            <a:r>
              <a:rPr lang="en-US" sz="2800" dirty="0" smtClean="0"/>
              <a:t>heirs </a:t>
            </a:r>
            <a:r>
              <a:rPr lang="en-US" sz="2800" dirty="0" smtClean="0"/>
              <a:t>unprotected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Surviving issue of beneficiary don’t take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Holding Title (Cameron Hess)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D92B-98B7-42CA-B0E1-7F1C0A71ADE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80"/>
            <a:ext cx="8415411" cy="105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528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17851</TotalTime>
  <Words>556</Words>
  <Application>Microsoft Office PowerPoint</Application>
  <PresentationFormat>On-screen Show (4:3)</PresentationFormat>
  <Paragraphs>233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 </vt:lpstr>
      <vt:lpstr>Owning Your Home -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 &amp; Cons of  TODs</vt:lpstr>
      <vt:lpstr>Recordation</vt:lpstr>
      <vt:lpstr>Revocation</vt:lpstr>
      <vt:lpstr>Tax Consequences</vt:lpstr>
      <vt:lpstr>Joint Tenancy and CPWROS </vt:lpstr>
      <vt:lpstr>Spouses</vt:lpstr>
      <vt:lpstr>Trusts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State Bar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Number Program Title</dc:title>
  <dc:creator>mullenm</dc:creator>
  <cp:lastModifiedBy>Cameron Hess</cp:lastModifiedBy>
  <cp:revision>634</cp:revision>
  <cp:lastPrinted>2017-01-06T05:31:44Z</cp:lastPrinted>
  <dcterms:created xsi:type="dcterms:W3CDTF">2012-07-17T18:23:09Z</dcterms:created>
  <dcterms:modified xsi:type="dcterms:W3CDTF">2017-01-06T05:44:05Z</dcterms:modified>
</cp:coreProperties>
</file>