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52" r:id="rId1"/>
  </p:sldMasterIdLst>
  <p:notesMasterIdLst>
    <p:notesMasterId r:id="rId45"/>
  </p:notesMasterIdLst>
  <p:handoutMasterIdLst>
    <p:handoutMasterId r:id="rId46"/>
  </p:handoutMasterIdLst>
  <p:sldIdLst>
    <p:sldId id="256" r:id="rId2"/>
    <p:sldId id="273" r:id="rId3"/>
    <p:sldId id="354" r:id="rId4"/>
    <p:sldId id="361" r:id="rId5"/>
    <p:sldId id="355" r:id="rId6"/>
    <p:sldId id="356" r:id="rId7"/>
    <p:sldId id="336" r:id="rId8"/>
    <p:sldId id="351" r:id="rId9"/>
    <p:sldId id="339" r:id="rId10"/>
    <p:sldId id="359" r:id="rId11"/>
    <p:sldId id="358" r:id="rId12"/>
    <p:sldId id="357" r:id="rId13"/>
    <p:sldId id="362" r:id="rId14"/>
    <p:sldId id="335" r:id="rId15"/>
    <p:sldId id="282" r:id="rId16"/>
    <p:sldId id="340" r:id="rId17"/>
    <p:sldId id="341" r:id="rId18"/>
    <p:sldId id="363" r:id="rId19"/>
    <p:sldId id="287" r:id="rId20"/>
    <p:sldId id="289" r:id="rId21"/>
    <p:sldId id="346" r:id="rId22"/>
    <p:sldId id="288" r:id="rId23"/>
    <p:sldId id="283" r:id="rId24"/>
    <p:sldId id="284" r:id="rId25"/>
    <p:sldId id="334" r:id="rId26"/>
    <p:sldId id="360" r:id="rId27"/>
    <p:sldId id="352" r:id="rId28"/>
    <p:sldId id="300" r:id="rId29"/>
    <p:sldId id="343" r:id="rId30"/>
    <p:sldId id="344" r:id="rId31"/>
    <p:sldId id="345" r:id="rId32"/>
    <p:sldId id="347" r:id="rId33"/>
    <p:sldId id="291" r:id="rId34"/>
    <p:sldId id="348" r:id="rId35"/>
    <p:sldId id="349" r:id="rId36"/>
    <p:sldId id="292" r:id="rId37"/>
    <p:sldId id="293" r:id="rId38"/>
    <p:sldId id="312" r:id="rId39"/>
    <p:sldId id="296" r:id="rId40"/>
    <p:sldId id="297" r:id="rId41"/>
    <p:sldId id="298" r:id="rId42"/>
    <p:sldId id="299" r:id="rId43"/>
    <p:sldId id="313"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0000FF"/>
    <a:srgbClr val="00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5" autoAdjust="0"/>
    <p:restoredTop sz="94675" autoAdjust="0"/>
  </p:normalViewPr>
  <p:slideViewPr>
    <p:cSldViewPr>
      <p:cViewPr>
        <p:scale>
          <a:sx n="90" d="100"/>
          <a:sy n="90" d="100"/>
        </p:scale>
        <p:origin x="-1954" y="-58"/>
      </p:cViewPr>
      <p:guideLst>
        <p:guide orient="horz" pos="2160"/>
        <p:guide pos="2880"/>
      </p:guideLst>
    </p:cSldViewPr>
  </p:slideViewPr>
  <p:outlineViewPr>
    <p:cViewPr>
      <p:scale>
        <a:sx n="33" d="100"/>
        <a:sy n="33" d="100"/>
      </p:scale>
      <p:origin x="0" y="1254"/>
    </p:cViewPr>
  </p:outlineViewPr>
  <p:notesTextViewPr>
    <p:cViewPr>
      <p:scale>
        <a:sx n="1" d="1"/>
        <a:sy n="1" d="1"/>
      </p:scale>
      <p:origin x="0" y="0"/>
    </p:cViewPr>
  </p:notesTextViewPr>
  <p:sorterViewPr>
    <p:cViewPr>
      <p:scale>
        <a:sx n="100" d="100"/>
        <a:sy n="100" d="100"/>
      </p:scale>
      <p:origin x="0" y="1314"/>
    </p:cViewPr>
  </p:sorterViewPr>
  <p:notesViewPr>
    <p:cSldViewPr>
      <p:cViewPr varScale="1">
        <p:scale>
          <a:sx n="87" d="100"/>
          <a:sy n="87" d="100"/>
        </p:scale>
        <p:origin x="-376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dirty="0"/>
          </a:p>
        </p:txBody>
      </p:sp>
      <p:sp>
        <p:nvSpPr>
          <p:cNvPr id="3" name="Date Placeholder 2"/>
          <p:cNvSpPr>
            <a:spLocks noGrp="1"/>
          </p:cNvSpPr>
          <p:nvPr>
            <p:ph type="dt" sz="quarter" idx="1"/>
          </p:nvPr>
        </p:nvSpPr>
        <p:spPr>
          <a:xfrm>
            <a:off x="3970937" y="0"/>
            <a:ext cx="3037840" cy="464820"/>
          </a:xfrm>
          <a:prstGeom prst="rect">
            <a:avLst/>
          </a:prstGeom>
        </p:spPr>
        <p:txBody>
          <a:bodyPr vert="horz" lIns="93175" tIns="46588" rIns="93175" bIns="46588" rtlCol="0"/>
          <a:lstStyle>
            <a:lvl1pPr algn="r">
              <a:defRPr sz="1200"/>
            </a:lvl1pPr>
          </a:lstStyle>
          <a:p>
            <a:fld id="{02500B08-CD2D-4198-A61A-BE24E2D529C4}" type="datetimeFigureOut">
              <a:rPr lang="en-US" smtClean="0"/>
              <a:t>10/10/2017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8" rIns="93175"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4820"/>
          </a:xfrm>
          <a:prstGeom prst="rect">
            <a:avLst/>
          </a:prstGeom>
        </p:spPr>
        <p:txBody>
          <a:bodyPr vert="horz" lIns="93175" tIns="46588" rIns="93175" bIns="46588" rtlCol="0" anchor="b"/>
          <a:lstStyle>
            <a:lvl1pPr algn="r">
              <a:defRPr sz="1200"/>
            </a:lvl1pPr>
          </a:lstStyle>
          <a:p>
            <a:fld id="{142E9B9E-7DBC-423F-A622-4B01911B9E8D}" type="slidenum">
              <a:rPr lang="en-US" smtClean="0"/>
              <a:t>‹#›</a:t>
            </a:fld>
            <a:endParaRPr lang="en-US" dirty="0"/>
          </a:p>
        </p:txBody>
      </p:sp>
    </p:spTree>
    <p:extLst>
      <p:ext uri="{BB962C8B-B14F-4D97-AF65-F5344CB8AC3E}">
        <p14:creationId xmlns:p14="http://schemas.microsoft.com/office/powerpoint/2010/main" val="2986956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2CACAAB-96B5-4E8A-A2B5-E837056A4982}" type="datetimeFigureOut">
              <a:rPr lang="en-US" smtClean="0"/>
              <a:t>10/10/2017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472341A-E8CD-40F9-B4E1-DFFDFDDBF2F9}" type="slidenum">
              <a:rPr lang="en-US" smtClean="0"/>
              <a:t>‹#›</a:t>
            </a:fld>
            <a:endParaRPr lang="en-US" dirty="0"/>
          </a:p>
        </p:txBody>
      </p:sp>
    </p:spTree>
    <p:extLst>
      <p:ext uri="{BB962C8B-B14F-4D97-AF65-F5344CB8AC3E}">
        <p14:creationId xmlns:p14="http://schemas.microsoft.com/office/powerpoint/2010/main" val="12504994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2341A-E8CD-40F9-B4E1-DFFDFDDBF2F9}" type="slidenum">
              <a:rPr lang="en-US" smtClean="0"/>
              <a:t>1</a:t>
            </a:fld>
            <a:endParaRPr lang="en-US" dirty="0"/>
          </a:p>
        </p:txBody>
      </p:sp>
    </p:spTree>
    <p:extLst>
      <p:ext uri="{BB962C8B-B14F-4D97-AF65-F5344CB8AC3E}">
        <p14:creationId xmlns:p14="http://schemas.microsoft.com/office/powerpoint/2010/main" val="276769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6472341A-E8CD-40F9-B4E1-DFFDFDDBF2F9}" type="slidenum">
              <a:rPr lang="en-US" smtClean="0"/>
              <a:t>14</a:t>
            </a:fld>
            <a:endParaRPr lang="en-US" dirty="0"/>
          </a:p>
        </p:txBody>
      </p:sp>
    </p:spTree>
    <p:extLst>
      <p:ext uri="{BB962C8B-B14F-4D97-AF65-F5344CB8AC3E}">
        <p14:creationId xmlns:p14="http://schemas.microsoft.com/office/powerpoint/2010/main" val="4245151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6472341A-E8CD-40F9-B4E1-DFFDFDDBF2F9}" type="slidenum">
              <a:rPr lang="en-US" smtClean="0"/>
              <a:t>34</a:t>
            </a:fld>
            <a:endParaRPr lang="en-US" dirty="0"/>
          </a:p>
        </p:txBody>
      </p:sp>
    </p:spTree>
    <p:extLst>
      <p:ext uri="{BB962C8B-B14F-4D97-AF65-F5344CB8AC3E}">
        <p14:creationId xmlns:p14="http://schemas.microsoft.com/office/powerpoint/2010/main" val="192578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2341A-E8CD-40F9-B4E1-DFFDFDDBF2F9}" type="slidenum">
              <a:rPr lang="en-US" smtClean="0"/>
              <a:t>39</a:t>
            </a:fld>
            <a:endParaRPr lang="en-US" dirty="0"/>
          </a:p>
        </p:txBody>
      </p:sp>
    </p:spTree>
    <p:extLst>
      <p:ext uri="{BB962C8B-B14F-4D97-AF65-F5344CB8AC3E}">
        <p14:creationId xmlns:p14="http://schemas.microsoft.com/office/powerpoint/2010/main" val="2644035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72341A-E8CD-40F9-B4E1-DFFDFDDBF2F9}" type="slidenum">
              <a:rPr lang="en-US" smtClean="0"/>
              <a:t>42</a:t>
            </a:fld>
            <a:endParaRPr lang="en-US" dirty="0"/>
          </a:p>
        </p:txBody>
      </p:sp>
    </p:spTree>
    <p:extLst>
      <p:ext uri="{BB962C8B-B14F-4D97-AF65-F5344CB8AC3E}">
        <p14:creationId xmlns:p14="http://schemas.microsoft.com/office/powerpoint/2010/main" val="1603007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14107AB-E1E5-4313-BA1E-C97E1D59AA4D}" type="datetime1">
              <a:rPr lang="en-US" smtClean="0"/>
              <a:t>10/10/2017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36DD0FD-55B0-48C4-8AF2-8A69533EDFC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7E58F2-C918-4DAF-9164-EEF958509B7F}" type="datetime1">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3D898-39F2-4A46-872D-6B238193314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63FACF-D5EF-4CC9-AAE1-9D4E481DBEA0}" type="datetime1">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3D898-39F2-4A46-872D-6B238193314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1B15025-1CC6-4A27-A4E5-F133448942B4}" type="datetime1">
              <a:rPr lang="en-US" smtClean="0"/>
              <a:t>10/10/2017</a:t>
            </a:fld>
            <a:endParaRPr lang="en-US" dirty="0"/>
          </a:p>
        </p:txBody>
      </p:sp>
      <p:sp>
        <p:nvSpPr>
          <p:cNvPr id="9" name="Slide Number Placeholder 8"/>
          <p:cNvSpPr>
            <a:spLocks noGrp="1"/>
          </p:cNvSpPr>
          <p:nvPr>
            <p:ph type="sldNum" sz="quarter" idx="15"/>
          </p:nvPr>
        </p:nvSpPr>
        <p:spPr/>
        <p:txBody>
          <a:bodyPr rtlCol="0"/>
          <a:lstStyle/>
          <a:p>
            <a:fld id="{40D3D898-39F2-4A46-872D-6B238193314C}"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24600" y="6303308"/>
            <a:ext cx="2209800" cy="5524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1D46F56-A343-4FD8-9929-E76EE38FF330}" type="datetime1">
              <a:rPr lang="en-US" smtClean="0"/>
              <a:t>10/10/2017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0D3D898-39F2-4A46-872D-6B238193314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C554BA-33DD-4AE5-9D8A-083E14C4B2FF}" type="datetime1">
              <a:rPr lang="en-US" smtClean="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3D898-39F2-4A46-872D-6B238193314C}"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31C0C7A-E596-41A1-9EC9-500D65C48BBC}" type="datetime1">
              <a:rPr lang="en-US" smtClean="0"/>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D3D898-39F2-4A46-872D-6B238193314C}"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3C6EB58-77B1-47B4-899B-79E5A5B30458}" type="datetime1">
              <a:rPr lang="en-US" smtClean="0"/>
              <a:t>10/10/2017</a:t>
            </a:fld>
            <a:endParaRPr lang="en-US" dirty="0"/>
          </a:p>
        </p:txBody>
      </p:sp>
      <p:sp>
        <p:nvSpPr>
          <p:cNvPr id="7" name="Slide Number Placeholder 6"/>
          <p:cNvSpPr>
            <a:spLocks noGrp="1"/>
          </p:cNvSpPr>
          <p:nvPr>
            <p:ph type="sldNum" sz="quarter" idx="11"/>
          </p:nvPr>
        </p:nvSpPr>
        <p:spPr/>
        <p:txBody>
          <a:bodyPr rtlCol="0"/>
          <a:lstStyle/>
          <a:p>
            <a:fld id="{40D3D898-39F2-4A46-872D-6B238193314C}"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1DE75-C757-4980-BA9B-A402403D37CB}" type="datetime1">
              <a:rPr lang="en-US" smtClean="0"/>
              <a:t>10/10/2017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D3D898-39F2-4A46-872D-6B238193314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5297101-ED64-4A36-9A9A-DECD105C7079}" type="datetime1">
              <a:rPr lang="en-US" smtClean="0"/>
              <a:t>10/10/2017</a:t>
            </a:fld>
            <a:endParaRPr lang="en-US" dirty="0"/>
          </a:p>
        </p:txBody>
      </p:sp>
      <p:sp>
        <p:nvSpPr>
          <p:cNvPr id="22" name="Slide Number Placeholder 21"/>
          <p:cNvSpPr>
            <a:spLocks noGrp="1"/>
          </p:cNvSpPr>
          <p:nvPr>
            <p:ph type="sldNum" sz="quarter" idx="15"/>
          </p:nvPr>
        </p:nvSpPr>
        <p:spPr/>
        <p:txBody>
          <a:bodyPr rtlCol="0"/>
          <a:lstStyle/>
          <a:p>
            <a:fld id="{40D3D898-39F2-4A46-872D-6B238193314C}"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A3CC35D-B4EC-42BF-AF6B-DC518EC8A160}" type="datetime1">
              <a:rPr lang="en-US" smtClean="0"/>
              <a:t>10/10/2017</a:t>
            </a:fld>
            <a:endParaRPr lang="en-US" dirty="0"/>
          </a:p>
        </p:txBody>
      </p:sp>
      <p:sp>
        <p:nvSpPr>
          <p:cNvPr id="18" name="Slide Number Placeholder 17"/>
          <p:cNvSpPr>
            <a:spLocks noGrp="1"/>
          </p:cNvSpPr>
          <p:nvPr>
            <p:ph type="sldNum" sz="quarter" idx="11"/>
          </p:nvPr>
        </p:nvSpPr>
        <p:spPr/>
        <p:txBody>
          <a:bodyPr rtlCol="0"/>
          <a:lstStyle/>
          <a:p>
            <a:fld id="{40D3D898-39F2-4A46-872D-6B238193314C}"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B1A4DCA-358D-4945-B87A-C0559C0927F7}" type="datetime1">
              <a:rPr lang="en-US" smtClean="0"/>
              <a:t>10/10/2017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0D3D898-39F2-4A46-872D-6B238193314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leet@boutinjon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myang@wkblaw.com"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myang@wkblawcom" TargetMode="External"/><Relationship Id="rId2" Type="http://schemas.openxmlformats.org/officeDocument/2006/relationships/hyperlink" Target="mailto:jleet@boutinjones.com" TargetMode="Externa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648200"/>
            <a:ext cx="8229600" cy="1470025"/>
          </a:xfrm>
        </p:spPr>
        <p:txBody>
          <a:bodyPr>
            <a:noAutofit/>
          </a:bodyPr>
          <a:lstStyle/>
          <a:p>
            <a:pPr algn="ctr"/>
            <a:r>
              <a:rPr lang="en-US" sz="3200" dirty="0">
                <a:solidFill>
                  <a:schemeClr val="accent1"/>
                </a:solidFill>
              </a:rPr>
              <a:t/>
            </a:r>
            <a:br>
              <a:rPr lang="en-US" sz="3200" dirty="0">
                <a:solidFill>
                  <a:schemeClr val="accent1"/>
                </a:solidFill>
              </a:rPr>
            </a:br>
            <a:endParaRPr lang="en-US" sz="3200" dirty="0">
              <a:solidFill>
                <a:schemeClr val="accent1"/>
              </a:solidFill>
            </a:endParaRPr>
          </a:p>
        </p:txBody>
      </p:sp>
      <p:sp>
        <p:nvSpPr>
          <p:cNvPr id="3" name="Subtitle 2"/>
          <p:cNvSpPr>
            <a:spLocks noGrp="1"/>
          </p:cNvSpPr>
          <p:nvPr>
            <p:ph type="subTitle" idx="1"/>
          </p:nvPr>
        </p:nvSpPr>
        <p:spPr>
          <a:xfrm>
            <a:off x="1600200" y="228600"/>
            <a:ext cx="7467600" cy="4081041"/>
          </a:xfrm>
        </p:spPr>
        <p:txBody>
          <a:bodyPr>
            <a:normAutofit fontScale="92500" lnSpcReduction="10000"/>
          </a:bodyPr>
          <a:lstStyle/>
          <a:p>
            <a:pPr lvl="0" algn="ctr">
              <a:buClr>
                <a:srgbClr val="D34817"/>
              </a:buClr>
            </a:pPr>
            <a:r>
              <a:rPr lang="en-US" sz="3900" b="1"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Partnership </a:t>
            </a:r>
            <a:r>
              <a:rPr lang="en-US" sz="3900" b="1" cap="small" dirty="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Allocation </a:t>
            </a:r>
            <a:r>
              <a:rPr lang="en-US" sz="3900" b="1"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Rules</a:t>
            </a:r>
          </a:p>
          <a:p>
            <a:pPr lvl="0" algn="ctr">
              <a:buClr>
                <a:srgbClr val="D34817"/>
              </a:buClr>
            </a:pPr>
            <a:r>
              <a:rPr lang="en-US" sz="3000"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Impact of Recent Regulations</a:t>
            </a:r>
            <a:r>
              <a:rPr lang="en-US" sz="3000" b="1"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 </a:t>
            </a:r>
          </a:p>
          <a:p>
            <a:pPr lvl="0" algn="ctr">
              <a:buClr>
                <a:srgbClr val="D34817"/>
              </a:buClr>
            </a:pPr>
            <a:endParaRPr lang="en-US" sz="1600" b="1" cap="small" dirty="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endParaRPr>
          </a:p>
          <a:p>
            <a:pPr lvl="0" algn="ctr">
              <a:buClr>
                <a:srgbClr val="D34817"/>
              </a:buClr>
            </a:pPr>
            <a:r>
              <a:rPr lang="en-US" sz="2900" dirty="0" err="1" smtClean="0">
                <a:solidFill>
                  <a:schemeClr val="accent6"/>
                </a:solidFill>
                <a:ea typeface="Tahoma" panose="020B0604030504040204" pitchFamily="34" charset="0"/>
                <a:cs typeface="Tahoma" panose="020B0604030504040204" pitchFamily="34" charset="0"/>
              </a:rPr>
              <a:t>CalCPA</a:t>
            </a:r>
            <a:endParaRPr lang="en-US" sz="2900" dirty="0" smtClean="0">
              <a:solidFill>
                <a:schemeClr val="accent6"/>
              </a:solidFill>
              <a:ea typeface="Tahoma" panose="020B0604030504040204" pitchFamily="34" charset="0"/>
              <a:cs typeface="Tahoma" panose="020B0604030504040204" pitchFamily="34" charset="0"/>
            </a:endParaRPr>
          </a:p>
          <a:p>
            <a:pPr lvl="0" algn="ctr">
              <a:buClr>
                <a:srgbClr val="D34817"/>
              </a:buClr>
            </a:pPr>
            <a:r>
              <a:rPr lang="en-US" sz="2900" b="1" dirty="0" smtClean="0">
                <a:solidFill>
                  <a:schemeClr val="accent6"/>
                </a:solidFill>
                <a:latin typeface="Bell MT" panose="02020503060305020303" pitchFamily="18" charset="0"/>
                <a:ea typeface="Tahoma" panose="020B0604030504040204" pitchFamily="34" charset="0"/>
                <a:cs typeface="Tahoma" panose="020B0604030504040204" pitchFamily="34" charset="0"/>
              </a:rPr>
              <a:t>Federal, State, Local and International Taxation Conference </a:t>
            </a:r>
          </a:p>
          <a:p>
            <a:pPr lvl="0" algn="ctr">
              <a:buClr>
                <a:srgbClr val="D34817"/>
              </a:buClr>
            </a:pPr>
            <a:r>
              <a:rPr lang="en-US" sz="2900" dirty="0" smtClean="0">
                <a:solidFill>
                  <a:schemeClr val="accent6"/>
                </a:solidFill>
                <a:latin typeface="Bell MT" panose="02020503060305020303" pitchFamily="18" charset="0"/>
                <a:ea typeface="Tahoma" panose="020B0604030504040204" pitchFamily="34" charset="0"/>
                <a:cs typeface="Tahoma" panose="020B0604030504040204" pitchFamily="34" charset="0"/>
              </a:rPr>
              <a:t>November 15, 2017</a:t>
            </a:r>
            <a:endParaRPr lang="en-US" sz="2900" b="1" dirty="0" smtClean="0">
              <a:solidFill>
                <a:schemeClr val="accent6"/>
              </a:solidFill>
              <a:latin typeface="Bell MT" panose="02020503060305020303" pitchFamily="18" charset="0"/>
              <a:ea typeface="Tahoma" panose="020B0604030504040204" pitchFamily="34" charset="0"/>
              <a:cs typeface="Tahoma" panose="020B0604030504040204" pitchFamily="34" charset="0"/>
            </a:endParaRPr>
          </a:p>
          <a:p>
            <a:pPr lvl="0" algn="ctr">
              <a:buClr>
                <a:srgbClr val="D34817"/>
              </a:buClr>
            </a:pPr>
            <a:endParaRPr lang="en-US" sz="15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buClr>
                <a:srgbClr val="D34817"/>
              </a:buClr>
            </a:pPr>
            <a:r>
              <a:rPr lang="en-US" sz="2500" dirty="0" smtClean="0">
                <a:solidFill>
                  <a:schemeClr val="accent6"/>
                </a:solidFill>
                <a:ea typeface="Tahoma" panose="020B0604030504040204" pitchFamily="34" charset="0"/>
                <a:cs typeface="Tahoma" panose="020B0604030504040204" pitchFamily="34" charset="0"/>
              </a:rPr>
              <a:t>      </a:t>
            </a:r>
            <a:r>
              <a:rPr lang="en-US" sz="1900" dirty="0" smtClean="0">
                <a:solidFill>
                  <a:schemeClr val="accent6"/>
                </a:solidFill>
                <a:ea typeface="Tahoma" panose="020B0604030504040204" pitchFamily="34" charset="0"/>
                <a:cs typeface="Tahoma" panose="020B0604030504040204" pitchFamily="34" charset="0"/>
              </a:rPr>
              <a:t>James </a:t>
            </a:r>
            <a:r>
              <a:rPr lang="en-US" sz="1900" dirty="0">
                <a:solidFill>
                  <a:schemeClr val="accent6"/>
                </a:solidFill>
                <a:ea typeface="Tahoma" panose="020B0604030504040204" pitchFamily="34" charset="0"/>
                <a:cs typeface="Tahoma" panose="020B0604030504040204" pitchFamily="34" charset="0"/>
              </a:rPr>
              <a:t>L. Leet, Esq</a:t>
            </a:r>
            <a:r>
              <a:rPr lang="en-US" sz="1900" dirty="0" smtClean="0">
                <a:solidFill>
                  <a:schemeClr val="accent6"/>
                </a:solidFill>
                <a:ea typeface="Tahoma" panose="020B0604030504040204" pitchFamily="34" charset="0"/>
                <a:cs typeface="Tahoma" panose="020B0604030504040204" pitchFamily="34" charset="0"/>
              </a:rPr>
              <a:t>. </a:t>
            </a:r>
          </a:p>
          <a:p>
            <a:pPr lvl="0">
              <a:buClr>
                <a:srgbClr val="D34817"/>
              </a:buClr>
            </a:pPr>
            <a:r>
              <a:rPr lang="en-US" sz="1900" dirty="0">
                <a:solidFill>
                  <a:schemeClr val="accent6"/>
                </a:solidFill>
                <a:ea typeface="Tahoma" panose="020B0604030504040204" pitchFamily="34" charset="0"/>
                <a:cs typeface="Tahoma" panose="020B0604030504040204" pitchFamily="34" charset="0"/>
              </a:rPr>
              <a:t>     </a:t>
            </a:r>
            <a:r>
              <a:rPr lang="en-US" sz="1900" dirty="0" smtClean="0">
                <a:solidFill>
                  <a:schemeClr val="accent6"/>
                </a:solidFill>
                <a:ea typeface="Tahoma" panose="020B0604030504040204" pitchFamily="34" charset="0"/>
                <a:cs typeface="Tahoma" panose="020B0604030504040204" pitchFamily="34" charset="0"/>
                <a:hlinkClick r:id="rId3"/>
              </a:rPr>
              <a:t>jleet@boutinjones.com</a:t>
            </a:r>
            <a:endParaRPr lang="en-US" sz="1900" dirty="0" smtClean="0">
              <a:solidFill>
                <a:schemeClr val="accent6"/>
              </a:solidFill>
              <a:ea typeface="Tahoma" panose="020B0604030504040204" pitchFamily="34" charset="0"/>
              <a:cs typeface="Tahoma" panose="020B0604030504040204" pitchFamily="34" charset="0"/>
            </a:endParaRPr>
          </a:p>
          <a:p>
            <a:pPr lvl="0">
              <a:buClr>
                <a:srgbClr val="D34817"/>
              </a:buClr>
            </a:pPr>
            <a:endParaRPr lang="en-US" sz="2500" dirty="0" smtClean="0">
              <a:solidFill>
                <a:schemeClr val="accent6"/>
              </a:solidFill>
              <a:ea typeface="Tahoma" panose="020B0604030504040204" pitchFamily="34" charset="0"/>
              <a:cs typeface="Tahoma" panose="020B0604030504040204" pitchFamily="34" charset="0"/>
            </a:endParaRPr>
          </a:p>
          <a:p>
            <a:pPr algn="ctr"/>
            <a:endParaRPr lang="en-US" sz="1800" dirty="0" smtClean="0">
              <a:ea typeface="Tahoma" panose="020B0604030504040204" pitchFamily="34" charset="0"/>
              <a:cs typeface="Tahoma" panose="020B0604030504040204" pitchFamily="34" charset="0"/>
            </a:endParaRPr>
          </a:p>
          <a:p>
            <a:pPr algn="ctr"/>
            <a:endParaRPr lang="en-US" sz="1800" dirty="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2800" y="4419600"/>
            <a:ext cx="3962400" cy="990600"/>
          </a:xfrm>
          <a:prstGeom prst="rect">
            <a:avLst/>
          </a:prstGeom>
        </p:spPr>
      </p:pic>
      <p:pic>
        <p:nvPicPr>
          <p:cNvPr id="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1566" y="5638800"/>
            <a:ext cx="4148667" cy="762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813133" y="3263989"/>
            <a:ext cx="3004131" cy="1246495"/>
          </a:xfrm>
          <a:prstGeom prst="rect">
            <a:avLst/>
          </a:prstGeom>
          <a:noFill/>
        </p:spPr>
        <p:txBody>
          <a:bodyPr wrap="square" rtlCol="0">
            <a:spAutoFit/>
          </a:bodyPr>
          <a:lstStyle/>
          <a:p>
            <a:pPr lvl="0" algn="ctr">
              <a:buClr>
                <a:srgbClr val="D34817"/>
              </a:buClr>
            </a:pPr>
            <a:endParaRPr lang="en-US" sz="1900" b="1" dirty="0" smtClean="0">
              <a:solidFill>
                <a:schemeClr val="accent6"/>
              </a:solidFill>
              <a:ea typeface="Tahoma" panose="020B0604030504040204" pitchFamily="34" charset="0"/>
              <a:cs typeface="Tahoma" panose="020B0604030504040204" pitchFamily="34" charset="0"/>
            </a:endParaRPr>
          </a:p>
          <a:p>
            <a:pPr lvl="0" algn="ctr">
              <a:buClr>
                <a:srgbClr val="D34817"/>
              </a:buClr>
            </a:pPr>
            <a:r>
              <a:rPr lang="en-US" sz="1900" b="1" dirty="0" smtClean="0">
                <a:solidFill>
                  <a:schemeClr val="accent6"/>
                </a:solidFill>
                <a:ea typeface="Tahoma" panose="020B0604030504040204" pitchFamily="34" charset="0"/>
                <a:cs typeface="Tahoma" panose="020B0604030504040204" pitchFamily="34" charset="0"/>
              </a:rPr>
              <a:t>Minna C. Yang, </a:t>
            </a:r>
            <a:r>
              <a:rPr lang="en-US" sz="1900" b="1" dirty="0">
                <a:solidFill>
                  <a:schemeClr val="accent6"/>
                </a:solidFill>
                <a:ea typeface="Tahoma" panose="020B0604030504040204" pitchFamily="34" charset="0"/>
                <a:cs typeface="Tahoma" panose="020B0604030504040204" pitchFamily="34" charset="0"/>
              </a:rPr>
              <a:t>Esq. </a:t>
            </a:r>
          </a:p>
          <a:p>
            <a:pPr lvl="0" algn="ctr">
              <a:buClr>
                <a:srgbClr val="D34817"/>
              </a:buClr>
            </a:pPr>
            <a:r>
              <a:rPr lang="en-US" sz="1900" b="1" dirty="0" smtClean="0">
                <a:solidFill>
                  <a:schemeClr val="accent6"/>
                </a:solidFill>
                <a:ea typeface="Tahoma" panose="020B0604030504040204" pitchFamily="34" charset="0"/>
                <a:cs typeface="Tahoma" panose="020B0604030504040204" pitchFamily="34" charset="0"/>
                <a:hlinkClick r:id="rId6"/>
              </a:rPr>
              <a:t>myang@wkblaw.com</a:t>
            </a:r>
            <a:endParaRPr lang="en-US" sz="1900" b="1" dirty="0" smtClean="0">
              <a:solidFill>
                <a:schemeClr val="accent6"/>
              </a:solidFill>
              <a:ea typeface="Tahoma" panose="020B0604030504040204" pitchFamily="34" charset="0"/>
              <a:cs typeface="Tahoma" panose="020B0604030504040204" pitchFamily="34" charset="0"/>
            </a:endParaRPr>
          </a:p>
          <a:p>
            <a:pPr lvl="0" algn="ctr">
              <a:buClr>
                <a:srgbClr val="D34817"/>
              </a:buClr>
            </a:pPr>
            <a:r>
              <a:rPr lang="en-US" dirty="0" smtClean="0">
                <a:solidFill>
                  <a:schemeClr val="accent6"/>
                </a:solidFill>
                <a:ea typeface="Tahoma" panose="020B0604030504040204" pitchFamily="34" charset="0"/>
                <a:cs typeface="Tahoma" panose="020B0604030504040204" pitchFamily="34" charset="0"/>
              </a:rPr>
              <a:t> </a:t>
            </a:r>
            <a:endParaRPr lang="en-US" dirty="0">
              <a:solidFill>
                <a:schemeClr val="accent6"/>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63246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smtClean="0">
                <a:solidFill>
                  <a:prstClr val="black"/>
                </a:solidFill>
              </a:rPr>
              <a:t>INCLUDING PARTNERSHIP LIABILITIES IN BASIS – IRC § 752</a:t>
            </a:r>
          </a:p>
          <a:p>
            <a:pPr marL="395478" lvl="0" indent="-285750" algn="just">
              <a:lnSpc>
                <a:spcPct val="120000"/>
              </a:lnSpc>
              <a:spcBef>
                <a:spcPts val="0"/>
              </a:spcBef>
              <a:spcAft>
                <a:spcPts val="900"/>
              </a:spcAft>
              <a:buClr>
                <a:schemeClr val="tx2">
                  <a:lumMod val="60000"/>
                  <a:lumOff val="40000"/>
                </a:schemeClr>
              </a:buClr>
              <a:buFont typeface="Courier New" panose="02070309020205020404" pitchFamily="49" charset="0"/>
              <a:buChar char="o"/>
            </a:pPr>
            <a:r>
              <a:rPr lang="en-US" sz="1600" dirty="0" smtClean="0">
                <a:solidFill>
                  <a:prstClr val="black"/>
                </a:solidFill>
              </a:rPr>
              <a:t>Allocation of Partnership Liabilities are Relevant as Liabilities are included in a Partner’s Calculation of its Basis in its Partnership Interest:</a:t>
            </a:r>
          </a:p>
          <a:p>
            <a:pPr marL="395478" lvl="0" indent="-285750" algn="just">
              <a:lnSpc>
                <a:spcPct val="120000"/>
              </a:lnSpc>
              <a:spcBef>
                <a:spcPts val="0"/>
              </a:spcBef>
              <a:spcAft>
                <a:spcPts val="900"/>
              </a:spcAft>
              <a:buClr>
                <a:schemeClr val="tx2">
                  <a:lumMod val="60000"/>
                  <a:lumOff val="40000"/>
                </a:schemeClr>
              </a:buClr>
              <a:buFont typeface="Courier New" panose="02070309020205020404" pitchFamily="49" charset="0"/>
              <a:buChar char="o"/>
            </a:pPr>
            <a:r>
              <a:rPr lang="en-US" sz="1600" dirty="0" smtClean="0">
                <a:solidFill>
                  <a:prstClr val="black"/>
                </a:solidFill>
              </a:rPr>
              <a:t>Increases </a:t>
            </a:r>
            <a:r>
              <a:rPr lang="en-US" sz="1600" dirty="0">
                <a:solidFill>
                  <a:prstClr val="black"/>
                </a:solidFill>
              </a:rPr>
              <a:t>in a partner’s share of partnership liabilities are treated as </a:t>
            </a:r>
            <a:r>
              <a:rPr lang="en-US" sz="1600" b="1" i="1" dirty="0">
                <a:solidFill>
                  <a:prstClr val="black"/>
                </a:solidFill>
              </a:rPr>
              <a:t>cash contributions </a:t>
            </a:r>
            <a:r>
              <a:rPr lang="en-US" sz="1600" dirty="0">
                <a:solidFill>
                  <a:prstClr val="black"/>
                </a:solidFill>
              </a:rPr>
              <a:t>by him (includes assumption of partnership liability by a partner) – Increases partner’s basis as a contribution to the </a:t>
            </a:r>
            <a:r>
              <a:rPr lang="en-US" sz="1600" dirty="0" smtClean="0">
                <a:solidFill>
                  <a:prstClr val="black"/>
                </a:solidFill>
              </a:rPr>
              <a:t>partnership.</a:t>
            </a:r>
            <a:endParaRPr lang="en-US" sz="1600" dirty="0">
              <a:solidFill>
                <a:prstClr val="black"/>
              </a:solidFill>
            </a:endParaRPr>
          </a:p>
          <a:p>
            <a:pPr marL="395478" lvl="0" indent="-285750" algn="just">
              <a:lnSpc>
                <a:spcPct val="120000"/>
              </a:lnSpc>
              <a:spcBef>
                <a:spcPts val="0"/>
              </a:spcBef>
              <a:spcAft>
                <a:spcPts val="900"/>
              </a:spcAft>
              <a:buClr>
                <a:schemeClr val="tx2">
                  <a:lumMod val="60000"/>
                  <a:lumOff val="40000"/>
                </a:schemeClr>
              </a:buClr>
              <a:buFont typeface="Courier New" panose="02070309020205020404" pitchFamily="49" charset="0"/>
              <a:buChar char="o"/>
            </a:pPr>
            <a:r>
              <a:rPr lang="en-US" sz="1600" dirty="0">
                <a:solidFill>
                  <a:prstClr val="black"/>
                </a:solidFill>
              </a:rPr>
              <a:t>Decreases in his share of partnership liabilities are treated as </a:t>
            </a:r>
            <a:r>
              <a:rPr lang="en-US" sz="1600" b="1" i="1" dirty="0">
                <a:solidFill>
                  <a:prstClr val="black"/>
                </a:solidFill>
              </a:rPr>
              <a:t>cash distributions </a:t>
            </a:r>
            <a:r>
              <a:rPr lang="en-US" sz="1600" dirty="0">
                <a:solidFill>
                  <a:prstClr val="black"/>
                </a:solidFill>
              </a:rPr>
              <a:t>to him (includes assumption of partner’s liability by the partnership</a:t>
            </a:r>
            <a:r>
              <a:rPr lang="en-US" sz="1600" dirty="0" smtClean="0">
                <a:solidFill>
                  <a:prstClr val="black"/>
                </a:solidFill>
              </a:rPr>
              <a:t>).</a:t>
            </a:r>
          </a:p>
          <a:p>
            <a:pPr marL="395478" lvl="0" indent="-285750" algn="just">
              <a:lnSpc>
                <a:spcPct val="120000"/>
              </a:lnSpc>
              <a:spcBef>
                <a:spcPts val="0"/>
              </a:spcBef>
              <a:spcAft>
                <a:spcPts val="900"/>
              </a:spcAft>
              <a:buClr>
                <a:schemeClr val="tx2">
                  <a:lumMod val="60000"/>
                  <a:lumOff val="40000"/>
                </a:schemeClr>
              </a:buClr>
              <a:buFont typeface="Courier New" panose="02070309020205020404" pitchFamily="49" charset="0"/>
              <a:buChar char="o"/>
            </a:pPr>
            <a:r>
              <a:rPr lang="en-US" sz="1600" dirty="0">
                <a:solidFill>
                  <a:prstClr val="black"/>
                </a:solidFill>
              </a:rPr>
              <a:t>IRC </a:t>
            </a:r>
            <a:r>
              <a:rPr lang="en-US" sz="1600" dirty="0" smtClean="0">
                <a:solidFill>
                  <a:prstClr val="black"/>
                </a:solidFill>
              </a:rPr>
              <a:t>§ 752 dictates how partnership level debt id allocated among the partners.</a:t>
            </a:r>
            <a:endParaRPr lang="en-US" sz="1600" dirty="0">
              <a:solidFill>
                <a:prstClr val="black"/>
              </a:solidFill>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10</a:t>
            </a:fld>
            <a:endParaRPr lang="en-US" dirty="0"/>
          </a:p>
        </p:txBody>
      </p:sp>
    </p:spTree>
    <p:extLst>
      <p:ext uri="{BB962C8B-B14F-4D97-AF65-F5344CB8AC3E}">
        <p14:creationId xmlns:p14="http://schemas.microsoft.com/office/powerpoint/2010/main" val="313899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smtClean="0">
                <a:solidFill>
                  <a:prstClr val="black"/>
                </a:solidFill>
              </a:rPr>
              <a:t>ALLOCATION OF LIABILITIES</a:t>
            </a:r>
          </a:p>
          <a:p>
            <a:r>
              <a:rPr lang="en-US" sz="1600" u="sng" dirty="0"/>
              <a:t>Recourse </a:t>
            </a:r>
            <a:r>
              <a:rPr lang="en-US" sz="1600" u="sng" dirty="0" smtClean="0"/>
              <a:t>Debt</a:t>
            </a:r>
            <a:r>
              <a:rPr lang="en-US" sz="1600" dirty="0" smtClean="0"/>
              <a:t>.  Allocated </a:t>
            </a:r>
            <a:r>
              <a:rPr lang="en-US" sz="1600" dirty="0"/>
              <a:t>among the </a:t>
            </a:r>
            <a:r>
              <a:rPr lang="en-US" sz="1600" dirty="0" smtClean="0"/>
              <a:t>partners proportionately to the extent a partner  </a:t>
            </a:r>
            <a:r>
              <a:rPr lang="en-US" sz="1600" dirty="0"/>
              <a:t>that </a:t>
            </a:r>
            <a:r>
              <a:rPr lang="en-US" sz="1600" dirty="0" smtClean="0"/>
              <a:t>bears </a:t>
            </a:r>
            <a:r>
              <a:rPr lang="en-US" sz="1600" dirty="0"/>
              <a:t>the </a:t>
            </a:r>
            <a:r>
              <a:rPr lang="ja-JP" altLang="en-US" sz="1600" dirty="0"/>
              <a:t>“</a:t>
            </a:r>
            <a:r>
              <a:rPr lang="en-US" altLang="ja-JP" sz="1600" dirty="0"/>
              <a:t>economic risk of loss</a:t>
            </a:r>
            <a:r>
              <a:rPr lang="ja-JP" altLang="en-US" sz="1600" dirty="0"/>
              <a:t>”</a:t>
            </a:r>
            <a:r>
              <a:rPr lang="en-US" altLang="ja-JP" sz="1600" dirty="0"/>
              <a:t> </a:t>
            </a:r>
            <a:r>
              <a:rPr lang="en-US" altLang="ja-JP" sz="1600" dirty="0" smtClean="0"/>
              <a:t>(“EROL”) for </a:t>
            </a:r>
            <a:r>
              <a:rPr lang="en-US" altLang="ja-JP" sz="1600" dirty="0"/>
              <a:t>such </a:t>
            </a:r>
            <a:r>
              <a:rPr lang="en-US" altLang="ja-JP" sz="1600" dirty="0" smtClean="0"/>
              <a:t>liabilities.</a:t>
            </a:r>
          </a:p>
          <a:p>
            <a:pPr marL="0" indent="0">
              <a:buNone/>
            </a:pPr>
            <a:endParaRPr lang="en-US" altLang="ja-JP" sz="1600" dirty="0"/>
          </a:p>
          <a:p>
            <a:r>
              <a:rPr lang="en-US" sz="1600" u="sng" dirty="0" smtClean="0"/>
              <a:t>Non-Recourse Debt</a:t>
            </a:r>
            <a:r>
              <a:rPr lang="en-US" sz="1600" dirty="0" smtClean="0"/>
              <a:t>:  Allocated </a:t>
            </a:r>
            <a:r>
              <a:rPr lang="en-US" sz="1600" dirty="0"/>
              <a:t>in proportion to and to the extent of the partner</a:t>
            </a:r>
            <a:r>
              <a:rPr lang="ja-JP" altLang="en-US" sz="1600" dirty="0"/>
              <a:t>’</a:t>
            </a:r>
            <a:r>
              <a:rPr lang="en-US" altLang="ja-JP" sz="1600" dirty="0"/>
              <a:t>s shares </a:t>
            </a:r>
            <a:r>
              <a:rPr lang="en-US" altLang="ja-JP" sz="1600" dirty="0" smtClean="0"/>
              <a:t>of:</a:t>
            </a:r>
          </a:p>
          <a:p>
            <a:pPr lvl="1"/>
            <a:r>
              <a:rPr lang="en-US" altLang="ja-JP" sz="1600" dirty="0" smtClean="0"/>
              <a:t>Partnership </a:t>
            </a:r>
            <a:r>
              <a:rPr lang="en-US" altLang="ja-JP" sz="1600" dirty="0"/>
              <a:t>minimum </a:t>
            </a:r>
            <a:r>
              <a:rPr lang="en-US" altLang="ja-JP" sz="1600" dirty="0" smtClean="0"/>
              <a:t>gain</a:t>
            </a:r>
          </a:p>
          <a:p>
            <a:pPr lvl="1"/>
            <a:r>
              <a:rPr lang="en-US" altLang="ja-JP" sz="1600" dirty="0" smtClean="0"/>
              <a:t>IRC §704(c</a:t>
            </a:r>
            <a:r>
              <a:rPr lang="en-US" altLang="ja-JP" sz="1600" dirty="0"/>
              <a:t>) minimum gain, and then </a:t>
            </a:r>
            <a:endParaRPr lang="en-US" altLang="ja-JP" sz="1600" dirty="0" smtClean="0"/>
          </a:p>
          <a:p>
            <a:pPr lvl="1"/>
            <a:r>
              <a:rPr lang="en-US" altLang="ja-JP" sz="1600" dirty="0"/>
              <a:t>A</a:t>
            </a:r>
            <a:r>
              <a:rPr lang="en-US" altLang="ja-JP" sz="1600" dirty="0" smtClean="0"/>
              <a:t>ccording </a:t>
            </a:r>
            <a:r>
              <a:rPr lang="en-US" altLang="ja-JP" sz="1600" dirty="0"/>
              <a:t>to the partner</a:t>
            </a:r>
            <a:r>
              <a:rPr lang="ja-JP" altLang="en-US" sz="1600" dirty="0" smtClean="0"/>
              <a:t>’</a:t>
            </a:r>
            <a:r>
              <a:rPr lang="en-US" altLang="ja-JP" sz="1600" dirty="0" smtClean="0"/>
              <a:t>s </a:t>
            </a:r>
            <a:r>
              <a:rPr lang="en-US" altLang="ja-JP" sz="1600" dirty="0"/>
              <a:t>interest in partnership </a:t>
            </a:r>
            <a:r>
              <a:rPr lang="en-US" altLang="ja-JP" sz="1600" dirty="0" smtClean="0"/>
              <a:t>profits</a:t>
            </a:r>
            <a:endParaRPr lang="en-US" altLang="ja-JP" sz="1600" dirty="0"/>
          </a:p>
          <a:p>
            <a:pPr lvl="1"/>
            <a:endParaRPr lang="en-US" altLang="ja-JP" sz="1600" dirty="0" smtClean="0"/>
          </a:p>
          <a:p>
            <a:pPr marL="365760" lvl="1" indent="0">
              <a:buNone/>
            </a:pPr>
            <a:r>
              <a:rPr lang="en-US" sz="1600" dirty="0" smtClean="0"/>
              <a:t>Partners </a:t>
            </a:r>
            <a:r>
              <a:rPr lang="en-US" sz="1600" dirty="0"/>
              <a:t>often seek special allocations of debt to ensure </a:t>
            </a:r>
            <a:r>
              <a:rPr lang="en-US" sz="1600" dirty="0" smtClean="0"/>
              <a:t>adequacy </a:t>
            </a:r>
            <a:r>
              <a:rPr lang="en-US" sz="1600" dirty="0"/>
              <a:t>of basis.</a:t>
            </a:r>
          </a:p>
          <a:p>
            <a:pPr marL="365760" lvl="1" indent="0">
              <a:buNone/>
            </a:pPr>
            <a:endParaRPr lang="en-US" altLang="ja-JP" sz="1600" dirty="0" smtClean="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11</a:t>
            </a:fld>
            <a:endParaRPr lang="en-US" dirty="0"/>
          </a:p>
        </p:txBody>
      </p:sp>
    </p:spTree>
    <p:extLst>
      <p:ext uri="{BB962C8B-B14F-4D97-AF65-F5344CB8AC3E}">
        <p14:creationId xmlns:p14="http://schemas.microsoft.com/office/powerpoint/2010/main" val="277194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DETERMINING SHARE OF LIABILITIES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Both the Temp. and Final Regs. provide that </a:t>
            </a:r>
            <a:r>
              <a:rPr lang="en-US" sz="1600" dirty="0" smtClean="0">
                <a:solidFill>
                  <a:prstClr val="black"/>
                </a:solidFill>
              </a:rPr>
              <a:t>ALL liabilities  of a partnership are  </a:t>
            </a:r>
            <a:r>
              <a:rPr lang="en-US" sz="1600" dirty="0">
                <a:solidFill>
                  <a:prstClr val="black"/>
                </a:solidFill>
              </a:rPr>
              <a:t>treated  as  nonrecourse  liabilities  and  must  be allocated  under  Reg.  section  1.752-3(a)(3),  </a:t>
            </a:r>
            <a:r>
              <a:rPr lang="en-US" sz="1600" b="1" i="1" dirty="0">
                <a:solidFill>
                  <a:prstClr val="black"/>
                </a:solidFill>
              </a:rPr>
              <a:t>solely  in  accordance  with  the  partners’  allocable  share  of  partnership  </a:t>
            </a:r>
            <a:r>
              <a:rPr lang="en-US" sz="1600" b="1" i="1" dirty="0" smtClean="0">
                <a:solidFill>
                  <a:prstClr val="black"/>
                </a:solidFill>
              </a:rPr>
              <a:t>profits</a:t>
            </a:r>
            <a:r>
              <a:rPr lang="en-US" sz="1600" i="1" dirty="0" smtClean="0">
                <a:solidFill>
                  <a:prstClr val="black"/>
                </a:solidFill>
              </a:rPr>
              <a:t>, unless a partner has a “payment obligation”.</a:t>
            </a:r>
            <a:endParaRPr lang="en-US" sz="1600" b="1" i="1"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Effective for partnership liabilities incurred or assumed on or after October 5, 2016, the Final Regs. </a:t>
            </a:r>
            <a:r>
              <a:rPr lang="en-US" sz="1600" dirty="0" smtClean="0">
                <a:solidFill>
                  <a:prstClr val="black"/>
                </a:solidFill>
              </a:rPr>
              <a:t>reaffirm that </a:t>
            </a:r>
            <a:r>
              <a:rPr lang="en-US" sz="1600" dirty="0">
                <a:solidFill>
                  <a:prstClr val="black"/>
                </a:solidFill>
              </a:rPr>
              <a:t>the partnership agreement can specify the partners’ percentage interests in partnership profits for purposes of allocating excess nonrecourse liabilities.</a:t>
            </a:r>
          </a:p>
          <a:p>
            <a:pPr lvl="0" algn="just">
              <a:lnSpc>
                <a:spcPct val="120000"/>
              </a:lnSpc>
              <a:spcBef>
                <a:spcPts val="0"/>
              </a:spcBef>
              <a:spcAft>
                <a:spcPts val="900"/>
              </a:spcAft>
              <a:buClr>
                <a:schemeClr val="tx2">
                  <a:lumMod val="60000"/>
                  <a:lumOff val="40000"/>
                </a:schemeClr>
              </a:buClr>
            </a:pPr>
            <a:endParaRPr lang="en-US" sz="1600" dirty="0">
              <a:solidFill>
                <a:prstClr val="black"/>
              </a:solidFill>
            </a:endParaRPr>
          </a:p>
          <a:p>
            <a:pPr marL="0" lvl="0" indent="0" algn="just">
              <a:lnSpc>
                <a:spcPct val="120000"/>
              </a:lnSpc>
              <a:spcBef>
                <a:spcPts val="0"/>
              </a:spcBef>
              <a:spcAft>
                <a:spcPts val="900"/>
              </a:spcAft>
              <a:buClr>
                <a:schemeClr val="tx2">
                  <a:lumMod val="60000"/>
                  <a:lumOff val="40000"/>
                </a:schemeClr>
              </a:buClr>
              <a:buNone/>
            </a:pPr>
            <a:endParaRPr lang="en-US" sz="1200" dirty="0">
              <a:solidFill>
                <a:prstClr val="black"/>
              </a:solidFill>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12</a:t>
            </a:fld>
            <a:endParaRPr lang="en-US" dirty="0"/>
          </a:p>
        </p:txBody>
      </p:sp>
    </p:spTree>
    <p:extLst>
      <p:ext uri="{BB962C8B-B14F-4D97-AF65-F5344CB8AC3E}">
        <p14:creationId xmlns:p14="http://schemas.microsoft.com/office/powerpoint/2010/main" val="186274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u="sng" dirty="0" smtClean="0">
                <a:solidFill>
                  <a:schemeClr val="tx1"/>
                </a:solidFill>
              </a:rPr>
              <a:t>ALLOCATION METHODS FOR NONRECOURSE DEBT</a:t>
            </a:r>
            <a:endParaRPr lang="en-US" sz="2000" b="1" u="sng" dirty="0">
              <a:solidFill>
                <a:schemeClr val="tx1"/>
              </a:solidFill>
            </a:endParaRPr>
          </a:p>
        </p:txBody>
      </p:sp>
      <p:sp>
        <p:nvSpPr>
          <p:cNvPr id="3" name="Content Placeholder 2"/>
          <p:cNvSpPr>
            <a:spLocks noGrp="1"/>
          </p:cNvSpPr>
          <p:nvPr>
            <p:ph sz="quarter" idx="1"/>
          </p:nvPr>
        </p:nvSpPr>
        <p:spPr/>
        <p:txBody>
          <a:bodyPr>
            <a:normAutofit/>
          </a:bodyPr>
          <a:lstStyle/>
          <a:p>
            <a:pPr lvl="0" algn="just">
              <a:lnSpc>
                <a:spcPct val="120000"/>
              </a:lnSpc>
              <a:spcBef>
                <a:spcPts val="0"/>
              </a:spcBef>
              <a:spcAft>
                <a:spcPts val="900"/>
              </a:spcAft>
              <a:buClr>
                <a:schemeClr val="tx2">
                  <a:lumMod val="60000"/>
                  <a:lumOff val="40000"/>
                </a:schemeClr>
              </a:buClr>
            </a:pPr>
            <a:r>
              <a:rPr lang="en-US" sz="1600" dirty="0">
                <a:solidFill>
                  <a:prstClr val="black"/>
                </a:solidFill>
              </a:rPr>
              <a:t>The specified percentages must be reasonably consistent with valid allocations of some other significant item of partnership income or gain subject to </a:t>
            </a:r>
            <a:r>
              <a:rPr lang="en-US" sz="1600" dirty="0" err="1">
                <a:solidFill>
                  <a:prstClr val="black"/>
                </a:solidFill>
              </a:rPr>
              <a:t>EROL</a:t>
            </a:r>
            <a:r>
              <a:rPr lang="en-US" sz="1600" dirty="0">
                <a:solidFill>
                  <a:prstClr val="black"/>
                </a:solidFill>
              </a:rPr>
              <a:t>. This is often referred to as the “significant item method” of allocating excess nonrecourse liabilities.</a:t>
            </a:r>
          </a:p>
          <a:p>
            <a:pPr lvl="0" algn="just">
              <a:lnSpc>
                <a:spcPct val="120000"/>
              </a:lnSpc>
              <a:spcBef>
                <a:spcPts val="0"/>
              </a:spcBef>
              <a:spcAft>
                <a:spcPts val="900"/>
              </a:spcAft>
              <a:buClr>
                <a:schemeClr val="tx2">
                  <a:lumMod val="60000"/>
                  <a:lumOff val="40000"/>
                </a:schemeClr>
              </a:buClr>
            </a:pPr>
            <a:r>
              <a:rPr lang="en-US" sz="1600" dirty="0" smtClean="0"/>
              <a:t>As an additional method, </a:t>
            </a:r>
            <a:r>
              <a:rPr lang="en-US" sz="1600" dirty="0"/>
              <a:t>the partnership may first allocate an excess nonrecourse liability to a partner up to the amount of built-in gain that is allocable to the partner on section 704(c) property or property for which reverse section 704(c) </a:t>
            </a:r>
            <a:r>
              <a:rPr lang="en-US" sz="1600" dirty="0" smtClean="0"/>
              <a:t>allocations when such allocations exceed the prior levels of allocation under -3(a)(2).</a:t>
            </a:r>
            <a:endParaRPr lang="en-US" sz="16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Excess nonrecourse liabilities are not required to be allocated under the same method each year.</a:t>
            </a:r>
          </a:p>
          <a:p>
            <a:pPr lvl="0" algn="just">
              <a:lnSpc>
                <a:spcPct val="120000"/>
              </a:lnSpc>
              <a:spcBef>
                <a:spcPts val="0"/>
              </a:spcBef>
              <a:spcAft>
                <a:spcPts val="900"/>
              </a:spcAft>
              <a:buClr>
                <a:srgbClr val="564B3C">
                  <a:lumMod val="60000"/>
                  <a:lumOff val="40000"/>
                </a:srgbClr>
              </a:buClr>
            </a:pPr>
            <a:r>
              <a:rPr lang="en-US" sz="1600" dirty="0">
                <a:solidFill>
                  <a:prstClr val="black"/>
                </a:solidFill>
              </a:rPr>
              <a:t>Demonstrates intent to minimize special allocations of debt.</a:t>
            </a:r>
            <a:endParaRPr lang="en-US" sz="1600" dirty="0"/>
          </a:p>
        </p:txBody>
      </p:sp>
      <p:sp>
        <p:nvSpPr>
          <p:cNvPr id="4" name="Slide Number Placeholder 3"/>
          <p:cNvSpPr>
            <a:spLocks noGrp="1"/>
          </p:cNvSpPr>
          <p:nvPr>
            <p:ph type="sldNum" sz="quarter" idx="15"/>
          </p:nvPr>
        </p:nvSpPr>
        <p:spPr/>
        <p:txBody>
          <a:bodyPr/>
          <a:lstStyle/>
          <a:p>
            <a:fld id="{40D3D898-39F2-4A46-872D-6B238193314C}" type="slidenum">
              <a:rPr lang="en-US" smtClean="0"/>
              <a:t>13</a:t>
            </a:fld>
            <a:endParaRPr lang="en-US"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48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410200"/>
          </a:xfrm>
        </p:spPr>
        <p:txBody>
          <a:bodyPr>
            <a:normAutofit fontScale="92500"/>
          </a:bodyPr>
          <a:lstStyle/>
          <a:p>
            <a:pPr marL="109728" lvl="0" indent="0" algn="just">
              <a:lnSpc>
                <a:spcPct val="120000"/>
              </a:lnSpc>
              <a:spcBef>
                <a:spcPts val="0"/>
              </a:spcBef>
              <a:spcAft>
                <a:spcPts val="900"/>
              </a:spcAft>
              <a:buClr>
                <a:srgbClr val="D34817"/>
              </a:buClr>
              <a:buNone/>
            </a:pPr>
            <a:r>
              <a:rPr lang="en-US" sz="2200" b="1" u="sng" dirty="0">
                <a:solidFill>
                  <a:prstClr val="black"/>
                </a:solidFill>
              </a:rPr>
              <a:t>PARTNER LIMITED GUARANTEES</a:t>
            </a:r>
          </a:p>
          <a:p>
            <a:pPr marL="109728" lvl="0" indent="0" algn="just">
              <a:lnSpc>
                <a:spcPct val="120000"/>
              </a:lnSpc>
              <a:spcBef>
                <a:spcPts val="0"/>
              </a:spcBef>
              <a:spcAft>
                <a:spcPts val="900"/>
              </a:spcAft>
              <a:buClr>
                <a:schemeClr val="tx2">
                  <a:lumMod val="60000"/>
                  <a:lumOff val="40000"/>
                </a:schemeClr>
              </a:buClr>
              <a:buNone/>
            </a:pPr>
            <a:r>
              <a:rPr lang="en-US" sz="1600" dirty="0">
                <a:solidFill>
                  <a:prstClr val="black"/>
                </a:solidFill>
              </a:rPr>
              <a:t>Historically, a debt guaranteed by a partner could increase his or her allocation of partnership debt by guaranteeing payment of a portion of such debt, as the guarantee results in EROL. A partner guarantee may be full or limited.  Forms of limited guarantees include “top,” “bottom” or “vertical slice” guarantee:</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Top</a:t>
            </a:r>
            <a:r>
              <a:rPr lang="en-US" sz="1600" dirty="0">
                <a:solidFill>
                  <a:prstClr val="black"/>
                </a:solidFill>
              </a:rPr>
              <a:t>. A top or “first dollar guarantee” assures the lender that the guarantor will pay the first dollars of debt that the partnership is unable to pay (e.g., on a $10 million loan with a $1,000,000 top guarantee</a:t>
            </a:r>
            <a:r>
              <a:rPr lang="en-US" sz="1600" dirty="0" smtClean="0">
                <a:solidFill>
                  <a:prstClr val="black"/>
                </a:solidFill>
              </a:rPr>
              <a:t>).</a:t>
            </a:r>
          </a:p>
          <a:p>
            <a:pPr algn="just">
              <a:lnSpc>
                <a:spcPct val="120000"/>
              </a:lnSpc>
              <a:spcBef>
                <a:spcPts val="0"/>
              </a:spcBef>
              <a:spcAft>
                <a:spcPts val="900"/>
              </a:spcAft>
              <a:buClr>
                <a:schemeClr val="tx2">
                  <a:lumMod val="60000"/>
                  <a:lumOff val="40000"/>
                </a:schemeClr>
              </a:buClr>
            </a:pPr>
            <a:r>
              <a:rPr lang="en-US" sz="1600" u="sng" dirty="0">
                <a:solidFill>
                  <a:prstClr val="black"/>
                </a:solidFill>
              </a:rPr>
              <a:t>Vertical Slice</a:t>
            </a:r>
            <a:r>
              <a:rPr lang="en-US" sz="1600" dirty="0">
                <a:solidFill>
                  <a:prstClr val="black"/>
                </a:solidFill>
              </a:rPr>
              <a:t>. A vertical slice guarantee obligates the guarantor partner to pay a fixed percentage of every dollar of the partnership liability to which such obligation relates or if there is a right  of  proportionate  contribution  running  between  partners  or  related  persons  who  are co-obligors with respect to a payment obligation for which each of them is jointly and severally liable</a:t>
            </a:r>
            <a:r>
              <a:rPr lang="en-US" sz="1600" dirty="0" smtClean="0">
                <a:solidFill>
                  <a:prstClr val="black"/>
                </a:solidFill>
              </a:rPr>
              <a:t>.</a:t>
            </a:r>
            <a:endParaRPr lang="en-US" sz="16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Bottom</a:t>
            </a:r>
            <a:r>
              <a:rPr lang="en-US" sz="1600" dirty="0">
                <a:solidFill>
                  <a:prstClr val="black"/>
                </a:solidFill>
              </a:rPr>
              <a:t>. A bottom or “last dollar guarantee” does not result in liability for the guarantor unless the lender fails to receive a stated minimum repayment (e.g., on a $10 million loan with a $1 million bottom guarantee, the guarantor’s obligation to pay does not arise unless the lender fails to receive at least a $1 million repayment</a:t>
            </a:r>
            <a:r>
              <a:rPr lang="en-US" sz="1600" dirty="0" smtClean="0">
                <a:solidFill>
                  <a:prstClr val="black"/>
                </a:solidFill>
              </a:rPr>
              <a:t>).</a:t>
            </a:r>
            <a:endParaRPr lang="en-US" sz="1600" dirty="0">
              <a:solidFill>
                <a:prstClr val="black"/>
              </a:solidFill>
            </a:endParaRPr>
          </a:p>
        </p:txBody>
      </p:sp>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14</a:t>
            </a:fld>
            <a:endParaRPr lang="en-US" dirty="0"/>
          </a:p>
        </p:txBody>
      </p:sp>
    </p:spTree>
    <p:extLst>
      <p:ext uri="{BB962C8B-B14F-4D97-AF65-F5344CB8AC3E}">
        <p14:creationId xmlns:p14="http://schemas.microsoft.com/office/powerpoint/2010/main" val="191304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BOTTOM DOLLAR GUARANTEES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Of significant importance and  similar  to  the  2014  </a:t>
            </a:r>
            <a:r>
              <a:rPr lang="en-US" sz="1600" dirty="0" smtClean="0">
                <a:solidFill>
                  <a:prstClr val="black"/>
                </a:solidFill>
              </a:rPr>
              <a:t>Proposed Regs.,  </a:t>
            </a:r>
            <a:r>
              <a:rPr lang="en-US" sz="1600" dirty="0">
                <a:solidFill>
                  <a:prstClr val="black"/>
                </a:solidFill>
              </a:rPr>
              <a:t>the   Temp. Regs. under </a:t>
            </a:r>
            <a:r>
              <a:rPr lang="en-US" sz="1600" dirty="0" smtClean="0">
                <a:solidFill>
                  <a:prstClr val="black"/>
                </a:solidFill>
              </a:rPr>
              <a:t>IRC § </a:t>
            </a:r>
            <a:r>
              <a:rPr lang="en-US" sz="1600" dirty="0">
                <a:solidFill>
                  <a:prstClr val="black"/>
                </a:solidFill>
              </a:rPr>
              <a:t>752 provide  that  a  “Bottom  Dollar  Payment  Obligation”  is  </a:t>
            </a:r>
            <a:r>
              <a:rPr lang="en-US" sz="1600" dirty="0" smtClean="0">
                <a:solidFill>
                  <a:prstClr val="black"/>
                </a:solidFill>
              </a:rPr>
              <a:t>NOT  </a:t>
            </a:r>
            <a:r>
              <a:rPr lang="en-US" sz="1600" dirty="0">
                <a:solidFill>
                  <a:prstClr val="black"/>
                </a:solidFill>
              </a:rPr>
              <a:t>taken  into  account  as  an </a:t>
            </a:r>
            <a:r>
              <a:rPr lang="en-US" sz="1600" dirty="0" smtClean="0">
                <a:solidFill>
                  <a:prstClr val="black"/>
                </a:solidFill>
              </a:rPr>
              <a:t>payment </a:t>
            </a:r>
            <a:r>
              <a:rPr lang="en-US" sz="1600" dirty="0">
                <a:solidFill>
                  <a:prstClr val="black"/>
                </a:solidFill>
              </a:rPr>
              <a:t>obligation  for  purposes  of  Reg. § 1.752-2,  with  certain  exceptions.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preamble  notes  that  any  payment  obligation may be a bottom dollar payment obligation,  including:</a:t>
            </a:r>
          </a:p>
          <a:p>
            <a:pPr lvl="1" algn="just">
              <a:lnSpc>
                <a:spcPct val="120000"/>
              </a:lnSpc>
              <a:spcBef>
                <a:spcPts val="0"/>
              </a:spcBef>
              <a:spcAft>
                <a:spcPts val="900"/>
              </a:spcAft>
              <a:buClr>
                <a:schemeClr val="tx2">
                  <a:lumMod val="60000"/>
                  <a:lumOff val="40000"/>
                </a:schemeClr>
              </a:buClr>
            </a:pPr>
            <a:r>
              <a:rPr lang="en-US" sz="1600" dirty="0">
                <a:solidFill>
                  <a:prstClr val="black"/>
                </a:solidFill>
              </a:rPr>
              <a:t>a  </a:t>
            </a:r>
            <a:r>
              <a:rPr lang="en-US" sz="1600" dirty="0" smtClean="0">
                <a:solidFill>
                  <a:prstClr val="black"/>
                </a:solidFill>
              </a:rPr>
              <a:t>Capital  </a:t>
            </a:r>
            <a:r>
              <a:rPr lang="en-US" sz="1600" dirty="0">
                <a:solidFill>
                  <a:prstClr val="black"/>
                </a:solidFill>
              </a:rPr>
              <a:t>C</a:t>
            </a:r>
            <a:r>
              <a:rPr lang="en-US" sz="1600" dirty="0" smtClean="0">
                <a:solidFill>
                  <a:prstClr val="black"/>
                </a:solidFill>
              </a:rPr>
              <a:t>ontribution  </a:t>
            </a:r>
            <a:r>
              <a:rPr lang="en-US" sz="1600" dirty="0">
                <a:solidFill>
                  <a:prstClr val="black"/>
                </a:solidFill>
              </a:rPr>
              <a:t>O</a:t>
            </a:r>
            <a:r>
              <a:rPr lang="en-US" sz="1600" dirty="0" smtClean="0">
                <a:solidFill>
                  <a:prstClr val="black"/>
                </a:solidFill>
              </a:rPr>
              <a:t>bligation;  </a:t>
            </a:r>
            <a:r>
              <a:rPr lang="en-US" sz="1600" dirty="0">
                <a:solidFill>
                  <a:prstClr val="black"/>
                </a:solidFill>
              </a:rPr>
              <a:t>and  </a:t>
            </a:r>
          </a:p>
          <a:p>
            <a:pPr lvl="1" algn="just">
              <a:lnSpc>
                <a:spcPct val="120000"/>
              </a:lnSpc>
              <a:spcBef>
                <a:spcPts val="0"/>
              </a:spcBef>
              <a:spcAft>
                <a:spcPts val="900"/>
              </a:spcAft>
              <a:buClr>
                <a:schemeClr val="tx2">
                  <a:lumMod val="60000"/>
                  <a:lumOff val="40000"/>
                </a:schemeClr>
              </a:buClr>
            </a:pPr>
            <a:r>
              <a:rPr lang="en-US" sz="1600" dirty="0">
                <a:solidFill>
                  <a:prstClr val="black"/>
                </a:solidFill>
              </a:rPr>
              <a:t>a  D</a:t>
            </a:r>
            <a:r>
              <a:rPr lang="en-US" sz="1600" dirty="0" smtClean="0">
                <a:solidFill>
                  <a:prstClr val="black"/>
                </a:solidFill>
              </a:rPr>
              <a:t>eficit </a:t>
            </a:r>
            <a:r>
              <a:rPr lang="en-US" sz="1600" dirty="0">
                <a:solidFill>
                  <a:prstClr val="black"/>
                </a:solidFill>
              </a:rPr>
              <a:t>R</a:t>
            </a:r>
            <a:r>
              <a:rPr lang="en-US" sz="1600" dirty="0" smtClean="0">
                <a:solidFill>
                  <a:prstClr val="black"/>
                </a:solidFill>
              </a:rPr>
              <a:t>estoration </a:t>
            </a:r>
            <a:r>
              <a:rPr lang="en-US" sz="1600" dirty="0">
                <a:solidFill>
                  <a:prstClr val="black"/>
                </a:solidFill>
              </a:rPr>
              <a:t>O</a:t>
            </a:r>
            <a:r>
              <a:rPr lang="en-US" sz="1600" dirty="0" smtClean="0">
                <a:solidFill>
                  <a:prstClr val="black"/>
                </a:solidFill>
              </a:rPr>
              <a:t>bligation (“</a:t>
            </a:r>
            <a:r>
              <a:rPr lang="en-US" sz="1600" dirty="0" err="1" smtClean="0">
                <a:solidFill>
                  <a:prstClr val="black"/>
                </a:solidFill>
              </a:rPr>
              <a:t>DRO</a:t>
            </a:r>
            <a:r>
              <a:rPr lang="en-US" sz="1600" dirty="0" smtClean="0">
                <a:solidFill>
                  <a:prstClr val="black"/>
                </a:solidFill>
              </a:rPr>
              <a:t>”).</a:t>
            </a:r>
          </a:p>
          <a:p>
            <a:pPr algn="just">
              <a:lnSpc>
                <a:spcPct val="120000"/>
              </a:lnSpc>
              <a:spcBef>
                <a:spcPts val="0"/>
              </a:spcBef>
              <a:spcAft>
                <a:spcPts val="900"/>
              </a:spcAft>
              <a:buClr>
                <a:schemeClr val="tx2">
                  <a:lumMod val="60000"/>
                  <a:lumOff val="40000"/>
                </a:schemeClr>
              </a:buClr>
            </a:pPr>
            <a:r>
              <a:rPr lang="en-US" sz="1600" dirty="0" smtClean="0">
                <a:solidFill>
                  <a:prstClr val="black"/>
                </a:solidFill>
              </a:rPr>
              <a:t>The Second Report to the President on Tax Regulations (10/2/2017) affirms and retains Treasury’s position on bottom guarantees.</a:t>
            </a:r>
          </a:p>
          <a:p>
            <a:pPr marL="365760" lvl="1" indent="0" algn="just">
              <a:lnSpc>
                <a:spcPct val="120000"/>
              </a:lnSpc>
              <a:spcBef>
                <a:spcPts val="0"/>
              </a:spcBef>
              <a:spcAft>
                <a:spcPts val="900"/>
              </a:spcAft>
              <a:buClr>
                <a:schemeClr val="tx2">
                  <a:lumMod val="60000"/>
                  <a:lumOff val="40000"/>
                </a:schemeClr>
              </a:buClr>
              <a:buNone/>
            </a:pPr>
            <a:endParaRPr lang="en-US" sz="1600" dirty="0">
              <a:solidFill>
                <a:prstClr val="black"/>
              </a:solidFill>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15</a:t>
            </a:fld>
            <a:endParaRPr lang="en-US" dirty="0"/>
          </a:p>
        </p:txBody>
      </p:sp>
    </p:spTree>
    <p:extLst>
      <p:ext uri="{BB962C8B-B14F-4D97-AF65-F5344CB8AC3E}">
        <p14:creationId xmlns:p14="http://schemas.microsoft.com/office/powerpoint/2010/main" val="41386785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gn="just">
              <a:lnSpc>
                <a:spcPct val="120000"/>
              </a:lnSpc>
              <a:spcBef>
                <a:spcPts val="0"/>
              </a:spcBef>
              <a:spcAft>
                <a:spcPts val="900"/>
              </a:spcAft>
              <a:buClr>
                <a:schemeClr val="tx2">
                  <a:lumMod val="60000"/>
                  <a:lumOff val="40000"/>
                </a:schemeClr>
              </a:buClr>
              <a:buNone/>
            </a:pPr>
            <a:r>
              <a:rPr lang="en-US" sz="2000" b="1" u="sng" dirty="0" smtClean="0">
                <a:solidFill>
                  <a:prstClr val="black"/>
                </a:solidFill>
              </a:rPr>
              <a:t>IMPACT OF BOTTOM DOLLAR LIMITATIONS</a:t>
            </a:r>
            <a:endParaRPr lang="en-US" sz="2000" b="1" u="sng"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Bottom dollar </a:t>
            </a:r>
            <a:r>
              <a:rPr lang="en-US" sz="1600" dirty="0" smtClean="0">
                <a:solidFill>
                  <a:prstClr val="black"/>
                </a:solidFill>
              </a:rPr>
              <a:t>limitations are intended to limit basis attributable to exculpatory </a:t>
            </a:r>
            <a:r>
              <a:rPr lang="en-US" sz="1600" dirty="0">
                <a:solidFill>
                  <a:prstClr val="black"/>
                </a:solidFill>
              </a:rPr>
              <a:t>liabilities.  Exculpatory liabilities are debts that are secured by all partnership property. Therefore, they’re effectively recourse to the partnership, even though no partner is personally liable.</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Bottom-dollar payment obligations </a:t>
            </a:r>
            <a:r>
              <a:rPr lang="en-US" sz="1600" dirty="0" smtClean="0">
                <a:solidFill>
                  <a:prstClr val="black"/>
                </a:solidFill>
              </a:rPr>
              <a:t>(</a:t>
            </a:r>
            <a:r>
              <a:rPr lang="en-US" sz="1600" dirty="0" err="1" smtClean="0">
                <a:solidFill>
                  <a:prstClr val="black"/>
                </a:solidFill>
              </a:rPr>
              <a:t>BDPO</a:t>
            </a:r>
            <a:r>
              <a:rPr lang="en-US" sz="1600" dirty="0" smtClean="0">
                <a:solidFill>
                  <a:prstClr val="black"/>
                </a:solidFill>
              </a:rPr>
              <a:t>) </a:t>
            </a:r>
            <a:r>
              <a:rPr lang="en-US" sz="1600" dirty="0">
                <a:solidFill>
                  <a:prstClr val="black"/>
                </a:solidFill>
              </a:rPr>
              <a:t>are primarily aimed at LLCs that use member guarantees of exculpatory liabilities to create basis.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Limited liability partnerships (LLPs) can also have exculpatory liabilities, but use of bottom dollar payment obligations is less likely.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Exculpatory liabilities are not relevant if one or more partners are personally liable for the partnership’s recourse </a:t>
            </a:r>
            <a:r>
              <a:rPr lang="en-US" sz="1600" dirty="0" smtClean="0">
                <a:solidFill>
                  <a:prstClr val="black"/>
                </a:solidFill>
              </a:rPr>
              <a:t>debts, i.e. one or more partners have </a:t>
            </a:r>
            <a:r>
              <a:rPr lang="en-US" sz="1600" dirty="0" err="1" smtClean="0">
                <a:solidFill>
                  <a:prstClr val="black"/>
                </a:solidFill>
              </a:rPr>
              <a:t>EROL</a:t>
            </a:r>
            <a:r>
              <a:rPr lang="en-US" sz="1600" dirty="0" smtClean="0">
                <a:solidFill>
                  <a:prstClr val="black"/>
                </a:solidFill>
              </a:rPr>
              <a:t>. </a:t>
            </a:r>
          </a:p>
          <a:p>
            <a:pPr lvl="0" algn="just">
              <a:lnSpc>
                <a:spcPct val="120000"/>
              </a:lnSpc>
              <a:spcBef>
                <a:spcPts val="0"/>
              </a:spcBef>
              <a:spcAft>
                <a:spcPts val="900"/>
              </a:spcAft>
              <a:buClr>
                <a:schemeClr val="tx2">
                  <a:lumMod val="60000"/>
                  <a:lumOff val="40000"/>
                </a:schemeClr>
              </a:buClr>
            </a:pPr>
            <a:r>
              <a:rPr lang="en-US" sz="1600" dirty="0" err="1" smtClean="0">
                <a:solidFill>
                  <a:prstClr val="black"/>
                </a:solidFill>
              </a:rPr>
              <a:t>BDPO’s</a:t>
            </a:r>
            <a:r>
              <a:rPr lang="en-US" sz="1600" dirty="0" smtClean="0">
                <a:solidFill>
                  <a:prstClr val="black"/>
                </a:solidFill>
              </a:rPr>
              <a:t> can arise when another partner partially indemnifies a partner who guarantees a debt unless the other indemnification does not cover more than 10% of the guaranteeing partner’s obligation. </a:t>
            </a:r>
            <a:endParaRPr lang="en-US" sz="1600" dirty="0">
              <a:solidFill>
                <a:prstClr val="black"/>
              </a:solidFill>
            </a:endParaRPr>
          </a:p>
          <a:p>
            <a:pPr algn="just">
              <a:lnSpc>
                <a:spcPct val="120000"/>
              </a:lnSpc>
              <a:spcBef>
                <a:spcPts val="0"/>
              </a:spcBef>
              <a:spcAft>
                <a:spcPts val="900"/>
              </a:spcAft>
              <a:buClr>
                <a:schemeClr val="tx2">
                  <a:lumMod val="60000"/>
                  <a:lumOff val="40000"/>
                </a:schemeClr>
              </a:buClr>
            </a:pPr>
            <a:endParaRPr lang="en-US" sz="16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16</a:t>
            </a:fld>
            <a:endParaRPr lang="en-US" dirty="0"/>
          </a:p>
        </p:txBody>
      </p:sp>
    </p:spTree>
    <p:extLst>
      <p:ext uri="{BB962C8B-B14F-4D97-AF65-F5344CB8AC3E}">
        <p14:creationId xmlns:p14="http://schemas.microsoft.com/office/powerpoint/2010/main" val="3895511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684676"/>
          </a:xfrm>
        </p:spPr>
        <p:txBody>
          <a:bodyPr>
            <a:noAutofit/>
          </a:bodyPr>
          <a:lstStyle/>
          <a:p>
            <a:pPr marL="109728" lvl="0" indent="0" algn="just">
              <a:lnSpc>
                <a:spcPct val="120000"/>
              </a:lnSpc>
              <a:spcBef>
                <a:spcPts val="0"/>
              </a:spcBef>
              <a:spcAft>
                <a:spcPts val="900"/>
              </a:spcAft>
              <a:buClr>
                <a:srgbClr val="D34817"/>
              </a:buClr>
              <a:buNone/>
            </a:pPr>
            <a:r>
              <a:rPr lang="en-US" sz="2000" b="1" i="1" u="sng" dirty="0">
                <a:solidFill>
                  <a:prstClr val="black"/>
                </a:solidFill>
              </a:rPr>
              <a:t>EXAMPLE </a:t>
            </a:r>
            <a:endParaRPr lang="en-US" sz="2000" b="1" i="1" u="sng" dirty="0" smtClean="0">
              <a:solidFill>
                <a:prstClr val="black"/>
              </a:solidFill>
            </a:endParaRPr>
          </a:p>
          <a:p>
            <a:pPr marL="109728" lvl="0" indent="0" algn="just">
              <a:lnSpc>
                <a:spcPct val="120000"/>
              </a:lnSpc>
              <a:spcBef>
                <a:spcPts val="0"/>
              </a:spcBef>
              <a:spcAft>
                <a:spcPts val="900"/>
              </a:spcAft>
              <a:buClr>
                <a:srgbClr val="D34817"/>
              </a:buClr>
              <a:buNone/>
            </a:pPr>
            <a:r>
              <a:rPr lang="en-US" sz="1500" dirty="0" smtClean="0">
                <a:solidFill>
                  <a:prstClr val="black"/>
                </a:solidFill>
              </a:rPr>
              <a:t>Jo</a:t>
            </a:r>
            <a:r>
              <a:rPr lang="en-US" sz="1500" dirty="0">
                <a:solidFill>
                  <a:prstClr val="black"/>
                </a:solidFill>
              </a:rPr>
              <a:t>, Sue and Ryan are equal members </a:t>
            </a:r>
            <a:r>
              <a:rPr lang="en-US" sz="1500" dirty="0" smtClean="0">
                <a:solidFill>
                  <a:prstClr val="black"/>
                </a:solidFill>
              </a:rPr>
              <a:t>of HAPPY, </a:t>
            </a:r>
            <a:r>
              <a:rPr lang="en-US" sz="1500" dirty="0">
                <a:solidFill>
                  <a:prstClr val="black"/>
                </a:solidFill>
              </a:rPr>
              <a:t>LLC, which is treated as a partnership for federal tax purposes. HAPPY borrows $3 million from the bank. The $2 million liability is an exculpatory liability of HAPPY.</a:t>
            </a:r>
          </a:p>
          <a:p>
            <a:pPr lvl="0" algn="just">
              <a:lnSpc>
                <a:spcPct val="120000"/>
              </a:lnSpc>
              <a:spcBef>
                <a:spcPts val="0"/>
              </a:spcBef>
              <a:spcAft>
                <a:spcPts val="900"/>
              </a:spcAft>
              <a:buClr>
                <a:schemeClr val="tx2">
                  <a:lumMod val="60000"/>
                  <a:lumOff val="40000"/>
                </a:schemeClr>
              </a:buClr>
            </a:pPr>
            <a:r>
              <a:rPr lang="en-US" sz="1500" dirty="0">
                <a:solidFill>
                  <a:prstClr val="black"/>
                </a:solidFill>
              </a:rPr>
              <a:t>Jo guarantees payment of up to $600,000 of the debt if any part of the $2 million isn’t recovered by the bank. </a:t>
            </a:r>
            <a:r>
              <a:rPr lang="en-US" sz="1500" dirty="0" smtClean="0">
                <a:solidFill>
                  <a:prstClr val="black"/>
                </a:solidFill>
              </a:rPr>
              <a:t>Sue </a:t>
            </a:r>
            <a:r>
              <a:rPr lang="en-US" sz="1500" dirty="0">
                <a:solidFill>
                  <a:prstClr val="black"/>
                </a:solidFill>
              </a:rPr>
              <a:t>guarantees payment of up to $400,000, but only if the bank otherwise recovers less than </a:t>
            </a:r>
            <a:r>
              <a:rPr lang="en-US" sz="1500" dirty="0" smtClean="0">
                <a:solidFill>
                  <a:prstClr val="black"/>
                </a:solidFill>
              </a:rPr>
              <a:t>$400,000</a:t>
            </a:r>
            <a:r>
              <a:rPr lang="en-US" sz="1500" dirty="0">
                <a:solidFill>
                  <a:prstClr val="black"/>
                </a:solidFill>
              </a:rPr>
              <a:t>.  </a:t>
            </a:r>
            <a:r>
              <a:rPr lang="en-US" sz="1500" dirty="0" smtClean="0">
                <a:solidFill>
                  <a:prstClr val="black"/>
                </a:solidFill>
              </a:rPr>
              <a:t>Jo is </a:t>
            </a:r>
            <a:r>
              <a:rPr lang="en-US" sz="1500" dirty="0">
                <a:solidFill>
                  <a:prstClr val="black"/>
                </a:solidFill>
              </a:rPr>
              <a:t>obligated to pay up to $600,000 if, and to the extent that, any part of the $2 million liability isn’t recovered by the bank. </a:t>
            </a:r>
            <a:endParaRPr lang="en-US" sz="1500" dirty="0" smtClean="0">
              <a:solidFill>
                <a:prstClr val="black"/>
              </a:solidFill>
            </a:endParaRPr>
          </a:p>
          <a:p>
            <a:pPr marL="0" lvl="0" indent="0" algn="just">
              <a:lnSpc>
                <a:spcPct val="120000"/>
              </a:lnSpc>
              <a:spcBef>
                <a:spcPts val="0"/>
              </a:spcBef>
              <a:spcAft>
                <a:spcPts val="900"/>
              </a:spcAft>
              <a:buClr>
                <a:schemeClr val="tx2">
                  <a:lumMod val="60000"/>
                  <a:lumOff val="40000"/>
                </a:schemeClr>
              </a:buClr>
              <a:buNone/>
            </a:pPr>
            <a:r>
              <a:rPr lang="en-US" sz="1500" b="1" i="1" dirty="0" smtClean="0">
                <a:solidFill>
                  <a:prstClr val="black"/>
                </a:solidFill>
              </a:rPr>
              <a:t>First Dollar Guarantee</a:t>
            </a:r>
            <a:endParaRPr lang="en-US" sz="1500" b="1" i="1" dirty="0">
              <a:solidFill>
                <a:prstClr val="black"/>
              </a:solidFill>
            </a:endParaRPr>
          </a:p>
          <a:p>
            <a:pPr lvl="0" algn="just">
              <a:lnSpc>
                <a:spcPct val="120000"/>
              </a:lnSpc>
              <a:spcBef>
                <a:spcPts val="0"/>
              </a:spcBef>
              <a:spcAft>
                <a:spcPts val="900"/>
              </a:spcAft>
              <a:buClr>
                <a:schemeClr val="tx2">
                  <a:lumMod val="60000"/>
                  <a:lumOff val="40000"/>
                </a:schemeClr>
              </a:buClr>
            </a:pPr>
            <a:r>
              <a:rPr lang="en-US" sz="1500" dirty="0" smtClean="0">
                <a:solidFill>
                  <a:prstClr val="black"/>
                </a:solidFill>
              </a:rPr>
              <a:t>Jo’s $600,000 guarantee </a:t>
            </a:r>
            <a:r>
              <a:rPr lang="en-US" sz="1500" dirty="0">
                <a:solidFill>
                  <a:prstClr val="black"/>
                </a:solidFill>
              </a:rPr>
              <a:t>is not a bottom-dollar payment obligation, and </a:t>
            </a:r>
            <a:r>
              <a:rPr lang="en-US" sz="1500" dirty="0" smtClean="0">
                <a:solidFill>
                  <a:prstClr val="black"/>
                </a:solidFill>
              </a:rPr>
              <a:t>her </a:t>
            </a:r>
            <a:r>
              <a:rPr lang="en-US" sz="1500" dirty="0">
                <a:solidFill>
                  <a:prstClr val="black"/>
                </a:solidFill>
              </a:rPr>
              <a:t>payment obligation is recognized for Sec. 752 purposes and 465 basis purpose. </a:t>
            </a:r>
            <a:endParaRPr lang="en-US" sz="1500" dirty="0" smtClean="0">
              <a:solidFill>
                <a:prstClr val="black"/>
              </a:solidFill>
            </a:endParaRPr>
          </a:p>
          <a:p>
            <a:pPr marL="0" lvl="0" indent="0" algn="just">
              <a:lnSpc>
                <a:spcPct val="120000"/>
              </a:lnSpc>
              <a:spcBef>
                <a:spcPts val="0"/>
              </a:spcBef>
              <a:spcAft>
                <a:spcPts val="900"/>
              </a:spcAft>
              <a:buClr>
                <a:schemeClr val="tx2">
                  <a:lumMod val="60000"/>
                  <a:lumOff val="40000"/>
                </a:schemeClr>
              </a:buClr>
              <a:buNone/>
            </a:pPr>
            <a:r>
              <a:rPr lang="en-US" sz="1500" b="1" i="1" dirty="0" smtClean="0">
                <a:solidFill>
                  <a:prstClr val="black"/>
                </a:solidFill>
              </a:rPr>
              <a:t>Bottom Dollar Guarantee</a:t>
            </a:r>
            <a:endParaRPr lang="en-US" sz="1500" b="1" i="1" dirty="0">
              <a:solidFill>
                <a:prstClr val="black"/>
              </a:solidFill>
            </a:endParaRPr>
          </a:p>
          <a:p>
            <a:pPr lvl="0" algn="just">
              <a:lnSpc>
                <a:spcPct val="120000"/>
              </a:lnSpc>
              <a:spcBef>
                <a:spcPts val="0"/>
              </a:spcBef>
              <a:spcAft>
                <a:spcPts val="900"/>
              </a:spcAft>
              <a:buClr>
                <a:schemeClr val="tx2">
                  <a:lumMod val="60000"/>
                  <a:lumOff val="40000"/>
                </a:schemeClr>
              </a:buClr>
            </a:pPr>
            <a:r>
              <a:rPr lang="en-US" sz="1500" dirty="0" smtClean="0">
                <a:solidFill>
                  <a:prstClr val="black"/>
                </a:solidFill>
              </a:rPr>
              <a:t>Sue </a:t>
            </a:r>
            <a:r>
              <a:rPr lang="en-US" sz="1500" dirty="0">
                <a:solidFill>
                  <a:prstClr val="black"/>
                </a:solidFill>
              </a:rPr>
              <a:t>is obligated to pay up to $400,000 only if, and to the extent that, the bank otherwise recovers less than $400,000 of the $2 million loan.  </a:t>
            </a:r>
          </a:p>
          <a:p>
            <a:pPr lvl="0" algn="just">
              <a:lnSpc>
                <a:spcPct val="120000"/>
              </a:lnSpc>
              <a:spcBef>
                <a:spcPts val="0"/>
              </a:spcBef>
              <a:spcAft>
                <a:spcPts val="900"/>
              </a:spcAft>
              <a:buClr>
                <a:schemeClr val="tx2">
                  <a:lumMod val="60000"/>
                  <a:lumOff val="40000"/>
                </a:schemeClr>
              </a:buClr>
            </a:pPr>
            <a:r>
              <a:rPr lang="en-US" sz="1500" dirty="0">
                <a:solidFill>
                  <a:prstClr val="black"/>
                </a:solidFill>
              </a:rPr>
              <a:t>Member Sue’s guarantee is a bottom-dollar payment obligation, which is not recognized.</a:t>
            </a:r>
          </a:p>
          <a:p>
            <a:pPr lvl="0" algn="just">
              <a:lnSpc>
                <a:spcPct val="120000"/>
              </a:lnSpc>
              <a:spcBef>
                <a:spcPts val="0"/>
              </a:spcBef>
              <a:spcAft>
                <a:spcPts val="900"/>
              </a:spcAft>
              <a:buClr>
                <a:schemeClr val="tx2">
                  <a:lumMod val="60000"/>
                  <a:lumOff val="40000"/>
                </a:schemeClr>
              </a:buClr>
            </a:pPr>
            <a:r>
              <a:rPr lang="en-US" sz="1500" dirty="0">
                <a:solidFill>
                  <a:prstClr val="black"/>
                </a:solidFill>
              </a:rPr>
              <a:t>The balance of the LLC’s debt of $</a:t>
            </a:r>
            <a:r>
              <a:rPr lang="en-US" sz="1500" dirty="0" smtClean="0">
                <a:solidFill>
                  <a:prstClr val="black"/>
                </a:solidFill>
              </a:rPr>
              <a:t>2,400,000 </a:t>
            </a:r>
            <a:r>
              <a:rPr lang="en-US" sz="1500" dirty="0">
                <a:solidFill>
                  <a:prstClr val="black"/>
                </a:solidFill>
              </a:rPr>
              <a:t>is treated as </a:t>
            </a:r>
            <a:r>
              <a:rPr lang="en-US" sz="1500" dirty="0" smtClean="0">
                <a:solidFill>
                  <a:prstClr val="black"/>
                </a:solidFill>
              </a:rPr>
              <a:t>excess non-recourse </a:t>
            </a:r>
            <a:r>
              <a:rPr lang="en-US" sz="1500" dirty="0">
                <a:solidFill>
                  <a:prstClr val="black"/>
                </a:solidFill>
              </a:rPr>
              <a:t>debt for allocation purposes.</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17</a:t>
            </a:fld>
            <a:endParaRPr lang="en-US" dirty="0"/>
          </a:p>
        </p:txBody>
      </p:sp>
    </p:spTree>
    <p:extLst>
      <p:ext uri="{BB962C8B-B14F-4D97-AF65-F5344CB8AC3E}">
        <p14:creationId xmlns:p14="http://schemas.microsoft.com/office/powerpoint/2010/main" val="58627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2000" b="1" u="sng" dirty="0" smtClean="0">
                <a:solidFill>
                  <a:schemeClr val="tx1"/>
                </a:solidFill>
              </a:rPr>
              <a:t>ANOTHER BOTTOM DOLLAR EXAMPLE</a:t>
            </a:r>
            <a:endParaRPr lang="en-US" sz="2000" b="1" u="sng" dirty="0">
              <a:solidFill>
                <a:schemeClr val="tx1"/>
              </a:solidFill>
            </a:endParaRPr>
          </a:p>
        </p:txBody>
      </p:sp>
      <p:sp>
        <p:nvSpPr>
          <p:cNvPr id="3" name="Content Placeholder 2"/>
          <p:cNvSpPr>
            <a:spLocks noGrp="1"/>
          </p:cNvSpPr>
          <p:nvPr>
            <p:ph sz="quarter" idx="1"/>
          </p:nvPr>
        </p:nvSpPr>
        <p:spPr>
          <a:xfrm>
            <a:off x="457200" y="1143000"/>
            <a:ext cx="7467600" cy="5330952"/>
          </a:xfrm>
        </p:spPr>
        <p:txBody>
          <a:bodyPr>
            <a:normAutofit/>
          </a:bodyPr>
          <a:lstStyle/>
          <a:p>
            <a:r>
              <a:rPr lang="en-US" sz="1600" dirty="0">
                <a:solidFill>
                  <a:prstClr val="black"/>
                </a:solidFill>
              </a:rPr>
              <a:t>Jo guarantees payment of up to $600,000 of the debt if any part of the $2 million isn’t recovered by the bank. Sue </a:t>
            </a:r>
            <a:r>
              <a:rPr lang="en-US" sz="1600" dirty="0" smtClean="0">
                <a:solidFill>
                  <a:prstClr val="black"/>
                </a:solidFill>
              </a:rPr>
              <a:t>indemnifies Jo for any payment Jo makes  </a:t>
            </a:r>
            <a:r>
              <a:rPr lang="en-US" sz="1600" dirty="0">
                <a:solidFill>
                  <a:prstClr val="black"/>
                </a:solidFill>
              </a:rPr>
              <a:t>up to $</a:t>
            </a:r>
            <a:r>
              <a:rPr lang="en-US" sz="1600" dirty="0" smtClean="0">
                <a:solidFill>
                  <a:prstClr val="black"/>
                </a:solidFill>
              </a:rPr>
              <a:t>400,000</a:t>
            </a:r>
            <a:r>
              <a:rPr lang="en-US" sz="1600" dirty="0" smtClean="0">
                <a:solidFill>
                  <a:prstClr val="black"/>
                </a:solidFill>
              </a:rPr>
              <a:t>.</a:t>
            </a:r>
          </a:p>
          <a:p>
            <a:pPr marL="0" indent="0">
              <a:buNone/>
            </a:pPr>
            <a:endParaRPr lang="en-US" sz="800" dirty="0" smtClean="0">
              <a:solidFill>
                <a:prstClr val="black"/>
              </a:solidFill>
            </a:endParaRPr>
          </a:p>
          <a:p>
            <a:r>
              <a:rPr lang="en-US" sz="1600" dirty="0" smtClean="0">
                <a:solidFill>
                  <a:prstClr val="black"/>
                </a:solidFill>
              </a:rPr>
              <a:t>Jo’s guarantee is a bottom dollar payment obligation because her guarantee risk is the bottom $200,000 of the first $600,000</a:t>
            </a:r>
            <a:r>
              <a:rPr lang="en-US" sz="1600" dirty="0" smtClean="0">
                <a:solidFill>
                  <a:prstClr val="black"/>
                </a:solidFill>
              </a:rPr>
              <a:t>.</a:t>
            </a:r>
          </a:p>
          <a:p>
            <a:pPr marL="0" indent="0">
              <a:buNone/>
            </a:pPr>
            <a:endParaRPr lang="en-US" sz="800" dirty="0" smtClean="0">
              <a:solidFill>
                <a:prstClr val="black"/>
              </a:solidFill>
            </a:endParaRPr>
          </a:p>
          <a:p>
            <a:r>
              <a:rPr lang="en-US" sz="1600" dirty="0" smtClean="0">
                <a:solidFill>
                  <a:prstClr val="black"/>
                </a:solidFill>
              </a:rPr>
              <a:t>The result is different if Sue’s indemnification is only for $60,000.  Then Jo’s guarantee is not a bottom dollar payment guarantee because the indemnity does not cover more than 10% of the guarantee</a:t>
            </a:r>
            <a:r>
              <a:rPr lang="en-US" sz="1600" dirty="0" smtClean="0">
                <a:solidFill>
                  <a:prstClr val="black"/>
                </a:solidFill>
              </a:rPr>
              <a:t>.</a:t>
            </a:r>
          </a:p>
          <a:p>
            <a:pPr marL="0" indent="0">
              <a:buNone/>
            </a:pPr>
            <a:endParaRPr lang="en-US" sz="800" dirty="0" smtClean="0">
              <a:solidFill>
                <a:prstClr val="black"/>
              </a:solidFill>
            </a:endParaRPr>
          </a:p>
          <a:p>
            <a:r>
              <a:rPr lang="en-US" sz="1600" dirty="0" smtClean="0">
                <a:solidFill>
                  <a:prstClr val="black"/>
                </a:solidFill>
              </a:rPr>
              <a:t>This structure gives rise to basis planning and inserting bottom dollar payment obligations in order to allow for shifting of basis.</a:t>
            </a:r>
            <a:r>
              <a:rPr lang="en-US" sz="1600" dirty="0" smtClean="0"/>
              <a:t> </a:t>
            </a:r>
            <a:endParaRPr lang="en-US" sz="1600" dirty="0"/>
          </a:p>
        </p:txBody>
      </p:sp>
      <p:sp>
        <p:nvSpPr>
          <p:cNvPr id="4" name="Slide Number Placeholder 3"/>
          <p:cNvSpPr>
            <a:spLocks noGrp="1"/>
          </p:cNvSpPr>
          <p:nvPr>
            <p:ph type="sldNum" sz="quarter" idx="15"/>
          </p:nvPr>
        </p:nvSpPr>
        <p:spPr/>
        <p:txBody>
          <a:bodyPr/>
          <a:lstStyle/>
          <a:p>
            <a:fld id="{40D3D898-39F2-4A46-872D-6B238193314C}" type="slidenum">
              <a:rPr lang="en-US" smtClean="0"/>
              <a:t>18</a:t>
            </a:fld>
            <a:endParaRPr lang="en-US"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460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715000"/>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ANTI-ABUSE – FACTOR ANALYIS</a:t>
            </a:r>
          </a:p>
          <a:p>
            <a:pPr marL="109728" lvl="0" indent="0" algn="just">
              <a:lnSpc>
                <a:spcPct val="120000"/>
              </a:lnSpc>
              <a:spcBef>
                <a:spcPts val="0"/>
              </a:spcBef>
              <a:spcAft>
                <a:spcPts val="900"/>
              </a:spcAft>
              <a:buClr>
                <a:srgbClr val="D34817"/>
              </a:buClr>
              <a:buNone/>
            </a:pPr>
            <a:r>
              <a:rPr lang="en-US" sz="1600" dirty="0">
                <a:solidFill>
                  <a:prstClr val="black"/>
                </a:solidFill>
              </a:rPr>
              <a:t>Although contemplated to be mandatory in the 2014 Proposed </a:t>
            </a:r>
            <a:r>
              <a:rPr lang="en-US" sz="1600" dirty="0" smtClean="0">
                <a:solidFill>
                  <a:prstClr val="black"/>
                </a:solidFill>
              </a:rPr>
              <a:t>Regs., </a:t>
            </a:r>
            <a:r>
              <a:rPr lang="en-US" sz="1600" dirty="0">
                <a:solidFill>
                  <a:prstClr val="black"/>
                </a:solidFill>
              </a:rPr>
              <a:t>the following are now factors considered to determine if </a:t>
            </a:r>
            <a:r>
              <a:rPr lang="en-US" sz="1600" dirty="0" smtClean="0">
                <a:solidFill>
                  <a:prstClr val="black"/>
                </a:solidFill>
              </a:rPr>
              <a:t>a payment obligation satisfies the anti-abuse requirement:</a:t>
            </a:r>
            <a:endParaRPr lang="en-US" sz="16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payment obligation is commercially reasonable;</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partner is required to provide commercially reasonable documentation regarding its financial condition;</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term of the payment obligation ends prior to the term of the partnership liability;</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partnership holds money or liquid assets that exceed reasonably foreseeable needs;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creditors are permitted to promptly pursue payment following default;</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terms of the partnership liability would be substantially similar in the absence of the payment obligation; and</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partner executes related payment </a:t>
            </a:r>
            <a:r>
              <a:rPr lang="en-US" sz="1600" dirty="0" smtClean="0">
                <a:solidFill>
                  <a:prstClr val="black"/>
                </a:solidFill>
              </a:rPr>
              <a:t>obligation documents </a:t>
            </a:r>
            <a:r>
              <a:rPr lang="en-US" sz="1600" dirty="0">
                <a:solidFill>
                  <a:prstClr val="black"/>
                </a:solidFill>
              </a:rPr>
              <a:t>within a commercially reasonable period of time after the creation of the obligation.</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19</a:t>
            </a:fld>
            <a:endParaRPr lang="en-US" dirty="0"/>
          </a:p>
        </p:txBody>
      </p:sp>
    </p:spTree>
    <p:extLst>
      <p:ext uri="{BB962C8B-B14F-4D97-AF65-F5344CB8AC3E}">
        <p14:creationId xmlns:p14="http://schemas.microsoft.com/office/powerpoint/2010/main" val="136609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19200" y="762000"/>
            <a:ext cx="6324600" cy="5029200"/>
          </a:xfrm>
        </p:spPr>
        <p:txBody>
          <a:bodyPr>
            <a:noAutofit/>
          </a:bodyPr>
          <a:lstStyle/>
          <a:p>
            <a:pPr marL="0" lvl="0" indent="0" algn="ctr">
              <a:buClr>
                <a:srgbClr val="D34817"/>
              </a:buClr>
              <a:buNone/>
            </a:pPr>
            <a:r>
              <a:rPr lang="en-US" sz="2800" b="1" cap="small" dirty="0">
                <a:latin typeface="+mj-lt"/>
                <a:ea typeface="Tahoma" panose="020B0604030504040204" pitchFamily="34" charset="0"/>
                <a:cs typeface="Tahoma" panose="020B0604030504040204" pitchFamily="34" charset="0"/>
              </a:rPr>
              <a:t>Partnership Allocation Rules</a:t>
            </a:r>
          </a:p>
          <a:p>
            <a:pPr marL="0" lvl="0" indent="0" algn="ctr">
              <a:buClr>
                <a:srgbClr val="D34817"/>
              </a:buClr>
              <a:buNone/>
            </a:pPr>
            <a:r>
              <a:rPr lang="en-US" sz="2000" cap="small" dirty="0">
                <a:latin typeface="+mj-lt"/>
                <a:ea typeface="Tahoma" panose="020B0604030504040204" pitchFamily="34" charset="0"/>
                <a:cs typeface="Tahoma" panose="020B0604030504040204" pitchFamily="34" charset="0"/>
              </a:rPr>
              <a:t>Impact of Recent Regulations</a:t>
            </a:r>
            <a:r>
              <a:rPr lang="en-US" sz="2000" b="1" cap="small" dirty="0">
                <a:latin typeface="+mj-lt"/>
                <a:ea typeface="Tahoma" panose="020B0604030504040204" pitchFamily="34" charset="0"/>
                <a:cs typeface="Tahoma" panose="020B0604030504040204" pitchFamily="34" charset="0"/>
              </a:rPr>
              <a:t> </a:t>
            </a:r>
            <a:endParaRPr lang="en-US" sz="2000" b="1" cap="small" dirty="0" smtClean="0">
              <a:latin typeface="+mj-lt"/>
              <a:ea typeface="Tahoma" panose="020B0604030504040204" pitchFamily="34" charset="0"/>
              <a:cs typeface="Tahoma" panose="020B0604030504040204" pitchFamily="34" charset="0"/>
            </a:endParaRPr>
          </a:p>
          <a:p>
            <a:pPr marL="0" lvl="0" indent="0" algn="ctr">
              <a:buClr>
                <a:srgbClr val="D34817"/>
              </a:buClr>
              <a:buNone/>
            </a:pPr>
            <a:endParaRPr lang="en-US" sz="2000" b="1" cap="small" dirty="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endParaRPr>
          </a:p>
          <a:p>
            <a:pPr marL="109728" indent="0" algn="just">
              <a:lnSpc>
                <a:spcPct val="120000"/>
              </a:lnSpc>
              <a:spcBef>
                <a:spcPts val="0"/>
              </a:spcBef>
              <a:buNone/>
            </a:pPr>
            <a:endParaRPr lang="en-US" sz="800" b="1" dirty="0"/>
          </a:p>
          <a:p>
            <a:pPr algn="just">
              <a:lnSpc>
                <a:spcPct val="120000"/>
              </a:lnSpc>
              <a:spcBef>
                <a:spcPts val="0"/>
              </a:spcBef>
              <a:spcAft>
                <a:spcPts val="900"/>
              </a:spcAft>
            </a:pPr>
            <a:r>
              <a:rPr lang="en-US" sz="1800" u="sng" dirty="0" smtClean="0"/>
              <a:t>Determining Partner’s Share of Liabilities and Basis</a:t>
            </a:r>
            <a:r>
              <a:rPr lang="en-US" sz="1800" dirty="0" smtClean="0"/>
              <a:t>. </a:t>
            </a:r>
          </a:p>
          <a:p>
            <a:pPr algn="just">
              <a:lnSpc>
                <a:spcPct val="120000"/>
              </a:lnSpc>
              <a:spcBef>
                <a:spcPts val="0"/>
              </a:spcBef>
              <a:spcAft>
                <a:spcPts val="900"/>
              </a:spcAft>
            </a:pPr>
            <a:r>
              <a:rPr lang="en-US" sz="1800" u="sng" dirty="0" smtClean="0"/>
              <a:t>Guarantee Limitations</a:t>
            </a:r>
          </a:p>
          <a:p>
            <a:pPr algn="just">
              <a:lnSpc>
                <a:spcPct val="120000"/>
              </a:lnSpc>
              <a:spcBef>
                <a:spcPts val="0"/>
              </a:spcBef>
              <a:spcAft>
                <a:spcPts val="900"/>
              </a:spcAft>
            </a:pPr>
            <a:r>
              <a:rPr lang="en-US" sz="1800" u="sng" dirty="0" smtClean="0"/>
              <a:t>Reasonable Expectation of Payment</a:t>
            </a:r>
          </a:p>
          <a:p>
            <a:pPr algn="just">
              <a:lnSpc>
                <a:spcPct val="120000"/>
              </a:lnSpc>
              <a:spcBef>
                <a:spcPts val="0"/>
              </a:spcBef>
              <a:spcAft>
                <a:spcPts val="900"/>
              </a:spcAft>
            </a:pPr>
            <a:r>
              <a:rPr lang="en-US" sz="1800" u="sng" dirty="0" smtClean="0"/>
              <a:t>Disguised Sales</a:t>
            </a:r>
          </a:p>
          <a:p>
            <a:pPr algn="just">
              <a:lnSpc>
                <a:spcPct val="120000"/>
              </a:lnSpc>
              <a:spcBef>
                <a:spcPts val="0"/>
              </a:spcBef>
              <a:spcAft>
                <a:spcPts val="900"/>
              </a:spcAft>
            </a:pPr>
            <a:r>
              <a:rPr lang="en-US" sz="1800" u="sng" dirty="0" smtClean="0"/>
              <a:t>Fraction Rules</a:t>
            </a:r>
            <a:endParaRPr lang="en-US" sz="18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a:t>
            </a:fld>
            <a:endParaRPr lang="en-US" dirty="0"/>
          </a:p>
        </p:txBody>
      </p:sp>
    </p:spTree>
    <p:extLst>
      <p:ext uri="{BB962C8B-B14F-4D97-AF65-F5344CB8AC3E}">
        <p14:creationId xmlns:p14="http://schemas.microsoft.com/office/powerpoint/2010/main" val="163276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fontScale="62500" lnSpcReduction="20000"/>
          </a:bodyPr>
          <a:lstStyle/>
          <a:p>
            <a:pPr marL="109728" lvl="0" indent="0" algn="just">
              <a:lnSpc>
                <a:spcPct val="120000"/>
              </a:lnSpc>
              <a:spcBef>
                <a:spcPts val="0"/>
              </a:spcBef>
              <a:spcAft>
                <a:spcPts val="900"/>
              </a:spcAft>
              <a:buClr>
                <a:srgbClr val="D34817"/>
              </a:buClr>
              <a:buNone/>
            </a:pPr>
            <a:r>
              <a:rPr lang="en-US" sz="3200" b="1" u="sng" dirty="0">
                <a:solidFill>
                  <a:prstClr val="black"/>
                </a:solidFill>
              </a:rPr>
              <a:t>DEFICIT RESTORATION OBLIGATION </a:t>
            </a:r>
            <a:r>
              <a:rPr lang="en-US" sz="3200" b="1" u="sng" dirty="0" smtClean="0">
                <a:solidFill>
                  <a:prstClr val="black"/>
                </a:solidFill>
              </a:rPr>
              <a:t>(“</a:t>
            </a:r>
            <a:r>
              <a:rPr lang="en-US" sz="3200" b="1" u="sng" dirty="0" err="1" smtClean="0">
                <a:solidFill>
                  <a:prstClr val="black"/>
                </a:solidFill>
              </a:rPr>
              <a:t>DRO</a:t>
            </a:r>
            <a:r>
              <a:rPr lang="en-US" sz="3200" b="1" u="sng" dirty="0" smtClean="0">
                <a:solidFill>
                  <a:prstClr val="black"/>
                </a:solidFill>
              </a:rPr>
              <a:t>”)</a:t>
            </a:r>
            <a:endParaRPr lang="en-US" sz="3200" b="1" u="sng" dirty="0">
              <a:solidFill>
                <a:prstClr val="black"/>
              </a:solidFill>
            </a:endParaRPr>
          </a:p>
          <a:p>
            <a:pPr marL="109728" lvl="0" indent="0" algn="just">
              <a:lnSpc>
                <a:spcPct val="120000"/>
              </a:lnSpc>
              <a:spcBef>
                <a:spcPts val="0"/>
              </a:spcBef>
              <a:spcAft>
                <a:spcPts val="900"/>
              </a:spcAft>
              <a:buClr>
                <a:srgbClr val="D34817"/>
              </a:buClr>
              <a:buNone/>
            </a:pPr>
            <a:r>
              <a:rPr lang="en-US" sz="2600" dirty="0">
                <a:solidFill>
                  <a:prstClr val="black"/>
                </a:solidFill>
              </a:rPr>
              <a:t>As  a  result  of  their  differences,  the  </a:t>
            </a:r>
            <a:r>
              <a:rPr lang="en-US" sz="2600" dirty="0" smtClean="0">
                <a:solidFill>
                  <a:prstClr val="black"/>
                </a:solidFill>
              </a:rPr>
              <a:t>Proposed  Regulations </a:t>
            </a:r>
            <a:r>
              <a:rPr lang="en-US" sz="2600" dirty="0">
                <a:solidFill>
                  <a:prstClr val="black"/>
                </a:solidFill>
              </a:rPr>
              <a:t>refine the list of factors in determining whether DROs will be respected for purposes of IRC §  704(b) allocations and allocations of liabilities under IRC § </a:t>
            </a:r>
            <a:r>
              <a:rPr lang="en-US" sz="2600" dirty="0" smtClean="0">
                <a:solidFill>
                  <a:prstClr val="black"/>
                </a:solidFill>
              </a:rPr>
              <a:t>752. </a:t>
            </a:r>
            <a:r>
              <a:rPr lang="en-US" sz="2600" dirty="0">
                <a:solidFill>
                  <a:prstClr val="black"/>
                </a:solidFill>
              </a:rPr>
              <a:t>The factors provided are</a:t>
            </a:r>
            <a:r>
              <a:rPr lang="en-US" sz="2600" dirty="0" smtClean="0">
                <a:solidFill>
                  <a:prstClr val="black"/>
                </a:solidFill>
              </a:rPr>
              <a:t>:</a:t>
            </a:r>
          </a:p>
          <a:p>
            <a:pPr marL="109728" lvl="0" indent="0" algn="just">
              <a:lnSpc>
                <a:spcPct val="120000"/>
              </a:lnSpc>
              <a:spcBef>
                <a:spcPts val="0"/>
              </a:spcBef>
              <a:spcAft>
                <a:spcPts val="900"/>
              </a:spcAft>
              <a:buClr>
                <a:srgbClr val="D34817"/>
              </a:buClr>
              <a:buNone/>
            </a:pPr>
            <a:endParaRPr lang="en-US" sz="13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2600" dirty="0" smtClean="0">
                <a:solidFill>
                  <a:prstClr val="black"/>
                </a:solidFill>
              </a:rPr>
              <a:t>Whether the partner is subject to commercially reasonable provisions for   </a:t>
            </a:r>
            <a:r>
              <a:rPr lang="en-US" sz="2600" dirty="0">
                <a:solidFill>
                  <a:prstClr val="black"/>
                </a:solidFill>
              </a:rPr>
              <a:t>enforcement and collection of the obligation.</a:t>
            </a:r>
          </a:p>
          <a:p>
            <a:pPr lvl="0" algn="just">
              <a:lnSpc>
                <a:spcPct val="120000"/>
              </a:lnSpc>
              <a:spcBef>
                <a:spcPts val="0"/>
              </a:spcBef>
              <a:spcAft>
                <a:spcPts val="900"/>
              </a:spcAft>
              <a:buClr>
                <a:schemeClr val="tx2">
                  <a:lumMod val="60000"/>
                  <a:lumOff val="40000"/>
                </a:schemeClr>
              </a:buClr>
            </a:pPr>
            <a:r>
              <a:rPr lang="en-US" sz="2600" dirty="0">
                <a:solidFill>
                  <a:prstClr val="black"/>
                </a:solidFill>
              </a:rPr>
              <a:t>Whether the partner is required to provide (either at the time the obligation is made or  periodically)  commercially  reasonable  documentation  regarding  the  partner’s  financial condition to the partnership.</a:t>
            </a:r>
          </a:p>
          <a:p>
            <a:pPr lvl="0" algn="just">
              <a:lnSpc>
                <a:spcPct val="120000"/>
              </a:lnSpc>
              <a:spcBef>
                <a:spcPts val="0"/>
              </a:spcBef>
              <a:spcAft>
                <a:spcPts val="900"/>
              </a:spcAft>
              <a:buClr>
                <a:schemeClr val="tx2">
                  <a:lumMod val="60000"/>
                  <a:lumOff val="40000"/>
                </a:schemeClr>
              </a:buClr>
            </a:pPr>
            <a:r>
              <a:rPr lang="en-US" sz="2600" dirty="0" smtClean="0">
                <a:solidFill>
                  <a:prstClr val="black"/>
                </a:solidFill>
              </a:rPr>
              <a:t>Whether the obligation ends or could</a:t>
            </a:r>
            <a:r>
              <a:rPr lang="en-US" sz="2600" dirty="0">
                <a:solidFill>
                  <a:prstClr val="black"/>
                </a:solidFill>
              </a:rPr>
              <a:t>,  by  its  terms,  be  terminated  before  the  liquidation of the partner’s interest in the partnership or when the partner’s capital account as provided in Reg. section 1.704-1(b)(2)(iv) is negative.</a:t>
            </a:r>
          </a:p>
          <a:p>
            <a:pPr lvl="0" algn="just">
              <a:lnSpc>
                <a:spcPct val="120000"/>
              </a:lnSpc>
              <a:spcBef>
                <a:spcPts val="0"/>
              </a:spcBef>
              <a:spcAft>
                <a:spcPts val="900"/>
              </a:spcAft>
              <a:buClr>
                <a:schemeClr val="tx2">
                  <a:lumMod val="60000"/>
                  <a:lumOff val="40000"/>
                </a:schemeClr>
              </a:buClr>
            </a:pPr>
            <a:r>
              <a:rPr lang="en-US" sz="2600" dirty="0" smtClean="0">
                <a:solidFill>
                  <a:prstClr val="black"/>
                </a:solidFill>
              </a:rPr>
              <a:t>Whether the  terms of  the obligation are provided to all the  partners in the  </a:t>
            </a:r>
            <a:r>
              <a:rPr lang="en-US" sz="2600" dirty="0">
                <a:solidFill>
                  <a:prstClr val="black"/>
                </a:solidFill>
              </a:rPr>
              <a:t>partnership in a timely manner.</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20</a:t>
            </a:fld>
            <a:endParaRPr lang="en-US" dirty="0"/>
          </a:p>
        </p:txBody>
      </p:sp>
    </p:spTree>
    <p:extLst>
      <p:ext uri="{BB962C8B-B14F-4D97-AF65-F5344CB8AC3E}">
        <p14:creationId xmlns:p14="http://schemas.microsoft.com/office/powerpoint/2010/main" val="136609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46449"/>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OTHER </a:t>
            </a:r>
            <a:r>
              <a:rPr lang="en-US" sz="2000" b="1" u="sng" dirty="0" smtClean="0">
                <a:solidFill>
                  <a:prstClr val="black"/>
                </a:solidFill>
              </a:rPr>
              <a:t>EXCEPTIONS</a:t>
            </a:r>
          </a:p>
          <a:p>
            <a:pPr marL="109728" lvl="0" indent="0" algn="just">
              <a:lnSpc>
                <a:spcPct val="120000"/>
              </a:lnSpc>
              <a:spcBef>
                <a:spcPts val="0"/>
              </a:spcBef>
              <a:spcAft>
                <a:spcPts val="900"/>
              </a:spcAft>
              <a:buClr>
                <a:srgbClr val="D34817"/>
              </a:buClr>
              <a:buNone/>
            </a:pPr>
            <a:r>
              <a:rPr lang="en-US" sz="1600" dirty="0" smtClean="0">
                <a:solidFill>
                  <a:prstClr val="black"/>
                </a:solidFill>
              </a:rPr>
              <a:t>The following will continue to be regarded:</a:t>
            </a:r>
            <a:endParaRPr lang="en-US" sz="16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Capped Obligations</a:t>
            </a:r>
            <a:r>
              <a:rPr lang="en-US" sz="1600" dirty="0">
                <a:solidFill>
                  <a:prstClr val="black"/>
                </a:solidFill>
              </a:rPr>
              <a:t>: This exception covers cases in which a maximum amount is placed on the partner’s or related person’s payment obligation.</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Joint and Several Liability</a:t>
            </a:r>
            <a:r>
              <a:rPr lang="en-US" sz="1600" dirty="0">
                <a:solidFill>
                  <a:prstClr val="black"/>
                </a:solidFill>
              </a:rPr>
              <a:t>: The rules also provide an exception for a right of proportionate contribution between co-obligors that are jointly and severally liable for the payment obligation.</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90/10 Exception</a:t>
            </a:r>
            <a:r>
              <a:rPr lang="en-US" sz="1600" dirty="0">
                <a:solidFill>
                  <a:prstClr val="black"/>
                </a:solidFill>
              </a:rPr>
              <a:t>: A partner’s right to be reimbursed up to 10 percent of its payment obligation will not, by itself, cause such partner’s obligation to be treated as a bottom dollar payment obligation. For example, if a partner guarantees 100 percent of a partnership liability and another partner agrees to indemnify the partner for up to 10 percent of that guarantee obligation (including the first 10 percent), the guarantee may still be respected for purposes of allocating liabilities. </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21</a:t>
            </a:fld>
            <a:endParaRPr lang="en-US" dirty="0"/>
          </a:p>
        </p:txBody>
      </p:sp>
    </p:spTree>
    <p:extLst>
      <p:ext uri="{BB962C8B-B14F-4D97-AF65-F5344CB8AC3E}">
        <p14:creationId xmlns:p14="http://schemas.microsoft.com/office/powerpoint/2010/main" val="300947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a:bodyPr>
          <a:lstStyle/>
          <a:p>
            <a:pPr marL="109728" lvl="0" indent="0" algn="just">
              <a:lnSpc>
                <a:spcPct val="120000"/>
              </a:lnSpc>
              <a:spcBef>
                <a:spcPts val="0"/>
              </a:spcBef>
              <a:spcAft>
                <a:spcPts val="900"/>
              </a:spcAft>
              <a:buClr>
                <a:srgbClr val="D34817"/>
              </a:buClr>
              <a:buNone/>
            </a:pPr>
            <a:r>
              <a:rPr lang="en-US" sz="2000" b="1" u="sng" dirty="0" smtClean="0">
                <a:solidFill>
                  <a:prstClr val="black"/>
                </a:solidFill>
              </a:rPr>
              <a:t>NET VALUE RULE / REASONABLE </a:t>
            </a:r>
            <a:r>
              <a:rPr lang="en-US" sz="2000" b="1" u="sng" dirty="0">
                <a:solidFill>
                  <a:prstClr val="black"/>
                </a:solidFill>
              </a:rPr>
              <a:t>EXPECTATION OF REPAYMENT RULE</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proposed regulations </a:t>
            </a:r>
            <a:r>
              <a:rPr lang="en-US" sz="1600" dirty="0" smtClean="0">
                <a:solidFill>
                  <a:prstClr val="black"/>
                </a:solidFill>
              </a:rPr>
              <a:t>removed the Net </a:t>
            </a:r>
            <a:r>
              <a:rPr lang="en-US" sz="1600" dirty="0">
                <a:solidFill>
                  <a:prstClr val="black"/>
                </a:solidFill>
              </a:rPr>
              <a:t>V</a:t>
            </a:r>
            <a:r>
              <a:rPr lang="en-US" sz="1600" dirty="0" smtClean="0">
                <a:solidFill>
                  <a:prstClr val="black"/>
                </a:solidFill>
              </a:rPr>
              <a:t>alue Rule </a:t>
            </a:r>
            <a:r>
              <a:rPr lang="en-US" sz="1600" dirty="0">
                <a:solidFill>
                  <a:prstClr val="black"/>
                </a:solidFill>
              </a:rPr>
              <a:t>for disregarded entities under Reg. section </a:t>
            </a:r>
            <a:r>
              <a:rPr lang="en-US" sz="1600" dirty="0" smtClean="0">
                <a:solidFill>
                  <a:prstClr val="black"/>
                </a:solidFill>
              </a:rPr>
              <a:t>1.752-2(k).</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I</a:t>
            </a:r>
            <a:r>
              <a:rPr lang="en-US" sz="1600" dirty="0" smtClean="0">
                <a:solidFill>
                  <a:prstClr val="black"/>
                </a:solidFill>
              </a:rPr>
              <a:t>nstead </a:t>
            </a:r>
            <a:r>
              <a:rPr lang="en-US" sz="1600" dirty="0">
                <a:solidFill>
                  <a:prstClr val="black"/>
                </a:solidFill>
              </a:rPr>
              <a:t>create a </a:t>
            </a:r>
            <a:r>
              <a:rPr lang="en-US" sz="1600" b="1" i="1" dirty="0">
                <a:solidFill>
                  <a:prstClr val="black"/>
                </a:solidFill>
              </a:rPr>
              <a:t>new adverse presumption </a:t>
            </a:r>
            <a:r>
              <a:rPr lang="en-US" sz="1600" dirty="0">
                <a:solidFill>
                  <a:prstClr val="black"/>
                </a:solidFill>
              </a:rPr>
              <a:t>under the proposed anti-abuse rule when there is evidence  of  a  plan  to  circumvent  or avoid  a  payment  obligation.  </a:t>
            </a:r>
            <a:endParaRPr lang="en-US" sz="1600" dirty="0" smtClean="0">
              <a:solidFill>
                <a:prstClr val="black"/>
              </a:solidFill>
            </a:endParaRPr>
          </a:p>
          <a:p>
            <a:pPr lvl="1" algn="just">
              <a:lnSpc>
                <a:spcPct val="120000"/>
              </a:lnSpc>
              <a:spcBef>
                <a:spcPts val="0"/>
              </a:spcBef>
              <a:spcAft>
                <a:spcPts val="900"/>
              </a:spcAft>
              <a:buClr>
                <a:schemeClr val="tx2">
                  <a:lumMod val="60000"/>
                  <a:lumOff val="40000"/>
                </a:schemeClr>
              </a:buClr>
            </a:pPr>
            <a:r>
              <a:rPr lang="en-US" sz="1500" dirty="0" smtClean="0">
                <a:solidFill>
                  <a:prstClr val="black"/>
                </a:solidFill>
              </a:rPr>
              <a:t>Such  </a:t>
            </a:r>
            <a:r>
              <a:rPr lang="en-US" sz="1500" dirty="0">
                <a:solidFill>
                  <a:prstClr val="black"/>
                </a:solidFill>
              </a:rPr>
              <a:t>a  plan  is  deemed  to  exist  if  the  facts  and  circumstances  show  that  there  is  not  a  reasonable  expectation  that  the  payment  obligor  will  have  the  ability  to  make  the  required payments if the payment obligation becomes due and payable.  This rule would seem to apply to </a:t>
            </a:r>
            <a:r>
              <a:rPr lang="en-US" sz="1500" u="sng" dirty="0">
                <a:solidFill>
                  <a:prstClr val="black"/>
                </a:solidFill>
              </a:rPr>
              <a:t>any obligor</a:t>
            </a:r>
            <a:r>
              <a:rPr lang="en-US" sz="1500" dirty="0">
                <a:solidFill>
                  <a:prstClr val="black"/>
                </a:solidFill>
              </a:rPr>
              <a:t>, including individuals.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May minimize the desirability of using disregarded entities in the future if basis is required/desired.</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22</a:t>
            </a:fld>
            <a:endParaRPr lang="en-US" dirty="0"/>
          </a:p>
        </p:txBody>
      </p:sp>
    </p:spTree>
    <p:extLst>
      <p:ext uri="{BB962C8B-B14F-4D97-AF65-F5344CB8AC3E}">
        <p14:creationId xmlns:p14="http://schemas.microsoft.com/office/powerpoint/2010/main" val="136609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DISCLOSURE REQUIREMENTS – FORM 8275</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To  the  extent  a  partner  or  related  person  enters  into  a  bottom  dollar  payment  obligation,  the  partnership  must  disclose  the  obligation  on  a  completed Form 8275, Disclosure Statement, attached to the return of the partnership for the tax year in which the bottom dollar obligation is undertaken or modified</a:t>
            </a:r>
            <a:r>
              <a:rPr lang="en-US" sz="1600" dirty="0" smtClean="0">
                <a:solidFill>
                  <a:prstClr val="black"/>
                </a:solidFill>
              </a:rPr>
              <a:t>.</a:t>
            </a:r>
            <a:endParaRPr lang="en-US" sz="8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Attaching a statement to the return is not acceptable under the regulations.</a:t>
            </a:r>
          </a:p>
          <a:p>
            <a:pPr algn="just">
              <a:lnSpc>
                <a:spcPct val="120000"/>
              </a:lnSpc>
              <a:spcBef>
                <a:spcPts val="0"/>
              </a:spcBef>
              <a:spcAft>
                <a:spcPts val="900"/>
              </a:spcAft>
            </a:pPr>
            <a:endParaRPr lang="en-US" sz="1600" dirty="0" smtClean="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23</a:t>
            </a:fld>
            <a:endParaRPr lang="en-US" dirty="0"/>
          </a:p>
        </p:txBody>
      </p:sp>
    </p:spTree>
    <p:extLst>
      <p:ext uri="{BB962C8B-B14F-4D97-AF65-F5344CB8AC3E}">
        <p14:creationId xmlns:p14="http://schemas.microsoft.com/office/powerpoint/2010/main" val="413867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EFFECTIVE DATE</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Effective October 5, 2016, to  liabilities  incurred  or  assumed  by  a  partnership  and payment obligations imposed or undertaken with respect to a partnership liability.</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Consistent  with  the  2014  </a:t>
            </a:r>
            <a:r>
              <a:rPr lang="en-US" sz="1600" dirty="0" smtClean="0">
                <a:solidFill>
                  <a:prstClr val="black"/>
                </a:solidFill>
              </a:rPr>
              <a:t>Proposed  </a:t>
            </a:r>
            <a:r>
              <a:rPr lang="en-US" sz="1600" dirty="0">
                <a:solidFill>
                  <a:prstClr val="black"/>
                </a:solidFill>
              </a:rPr>
              <a:t>R</a:t>
            </a:r>
            <a:r>
              <a:rPr lang="en-US" sz="1600" dirty="0" smtClean="0">
                <a:solidFill>
                  <a:prstClr val="black"/>
                </a:solidFill>
              </a:rPr>
              <a:t>egulations</a:t>
            </a:r>
            <a:r>
              <a:rPr lang="en-US" sz="1600" dirty="0">
                <a:solidFill>
                  <a:prstClr val="black"/>
                </a:solidFill>
              </a:rPr>
              <a:t>,  the  </a:t>
            </a:r>
            <a:r>
              <a:rPr lang="en-US" sz="1600" dirty="0" smtClean="0">
                <a:solidFill>
                  <a:prstClr val="black"/>
                </a:solidFill>
              </a:rPr>
              <a:t>IRC </a:t>
            </a:r>
            <a:r>
              <a:rPr lang="en-US" sz="1600" dirty="0">
                <a:solidFill>
                  <a:prstClr val="black"/>
                </a:solidFill>
              </a:rPr>
              <a:t>§ 752 Temp. Regs. provide  a  transition  rule,  pursuant  to  which  a  partner  whose  allocable  share  of  partnership  liabilities  under  Treas. Reg. § 1.752-2 exceeds  its  adjusted  basis  in  its  partnership  interest  as  of  October  5,  2016,  can  continue to apply the existing regulations for i) 7 years; ii) until the maturity date of the existing debt or iii) until the partner zeroes out its negative capital account.</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Transition relief  will  be  reduced  for  certain  reductions  in  the  amount  of  liabilities  allocated  to  that  partner  under  the  transition  rules  and,  upon  the  sale  of  any  partnership  property,  for  any  tax  gain  (including  section  704(c)  gain)  allocated  to  the  partner less that partner’s share of the amount realized.</a:t>
            </a:r>
          </a:p>
          <a:p>
            <a:pPr marL="109728" indent="0" algn="just">
              <a:lnSpc>
                <a:spcPct val="120000"/>
              </a:lnSpc>
              <a:spcBef>
                <a:spcPts val="0"/>
              </a:spcBef>
              <a:spcAft>
                <a:spcPts val="900"/>
              </a:spcAft>
              <a:buNone/>
            </a:pPr>
            <a:endParaRPr lang="en-US" sz="15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24</a:t>
            </a:fld>
            <a:endParaRPr lang="en-US" dirty="0"/>
          </a:p>
        </p:txBody>
      </p:sp>
    </p:spTree>
    <p:extLst>
      <p:ext uri="{BB962C8B-B14F-4D97-AF65-F5344CB8AC3E}">
        <p14:creationId xmlns:p14="http://schemas.microsoft.com/office/powerpoint/2010/main" val="413867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62641"/>
            <a:ext cx="8229600" cy="5304759"/>
          </a:xfrm>
        </p:spPr>
        <p:txBody>
          <a:bodyPr>
            <a:noAutofit/>
          </a:bodyPr>
          <a:lstStyle/>
          <a:p>
            <a:pPr marL="109728" lvl="0" indent="0" algn="just">
              <a:lnSpc>
                <a:spcPct val="120000"/>
              </a:lnSpc>
              <a:spcBef>
                <a:spcPts val="0"/>
              </a:spcBef>
              <a:spcAft>
                <a:spcPts val="900"/>
              </a:spcAft>
              <a:buClr>
                <a:srgbClr val="D34817"/>
              </a:buClr>
              <a:buNone/>
            </a:pPr>
            <a:r>
              <a:rPr lang="en-US" sz="2000" b="1" u="sng" dirty="0" smtClean="0">
                <a:solidFill>
                  <a:prstClr val="black"/>
                </a:solidFill>
              </a:rPr>
              <a:t>DISGUISED SALE RULE – IRC SECTION </a:t>
            </a:r>
            <a:r>
              <a:rPr lang="en-US" sz="2000" b="1" u="sng" dirty="0">
                <a:solidFill>
                  <a:prstClr val="black"/>
                </a:solidFill>
              </a:rPr>
              <a:t>707(A)(2)(b</a:t>
            </a:r>
            <a:r>
              <a:rPr lang="en-US" sz="2000" b="1" u="sng" dirty="0" smtClean="0">
                <a:solidFill>
                  <a:prstClr val="black"/>
                </a:solidFill>
              </a:rPr>
              <a:t>)</a:t>
            </a:r>
          </a:p>
          <a:p>
            <a:pPr marL="109728" lvl="0" indent="0" algn="just">
              <a:lnSpc>
                <a:spcPct val="120000"/>
              </a:lnSpc>
              <a:spcBef>
                <a:spcPts val="0"/>
              </a:spcBef>
              <a:spcAft>
                <a:spcPts val="900"/>
              </a:spcAft>
              <a:buClr>
                <a:srgbClr val="D34817"/>
              </a:buClr>
              <a:buNone/>
            </a:pPr>
            <a:r>
              <a:rPr lang="en-US" sz="1600" dirty="0" smtClean="0">
                <a:solidFill>
                  <a:prstClr val="black"/>
                </a:solidFill>
              </a:rPr>
              <a:t>The </a:t>
            </a:r>
            <a:r>
              <a:rPr lang="en-US" sz="1600" dirty="0">
                <a:solidFill>
                  <a:prstClr val="black"/>
                </a:solidFill>
              </a:rPr>
              <a:t>regulations under </a:t>
            </a:r>
            <a:r>
              <a:rPr lang="en-US" sz="1600" dirty="0" smtClean="0">
                <a:solidFill>
                  <a:prstClr val="black"/>
                </a:solidFill>
              </a:rPr>
              <a:t>IRC Section </a:t>
            </a:r>
            <a:r>
              <a:rPr lang="en-US" sz="1600" dirty="0">
                <a:solidFill>
                  <a:prstClr val="black"/>
                </a:solidFill>
              </a:rPr>
              <a:t>707(a)(2)(B) set forth rules as to when a contribution to the partnership followed by (or preceded by) a partnership distribution will be deemed a sale requiring the selling partner to recognize gain or loss on the disguised sale</a:t>
            </a:r>
            <a:r>
              <a:rPr lang="en-US" sz="1600" dirty="0" smtClean="0">
                <a:solidFill>
                  <a:prstClr val="black"/>
                </a:solidFill>
              </a:rPr>
              <a:t>.  Generally distributions within 2 years can involve the Disguised Sale Rule.</a:t>
            </a:r>
          </a:p>
          <a:p>
            <a:pPr marL="109728" lvl="0" indent="0" algn="just">
              <a:lnSpc>
                <a:spcPct val="120000"/>
              </a:lnSpc>
              <a:spcBef>
                <a:spcPts val="0"/>
              </a:spcBef>
              <a:spcAft>
                <a:spcPts val="900"/>
              </a:spcAft>
              <a:buClr>
                <a:srgbClr val="D34817"/>
              </a:buClr>
              <a:buNone/>
            </a:pPr>
            <a:endParaRPr lang="en-US" sz="800" dirty="0">
              <a:solidFill>
                <a:prstClr val="black"/>
              </a:solidFill>
            </a:endParaRPr>
          </a:p>
          <a:p>
            <a:pPr marL="395478" lvl="0" indent="-285750" algn="just">
              <a:lnSpc>
                <a:spcPct val="120000"/>
              </a:lnSpc>
              <a:spcBef>
                <a:spcPts val="0"/>
              </a:spcBef>
              <a:spcAft>
                <a:spcPts val="900"/>
              </a:spcAft>
              <a:buClr>
                <a:schemeClr val="tx2">
                  <a:lumMod val="60000"/>
                  <a:lumOff val="40000"/>
                </a:schemeClr>
              </a:buClr>
              <a:buFont typeface="Courier New" panose="02070309020205020404" pitchFamily="49" charset="0"/>
              <a:buChar char="o"/>
            </a:pPr>
            <a:r>
              <a:rPr lang="en-US" sz="1600" dirty="0" smtClean="0">
                <a:solidFill>
                  <a:prstClr val="black"/>
                </a:solidFill>
              </a:rPr>
              <a:t>Exception to the Disguised Sale Rules:  The following certain payments/distributions are not treated as part of the sale:</a:t>
            </a:r>
          </a:p>
          <a:p>
            <a:pPr marL="761238" lvl="1" indent="-285750" algn="just">
              <a:lnSpc>
                <a:spcPct val="120000"/>
              </a:lnSpc>
              <a:spcBef>
                <a:spcPts val="0"/>
              </a:spcBef>
              <a:spcAft>
                <a:spcPts val="900"/>
              </a:spcAft>
              <a:buClr>
                <a:schemeClr val="tx2">
                  <a:lumMod val="60000"/>
                  <a:lumOff val="40000"/>
                </a:schemeClr>
              </a:buClr>
              <a:buFont typeface="Arial" panose="020B0604020202020204" pitchFamily="34" charset="0"/>
              <a:buChar char="•"/>
            </a:pPr>
            <a:r>
              <a:rPr lang="en-US" sz="1400" dirty="0" smtClean="0">
                <a:solidFill>
                  <a:prstClr val="black"/>
                </a:solidFill>
              </a:rPr>
              <a:t>Guaranteed payments</a:t>
            </a:r>
            <a:endParaRPr lang="en-US" sz="1400" dirty="0">
              <a:solidFill>
                <a:prstClr val="black"/>
              </a:solidFill>
            </a:endParaRPr>
          </a:p>
          <a:p>
            <a:pPr marL="761238" lvl="1" indent="-285750" algn="just">
              <a:lnSpc>
                <a:spcPct val="120000"/>
              </a:lnSpc>
              <a:spcBef>
                <a:spcPts val="0"/>
              </a:spcBef>
              <a:spcAft>
                <a:spcPts val="900"/>
              </a:spcAft>
              <a:buClr>
                <a:schemeClr val="tx2">
                  <a:lumMod val="60000"/>
                  <a:lumOff val="40000"/>
                </a:schemeClr>
              </a:buClr>
              <a:buFont typeface="Arial" panose="020B0604020202020204" pitchFamily="34" charset="0"/>
              <a:buChar char="•"/>
            </a:pPr>
            <a:r>
              <a:rPr lang="en-US" sz="1400" dirty="0" smtClean="0">
                <a:solidFill>
                  <a:prstClr val="black"/>
                </a:solidFill>
              </a:rPr>
              <a:t>Preferred returns</a:t>
            </a:r>
            <a:endParaRPr lang="en-US" sz="1400" dirty="0">
              <a:solidFill>
                <a:prstClr val="black"/>
              </a:solidFill>
            </a:endParaRPr>
          </a:p>
          <a:p>
            <a:pPr marL="761238" lvl="1" indent="-285750" algn="just">
              <a:lnSpc>
                <a:spcPct val="120000"/>
              </a:lnSpc>
              <a:spcBef>
                <a:spcPts val="0"/>
              </a:spcBef>
              <a:spcAft>
                <a:spcPts val="900"/>
              </a:spcAft>
              <a:buClr>
                <a:schemeClr val="tx2">
                  <a:lumMod val="60000"/>
                  <a:lumOff val="40000"/>
                </a:schemeClr>
              </a:buClr>
              <a:buFont typeface="Arial" panose="020B0604020202020204" pitchFamily="34" charset="0"/>
              <a:buChar char="•"/>
            </a:pPr>
            <a:r>
              <a:rPr lang="en-US" sz="1400" dirty="0">
                <a:solidFill>
                  <a:prstClr val="black"/>
                </a:solidFill>
              </a:rPr>
              <a:t>O</a:t>
            </a:r>
            <a:r>
              <a:rPr lang="en-US" sz="1400" dirty="0" smtClean="0">
                <a:solidFill>
                  <a:prstClr val="black"/>
                </a:solidFill>
              </a:rPr>
              <a:t>perating </a:t>
            </a:r>
            <a:r>
              <a:rPr lang="en-US" sz="1400" dirty="0">
                <a:solidFill>
                  <a:prstClr val="black"/>
                </a:solidFill>
              </a:rPr>
              <a:t>cash flow </a:t>
            </a:r>
            <a:r>
              <a:rPr lang="en-US" sz="1400" dirty="0" smtClean="0">
                <a:solidFill>
                  <a:prstClr val="black"/>
                </a:solidFill>
              </a:rPr>
              <a:t>distributions</a:t>
            </a:r>
            <a:endParaRPr lang="en-US" sz="1400" dirty="0">
              <a:solidFill>
                <a:prstClr val="black"/>
              </a:solidFill>
            </a:endParaRPr>
          </a:p>
          <a:p>
            <a:pPr marL="761238" lvl="1" indent="-285750" algn="just">
              <a:lnSpc>
                <a:spcPct val="120000"/>
              </a:lnSpc>
              <a:spcBef>
                <a:spcPts val="0"/>
              </a:spcBef>
              <a:spcAft>
                <a:spcPts val="900"/>
              </a:spcAft>
              <a:buClr>
                <a:schemeClr val="tx2">
                  <a:lumMod val="60000"/>
                  <a:lumOff val="40000"/>
                </a:schemeClr>
              </a:buClr>
              <a:buFont typeface="Arial" panose="020B0604020202020204" pitchFamily="34" charset="0"/>
              <a:buChar char="•"/>
            </a:pPr>
            <a:r>
              <a:rPr lang="en-US" sz="1400" dirty="0" smtClean="0">
                <a:solidFill>
                  <a:prstClr val="black"/>
                </a:solidFill>
              </a:rPr>
              <a:t>Reimbursements </a:t>
            </a:r>
            <a:r>
              <a:rPr lang="en-US" sz="1400" dirty="0">
                <a:solidFill>
                  <a:prstClr val="black"/>
                </a:solidFill>
              </a:rPr>
              <a:t>of preformation </a:t>
            </a:r>
            <a:r>
              <a:rPr lang="en-US" sz="1400" dirty="0" smtClean="0">
                <a:solidFill>
                  <a:prstClr val="black"/>
                </a:solidFill>
              </a:rPr>
              <a:t>expenditures</a:t>
            </a:r>
            <a:endParaRPr lang="en-US" sz="1400" dirty="0">
              <a:solidFill>
                <a:prstClr val="black"/>
              </a:solidFill>
            </a:endParaRPr>
          </a:p>
          <a:p>
            <a:pPr algn="just">
              <a:lnSpc>
                <a:spcPct val="120000"/>
              </a:lnSpc>
              <a:spcBef>
                <a:spcPts val="0"/>
              </a:spcBef>
              <a:spcAft>
                <a:spcPts val="900"/>
              </a:spcAft>
            </a:pPr>
            <a:endParaRPr lang="en-US" sz="16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25</a:t>
            </a:fld>
            <a:endParaRPr lang="en-US" dirty="0"/>
          </a:p>
        </p:txBody>
      </p:sp>
    </p:spTree>
    <p:extLst>
      <p:ext uri="{BB962C8B-B14F-4D97-AF65-F5344CB8AC3E}">
        <p14:creationId xmlns:p14="http://schemas.microsoft.com/office/powerpoint/2010/main" val="411935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62600"/>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DISGUISED SALES </a:t>
            </a:r>
            <a:r>
              <a:rPr lang="en-US" sz="2000" b="1" u="sng" dirty="0" smtClean="0">
                <a:solidFill>
                  <a:prstClr val="black"/>
                </a:solidFill>
              </a:rPr>
              <a:t>– NON QUALIFIED LIABILITIES</a:t>
            </a:r>
            <a:endParaRPr lang="en-US" sz="2000" b="1" u="sng" dirty="0">
              <a:solidFill>
                <a:prstClr val="black"/>
              </a:solidFill>
            </a:endParaRPr>
          </a:p>
          <a:p>
            <a:pPr marL="0" lvl="0" indent="0" algn="just">
              <a:lnSpc>
                <a:spcPct val="120000"/>
              </a:lnSpc>
              <a:spcBef>
                <a:spcPts val="0"/>
              </a:spcBef>
              <a:spcAft>
                <a:spcPts val="900"/>
              </a:spcAft>
              <a:buClr>
                <a:srgbClr val="D34817"/>
              </a:buClr>
              <a:buNone/>
            </a:pPr>
            <a:r>
              <a:rPr lang="en-US" sz="1800" dirty="0" smtClean="0">
                <a:solidFill>
                  <a:prstClr val="black"/>
                </a:solidFill>
              </a:rPr>
              <a:t>Non-Qualified Liabilities are generally included in the calculation of the deemed sales price:</a:t>
            </a:r>
          </a:p>
          <a:p>
            <a:pPr lvl="0" algn="just">
              <a:lnSpc>
                <a:spcPct val="120000"/>
              </a:lnSpc>
              <a:spcBef>
                <a:spcPts val="0"/>
              </a:spcBef>
              <a:spcAft>
                <a:spcPts val="900"/>
              </a:spcAft>
              <a:buClr>
                <a:schemeClr val="tx2">
                  <a:lumMod val="60000"/>
                  <a:lumOff val="40000"/>
                </a:schemeClr>
              </a:buClr>
            </a:pPr>
            <a:r>
              <a:rPr lang="en-US" sz="1600" dirty="0" smtClean="0">
                <a:solidFill>
                  <a:prstClr val="black"/>
                </a:solidFill>
              </a:rPr>
              <a:t>All nonqualified liabilities </a:t>
            </a:r>
            <a:r>
              <a:rPr lang="en-US" sz="1600" dirty="0">
                <a:solidFill>
                  <a:prstClr val="black"/>
                </a:solidFill>
              </a:rPr>
              <a:t>are treated as nonrecourse liabilities for disguised sale purposes, even if the partner guarantees 100 </a:t>
            </a:r>
            <a:r>
              <a:rPr lang="en-US" sz="1600" dirty="0" smtClean="0">
                <a:solidFill>
                  <a:prstClr val="black"/>
                </a:solidFill>
              </a:rPr>
              <a:t>percent (100%) </a:t>
            </a:r>
            <a:r>
              <a:rPr lang="en-US" sz="1600" dirty="0">
                <a:solidFill>
                  <a:prstClr val="black"/>
                </a:solidFill>
              </a:rPr>
              <a:t>of every dollar of the liability and is economically liable for repayment of the debt. </a:t>
            </a:r>
            <a:endParaRPr lang="en-US" sz="1600" dirty="0" smtClean="0">
              <a:solidFill>
                <a:prstClr val="black"/>
              </a:solidFill>
            </a:endParaRPr>
          </a:p>
          <a:p>
            <a:pPr lvl="1" algn="just">
              <a:lnSpc>
                <a:spcPct val="120000"/>
              </a:lnSpc>
              <a:spcBef>
                <a:spcPts val="0"/>
              </a:spcBef>
              <a:spcAft>
                <a:spcPts val="900"/>
              </a:spcAft>
              <a:buClr>
                <a:schemeClr val="tx2">
                  <a:lumMod val="60000"/>
                  <a:lumOff val="40000"/>
                </a:schemeClr>
              </a:buClr>
            </a:pPr>
            <a:r>
              <a:rPr lang="en-US" sz="1300" dirty="0" smtClean="0">
                <a:solidFill>
                  <a:prstClr val="black"/>
                </a:solidFill>
              </a:rPr>
              <a:t>October 2, 2017 Second Report to the President by Treasury notes that this provision will be revoked and the concept revised.  </a:t>
            </a:r>
          </a:p>
          <a:p>
            <a:pPr lvl="1" algn="just">
              <a:lnSpc>
                <a:spcPct val="120000"/>
              </a:lnSpc>
              <a:spcBef>
                <a:spcPts val="0"/>
              </a:spcBef>
              <a:spcAft>
                <a:spcPts val="900"/>
              </a:spcAft>
              <a:buClr>
                <a:schemeClr val="tx2">
                  <a:lumMod val="60000"/>
                  <a:lumOff val="40000"/>
                </a:schemeClr>
              </a:buClr>
            </a:pPr>
            <a:r>
              <a:rPr lang="en-US" sz="1300" dirty="0" smtClean="0">
                <a:solidFill>
                  <a:prstClr val="black"/>
                </a:solidFill>
              </a:rPr>
              <a:t>Expect the non-recourse treatment in disguised sale regulations to be either entirely withdrawn or further postponed from its January 3, 2017 effective date  due to further considerations.</a:t>
            </a:r>
            <a:endParaRPr lang="en-US" sz="13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Due to the loss of basis by way of guaranteed debt, most taxpayers will face phantom taxable gain on every partnership contribution that involves the assignment of nonqualified liabilities, even if those liabilities are fully guaranteed by the contributing partner. </a:t>
            </a:r>
            <a:r>
              <a:rPr lang="en-US" sz="1600" dirty="0" smtClean="0">
                <a:solidFill>
                  <a:prstClr val="black"/>
                </a:solidFill>
              </a:rPr>
              <a:t>  </a:t>
            </a:r>
          </a:p>
          <a:p>
            <a:pPr lvl="0" algn="just">
              <a:lnSpc>
                <a:spcPct val="120000"/>
              </a:lnSpc>
              <a:spcBef>
                <a:spcPts val="0"/>
              </a:spcBef>
              <a:spcAft>
                <a:spcPts val="900"/>
              </a:spcAft>
              <a:buClr>
                <a:schemeClr val="tx2">
                  <a:lumMod val="60000"/>
                  <a:lumOff val="40000"/>
                </a:schemeClr>
              </a:buClr>
            </a:pPr>
            <a:r>
              <a:rPr lang="en-US" sz="1600" dirty="0" smtClean="0">
                <a:solidFill>
                  <a:prstClr val="black"/>
                </a:solidFill>
              </a:rPr>
              <a:t>The changes under IRC § 752 substantially limits the ability to use a leverage of partnership structure in the future.</a:t>
            </a:r>
            <a:endParaRPr lang="en-US" sz="1600" dirty="0">
              <a:solidFill>
                <a:prstClr val="black"/>
              </a:solidFill>
            </a:endParaRPr>
          </a:p>
          <a:p>
            <a:pPr algn="just">
              <a:lnSpc>
                <a:spcPct val="120000"/>
              </a:lnSpc>
              <a:spcBef>
                <a:spcPts val="0"/>
              </a:spcBef>
              <a:spcAft>
                <a:spcPts val="900"/>
              </a:spcAft>
            </a:pPr>
            <a:endParaRPr lang="en-US" sz="16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26</a:t>
            </a:fld>
            <a:endParaRPr lang="en-US" dirty="0"/>
          </a:p>
        </p:txBody>
      </p:sp>
    </p:spTree>
    <p:extLst>
      <p:ext uri="{BB962C8B-B14F-4D97-AF65-F5344CB8AC3E}">
        <p14:creationId xmlns:p14="http://schemas.microsoft.com/office/powerpoint/2010/main" val="266108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87524"/>
            <a:ext cx="8229600" cy="5608476"/>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DISGUISED SALES </a:t>
            </a:r>
            <a:r>
              <a:rPr lang="en-US" sz="2000" b="1" u="sng" dirty="0" smtClean="0">
                <a:solidFill>
                  <a:prstClr val="black"/>
                </a:solidFill>
              </a:rPr>
              <a:t>–QUALIFIED LIABILITIES</a:t>
            </a:r>
            <a:endParaRPr lang="en-US" sz="2000" b="1" u="sng" dirty="0">
              <a:solidFill>
                <a:prstClr val="black"/>
              </a:solidFill>
            </a:endParaRPr>
          </a:p>
          <a:p>
            <a:pPr marL="0" lvl="0" indent="0" algn="just">
              <a:lnSpc>
                <a:spcPct val="120000"/>
              </a:lnSpc>
              <a:spcBef>
                <a:spcPts val="0"/>
              </a:spcBef>
              <a:spcAft>
                <a:spcPts val="900"/>
              </a:spcAft>
              <a:buClr>
                <a:srgbClr val="D34817"/>
              </a:buClr>
              <a:buNone/>
            </a:pPr>
            <a:r>
              <a:rPr lang="en-US" sz="1550" dirty="0" smtClean="0">
                <a:solidFill>
                  <a:prstClr val="black"/>
                </a:solidFill>
              </a:rPr>
              <a:t>In contrast, Qualified Liabilities are generally excluded from the calculation of the deemed sales price:</a:t>
            </a:r>
          </a:p>
          <a:p>
            <a:pPr lvl="0" algn="just">
              <a:lnSpc>
                <a:spcPct val="120000"/>
              </a:lnSpc>
              <a:spcBef>
                <a:spcPts val="0"/>
              </a:spcBef>
              <a:spcAft>
                <a:spcPts val="900"/>
              </a:spcAft>
              <a:buClr>
                <a:schemeClr val="tx2">
                  <a:lumMod val="60000"/>
                  <a:lumOff val="40000"/>
                </a:schemeClr>
              </a:buClr>
            </a:pPr>
            <a:r>
              <a:rPr lang="en-US" sz="1400" u="sng" dirty="0" smtClean="0">
                <a:solidFill>
                  <a:prstClr val="black"/>
                </a:solidFill>
              </a:rPr>
              <a:t>2 Year Rule</a:t>
            </a:r>
            <a:r>
              <a:rPr lang="en-US" sz="1400" dirty="0" smtClean="0">
                <a:solidFill>
                  <a:prstClr val="black"/>
                </a:solidFill>
              </a:rPr>
              <a:t>.  Incurred </a:t>
            </a:r>
            <a:r>
              <a:rPr lang="en-US" sz="1400" dirty="0">
                <a:solidFill>
                  <a:prstClr val="black"/>
                </a:solidFill>
              </a:rPr>
              <a:t>by the partner more than two years prior to the earlier of the date the partner agrees in writing to transfer the property or the date the partner transfers the property, provided the liability encumbered the property throughout that two-year period. Treas. Reg. § 1.707-5(a)(6)(i)(A).</a:t>
            </a:r>
          </a:p>
          <a:p>
            <a:pPr lvl="0" algn="just">
              <a:lnSpc>
                <a:spcPct val="120000"/>
              </a:lnSpc>
              <a:spcBef>
                <a:spcPts val="0"/>
              </a:spcBef>
              <a:spcAft>
                <a:spcPts val="900"/>
              </a:spcAft>
              <a:buClr>
                <a:schemeClr val="tx2">
                  <a:lumMod val="60000"/>
                  <a:lumOff val="40000"/>
                </a:schemeClr>
              </a:buClr>
            </a:pPr>
            <a:r>
              <a:rPr lang="en-US" sz="1400" u="sng" dirty="0" smtClean="0">
                <a:solidFill>
                  <a:prstClr val="black"/>
                </a:solidFill>
              </a:rPr>
              <a:t>Anticipation of Transfer</a:t>
            </a:r>
            <a:r>
              <a:rPr lang="en-US" sz="1400" dirty="0" smtClean="0">
                <a:solidFill>
                  <a:prstClr val="black"/>
                </a:solidFill>
              </a:rPr>
              <a:t>.  Not </a:t>
            </a:r>
            <a:r>
              <a:rPr lang="en-US" sz="1400" dirty="0">
                <a:solidFill>
                  <a:prstClr val="black"/>
                </a:solidFill>
              </a:rPr>
              <a:t>incurred in anticipation of the transfer of the property to the partnership but was incurred by the partner within the two-year period prior to the earlier of the date the partner agrees in writing to transfer the property or the date the partner transfers the property to the partnership, provided the liability has encumbered the property since it was incurred. Treas. Reg. § 1.707-5(a)(6)(i)(B).</a:t>
            </a:r>
          </a:p>
          <a:p>
            <a:pPr lvl="0" algn="just">
              <a:lnSpc>
                <a:spcPct val="120000"/>
              </a:lnSpc>
              <a:spcBef>
                <a:spcPts val="0"/>
              </a:spcBef>
              <a:spcAft>
                <a:spcPts val="900"/>
              </a:spcAft>
              <a:buClr>
                <a:schemeClr val="tx2">
                  <a:lumMod val="60000"/>
                  <a:lumOff val="40000"/>
                </a:schemeClr>
              </a:buClr>
            </a:pPr>
            <a:r>
              <a:rPr lang="en-US" sz="1400" u="sng" dirty="0" smtClean="0">
                <a:solidFill>
                  <a:prstClr val="black"/>
                </a:solidFill>
              </a:rPr>
              <a:t>Tracing Rule</a:t>
            </a:r>
            <a:r>
              <a:rPr lang="en-US" sz="1400" dirty="0" smtClean="0">
                <a:solidFill>
                  <a:prstClr val="black"/>
                </a:solidFill>
              </a:rPr>
              <a:t>.  Allocable </a:t>
            </a:r>
            <a:r>
              <a:rPr lang="en-US" sz="1400" dirty="0">
                <a:solidFill>
                  <a:prstClr val="black"/>
                </a:solidFill>
              </a:rPr>
              <a:t>under the interest tracing rules of Treas. Reg. § 1.163-8T to capital expenditures with respect to the transferred property. Treas. Reg. § 1.707-5(a)(6)(i)(C</a:t>
            </a:r>
            <a:r>
              <a:rPr lang="en-US" sz="1400" dirty="0" smtClean="0">
                <a:solidFill>
                  <a:prstClr val="black"/>
                </a:solidFill>
              </a:rPr>
              <a:t>).</a:t>
            </a:r>
            <a:endParaRPr lang="en-US" sz="14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400" u="sng" dirty="0" smtClean="0">
                <a:solidFill>
                  <a:prstClr val="black"/>
                </a:solidFill>
              </a:rPr>
              <a:t>Ordinary Course of Business</a:t>
            </a:r>
            <a:r>
              <a:rPr lang="en-US" sz="1400" dirty="0" smtClean="0">
                <a:solidFill>
                  <a:prstClr val="black"/>
                </a:solidFill>
              </a:rPr>
              <a:t>. Incurred </a:t>
            </a:r>
            <a:r>
              <a:rPr lang="en-US" sz="1400" dirty="0">
                <a:solidFill>
                  <a:prstClr val="black"/>
                </a:solidFill>
              </a:rPr>
              <a:t>in the ordinary course of the trade or business in which the property contributed to the partnership was used or held, but only if all the assets related to that trade or business are transferred other than assets that are not material to a continuation of the trade or business. Treas. Reg. § 1.707-5(a)(6)(i)(D).</a:t>
            </a:r>
          </a:p>
          <a:p>
            <a:pPr algn="just">
              <a:lnSpc>
                <a:spcPct val="120000"/>
              </a:lnSpc>
              <a:spcBef>
                <a:spcPts val="0"/>
              </a:spcBef>
              <a:spcAft>
                <a:spcPts val="900"/>
              </a:spcAft>
            </a:pPr>
            <a:endParaRPr lang="en-US" sz="16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27</a:t>
            </a:fld>
            <a:endParaRPr lang="en-US" dirty="0"/>
          </a:p>
        </p:txBody>
      </p:sp>
    </p:spTree>
    <p:extLst>
      <p:ext uri="{BB962C8B-B14F-4D97-AF65-F5344CB8AC3E}">
        <p14:creationId xmlns:p14="http://schemas.microsoft.com/office/powerpoint/2010/main" val="110601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46449"/>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PREFORMATION CAPITAL EXPENDITURES</a:t>
            </a:r>
          </a:p>
          <a:p>
            <a:pPr lvl="0" algn="just">
              <a:lnSpc>
                <a:spcPct val="120000"/>
              </a:lnSpc>
              <a:spcBef>
                <a:spcPts val="0"/>
              </a:spcBef>
              <a:spcAft>
                <a:spcPts val="900"/>
              </a:spcAft>
              <a:buClr>
                <a:schemeClr val="tx2">
                  <a:lumMod val="60000"/>
                  <a:lumOff val="40000"/>
                </a:schemeClr>
              </a:buClr>
            </a:pPr>
            <a:r>
              <a:rPr lang="en-US" sz="1600" dirty="0" smtClean="0">
                <a:solidFill>
                  <a:prstClr val="black"/>
                </a:solidFill>
              </a:rPr>
              <a:t>Limited to 20 </a:t>
            </a:r>
            <a:r>
              <a:rPr lang="en-US" sz="1600" dirty="0">
                <a:solidFill>
                  <a:prstClr val="black"/>
                </a:solidFill>
              </a:rPr>
              <a:t>percent of the fair market value (“FMV”) of the property transferred by the partner to the partnership, and the FMV of the transferred property </a:t>
            </a:r>
            <a:r>
              <a:rPr lang="en-US" sz="1600" dirty="0" smtClean="0">
                <a:solidFill>
                  <a:prstClr val="black"/>
                </a:solidFill>
              </a:rPr>
              <a:t>cannot </a:t>
            </a:r>
            <a:r>
              <a:rPr lang="en-US" sz="1600" dirty="0">
                <a:solidFill>
                  <a:prstClr val="black"/>
                </a:solidFill>
              </a:rPr>
              <a:t>not exceed 120 percent of the partner’s adjusted basis in the property at the time of the transfer</a:t>
            </a:r>
            <a:r>
              <a:rPr lang="en-US" sz="1600" dirty="0" smtClean="0">
                <a:solidFill>
                  <a:prstClr val="black"/>
                </a:solidFill>
              </a:rPr>
              <a:t>.  </a:t>
            </a:r>
          </a:p>
          <a:p>
            <a:pPr lvl="0" algn="just">
              <a:lnSpc>
                <a:spcPct val="120000"/>
              </a:lnSpc>
              <a:spcBef>
                <a:spcPts val="0"/>
              </a:spcBef>
              <a:spcAft>
                <a:spcPts val="900"/>
              </a:spcAft>
              <a:buClr>
                <a:schemeClr val="tx2">
                  <a:lumMod val="60000"/>
                  <a:lumOff val="40000"/>
                </a:schemeClr>
              </a:buClr>
            </a:pPr>
            <a:r>
              <a:rPr lang="en-US" sz="1600" dirty="0" smtClean="0">
                <a:solidFill>
                  <a:prstClr val="black"/>
                </a:solidFill>
              </a:rPr>
              <a:t>Although </a:t>
            </a:r>
            <a:r>
              <a:rPr lang="en-US" sz="1600" dirty="0">
                <a:solidFill>
                  <a:prstClr val="black"/>
                </a:solidFill>
              </a:rPr>
              <a:t>the 2014 Prop. Regs. </a:t>
            </a:r>
            <a:r>
              <a:rPr lang="en-US" sz="1600" dirty="0" smtClean="0">
                <a:solidFill>
                  <a:prstClr val="black"/>
                </a:solidFill>
              </a:rPr>
              <a:t>required </a:t>
            </a:r>
            <a:r>
              <a:rPr lang="en-US" sz="1600" dirty="0">
                <a:solidFill>
                  <a:prstClr val="black"/>
                </a:solidFill>
              </a:rPr>
              <a:t>property by </a:t>
            </a:r>
            <a:r>
              <a:rPr lang="en-US" sz="1600" dirty="0" smtClean="0">
                <a:solidFill>
                  <a:prstClr val="black"/>
                </a:solidFill>
              </a:rPr>
              <a:t>property determination, </a:t>
            </a:r>
            <a:r>
              <a:rPr lang="en-US" sz="1600" dirty="0">
                <a:solidFill>
                  <a:prstClr val="black"/>
                </a:solidFill>
              </a:rPr>
              <a:t>the Final Regs. permit aggregation to the </a:t>
            </a:r>
            <a:r>
              <a:rPr lang="en-US" sz="1600" dirty="0" smtClean="0">
                <a:solidFill>
                  <a:prstClr val="black"/>
                </a:solidFill>
              </a:rPr>
              <a:t>extent: </a:t>
            </a:r>
            <a:endParaRPr lang="en-US" sz="1600" dirty="0">
              <a:solidFill>
                <a:prstClr val="black"/>
              </a:solidFill>
            </a:endParaRPr>
          </a:p>
          <a:p>
            <a:pPr lvl="1" algn="just">
              <a:lnSpc>
                <a:spcPct val="120000"/>
              </a:lnSpc>
              <a:spcBef>
                <a:spcPts val="0"/>
              </a:spcBef>
              <a:spcAft>
                <a:spcPts val="900"/>
              </a:spcAft>
              <a:buClr>
                <a:schemeClr val="tx2">
                  <a:lumMod val="60000"/>
                  <a:lumOff val="40000"/>
                </a:schemeClr>
              </a:buClr>
            </a:pPr>
            <a:r>
              <a:rPr lang="en-US" sz="1600" dirty="0" smtClean="0">
                <a:solidFill>
                  <a:prstClr val="black"/>
                </a:solidFill>
              </a:rPr>
              <a:t>The </a:t>
            </a:r>
            <a:r>
              <a:rPr lang="en-US" sz="1600" dirty="0">
                <a:solidFill>
                  <a:prstClr val="black"/>
                </a:solidFill>
              </a:rPr>
              <a:t>total FMV of the aggregated property (of which no single property’s FMV exceeds one percent of the total FMV of </a:t>
            </a:r>
            <a:r>
              <a:rPr lang="en-US" sz="1600" dirty="0" smtClean="0">
                <a:solidFill>
                  <a:prstClr val="black"/>
                </a:solidFill>
              </a:rPr>
              <a:t>the </a:t>
            </a:r>
            <a:r>
              <a:rPr lang="en-US" sz="1600" dirty="0">
                <a:solidFill>
                  <a:prstClr val="black"/>
                </a:solidFill>
              </a:rPr>
              <a:t>aggregated property) is not greater than the lesser of 10 </a:t>
            </a:r>
            <a:r>
              <a:rPr lang="en-US" sz="1600" dirty="0" smtClean="0">
                <a:solidFill>
                  <a:prstClr val="black"/>
                </a:solidFill>
              </a:rPr>
              <a:t>percent (10%) </a:t>
            </a:r>
            <a:r>
              <a:rPr lang="en-US" sz="1600" dirty="0">
                <a:solidFill>
                  <a:prstClr val="black"/>
                </a:solidFill>
              </a:rPr>
              <a:t>of the total FMV of all property transferred by the </a:t>
            </a:r>
            <a:r>
              <a:rPr lang="en-US" sz="1600" dirty="0" smtClean="0">
                <a:solidFill>
                  <a:prstClr val="black"/>
                </a:solidFill>
              </a:rPr>
              <a:t>partner </a:t>
            </a:r>
            <a:r>
              <a:rPr lang="en-US" sz="1600" dirty="0">
                <a:solidFill>
                  <a:prstClr val="black"/>
                </a:solidFill>
              </a:rPr>
              <a:t>to the partnership (excluding money) or one million dollars; </a:t>
            </a:r>
          </a:p>
          <a:p>
            <a:pPr algn="just">
              <a:lnSpc>
                <a:spcPct val="120000"/>
              </a:lnSpc>
              <a:spcBef>
                <a:spcPts val="0"/>
              </a:spcBef>
              <a:spcAft>
                <a:spcPts val="900"/>
              </a:spcAft>
              <a:buClr>
                <a:schemeClr val="tx2">
                  <a:lumMod val="60000"/>
                  <a:lumOff val="40000"/>
                </a:schemeClr>
              </a:buClr>
            </a:pPr>
            <a:r>
              <a:rPr lang="en-US" sz="1600" dirty="0" smtClean="0">
                <a:solidFill>
                  <a:prstClr val="black"/>
                </a:solidFill>
              </a:rPr>
              <a:t>No </a:t>
            </a:r>
            <a:r>
              <a:rPr lang="en-US" sz="1600" dirty="0">
                <a:solidFill>
                  <a:prstClr val="black"/>
                </a:solidFill>
              </a:rPr>
              <a:t>double dipping, (i) if a partner uses a “qualified liability” to fund capital expenditures and (ii) economic responsibility for that borrowing shifts to another partner, taxpayer cannot rely on exception for preformation capital expenditures.</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28</a:t>
            </a:fld>
            <a:endParaRPr lang="en-US" dirty="0"/>
          </a:p>
        </p:txBody>
      </p:sp>
    </p:spTree>
    <p:extLst>
      <p:ext uri="{BB962C8B-B14F-4D97-AF65-F5344CB8AC3E}">
        <p14:creationId xmlns:p14="http://schemas.microsoft.com/office/powerpoint/2010/main" val="394656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46449"/>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ANTICIPATED REDUCTION</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In determining the extent to which a debt-financed distribution by a partnership should be treated as a sale, subsequent reductions in a partner’s share of liabilities if the reduction is anticipated and is intended to avoid sale treatment.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IRC § 707 Final Regs. Dropped the a reduction in a partner’s Net Value criteria when determining if a reduction in the partner’s share of the liability was anticipated.</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Under the Final Regulations, a subsequent reduction in a partner’s share of liabilities is only taken into consideration if </a:t>
            </a:r>
          </a:p>
          <a:p>
            <a:pPr marL="109728" lvl="0" indent="0" algn="just">
              <a:lnSpc>
                <a:spcPct val="120000"/>
              </a:lnSpc>
              <a:spcBef>
                <a:spcPts val="0"/>
              </a:spcBef>
              <a:spcAft>
                <a:spcPts val="900"/>
              </a:spcAft>
              <a:buClr>
                <a:srgbClr val="D34817"/>
              </a:buClr>
              <a:buNone/>
            </a:pPr>
            <a:r>
              <a:rPr lang="en-US" sz="1600" dirty="0">
                <a:solidFill>
                  <a:prstClr val="black"/>
                </a:solidFill>
              </a:rPr>
              <a:t>	</a:t>
            </a:r>
            <a:r>
              <a:rPr lang="en-US" sz="1600" dirty="0" smtClean="0">
                <a:solidFill>
                  <a:prstClr val="black"/>
                </a:solidFill>
              </a:rPr>
              <a:t>i</a:t>
            </a:r>
            <a:r>
              <a:rPr lang="en-US" sz="1600" dirty="0">
                <a:solidFill>
                  <a:prstClr val="black"/>
                </a:solidFill>
              </a:rPr>
              <a:t>) </a:t>
            </a:r>
            <a:r>
              <a:rPr lang="en-US" sz="1600" dirty="0" smtClean="0">
                <a:solidFill>
                  <a:prstClr val="black"/>
                </a:solidFill>
              </a:rPr>
              <a:t>	the </a:t>
            </a:r>
            <a:r>
              <a:rPr lang="en-US" sz="1600" dirty="0">
                <a:solidFill>
                  <a:prstClr val="black"/>
                </a:solidFill>
              </a:rPr>
              <a:t>reduction  was  </a:t>
            </a:r>
            <a:r>
              <a:rPr lang="en-US" sz="1600" dirty="0" smtClean="0">
                <a:solidFill>
                  <a:prstClr val="black"/>
                </a:solidFill>
              </a:rPr>
              <a:t>anticipated;  </a:t>
            </a:r>
            <a:endParaRPr lang="en-US" sz="1600" dirty="0">
              <a:solidFill>
                <a:prstClr val="black"/>
              </a:solidFill>
            </a:endParaRPr>
          </a:p>
          <a:p>
            <a:pPr marL="109728" lvl="0" indent="0" algn="just">
              <a:lnSpc>
                <a:spcPct val="120000"/>
              </a:lnSpc>
              <a:spcBef>
                <a:spcPts val="0"/>
              </a:spcBef>
              <a:spcAft>
                <a:spcPts val="900"/>
              </a:spcAft>
              <a:buClr>
                <a:srgbClr val="D34817"/>
              </a:buClr>
              <a:buNone/>
            </a:pPr>
            <a:r>
              <a:rPr lang="en-US" sz="1600" dirty="0">
                <a:solidFill>
                  <a:prstClr val="black"/>
                </a:solidFill>
              </a:rPr>
              <a:t>	ii) </a:t>
            </a:r>
            <a:r>
              <a:rPr lang="en-US" sz="1600" dirty="0" smtClean="0">
                <a:solidFill>
                  <a:prstClr val="black"/>
                </a:solidFill>
              </a:rPr>
              <a:t>	was  </a:t>
            </a:r>
            <a:r>
              <a:rPr lang="en-US" sz="1600" dirty="0">
                <a:solidFill>
                  <a:prstClr val="black"/>
                </a:solidFill>
              </a:rPr>
              <a:t>not  subject  to  the  entrepreneurial  risks  of  the  partnership  </a:t>
            </a:r>
            <a:r>
              <a:rPr lang="en-US" sz="1600" dirty="0" smtClean="0">
                <a:solidFill>
                  <a:prstClr val="black"/>
                </a:solidFill>
              </a:rPr>
              <a:t>operation;  </a:t>
            </a:r>
            <a:r>
              <a:rPr lang="en-US" sz="1600" dirty="0">
                <a:solidFill>
                  <a:prstClr val="black"/>
                </a:solidFill>
              </a:rPr>
              <a:t>and  </a:t>
            </a:r>
          </a:p>
          <a:p>
            <a:pPr marL="109728" lvl="0" indent="0" algn="just">
              <a:lnSpc>
                <a:spcPct val="120000"/>
              </a:lnSpc>
              <a:spcBef>
                <a:spcPts val="0"/>
              </a:spcBef>
              <a:spcAft>
                <a:spcPts val="900"/>
              </a:spcAft>
              <a:buClr>
                <a:srgbClr val="D34817"/>
              </a:buClr>
              <a:buNone/>
            </a:pPr>
            <a:r>
              <a:rPr lang="en-US" sz="1600" dirty="0">
                <a:solidFill>
                  <a:prstClr val="black"/>
                </a:solidFill>
              </a:rPr>
              <a:t>	iii) </a:t>
            </a:r>
            <a:r>
              <a:rPr lang="en-US" sz="1600" dirty="0" smtClean="0">
                <a:solidFill>
                  <a:prstClr val="black"/>
                </a:solidFill>
              </a:rPr>
              <a:t>	the  </a:t>
            </a:r>
            <a:r>
              <a:rPr lang="en-US" sz="1600" dirty="0">
                <a:solidFill>
                  <a:prstClr val="black"/>
                </a:solidFill>
              </a:rPr>
              <a:t>reduction  has  as  one  of  its  principal  purposes,  minimizing the amount of proceeds on a sale.</a:t>
            </a:r>
          </a:p>
          <a:p>
            <a:pPr lvl="0" algn="just">
              <a:lnSpc>
                <a:spcPct val="120000"/>
              </a:lnSpc>
              <a:spcBef>
                <a:spcPts val="0"/>
              </a:spcBef>
              <a:spcAft>
                <a:spcPts val="900"/>
              </a:spcAft>
              <a:buClr>
                <a:srgbClr val="D34817"/>
              </a:buClr>
            </a:pPr>
            <a:endParaRPr lang="en-US" sz="1600" dirty="0">
              <a:solidFill>
                <a:prstClr val="black"/>
              </a:solidFill>
            </a:endParaRPr>
          </a:p>
          <a:p>
            <a:pPr algn="just">
              <a:lnSpc>
                <a:spcPct val="120000"/>
              </a:lnSpc>
              <a:spcBef>
                <a:spcPts val="0"/>
              </a:spcBef>
              <a:spcAft>
                <a:spcPts val="900"/>
              </a:spcAft>
            </a:pPr>
            <a:endParaRPr lang="en-US" sz="16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29</a:t>
            </a:fld>
            <a:endParaRPr lang="en-US" dirty="0"/>
          </a:p>
        </p:txBody>
      </p:sp>
    </p:spTree>
    <p:extLst>
      <p:ext uri="{BB962C8B-B14F-4D97-AF65-F5344CB8AC3E}">
        <p14:creationId xmlns:p14="http://schemas.microsoft.com/office/powerpoint/2010/main" val="281356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181600"/>
          </a:xfrm>
        </p:spPr>
        <p:txBody>
          <a:bodyPr>
            <a:noAutofit/>
          </a:bodyPr>
          <a:lstStyle/>
          <a:p>
            <a:pPr marL="109728" indent="0">
              <a:lnSpc>
                <a:spcPct val="120000"/>
              </a:lnSpc>
              <a:spcBef>
                <a:spcPts val="0"/>
              </a:spcBef>
              <a:buNone/>
            </a:pPr>
            <a:r>
              <a:rPr lang="en-US" sz="2000" b="1" u="sng" dirty="0" smtClean="0"/>
              <a:t>SUMMARY OF IMPACT OF FINAL, TEMP, AND PROPOSED </a:t>
            </a:r>
            <a:r>
              <a:rPr lang="en-US" sz="2000" b="1" u="sng" dirty="0" err="1" smtClean="0"/>
              <a:t>REGS</a:t>
            </a:r>
            <a:r>
              <a:rPr lang="en-US" sz="2000" b="1" u="sng" dirty="0" smtClean="0"/>
              <a:t>.</a:t>
            </a:r>
            <a:endParaRPr lang="en-US" sz="2000" b="1" u="sng" dirty="0"/>
          </a:p>
          <a:p>
            <a:pPr marL="109728" indent="0" algn="just">
              <a:lnSpc>
                <a:spcPct val="120000"/>
              </a:lnSpc>
              <a:spcBef>
                <a:spcPts val="0"/>
              </a:spcBef>
              <a:buNone/>
            </a:pPr>
            <a:endParaRPr lang="en-US" sz="800" b="1" dirty="0"/>
          </a:p>
          <a:p>
            <a:pPr algn="just">
              <a:lnSpc>
                <a:spcPct val="120000"/>
              </a:lnSpc>
              <a:spcBef>
                <a:spcPts val="0"/>
              </a:spcBef>
              <a:spcAft>
                <a:spcPts val="900"/>
              </a:spcAft>
            </a:pPr>
            <a:r>
              <a:rPr lang="en-US" sz="1800" dirty="0" smtClean="0"/>
              <a:t>Final, temporary, and proposed regulations drastically impact the allocation of partnership debt for purposes of:</a:t>
            </a:r>
          </a:p>
          <a:p>
            <a:pPr lvl="1" algn="just">
              <a:lnSpc>
                <a:spcPct val="120000"/>
              </a:lnSpc>
              <a:spcBef>
                <a:spcPts val="0"/>
              </a:spcBef>
              <a:spcAft>
                <a:spcPts val="900"/>
              </a:spcAft>
            </a:pPr>
            <a:r>
              <a:rPr lang="en-US" sz="1600" u="sng" dirty="0" smtClean="0"/>
              <a:t>Determination of Basis</a:t>
            </a:r>
            <a:r>
              <a:rPr lang="en-US" sz="1600" dirty="0" smtClean="0"/>
              <a:t>.  Pursuant to </a:t>
            </a:r>
            <a:r>
              <a:rPr lang="en-US" sz="1600" dirty="0"/>
              <a:t>IRC § </a:t>
            </a:r>
            <a:r>
              <a:rPr lang="en-US" sz="1600" dirty="0" smtClean="0"/>
              <a:t>752 for purposes of determining a partner’s basis in a partnership.</a:t>
            </a:r>
          </a:p>
          <a:p>
            <a:pPr lvl="1" algn="just">
              <a:lnSpc>
                <a:spcPct val="120000"/>
              </a:lnSpc>
              <a:spcBef>
                <a:spcPts val="0"/>
              </a:spcBef>
              <a:spcAft>
                <a:spcPts val="900"/>
              </a:spcAft>
            </a:pPr>
            <a:r>
              <a:rPr lang="en-US" sz="1600" u="sng" dirty="0" smtClean="0"/>
              <a:t>Disguised Sale Rules</a:t>
            </a:r>
            <a:r>
              <a:rPr lang="en-US" sz="1600" dirty="0" smtClean="0"/>
              <a:t>.  Pursuant to IRC </a:t>
            </a:r>
            <a:r>
              <a:rPr lang="en-US" sz="1600" dirty="0"/>
              <a:t>§ </a:t>
            </a:r>
            <a:r>
              <a:rPr lang="en-US" sz="1600" dirty="0" smtClean="0"/>
              <a:t>707 for purposes of applying the disguised sale rules. </a:t>
            </a:r>
          </a:p>
          <a:p>
            <a:pPr lvl="2" algn="just">
              <a:lnSpc>
                <a:spcPct val="120000"/>
              </a:lnSpc>
              <a:spcBef>
                <a:spcPts val="0"/>
              </a:spcBef>
              <a:spcAft>
                <a:spcPts val="900"/>
              </a:spcAft>
            </a:pPr>
            <a:r>
              <a:rPr lang="en-US" sz="1300" dirty="0" smtClean="0"/>
              <a:t>October 2, 2017, Treasury published the Second Report to the President with the purpose to reduce Tax Regulatory Burden. </a:t>
            </a:r>
            <a:r>
              <a:rPr lang="en-US" sz="1400" dirty="0" smtClean="0"/>
              <a:t>The report notes that the temporary regulations relating to disguised sales </a:t>
            </a:r>
            <a:r>
              <a:rPr lang="en-US" sz="1400" dirty="0"/>
              <a:t>would, in general terms, have applied the rules relating to non-recourse liabilities to formations of partnerships involving recourse </a:t>
            </a:r>
            <a:r>
              <a:rPr lang="en-US" sz="1400" dirty="0" smtClean="0"/>
              <a:t>liabilities.</a:t>
            </a:r>
            <a:endParaRPr lang="en-US" sz="1300" dirty="0" smtClean="0"/>
          </a:p>
          <a:p>
            <a:pPr lvl="2" algn="just">
              <a:lnSpc>
                <a:spcPct val="120000"/>
              </a:lnSpc>
              <a:spcBef>
                <a:spcPts val="0"/>
              </a:spcBef>
              <a:spcAft>
                <a:spcPts val="900"/>
              </a:spcAft>
            </a:pPr>
            <a:r>
              <a:rPr lang="en-US" sz="1300" dirty="0" smtClean="0"/>
              <a:t>The report provides that:  “T</a:t>
            </a:r>
            <a:r>
              <a:rPr lang="en-US" sz="1400" dirty="0" smtClean="0"/>
              <a:t>reasury </a:t>
            </a:r>
            <a:r>
              <a:rPr lang="en-US" sz="1400" dirty="0"/>
              <a:t>and the IRS, therefore, are considering whether the proposed and temporary regulations relating to disguised sales should be revoked and the prior regulations </a:t>
            </a:r>
            <a:r>
              <a:rPr lang="en-US" sz="1400" dirty="0" smtClean="0"/>
              <a:t>reinstated.”</a:t>
            </a:r>
            <a:endParaRPr lang="en-US" sz="1300" dirty="0" smtClean="0"/>
          </a:p>
          <a:p>
            <a:pPr algn="just">
              <a:lnSpc>
                <a:spcPct val="120000"/>
              </a:lnSpc>
              <a:spcBef>
                <a:spcPts val="0"/>
              </a:spcBef>
              <a:spcAft>
                <a:spcPts val="900"/>
              </a:spcAft>
            </a:pPr>
            <a:endParaRPr lang="en-US" sz="18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a:t>
            </a:fld>
            <a:endParaRPr lang="en-US" dirty="0"/>
          </a:p>
        </p:txBody>
      </p:sp>
    </p:spTree>
    <p:extLst>
      <p:ext uri="{BB962C8B-B14F-4D97-AF65-F5344CB8AC3E}">
        <p14:creationId xmlns:p14="http://schemas.microsoft.com/office/powerpoint/2010/main" val="90103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46449"/>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NEW EXCEPTION – ORDINARY COURSE LIABILITIES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IRC § 707 Final Regs. adopt a proposal in the 2014 Proposed Regulations to add an additional category of qualified liability, consisting of liabilities incurred in connection with the conduct of a trade or business, provided the liability was not incurred in anticipation of the contribution and all of the assets material to that trade or business are contributed to the partnership.</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30</a:t>
            </a:fld>
            <a:endParaRPr lang="en-US" dirty="0"/>
          </a:p>
        </p:txBody>
      </p:sp>
    </p:spTree>
    <p:extLst>
      <p:ext uri="{BB962C8B-B14F-4D97-AF65-F5344CB8AC3E}">
        <p14:creationId xmlns:p14="http://schemas.microsoft.com/office/powerpoint/2010/main" val="4195267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46449"/>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TIERED PARTNERSHIPS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2014 Proposed Regs. had provided that a partner that contributes its interest in a partnership (the lower-tier partnership) to another partnership (the upper-tier partnership) must take into account its share of the lower-tier partnership’s liabilities when applying the disguised sale rules.</a:t>
            </a:r>
          </a:p>
          <a:p>
            <a:pPr lvl="0" algn="just">
              <a:lnSpc>
                <a:spcPct val="120000"/>
              </a:lnSpc>
              <a:spcBef>
                <a:spcPts val="0"/>
              </a:spcBef>
              <a:spcAft>
                <a:spcPts val="900"/>
              </a:spcAft>
              <a:buClr>
                <a:schemeClr val="tx2">
                  <a:lumMod val="60000"/>
                  <a:lumOff val="40000"/>
                </a:schemeClr>
              </a:buClr>
            </a:pPr>
            <a:r>
              <a:rPr lang="en-US" sz="1600" dirty="0" smtClean="0">
                <a:solidFill>
                  <a:prstClr val="black"/>
                </a:solidFill>
              </a:rPr>
              <a:t>For </a:t>
            </a:r>
            <a:r>
              <a:rPr lang="en-US" sz="1600" dirty="0">
                <a:solidFill>
                  <a:prstClr val="black"/>
                </a:solidFill>
              </a:rPr>
              <a:t>this purpose, the upper-tier partnership’s share of the lower-tier partnership’s liability is treated as a qualified liability to the extent the liability would have been a qualified liability if the liability was assumed in a transfer of the lower-tier partnership’s assets to the upper-tier partnership instead.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2016 Proposed Regulations adopt this rule and clarify that, for purposes of the “incurred in anticipation of a transfer” test for a transfer to the upper- tier partnership, the relevant inquiry is whether the partner in the lower-tier partnership anticipated contributing its interest in the lower-tier partnership to the upper-tier partnership at the time the lower- tier partnership incurred the liability.</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31</a:t>
            </a:fld>
            <a:endParaRPr lang="en-US" dirty="0"/>
          </a:p>
        </p:txBody>
      </p:sp>
    </p:spTree>
    <p:extLst>
      <p:ext uri="{BB962C8B-B14F-4D97-AF65-F5344CB8AC3E}">
        <p14:creationId xmlns:p14="http://schemas.microsoft.com/office/powerpoint/2010/main" val="300947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46449"/>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DEMINIMUS RULE – QUALIFIED LIABILITIES</a:t>
            </a:r>
          </a:p>
          <a:p>
            <a:pPr marL="109728" lvl="0" indent="0" algn="just">
              <a:lnSpc>
                <a:spcPct val="120000"/>
              </a:lnSpc>
              <a:spcBef>
                <a:spcPts val="0"/>
              </a:spcBef>
              <a:spcAft>
                <a:spcPts val="900"/>
              </a:spcAft>
              <a:buClr>
                <a:srgbClr val="D34817"/>
              </a:buClr>
              <a:buNone/>
            </a:pPr>
            <a:r>
              <a:rPr lang="en-US" sz="1600" dirty="0">
                <a:solidFill>
                  <a:prstClr val="black"/>
                </a:solidFill>
              </a:rPr>
              <a:t>For purposes of determining if an assumption  by  the  partnership  of  the  partner’s qualified  liabilities  is treated as consideration, the  Final </a:t>
            </a:r>
            <a:r>
              <a:rPr lang="en-US" sz="1600" dirty="0" err="1" smtClean="0">
                <a:solidFill>
                  <a:prstClr val="black"/>
                </a:solidFill>
              </a:rPr>
              <a:t>Regs</a:t>
            </a:r>
            <a:r>
              <a:rPr lang="en-US" sz="1600" dirty="0" smtClean="0">
                <a:solidFill>
                  <a:prstClr val="black"/>
                </a:solidFill>
              </a:rPr>
              <a:t> </a:t>
            </a:r>
            <a:r>
              <a:rPr lang="en-US" sz="1600" dirty="0">
                <a:solidFill>
                  <a:prstClr val="black"/>
                </a:solidFill>
              </a:rPr>
              <a:t>provided  limited  relief  if  the  total  amount  of  the  nonqualified  liabilities  the  partnership assumes is the lesser of </a:t>
            </a:r>
            <a:r>
              <a:rPr lang="en-US" sz="1600" dirty="0" smtClean="0">
                <a:solidFill>
                  <a:prstClr val="black"/>
                </a:solidFill>
              </a:rPr>
              <a:t>ten percent 10</a:t>
            </a:r>
            <a:r>
              <a:rPr lang="en-US" sz="1600" dirty="0">
                <a:solidFill>
                  <a:prstClr val="black"/>
                </a:solidFill>
              </a:rPr>
              <a:t>% of the total amount of all qualified liabilities or $1 million</a:t>
            </a:r>
            <a:r>
              <a:rPr lang="en-US" sz="1600" dirty="0" smtClean="0">
                <a:solidFill>
                  <a:prstClr val="black"/>
                </a:solidFill>
              </a:rPr>
              <a:t>.</a:t>
            </a:r>
          </a:p>
          <a:p>
            <a:pPr marL="109728" lvl="0" indent="0" algn="just">
              <a:lnSpc>
                <a:spcPct val="120000"/>
              </a:lnSpc>
              <a:spcBef>
                <a:spcPts val="0"/>
              </a:spcBef>
              <a:spcAft>
                <a:spcPts val="900"/>
              </a:spcAft>
              <a:buClr>
                <a:srgbClr val="D34817"/>
              </a:buClr>
              <a:buNone/>
            </a:pPr>
            <a:endParaRPr lang="en-US" sz="1600" dirty="0">
              <a:solidFill>
                <a:prstClr val="black"/>
              </a:solidFill>
            </a:endParaRPr>
          </a:p>
          <a:p>
            <a:pPr marL="109728" lvl="0" indent="0" algn="just">
              <a:lnSpc>
                <a:spcPct val="120000"/>
              </a:lnSpc>
              <a:spcBef>
                <a:spcPts val="0"/>
              </a:spcBef>
              <a:spcAft>
                <a:spcPts val="900"/>
              </a:spcAft>
              <a:buClr>
                <a:srgbClr val="D34817"/>
              </a:buClr>
              <a:buNone/>
            </a:pPr>
            <a:endParaRPr lang="en-US" sz="1600" dirty="0">
              <a:solidFill>
                <a:prstClr val="black"/>
              </a:solidFill>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32</a:t>
            </a:fld>
            <a:endParaRPr lang="en-US" dirty="0"/>
          </a:p>
        </p:txBody>
      </p:sp>
    </p:spTree>
    <p:extLst>
      <p:ext uri="{BB962C8B-B14F-4D97-AF65-F5344CB8AC3E}">
        <p14:creationId xmlns:p14="http://schemas.microsoft.com/office/powerpoint/2010/main" val="300947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10200"/>
          </a:xfrm>
        </p:spPr>
        <p:txBody>
          <a:bodyPr>
            <a:normAutofit/>
          </a:bodyPr>
          <a:lstStyle/>
          <a:p>
            <a:pPr marL="109728" lvl="0" indent="0" algn="just">
              <a:lnSpc>
                <a:spcPct val="120000"/>
              </a:lnSpc>
              <a:spcBef>
                <a:spcPts val="0"/>
              </a:spcBef>
              <a:spcAft>
                <a:spcPts val="900"/>
              </a:spcAft>
              <a:buClr>
                <a:srgbClr val="D34817"/>
              </a:buClr>
              <a:buNone/>
            </a:pPr>
            <a:r>
              <a:rPr lang="en-US" sz="2000" b="1" u="sng" dirty="0" smtClean="0">
                <a:solidFill>
                  <a:prstClr val="black"/>
                </a:solidFill>
              </a:rPr>
              <a:t>FRACTIONS </a:t>
            </a:r>
            <a:r>
              <a:rPr lang="en-US" sz="2000" b="1" u="sng" dirty="0">
                <a:solidFill>
                  <a:prstClr val="black"/>
                </a:solidFill>
              </a:rPr>
              <a:t>RULE </a:t>
            </a:r>
            <a:r>
              <a:rPr lang="en-US" sz="2000" b="1" u="sng" dirty="0" smtClean="0">
                <a:solidFill>
                  <a:prstClr val="black"/>
                </a:solidFill>
              </a:rPr>
              <a:t> - QUALIFIED </a:t>
            </a:r>
            <a:r>
              <a:rPr lang="en-US" sz="2000" b="1" u="sng" dirty="0" smtClean="0">
                <a:solidFill>
                  <a:prstClr val="black"/>
                </a:solidFill>
              </a:rPr>
              <a:t>ORGANIZATIONS</a:t>
            </a:r>
            <a:endParaRPr lang="en-US" sz="2000" b="1" u="sng" dirty="0" smtClean="0">
              <a:solidFill>
                <a:prstClr val="black"/>
              </a:solidFill>
            </a:endParaRPr>
          </a:p>
          <a:p>
            <a:pPr lvl="0" algn="just">
              <a:lnSpc>
                <a:spcPct val="120000"/>
              </a:lnSpc>
              <a:spcBef>
                <a:spcPts val="0"/>
              </a:spcBef>
              <a:spcAft>
                <a:spcPts val="900"/>
              </a:spcAft>
              <a:buClr>
                <a:srgbClr val="564B3C">
                  <a:lumMod val="60000"/>
                  <a:lumOff val="40000"/>
                </a:srgbClr>
              </a:buClr>
            </a:pPr>
            <a:r>
              <a:rPr lang="en-US" sz="1600" dirty="0" smtClean="0">
                <a:solidFill>
                  <a:prstClr val="black"/>
                </a:solidFill>
              </a:rPr>
              <a:t>Under </a:t>
            </a:r>
            <a:r>
              <a:rPr lang="en-US" sz="1600" dirty="0">
                <a:solidFill>
                  <a:prstClr val="black"/>
                </a:solidFill>
              </a:rPr>
              <a:t>the rules of section 511 (relating to tax imposed on the unrelated business taxable income (UBTI) of tax-exempt organizations), there is an exemption from UBTI income derived from debt-financed real property acquired or improved by certain “qualified organizations” (QOs). </a:t>
            </a:r>
            <a:endParaRPr lang="en-US" sz="1600" dirty="0" smtClean="0">
              <a:solidFill>
                <a:prstClr val="black"/>
              </a:solidFill>
            </a:endParaRPr>
          </a:p>
          <a:p>
            <a:pPr marL="109728" lvl="0" indent="0" algn="just">
              <a:lnSpc>
                <a:spcPct val="120000"/>
              </a:lnSpc>
              <a:spcBef>
                <a:spcPts val="0"/>
              </a:spcBef>
              <a:spcAft>
                <a:spcPts val="900"/>
              </a:spcAft>
              <a:buClr>
                <a:srgbClr val="D34817"/>
              </a:buClr>
              <a:buNone/>
            </a:pPr>
            <a:r>
              <a:rPr lang="en-US" sz="1600" dirty="0" smtClean="0">
                <a:solidFill>
                  <a:prstClr val="black"/>
                </a:solidFill>
              </a:rPr>
              <a:t>The </a:t>
            </a:r>
            <a:r>
              <a:rPr lang="en-US" sz="1600" dirty="0">
                <a:solidFill>
                  <a:prstClr val="black"/>
                </a:solidFill>
              </a:rPr>
              <a:t>exemption from UBTI does not apply if a QO owns an interest in a partnership that holds debt-financed real property (this is the “partnership limitation”) unless the partnership satisfies one of the following:</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All of the partners of the partnership are </a:t>
            </a:r>
            <a:r>
              <a:rPr lang="en-US" sz="1600" dirty="0" err="1" smtClean="0">
                <a:solidFill>
                  <a:prstClr val="black"/>
                </a:solidFill>
              </a:rPr>
              <a:t>QOs</a:t>
            </a:r>
            <a:r>
              <a:rPr lang="en-US" sz="1600" dirty="0" smtClean="0">
                <a:solidFill>
                  <a:prstClr val="black"/>
                </a:solidFill>
              </a:rPr>
              <a:t>;</a:t>
            </a:r>
            <a:endParaRPr lang="en-US" sz="16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Each allocation to a QO is a qualified allocation (within the meaning of section 168(h)(6</a:t>
            </a:r>
            <a:r>
              <a:rPr lang="en-US" sz="1600" dirty="0" smtClean="0">
                <a:solidFill>
                  <a:prstClr val="black"/>
                </a:solidFill>
              </a:rPr>
              <a:t>)); or </a:t>
            </a:r>
            <a:endParaRPr lang="en-US" sz="16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Each partnership allocation has substantial economic effect under section 704(b)(2) and satisfies section 514(c)(9)(E)(i)(I)—the </a:t>
            </a:r>
            <a:r>
              <a:rPr lang="en-US" sz="1600" dirty="0" smtClean="0">
                <a:solidFill>
                  <a:prstClr val="black"/>
                </a:solidFill>
              </a:rPr>
              <a:t>“</a:t>
            </a:r>
            <a:r>
              <a:rPr lang="en-US" sz="1600" dirty="0">
                <a:solidFill>
                  <a:prstClr val="black"/>
                </a:solidFill>
              </a:rPr>
              <a:t>F</a:t>
            </a:r>
            <a:r>
              <a:rPr lang="en-US" sz="1600" dirty="0" smtClean="0">
                <a:solidFill>
                  <a:prstClr val="black"/>
                </a:solidFill>
              </a:rPr>
              <a:t>ractions </a:t>
            </a:r>
            <a:r>
              <a:rPr lang="en-US" sz="1600" dirty="0">
                <a:solidFill>
                  <a:prstClr val="black"/>
                </a:solidFill>
              </a:rPr>
              <a:t>R</a:t>
            </a:r>
            <a:r>
              <a:rPr lang="en-US" sz="1600" dirty="0" smtClean="0">
                <a:solidFill>
                  <a:prstClr val="black"/>
                </a:solidFill>
              </a:rPr>
              <a:t>ule”.</a:t>
            </a:r>
            <a:endParaRPr lang="en-US" sz="1600" dirty="0">
              <a:solidFill>
                <a:prstClr val="black"/>
              </a:solidFill>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33</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a:bodyPr>
          <a:lstStyle/>
          <a:p>
            <a:pPr marL="109728" lvl="0" indent="0">
              <a:lnSpc>
                <a:spcPct val="120000"/>
              </a:lnSpc>
              <a:spcBef>
                <a:spcPts val="0"/>
              </a:spcBef>
              <a:spcAft>
                <a:spcPts val="900"/>
              </a:spcAft>
              <a:buClr>
                <a:srgbClr val="D34817"/>
              </a:buClr>
              <a:buNone/>
            </a:pPr>
            <a:r>
              <a:rPr lang="en-US" sz="2000" b="1" u="sng" dirty="0">
                <a:solidFill>
                  <a:prstClr val="black"/>
                </a:solidFill>
              </a:rPr>
              <a:t>TAX EXEMPT PARTNERS AND TARGETED ALLOCATIONS</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Fractions </a:t>
            </a:r>
            <a:r>
              <a:rPr lang="en-US" sz="1600" u="sng" dirty="0" smtClean="0">
                <a:solidFill>
                  <a:prstClr val="black"/>
                </a:solidFill>
              </a:rPr>
              <a:t>Rule</a:t>
            </a:r>
            <a:r>
              <a:rPr lang="en-US" sz="1600" dirty="0">
                <a:solidFill>
                  <a:prstClr val="black"/>
                </a:solidFill>
              </a:rPr>
              <a:t>:  How do you comply with the Fractions </a:t>
            </a:r>
            <a:r>
              <a:rPr lang="en-US" sz="1600" dirty="0" smtClean="0">
                <a:solidFill>
                  <a:prstClr val="black"/>
                </a:solidFill>
              </a:rPr>
              <a:t>Rule—with </a:t>
            </a:r>
            <a:r>
              <a:rPr lang="en-US" sz="1600" dirty="0">
                <a:solidFill>
                  <a:prstClr val="black"/>
                </a:solidFill>
              </a:rPr>
              <a:t>tax exempt entities, when there is debt financed income, which may be UBTI?</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514(c)(9)(E)</a:t>
            </a:r>
            <a:r>
              <a:rPr lang="en-US" sz="1600" dirty="0">
                <a:solidFill>
                  <a:prstClr val="black"/>
                </a:solidFill>
              </a:rPr>
              <a:t>:  If throughout the entire period that a tax-exempt organization is a partner:</a:t>
            </a:r>
          </a:p>
          <a:p>
            <a:pPr marL="630936" lvl="2" indent="0" algn="just">
              <a:lnSpc>
                <a:spcPct val="120000"/>
              </a:lnSpc>
              <a:spcBef>
                <a:spcPts val="0"/>
              </a:spcBef>
              <a:spcAft>
                <a:spcPts val="900"/>
              </a:spcAft>
              <a:buClr>
                <a:schemeClr val="tx2">
                  <a:lumMod val="60000"/>
                  <a:lumOff val="40000"/>
                </a:schemeClr>
              </a:buClr>
              <a:buNone/>
              <a:tabLst>
                <a:tab pos="1097280" algn="l"/>
              </a:tabLst>
            </a:pPr>
            <a:r>
              <a:rPr lang="en-US" sz="1600" dirty="0">
                <a:solidFill>
                  <a:prstClr val="black"/>
                </a:solidFill>
              </a:rPr>
              <a:t>(1) no distributive share of overall partnership loss allocable to a taxable partner can exceed such partner's smallest distributive share of overall partnership income for any taxable year, and </a:t>
            </a:r>
          </a:p>
          <a:p>
            <a:pPr marL="630936" lvl="2" indent="0" algn="just">
              <a:lnSpc>
                <a:spcPct val="120000"/>
              </a:lnSpc>
              <a:spcBef>
                <a:spcPts val="0"/>
              </a:spcBef>
              <a:spcAft>
                <a:spcPts val="900"/>
              </a:spcAft>
              <a:buClr>
                <a:schemeClr val="tx2">
                  <a:lumMod val="60000"/>
                  <a:lumOff val="40000"/>
                </a:schemeClr>
              </a:buClr>
              <a:buNone/>
            </a:pPr>
            <a:r>
              <a:rPr lang="en-US" sz="1600" dirty="0">
                <a:solidFill>
                  <a:prstClr val="black"/>
                </a:solidFill>
              </a:rPr>
              <a:t>(2) no distributive share of overall partnership income allocable to a tax-exempt partner can exceed such partner's smallest distributive share of overall partnership loss for any taxable year.</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How do you comply with the Fractions Rule in Target Allocations?</a:t>
            </a:r>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34</a:t>
            </a:fld>
            <a:endParaRPr lang="en-US" dirty="0"/>
          </a:p>
        </p:txBody>
      </p:sp>
    </p:spTree>
    <p:extLst>
      <p:ext uri="{BB962C8B-B14F-4D97-AF65-F5344CB8AC3E}">
        <p14:creationId xmlns:p14="http://schemas.microsoft.com/office/powerpoint/2010/main" val="405232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092891"/>
          </a:xfrm>
        </p:spPr>
        <p:txBody>
          <a:bodyPr>
            <a:normAutofit/>
          </a:bodyPr>
          <a:lstStyle/>
          <a:p>
            <a:pPr marL="109728" lvl="1" indent="0">
              <a:spcBef>
                <a:spcPts val="0"/>
              </a:spcBef>
              <a:spcAft>
                <a:spcPts val="1200"/>
              </a:spcAft>
              <a:buClr>
                <a:srgbClr val="D34817"/>
              </a:buClr>
              <a:buSzPct val="68000"/>
              <a:buNone/>
            </a:pPr>
            <a:r>
              <a:rPr lang="en-US" sz="2000" b="1" u="sng" dirty="0">
                <a:solidFill>
                  <a:prstClr val="black"/>
                </a:solidFill>
              </a:rPr>
              <a:t>TAX EXEMPT PARTNERS AND TARGETED ALLOCATIONS </a:t>
            </a:r>
            <a:r>
              <a:rPr lang="en-US" sz="2000" b="1" u="sng" dirty="0" smtClean="0">
                <a:solidFill>
                  <a:prstClr val="black"/>
                </a:solidFill>
              </a:rPr>
              <a:t>(Cont.)</a:t>
            </a:r>
            <a:endParaRPr lang="en-US" sz="2000" b="1" u="sng" dirty="0">
              <a:solidFill>
                <a:prstClr val="black"/>
              </a:solidFill>
            </a:endParaRPr>
          </a:p>
          <a:p>
            <a:pPr marL="395478" lvl="1" indent="-285750" algn="just">
              <a:spcBef>
                <a:spcPts val="0"/>
              </a:spcBef>
              <a:spcAft>
                <a:spcPts val="1200"/>
              </a:spcAft>
              <a:buClr>
                <a:schemeClr val="tx2">
                  <a:lumMod val="60000"/>
                  <a:lumOff val="40000"/>
                </a:schemeClr>
              </a:buClr>
              <a:buSzPct val="68000"/>
              <a:buFont typeface="Courier New" panose="02070309020205020404" pitchFamily="49" charset="0"/>
              <a:buChar char="o"/>
            </a:pPr>
            <a:r>
              <a:rPr lang="en-US" sz="1600" dirty="0">
                <a:solidFill>
                  <a:prstClr val="black"/>
                </a:solidFill>
              </a:rPr>
              <a:t>Suggestion:  Override the Target Allocations when the Fraction Rule </a:t>
            </a:r>
            <a:r>
              <a:rPr lang="en-US" sz="1600" dirty="0" smtClean="0">
                <a:solidFill>
                  <a:prstClr val="black"/>
                </a:solidFill>
              </a:rPr>
              <a:t>applies</a:t>
            </a:r>
            <a:r>
              <a:rPr lang="en-US" sz="1600" dirty="0">
                <a:solidFill>
                  <a:prstClr val="black"/>
                </a:solidFill>
              </a:rPr>
              <a:t> </a:t>
            </a:r>
            <a:r>
              <a:rPr lang="en-US" sz="1600" dirty="0" smtClean="0">
                <a:solidFill>
                  <a:prstClr val="black"/>
                </a:solidFill>
              </a:rPr>
              <a:t>and </a:t>
            </a:r>
            <a:r>
              <a:rPr lang="en-US" sz="1600" dirty="0">
                <a:solidFill>
                  <a:prstClr val="black"/>
                </a:solidFill>
              </a:rPr>
              <a:t>f</a:t>
            </a:r>
            <a:r>
              <a:rPr lang="en-US" sz="1600" dirty="0" smtClean="0">
                <a:solidFill>
                  <a:prstClr val="black"/>
                </a:solidFill>
              </a:rPr>
              <a:t>ollow </a:t>
            </a:r>
            <a:r>
              <a:rPr lang="en-US" sz="1600" dirty="0">
                <a:solidFill>
                  <a:prstClr val="black"/>
                </a:solidFill>
              </a:rPr>
              <a:t>the Fraction Rules. </a:t>
            </a:r>
          </a:p>
          <a:p>
            <a:pPr marL="281178" lvl="1" indent="-171450" algn="just">
              <a:spcBef>
                <a:spcPts val="0"/>
              </a:spcBef>
              <a:spcAft>
                <a:spcPts val="1200"/>
              </a:spcAft>
              <a:buClr>
                <a:schemeClr val="tx2">
                  <a:lumMod val="60000"/>
                  <a:lumOff val="40000"/>
                </a:schemeClr>
              </a:buClr>
              <a:buSzPct val="68000"/>
              <a:buFont typeface="Courier New" panose="02070309020205020404" pitchFamily="49" charset="0"/>
              <a:buChar char="o"/>
            </a:pPr>
            <a:endParaRPr lang="en-US" sz="200" dirty="0">
              <a:solidFill>
                <a:prstClr val="black"/>
              </a:solidFill>
            </a:endParaRPr>
          </a:p>
          <a:p>
            <a:pPr marL="395478" lvl="1" indent="-285750" algn="just">
              <a:spcBef>
                <a:spcPts val="0"/>
              </a:spcBef>
              <a:spcAft>
                <a:spcPts val="900"/>
              </a:spcAft>
              <a:buClr>
                <a:schemeClr val="tx2">
                  <a:lumMod val="60000"/>
                  <a:lumOff val="40000"/>
                </a:schemeClr>
              </a:buClr>
              <a:buSzPct val="68000"/>
              <a:buFont typeface="Courier New" panose="02070309020205020404" pitchFamily="49" charset="0"/>
              <a:buChar char="o"/>
            </a:pPr>
            <a:r>
              <a:rPr lang="en-US" sz="1600" dirty="0">
                <a:solidFill>
                  <a:prstClr val="black"/>
                </a:solidFill>
              </a:rPr>
              <a:t>Committee Reports for HR 100-795, P.L.100-647:</a:t>
            </a:r>
          </a:p>
          <a:p>
            <a:pPr marL="457200" lvl="0" indent="0" algn="just">
              <a:spcBef>
                <a:spcPts val="0"/>
              </a:spcBef>
              <a:buClr>
                <a:schemeClr val="tx2">
                  <a:lumMod val="60000"/>
                  <a:lumOff val="40000"/>
                </a:schemeClr>
              </a:buClr>
              <a:buNone/>
            </a:pPr>
            <a:r>
              <a:rPr lang="en-US" sz="1600" dirty="0">
                <a:solidFill>
                  <a:prstClr val="black"/>
                </a:solidFill>
              </a:rPr>
              <a:t>“In general, it is expected that under the regulatory authority provided in the bill, the Treasury Department will give the </a:t>
            </a:r>
            <a:r>
              <a:rPr lang="en-US" sz="1600" dirty="0" smtClean="0">
                <a:solidFill>
                  <a:prstClr val="black"/>
                </a:solidFill>
              </a:rPr>
              <a:t>Fractions Rule </a:t>
            </a:r>
            <a:r>
              <a:rPr lang="en-US" sz="1600" b="1" i="1" dirty="0">
                <a:solidFill>
                  <a:prstClr val="black"/>
                </a:solidFill>
              </a:rPr>
              <a:t>precedence </a:t>
            </a:r>
            <a:r>
              <a:rPr lang="en-US" sz="1600" dirty="0">
                <a:solidFill>
                  <a:prstClr val="black"/>
                </a:solidFill>
              </a:rPr>
              <a:t>over the substantial economic effect </a:t>
            </a:r>
            <a:r>
              <a:rPr lang="en-US" sz="1600" dirty="0" smtClean="0">
                <a:solidFill>
                  <a:prstClr val="black"/>
                </a:solidFill>
              </a:rPr>
              <a:t>requirement </a:t>
            </a:r>
            <a:r>
              <a:rPr lang="en-US" sz="1600" dirty="0">
                <a:solidFill>
                  <a:prstClr val="black"/>
                </a:solidFill>
              </a:rPr>
              <a:t>in identified situations involving a conflict between them</a:t>
            </a:r>
            <a:r>
              <a:rPr lang="en-US" sz="1600" dirty="0" smtClean="0">
                <a:solidFill>
                  <a:prstClr val="black"/>
                </a:solidFill>
              </a:rPr>
              <a:t>.”</a:t>
            </a:r>
          </a:p>
          <a:p>
            <a:pPr marL="457200" lvl="0" indent="0" algn="just">
              <a:spcBef>
                <a:spcPts val="0"/>
              </a:spcBef>
              <a:buClr>
                <a:schemeClr val="tx2">
                  <a:lumMod val="60000"/>
                  <a:lumOff val="40000"/>
                </a:schemeClr>
              </a:buClr>
              <a:buNone/>
            </a:pPr>
            <a:endParaRPr lang="en-US" sz="1600" dirty="0" smtClean="0">
              <a:solidFill>
                <a:prstClr val="black"/>
              </a:solidFill>
            </a:endParaRPr>
          </a:p>
          <a:p>
            <a:pPr marL="395478" lvl="1" indent="-285750" algn="just">
              <a:spcBef>
                <a:spcPts val="0"/>
              </a:spcBef>
              <a:spcAft>
                <a:spcPts val="900"/>
              </a:spcAft>
              <a:buClr>
                <a:srgbClr val="564B3C">
                  <a:lumMod val="60000"/>
                  <a:lumOff val="40000"/>
                </a:srgbClr>
              </a:buClr>
              <a:buSzPct val="68000"/>
              <a:buFont typeface="Courier New" panose="02070309020205020404" pitchFamily="49" charset="0"/>
              <a:buChar char="o"/>
            </a:pPr>
            <a:r>
              <a:rPr lang="en-US" sz="1600" dirty="0" smtClean="0">
                <a:solidFill>
                  <a:prstClr val="black"/>
                </a:solidFill>
              </a:rPr>
              <a:t>Allocations</a:t>
            </a:r>
            <a:r>
              <a:rPr lang="en-US" sz="1600" dirty="0">
                <a:solidFill>
                  <a:prstClr val="black"/>
                </a:solidFill>
              </a:rPr>
              <a:t>:  1.514(c)-2(b)(1)(ii):</a:t>
            </a:r>
          </a:p>
          <a:p>
            <a:pPr marL="365760" lvl="1" indent="0" algn="just">
              <a:spcBef>
                <a:spcPts val="0"/>
              </a:spcBef>
              <a:spcAft>
                <a:spcPts val="900"/>
              </a:spcAft>
              <a:buClr>
                <a:srgbClr val="564B3C">
                  <a:lumMod val="60000"/>
                  <a:lumOff val="40000"/>
                </a:srgbClr>
              </a:buClr>
              <a:buNone/>
            </a:pPr>
            <a:r>
              <a:rPr lang="en-US" sz="1600" dirty="0" smtClean="0">
                <a:solidFill>
                  <a:prstClr val="black"/>
                </a:solidFill>
              </a:rPr>
              <a:t>“</a:t>
            </a:r>
            <a:r>
              <a:rPr lang="en-US" sz="1600" dirty="0">
                <a:solidFill>
                  <a:prstClr val="black"/>
                </a:solidFill>
              </a:rPr>
              <a:t>Each partnership allocation must have substantial economic effect.  However, allocations that cannot have economic effect must be deemed to be in accordance with the partners' interests in the partnership . . . . Allocations attributable to nonrecourse liabilities or partner nonrecourse debt must comply with the requirements of §1.704-2(e) or §1.704-2(</a:t>
            </a:r>
            <a:r>
              <a:rPr lang="en-US" sz="1600" dirty="0" err="1">
                <a:solidFill>
                  <a:prstClr val="black"/>
                </a:solidFill>
              </a:rPr>
              <a:t>i</a:t>
            </a:r>
            <a:r>
              <a:rPr lang="en-US" sz="1600" dirty="0">
                <a:solidFill>
                  <a:prstClr val="black"/>
                </a:solidFill>
              </a:rPr>
              <a:t>).”</a:t>
            </a:r>
          </a:p>
          <a:p>
            <a:pPr marL="457200" lvl="0" indent="0" algn="just">
              <a:spcBef>
                <a:spcPts val="0"/>
              </a:spcBef>
              <a:buClr>
                <a:schemeClr val="tx2">
                  <a:lumMod val="60000"/>
                  <a:lumOff val="40000"/>
                </a:schemeClr>
              </a:buClr>
              <a:buNone/>
            </a:pPr>
            <a:endParaRPr lang="en-US" sz="1600" dirty="0">
              <a:solidFill>
                <a:prstClr val="black"/>
              </a:solidFill>
            </a:endParaRP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35</a:t>
            </a:fld>
            <a:endParaRPr lang="en-US" dirty="0"/>
          </a:p>
        </p:txBody>
      </p:sp>
    </p:spTree>
    <p:extLst>
      <p:ext uri="{BB962C8B-B14F-4D97-AF65-F5344CB8AC3E}">
        <p14:creationId xmlns:p14="http://schemas.microsoft.com/office/powerpoint/2010/main" val="418173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PREFERRED RETURNS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Prop. Regs. remove the requirement that cumulative preferred distributions cannot exceed cumulative income allocated with respect to such interests by the due date of the partnership’s tax return (not including extensions).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Props. Regs. now provide that an allocations of items of income and gain with respect to a preferred return may be disregarded under the proposed regulations if the partnership agreement requires that the partnership make distributions first to pay any accrued, cumulative, and compounding unpaid preferred return to the extent that the accrued but unpaid preferred return has not been reversed by an allocation of loss before the distribution, with an exception for distributions to pay taxes.</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36</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10200"/>
          </a:xfrm>
        </p:spPr>
        <p:txBody>
          <a:bodyPr>
            <a:normAutofit fontScale="92500" lnSpcReduction="20000"/>
          </a:bodyPr>
          <a:lstStyle/>
          <a:p>
            <a:pPr marL="109728" lvl="0" indent="0" algn="just">
              <a:lnSpc>
                <a:spcPct val="120000"/>
              </a:lnSpc>
              <a:spcBef>
                <a:spcPts val="0"/>
              </a:spcBef>
              <a:spcAft>
                <a:spcPts val="900"/>
              </a:spcAft>
              <a:buClr>
                <a:srgbClr val="D34817"/>
              </a:buClr>
              <a:buNone/>
            </a:pPr>
            <a:r>
              <a:rPr lang="en-US" sz="2200" b="1" u="sng" dirty="0">
                <a:solidFill>
                  <a:prstClr val="black"/>
                </a:solidFill>
              </a:rPr>
              <a:t>OTHER EXCEPTIONS</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Partner Specific</a:t>
            </a:r>
            <a:r>
              <a:rPr lang="en-US" sz="1600" dirty="0">
                <a:solidFill>
                  <a:prstClr val="black"/>
                </a:solidFill>
              </a:rPr>
              <a:t>.  The proposed regulations add management and similar fees to the current list of excluded partner-specific expenditures under the existing regulations, to the extent that these fees do not (in the aggregate) exceed 2% of the partner’s aggregate committed capital. The proposed regulations also include a request for comments concerning whether an imputed deficient underpayment at the partnership level under the new partnership audit rules effective for 2018 should be included among the list of partner-specific expenditures.</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Unlikely Losses</a:t>
            </a:r>
            <a:r>
              <a:rPr lang="en-US" sz="1600" dirty="0">
                <a:solidFill>
                  <a:prstClr val="black"/>
                </a:solidFill>
              </a:rPr>
              <a:t>.  The preamble states that the IRS and Treasury are considering changing the “unlikely loss” standard from “low likelihood of occurring” to “more likely than not,” or some standard in between. Comments are requested concerning what is the appropriate standard.</a:t>
            </a:r>
          </a:p>
          <a:p>
            <a:pPr lvl="0" algn="just">
              <a:lnSpc>
                <a:spcPct val="120000"/>
              </a:lnSpc>
              <a:spcBef>
                <a:spcPts val="0"/>
              </a:spcBef>
              <a:spcAft>
                <a:spcPts val="900"/>
              </a:spcAft>
              <a:buClr>
                <a:schemeClr val="tx2">
                  <a:lumMod val="60000"/>
                  <a:lumOff val="40000"/>
                </a:schemeClr>
              </a:buClr>
            </a:pPr>
            <a:r>
              <a:rPr lang="en-US" sz="1600" u="sng" dirty="0">
                <a:solidFill>
                  <a:prstClr val="black"/>
                </a:solidFill>
              </a:rPr>
              <a:t>Chargeback Provisions</a:t>
            </a:r>
            <a:r>
              <a:rPr lang="en-US" sz="1600" dirty="0">
                <a:solidFill>
                  <a:prstClr val="black"/>
                </a:solidFill>
              </a:rPr>
              <a:t>.  The above exceptions must be coordinated with the chargeback provisions. The Proposed Regulations modify the existing chargeback exception to disregard an allocation of what would otherwise have been an allocation of overall partnership income to chargeback a prior special allocation of a partnership-specific expenditure or unlikely loss</a:t>
            </a:r>
            <a:r>
              <a:rPr lang="en-US" sz="1600" dirty="0" smtClean="0">
                <a:solidFill>
                  <a:prstClr val="black"/>
                </a:solidFill>
              </a:rPr>
              <a:t>.</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proposed regulations appeared in the Federal Register on November 23, 2016, and comments and requests for a public hearing must have been received within 90 days after that date.</a:t>
            </a:r>
          </a:p>
          <a:p>
            <a:pPr lvl="0" algn="just">
              <a:lnSpc>
                <a:spcPct val="120000"/>
              </a:lnSpc>
              <a:spcBef>
                <a:spcPts val="0"/>
              </a:spcBef>
              <a:spcAft>
                <a:spcPts val="900"/>
              </a:spcAft>
              <a:buClr>
                <a:schemeClr val="tx2">
                  <a:lumMod val="60000"/>
                  <a:lumOff val="40000"/>
                </a:schemeClr>
              </a:buClr>
            </a:pPr>
            <a:endParaRPr lang="en-US" sz="1600" dirty="0">
              <a:solidFill>
                <a:prstClr val="black"/>
              </a:solidFill>
            </a:endParaRPr>
          </a:p>
          <a:p>
            <a:pPr algn="just">
              <a:lnSpc>
                <a:spcPct val="120000"/>
              </a:lnSpc>
              <a:spcBef>
                <a:spcPts val="0"/>
              </a:spcBef>
              <a:spcAft>
                <a:spcPts val="900"/>
              </a:spcAft>
            </a:pPr>
            <a:endParaRPr lang="en-US" sz="1500" dirty="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37</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nSpc>
                <a:spcPct val="120000"/>
              </a:lnSpc>
              <a:spcBef>
                <a:spcPts val="0"/>
              </a:spcBef>
              <a:spcAft>
                <a:spcPts val="900"/>
              </a:spcAft>
              <a:buClr>
                <a:srgbClr val="D34817"/>
              </a:buClr>
              <a:buNone/>
            </a:pPr>
            <a:r>
              <a:rPr lang="en-US" sz="2000" b="1" u="sng" dirty="0">
                <a:solidFill>
                  <a:prstClr val="black"/>
                </a:solidFill>
              </a:rPr>
              <a:t>ACQUISITION OF PARTNERSHIP INTEREST AFTER FORMATION</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use of staged closings could violate the fractions rule in two ways under current law. </a:t>
            </a:r>
          </a:p>
          <a:p>
            <a:pPr lvl="1" algn="just">
              <a:lnSpc>
                <a:spcPct val="120000"/>
              </a:lnSpc>
              <a:spcBef>
                <a:spcPts val="0"/>
              </a:spcBef>
              <a:spcAft>
                <a:spcPts val="900"/>
              </a:spcAft>
              <a:buClr>
                <a:schemeClr val="tx2">
                  <a:lumMod val="60000"/>
                  <a:lumOff val="40000"/>
                </a:schemeClr>
              </a:buClr>
            </a:pPr>
            <a:r>
              <a:rPr lang="en-US" sz="1600" dirty="0">
                <a:solidFill>
                  <a:prstClr val="black"/>
                </a:solidFill>
              </a:rPr>
              <a:t>As partners are admitted to the partnership in later closings, partnership interests are necessarily redistributed among the partners. Changes in allocations resulting from these shifts in partnership interests are closely scrutinized and could potentially violate the fractions rule. </a:t>
            </a:r>
          </a:p>
          <a:p>
            <a:pPr lvl="1" algn="just">
              <a:lnSpc>
                <a:spcPct val="120000"/>
              </a:lnSpc>
              <a:spcBef>
                <a:spcPts val="0"/>
              </a:spcBef>
              <a:spcAft>
                <a:spcPts val="900"/>
              </a:spcAft>
              <a:buClr>
                <a:schemeClr val="tx2">
                  <a:lumMod val="60000"/>
                  <a:lumOff val="40000"/>
                </a:schemeClr>
              </a:buClr>
            </a:pPr>
            <a:r>
              <a:rPr lang="en-US" sz="1600" dirty="0">
                <a:solidFill>
                  <a:prstClr val="black"/>
                </a:solidFill>
              </a:rPr>
              <a:t>The partnership may disproportionately allocate income or loss to the partners as a means to readjust partners’ capital accounts to account for the staged closings. These disproportionate allocations could also violate the fractions rule.</a:t>
            </a:r>
          </a:p>
          <a:p>
            <a:pPr algn="just">
              <a:lnSpc>
                <a:spcPct val="120000"/>
              </a:lnSpc>
              <a:spcBef>
                <a:spcPts val="0"/>
              </a:spcBef>
              <a:spcAft>
                <a:spcPts val="900"/>
              </a:spcAft>
            </a:pPr>
            <a:endParaRPr lang="en-US" sz="1600" dirty="0">
              <a:latin typeface="+mj-lt"/>
            </a:endParaRP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38</a:t>
            </a:fld>
            <a:endParaRPr lang="en-US" dirty="0"/>
          </a:p>
        </p:txBody>
      </p:sp>
    </p:spTree>
    <p:extLst>
      <p:ext uri="{BB962C8B-B14F-4D97-AF65-F5344CB8AC3E}">
        <p14:creationId xmlns:p14="http://schemas.microsoft.com/office/powerpoint/2010/main" val="137718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lnSpcReduction="10000"/>
          </a:bodyPr>
          <a:lstStyle/>
          <a:p>
            <a:pPr marL="109728" lvl="0" indent="0">
              <a:lnSpc>
                <a:spcPct val="120000"/>
              </a:lnSpc>
              <a:spcBef>
                <a:spcPts val="0"/>
              </a:spcBef>
              <a:spcAft>
                <a:spcPts val="900"/>
              </a:spcAft>
              <a:buClr>
                <a:srgbClr val="D34817"/>
              </a:buClr>
              <a:buNone/>
            </a:pPr>
            <a:r>
              <a:rPr lang="en-US" sz="2000" b="1" u="sng" dirty="0">
                <a:solidFill>
                  <a:prstClr val="black"/>
                </a:solidFill>
              </a:rPr>
              <a:t>ACQUISITION OF PARTNERSHIP INTEREST AFTER FORMATION </a:t>
            </a:r>
            <a:r>
              <a:rPr lang="en-US" sz="2000" b="1" u="sng" dirty="0" smtClean="0">
                <a:solidFill>
                  <a:prstClr val="black"/>
                </a:solidFill>
              </a:rPr>
              <a:t>(Cont.)</a:t>
            </a:r>
            <a:endParaRPr lang="en-US" sz="2000" b="1" u="sng"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Proposed Regulations permit changes in allocations and certain disproportionate allocations which result from staged closings. In addition, disproportionate allocations made to adjust partners’ capital accounts will be disregarded if: </a:t>
            </a:r>
          </a:p>
          <a:p>
            <a:pPr marL="109728" lvl="0" indent="0" algn="just">
              <a:lnSpc>
                <a:spcPct val="120000"/>
              </a:lnSpc>
              <a:spcBef>
                <a:spcPts val="0"/>
              </a:spcBef>
              <a:spcAft>
                <a:spcPts val="900"/>
              </a:spcAft>
              <a:buClr>
                <a:srgbClr val="D34817"/>
              </a:buClr>
              <a:buNone/>
            </a:pPr>
            <a:r>
              <a:rPr lang="en-US" sz="1600" dirty="0">
                <a:solidFill>
                  <a:prstClr val="black"/>
                </a:solidFill>
              </a:rPr>
              <a:t>	(i) 	the new partner acquires its interest no later than 18 months following the formation of the </a:t>
            </a:r>
            <a:r>
              <a:rPr lang="en-US" sz="1600" dirty="0" smtClean="0">
                <a:solidFill>
                  <a:prstClr val="black"/>
                </a:solidFill>
              </a:rPr>
              <a:t>partnership;  </a:t>
            </a:r>
            <a:endParaRPr lang="en-US" sz="1600" dirty="0">
              <a:solidFill>
                <a:prstClr val="black"/>
              </a:solidFill>
            </a:endParaRPr>
          </a:p>
          <a:p>
            <a:pPr marL="109728" lvl="0" indent="0" algn="just">
              <a:lnSpc>
                <a:spcPct val="120000"/>
              </a:lnSpc>
              <a:spcBef>
                <a:spcPts val="0"/>
              </a:spcBef>
              <a:spcAft>
                <a:spcPts val="900"/>
              </a:spcAft>
              <a:buClr>
                <a:srgbClr val="D34817"/>
              </a:buClr>
              <a:buNone/>
            </a:pPr>
            <a:r>
              <a:rPr lang="en-US" sz="1600" dirty="0">
                <a:solidFill>
                  <a:prstClr val="black"/>
                </a:solidFill>
              </a:rPr>
              <a:t>	(ii) 	the partnership documents contemplate staged closings by outlining the terms of the various </a:t>
            </a:r>
            <a:r>
              <a:rPr lang="en-US" sz="1600" dirty="0" smtClean="0">
                <a:solidFill>
                  <a:prstClr val="black"/>
                </a:solidFill>
              </a:rPr>
              <a:t>closings;  </a:t>
            </a:r>
            <a:endParaRPr lang="en-US" sz="1600" dirty="0">
              <a:solidFill>
                <a:prstClr val="black"/>
              </a:solidFill>
            </a:endParaRPr>
          </a:p>
          <a:p>
            <a:pPr marL="109728" lvl="0" indent="0" algn="just">
              <a:lnSpc>
                <a:spcPct val="120000"/>
              </a:lnSpc>
              <a:spcBef>
                <a:spcPts val="0"/>
              </a:spcBef>
              <a:spcAft>
                <a:spcPts val="900"/>
              </a:spcAft>
              <a:buClr>
                <a:srgbClr val="D34817"/>
              </a:buClr>
              <a:buNone/>
            </a:pPr>
            <a:r>
              <a:rPr lang="en-US" sz="1600" dirty="0">
                <a:solidFill>
                  <a:prstClr val="black"/>
                </a:solidFill>
              </a:rPr>
              <a:t>	(iii) 	the partnership agreement identifies the method of determining any applicable interest factor to adjust partners’ capital </a:t>
            </a:r>
            <a:r>
              <a:rPr lang="en-US" sz="1600" dirty="0" smtClean="0">
                <a:solidFill>
                  <a:prstClr val="black"/>
                </a:solidFill>
              </a:rPr>
              <a:t>accounts; and </a:t>
            </a:r>
            <a:endParaRPr lang="en-US" sz="1600" dirty="0">
              <a:solidFill>
                <a:prstClr val="black"/>
              </a:solidFill>
            </a:endParaRPr>
          </a:p>
          <a:p>
            <a:pPr marL="109728" lvl="0" indent="0" algn="just">
              <a:lnSpc>
                <a:spcPct val="120000"/>
              </a:lnSpc>
              <a:spcBef>
                <a:spcPts val="0"/>
              </a:spcBef>
              <a:spcAft>
                <a:spcPts val="900"/>
              </a:spcAft>
              <a:buClr>
                <a:srgbClr val="D34817"/>
              </a:buClr>
              <a:buNone/>
            </a:pPr>
            <a:r>
              <a:rPr lang="en-US" sz="1600" dirty="0">
                <a:solidFill>
                  <a:prstClr val="black"/>
                </a:solidFill>
              </a:rPr>
              <a:t>	(iv) 	the interest rate for such applicable interest factor is not greater than 150 percent of the highest applicable federal rate at the time the partnership was formed.</a:t>
            </a:r>
          </a:p>
        </p:txBody>
      </p:sp>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39</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6" y="762000"/>
            <a:ext cx="8424334" cy="1143000"/>
          </a:xfrm>
        </p:spPr>
        <p:txBody>
          <a:bodyPr>
            <a:normAutofit fontScale="90000"/>
          </a:bodyPr>
          <a:lstStyle/>
          <a:p>
            <a:r>
              <a:rPr lang="en-US" sz="3200" b="1" u="sng" dirty="0" smtClean="0"/>
              <a:t/>
            </a:r>
            <a:br>
              <a:rPr lang="en-US" sz="3200" b="1" u="sng" dirty="0" smtClean="0"/>
            </a:br>
            <a:r>
              <a:rPr lang="en-US" sz="3200" b="1" u="sng" dirty="0"/>
              <a:t/>
            </a:r>
            <a:br>
              <a:rPr lang="en-US" sz="3200" b="1" u="sng" dirty="0"/>
            </a:br>
            <a:r>
              <a:rPr lang="en-US" sz="2200" b="1" u="sng" dirty="0" smtClean="0">
                <a:solidFill>
                  <a:schemeClr val="tx1"/>
                </a:solidFill>
              </a:rPr>
              <a:t>SUMMARY </a:t>
            </a:r>
            <a:r>
              <a:rPr lang="en-US" sz="2200" b="1" u="sng" dirty="0">
                <a:solidFill>
                  <a:schemeClr val="tx1"/>
                </a:solidFill>
              </a:rPr>
              <a:t>OF IMPACT OF FINAL, TEMP, AND PROPOSED </a:t>
            </a:r>
            <a:r>
              <a:rPr lang="en-US" sz="2200" b="1" u="sng" dirty="0" err="1">
                <a:solidFill>
                  <a:schemeClr val="tx1"/>
                </a:solidFill>
              </a:rPr>
              <a:t>REGS</a:t>
            </a:r>
            <a:r>
              <a:rPr lang="en-US" sz="2200" b="1" u="sng" dirty="0" smtClean="0">
                <a:solidFill>
                  <a:schemeClr val="tx1"/>
                </a:solidFill>
              </a:rPr>
              <a:t>. </a:t>
            </a:r>
            <a:r>
              <a:rPr lang="en-US" sz="2200" b="1" u="sng" dirty="0" smtClean="0">
                <a:solidFill>
                  <a:schemeClr val="tx1"/>
                </a:solidFill>
              </a:rPr>
              <a:t>UNDER 704</a:t>
            </a:r>
            <a:r>
              <a:rPr lang="en-US" sz="3200" b="1" u="sng" dirty="0"/>
              <a:t/>
            </a:r>
            <a:br>
              <a:rPr lang="en-US" sz="3200" b="1" u="sng" dirty="0"/>
            </a:br>
            <a:endParaRPr lang="en-US" dirty="0"/>
          </a:p>
        </p:txBody>
      </p:sp>
      <p:sp>
        <p:nvSpPr>
          <p:cNvPr id="3" name="Content Placeholder 2"/>
          <p:cNvSpPr>
            <a:spLocks noGrp="1"/>
          </p:cNvSpPr>
          <p:nvPr>
            <p:ph sz="quarter" idx="1"/>
          </p:nvPr>
        </p:nvSpPr>
        <p:spPr>
          <a:xfrm>
            <a:off x="457200" y="1600200"/>
            <a:ext cx="7467600" cy="4114800"/>
          </a:xfrm>
        </p:spPr>
        <p:txBody>
          <a:bodyPr/>
          <a:lstStyle/>
          <a:p>
            <a:r>
              <a:rPr lang="en-US" sz="1800" dirty="0" smtClean="0"/>
              <a:t>The regulations alter allocation rules under IRC </a:t>
            </a:r>
            <a:r>
              <a:rPr lang="en-US" sz="1800" dirty="0"/>
              <a:t>§ 704 by way of  revising Treas. Reg. 1.704-2(d)(2)(ii) and -2(m).</a:t>
            </a:r>
          </a:p>
          <a:p>
            <a:endParaRPr lang="en-US" dirty="0"/>
          </a:p>
        </p:txBody>
      </p:sp>
      <p:sp>
        <p:nvSpPr>
          <p:cNvPr id="4" name="Slide Number Placeholder 3"/>
          <p:cNvSpPr>
            <a:spLocks noGrp="1"/>
          </p:cNvSpPr>
          <p:nvPr>
            <p:ph type="sldNum" sz="quarter" idx="15"/>
          </p:nvPr>
        </p:nvSpPr>
        <p:spPr/>
        <p:txBody>
          <a:bodyPr/>
          <a:lstStyle/>
          <a:p>
            <a:fld id="{40D3D898-39F2-4A46-872D-6B238193314C}" type="slidenum">
              <a:rPr lang="en-US" smtClean="0"/>
              <a:t>4</a:t>
            </a:fld>
            <a:endParaRPr lang="en-US"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767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CAPITAL COMMITMENT REDUCTIONS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The proposed regulations state that if the partnership agreement provides for changes to allocations due to an unanticipated partner default on a capital contribution commitment or an unanticipated reduction in a partner’s capital contribution commitment, and those changes in allocation are not inconsistent with the purpose of the fractions rule, then the changes will not be closely scrutinized for purposes of analyzing allocations applicable prior to the change. </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In addition, partnership allocations made pursuant to the partnership agreement to adjust partner capital accounts as a result of unanticipated capital contribution defaults or reductions will be disregarded in computing overall partnership income or loss for purposes of the fractions rule. The proposed regulations state that these adjustments may include allocations to adjust partners’ capital accounts to be consistent with the partners’ adjusted capital account commitments. </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40</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169091"/>
          </a:xfrm>
        </p:spPr>
        <p:txBody>
          <a:bodyPr>
            <a:normAutofit/>
          </a:bodyPr>
          <a:lstStyle/>
          <a:p>
            <a:pPr marL="109728" lvl="0" indent="0" algn="just">
              <a:lnSpc>
                <a:spcPct val="120000"/>
              </a:lnSpc>
              <a:spcBef>
                <a:spcPts val="0"/>
              </a:spcBef>
              <a:spcAft>
                <a:spcPts val="900"/>
              </a:spcAft>
              <a:buClr>
                <a:srgbClr val="D34817"/>
              </a:buClr>
              <a:buNone/>
            </a:pPr>
            <a:r>
              <a:rPr lang="en-US" sz="2000" b="1" u="sng" dirty="0">
                <a:solidFill>
                  <a:prstClr val="black"/>
                </a:solidFill>
              </a:rPr>
              <a:t>TIERED PARTNERSHIPS</a:t>
            </a:r>
          </a:p>
          <a:p>
            <a:pPr lvl="0" algn="just">
              <a:lnSpc>
                <a:spcPct val="120000"/>
              </a:lnSpc>
              <a:spcBef>
                <a:spcPts val="0"/>
              </a:spcBef>
              <a:spcAft>
                <a:spcPts val="900"/>
              </a:spcAft>
              <a:buClr>
                <a:schemeClr val="tx2">
                  <a:lumMod val="60000"/>
                  <a:lumOff val="40000"/>
                </a:schemeClr>
              </a:buClr>
            </a:pPr>
            <a:r>
              <a:rPr lang="en-US" sz="1600" dirty="0">
                <a:solidFill>
                  <a:prstClr val="black"/>
                </a:solidFill>
              </a:rPr>
              <a:t>Where a QO-partner holds an indirect interest in real property through a chain of one or more partnerships, existing regulations provide that the fractions rule is satisfied where tax avoidance is not the principal purpose of using the tiered-partnership structure and the relevant partnerships can demonstrate compliance with the regulations under one of three methods. Under the independent chain approach, different lower-tier partnership chains are examined independently of each other only if the upper-tier partnership allocates the items of each lower-tier partnership separately from the items of another lower-tier partnership.</a:t>
            </a:r>
            <a:endParaRPr lang="en-US" sz="200" dirty="0">
              <a:solidFill>
                <a:prstClr val="black"/>
              </a:solidFill>
            </a:endParaRPr>
          </a:p>
          <a:p>
            <a:pPr lvl="0" algn="just">
              <a:lnSpc>
                <a:spcPct val="120000"/>
              </a:lnSpc>
              <a:spcBef>
                <a:spcPts val="0"/>
              </a:spcBef>
              <a:spcAft>
                <a:spcPts val="900"/>
              </a:spcAft>
              <a:buClr>
                <a:schemeClr val="tx2">
                  <a:lumMod val="60000"/>
                  <a:lumOff val="40000"/>
                </a:schemeClr>
              </a:buClr>
            </a:pPr>
            <a:r>
              <a:rPr lang="en-US" sz="1600" dirty="0">
                <a:solidFill>
                  <a:prstClr val="black"/>
                </a:solidFill>
              </a:rPr>
              <a:t>In practice, real estate partnerships will not make separate allocations to its partners of items of income or loss from lower-tier partnership. The Proposed Regulations remove the requirement that an upper-tier partnership allocate items from lower-tier partnerships separately from one another under the independent chain approach.</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41</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334000"/>
          </a:xfrm>
        </p:spPr>
        <p:txBody>
          <a:bodyPr>
            <a:normAutofit fontScale="85000" lnSpcReduction="20000"/>
          </a:bodyPr>
          <a:lstStyle/>
          <a:p>
            <a:pPr marL="109728" lvl="0" indent="0" algn="just">
              <a:lnSpc>
                <a:spcPct val="120000"/>
              </a:lnSpc>
              <a:spcBef>
                <a:spcPts val="0"/>
              </a:spcBef>
              <a:spcAft>
                <a:spcPts val="900"/>
              </a:spcAft>
              <a:buClr>
                <a:srgbClr val="D34817"/>
              </a:buClr>
              <a:buNone/>
            </a:pPr>
            <a:r>
              <a:rPr lang="en-US" sz="2400" b="1" u="sng" dirty="0">
                <a:solidFill>
                  <a:prstClr val="black"/>
                </a:solidFill>
              </a:rPr>
              <a:t>FRACTIONS – </a:t>
            </a:r>
            <a:r>
              <a:rPr lang="en-US" sz="2400" b="1" u="sng" dirty="0" smtClean="0">
                <a:solidFill>
                  <a:prstClr val="black"/>
                </a:solidFill>
              </a:rPr>
              <a:t>DE MINIMUS </a:t>
            </a:r>
            <a:r>
              <a:rPr lang="en-US" sz="2400" b="1" u="sng" dirty="0">
                <a:solidFill>
                  <a:prstClr val="black"/>
                </a:solidFill>
              </a:rPr>
              <a:t>RULE </a:t>
            </a:r>
          </a:p>
          <a:p>
            <a:pPr lvl="0" algn="just">
              <a:lnSpc>
                <a:spcPct val="120000"/>
              </a:lnSpc>
              <a:spcBef>
                <a:spcPts val="0"/>
              </a:spcBef>
              <a:spcAft>
                <a:spcPts val="900"/>
              </a:spcAft>
              <a:buClr>
                <a:schemeClr val="tx2">
                  <a:lumMod val="60000"/>
                  <a:lumOff val="40000"/>
                </a:schemeClr>
              </a:buClr>
            </a:pPr>
            <a:r>
              <a:rPr lang="en-US" sz="1800" dirty="0">
                <a:solidFill>
                  <a:prstClr val="black"/>
                </a:solidFill>
              </a:rPr>
              <a:t>Under the current regulations, certain partnerships in which all QOs own 5% or less of the capital or profits interest in the partnership are exempt from application of the fractions rule. </a:t>
            </a:r>
          </a:p>
          <a:p>
            <a:pPr lvl="0" algn="just">
              <a:lnSpc>
                <a:spcPct val="120000"/>
              </a:lnSpc>
              <a:spcBef>
                <a:spcPts val="0"/>
              </a:spcBef>
              <a:spcAft>
                <a:spcPts val="900"/>
              </a:spcAft>
              <a:buClr>
                <a:schemeClr val="tx2">
                  <a:lumMod val="60000"/>
                  <a:lumOff val="40000"/>
                </a:schemeClr>
              </a:buClr>
            </a:pPr>
            <a:r>
              <a:rPr lang="en-US" sz="1800" dirty="0">
                <a:solidFill>
                  <a:prstClr val="black"/>
                </a:solidFill>
              </a:rPr>
              <a:t>The proposed regulations adopt a rule to address the converse situation. That is, under the proposed regulations, certain partnerships in which all partners (other than QOs) own 5% or less of the capital or profits interest in the partnership will be exempt from application of the fractions rule. </a:t>
            </a:r>
          </a:p>
          <a:p>
            <a:pPr lvl="0" algn="just">
              <a:lnSpc>
                <a:spcPct val="120000"/>
              </a:lnSpc>
              <a:spcBef>
                <a:spcPts val="0"/>
              </a:spcBef>
              <a:spcAft>
                <a:spcPts val="900"/>
              </a:spcAft>
              <a:buClr>
                <a:schemeClr val="tx2">
                  <a:lumMod val="60000"/>
                  <a:lumOff val="40000"/>
                </a:schemeClr>
              </a:buClr>
            </a:pPr>
            <a:r>
              <a:rPr lang="en-US" sz="1800" dirty="0">
                <a:solidFill>
                  <a:prstClr val="black"/>
                </a:solidFill>
              </a:rPr>
              <a:t>The current regulations also include a separate de </a:t>
            </a:r>
            <a:r>
              <a:rPr lang="en-US" sz="1800" dirty="0" smtClean="0">
                <a:solidFill>
                  <a:prstClr val="black"/>
                </a:solidFill>
              </a:rPr>
              <a:t>Minimis </a:t>
            </a:r>
            <a:r>
              <a:rPr lang="en-US" sz="1800" dirty="0">
                <a:solidFill>
                  <a:prstClr val="black"/>
                </a:solidFill>
              </a:rPr>
              <a:t>rule relating to de </a:t>
            </a:r>
            <a:r>
              <a:rPr lang="en-US" sz="1800" dirty="0" smtClean="0">
                <a:solidFill>
                  <a:prstClr val="black"/>
                </a:solidFill>
              </a:rPr>
              <a:t>Minimis </a:t>
            </a:r>
            <a:r>
              <a:rPr lang="en-US" sz="1800" dirty="0">
                <a:solidFill>
                  <a:prstClr val="black"/>
                </a:solidFill>
              </a:rPr>
              <a:t>allocations. Under the current rule, a disproportionate allocation of loss or deduction away from a QO will be treated as made to the QO if: </a:t>
            </a:r>
          </a:p>
          <a:p>
            <a:pPr lvl="0" algn="just">
              <a:lnSpc>
                <a:spcPct val="120000"/>
              </a:lnSpc>
              <a:spcBef>
                <a:spcPts val="0"/>
              </a:spcBef>
              <a:spcAft>
                <a:spcPts val="900"/>
              </a:spcAft>
              <a:buClr>
                <a:schemeClr val="tx2">
                  <a:lumMod val="60000"/>
                  <a:lumOff val="40000"/>
                </a:schemeClr>
              </a:buClr>
            </a:pPr>
            <a:r>
              <a:rPr lang="en-US" sz="1800" dirty="0">
                <a:solidFill>
                  <a:prstClr val="black"/>
                </a:solidFill>
              </a:rPr>
              <a:t>(1) the allocation was not tax motivated; and </a:t>
            </a:r>
          </a:p>
          <a:p>
            <a:pPr lvl="0" algn="just">
              <a:lnSpc>
                <a:spcPct val="120000"/>
              </a:lnSpc>
              <a:spcBef>
                <a:spcPts val="0"/>
              </a:spcBef>
              <a:spcAft>
                <a:spcPts val="900"/>
              </a:spcAft>
              <a:buClr>
                <a:schemeClr val="tx2">
                  <a:lumMod val="60000"/>
                  <a:lumOff val="40000"/>
                </a:schemeClr>
              </a:buClr>
            </a:pPr>
            <a:r>
              <a:rPr lang="en-US" sz="1800" dirty="0">
                <a:solidFill>
                  <a:prstClr val="black"/>
                </a:solidFill>
              </a:rPr>
              <a:t>(2) the total amount of those items is less than both – </a:t>
            </a:r>
          </a:p>
          <a:p>
            <a:pPr lvl="1" algn="just">
              <a:lnSpc>
                <a:spcPct val="120000"/>
              </a:lnSpc>
              <a:spcBef>
                <a:spcPts val="0"/>
              </a:spcBef>
              <a:spcAft>
                <a:spcPts val="900"/>
              </a:spcAft>
              <a:buClr>
                <a:schemeClr val="tx2">
                  <a:lumMod val="60000"/>
                  <a:lumOff val="40000"/>
                </a:schemeClr>
              </a:buClr>
            </a:pPr>
            <a:r>
              <a:rPr lang="en-US" sz="1800" dirty="0">
                <a:solidFill>
                  <a:prstClr val="black"/>
                </a:solidFill>
              </a:rPr>
              <a:t>(i) 1% of the partnership’s aggregate items of gross loss and deduction for the tax year, and</a:t>
            </a:r>
          </a:p>
          <a:p>
            <a:pPr lvl="1" algn="just">
              <a:lnSpc>
                <a:spcPct val="120000"/>
              </a:lnSpc>
              <a:spcBef>
                <a:spcPts val="0"/>
              </a:spcBef>
              <a:spcAft>
                <a:spcPts val="900"/>
              </a:spcAft>
              <a:buClr>
                <a:schemeClr val="tx2">
                  <a:lumMod val="60000"/>
                  <a:lumOff val="40000"/>
                </a:schemeClr>
              </a:buClr>
            </a:pPr>
            <a:r>
              <a:rPr lang="en-US" sz="1800" dirty="0">
                <a:solidFill>
                  <a:prstClr val="black"/>
                </a:solidFill>
              </a:rPr>
              <a:t> (ii) $50,000.</a:t>
            </a:r>
          </a:p>
          <a:p>
            <a:pPr lvl="0" algn="just">
              <a:lnSpc>
                <a:spcPct val="120000"/>
              </a:lnSpc>
              <a:spcBef>
                <a:spcPts val="0"/>
              </a:spcBef>
              <a:spcAft>
                <a:spcPts val="900"/>
              </a:spcAft>
              <a:buClr>
                <a:schemeClr val="tx2">
                  <a:lumMod val="60000"/>
                  <a:lumOff val="40000"/>
                </a:schemeClr>
              </a:buClr>
            </a:pPr>
            <a:r>
              <a:rPr lang="en-US" sz="1800" dirty="0">
                <a:solidFill>
                  <a:prstClr val="black"/>
                </a:solidFill>
              </a:rPr>
              <a:t> Under the proposed regulations, the $50,000 amount is increased to $1 million.</a:t>
            </a:r>
            <a:endParaRPr lang="en-US" sz="1700" dirty="0">
              <a:latin typeface="+mj-lt"/>
            </a:endParaRPr>
          </a:p>
        </p:txBody>
      </p:sp>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42</a:t>
            </a:fld>
            <a:endParaRPr lang="en-US" dirty="0"/>
          </a:p>
        </p:txBody>
      </p:sp>
    </p:spTree>
    <p:extLst>
      <p:ext uri="{BB962C8B-B14F-4D97-AF65-F5344CB8AC3E}">
        <p14:creationId xmlns:p14="http://schemas.microsoft.com/office/powerpoint/2010/main" val="342431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457200" y="9144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2000" b="1" kern="1200" baseline="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sz="2800" cap="small" dirty="0">
              <a:solidFill>
                <a:srgbClr val="CC0000"/>
              </a:solidFill>
            </a:endParaRPr>
          </a:p>
        </p:txBody>
      </p:sp>
      <p:sp>
        <p:nvSpPr>
          <p:cNvPr id="6" name="Content Placeholder 1"/>
          <p:cNvSpPr txBox="1">
            <a:spLocks/>
          </p:cNvSpPr>
          <p:nvPr/>
        </p:nvSpPr>
        <p:spPr>
          <a:xfrm>
            <a:off x="0" y="1393528"/>
            <a:ext cx="8839200" cy="1219200"/>
          </a:xfrm>
          <a:prstGeom prst="rect">
            <a:avLst/>
          </a:prstGeom>
        </p:spPr>
        <p:txBody>
          <a:bodyPr vert="horz">
            <a:normAutofit fontScale="5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Wingdings" pitchFamily="2" charset="2"/>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spcBef>
                <a:spcPts val="0"/>
              </a:spcBef>
              <a:buClr>
                <a:srgbClr val="D34817"/>
              </a:buClr>
              <a:buFont typeface="Wingdings 3"/>
              <a:buNone/>
              <a:defRPr/>
            </a:pPr>
            <a:endParaRPr lang="en-US" sz="2400" b="1" dirty="0" smtClean="0">
              <a:solidFill>
                <a:prstClr val="black"/>
              </a:solidFill>
              <a:latin typeface="Arial" panose="020B0604020202020204" pitchFamily="34" charset="0"/>
              <a:cs typeface="Arial" panose="020B0604020202020204" pitchFamily="34" charset="0"/>
            </a:endParaRPr>
          </a:p>
          <a:p>
            <a:pPr marL="109728" indent="0" algn="ctr">
              <a:spcBef>
                <a:spcPts val="0"/>
              </a:spcBef>
              <a:buClr>
                <a:srgbClr val="D34817"/>
              </a:buClr>
              <a:buFont typeface="Wingdings 3"/>
              <a:buNone/>
              <a:defRPr/>
            </a:pPr>
            <a:r>
              <a:rPr lang="en-US" sz="8400" dirty="0" smtClean="0">
                <a:latin typeface="Bell MT" panose="02020503060305020303" pitchFamily="18" charset="0"/>
                <a:cs typeface="Arial" panose="020B0604020202020204" pitchFamily="34" charset="0"/>
              </a:rPr>
              <a:t>QUESTIONS?</a:t>
            </a:r>
          </a:p>
          <a:p>
            <a:pPr marL="109728" indent="0" algn="ctr">
              <a:spcBef>
                <a:spcPts val="0"/>
              </a:spcBef>
              <a:buClr>
                <a:srgbClr val="D34817"/>
              </a:buClr>
              <a:buFont typeface="Wingdings 3"/>
              <a:buNone/>
              <a:defRPr/>
            </a:pPr>
            <a:endParaRPr lang="en-US" sz="2400" b="1" dirty="0" smtClean="0">
              <a:solidFill>
                <a:prstClr val="black"/>
              </a:solidFill>
              <a:latin typeface="Arial" panose="020B0604020202020204" pitchFamily="34" charset="0"/>
              <a:cs typeface="Arial" panose="020B0604020202020204" pitchFamily="34" charset="0"/>
            </a:endParaRPr>
          </a:p>
          <a:p>
            <a:pPr marL="109728" indent="0" algn="ctr">
              <a:spcBef>
                <a:spcPts val="0"/>
              </a:spcBef>
              <a:buClr>
                <a:srgbClr val="D34817"/>
              </a:buClr>
              <a:buFont typeface="Wingdings 3"/>
              <a:buNone/>
              <a:defRPr/>
            </a:pPr>
            <a:r>
              <a:rPr lang="en-US" sz="2400" dirty="0" smtClean="0">
                <a:solidFill>
                  <a:prstClr val="black"/>
                </a:solidFill>
                <a:latin typeface="Arial" panose="020B0604020202020204" pitchFamily="34" charset="0"/>
                <a:cs typeface="Arial" panose="020B0604020202020204" pitchFamily="34" charset="0"/>
              </a:rPr>
              <a:t>	</a:t>
            </a:r>
          </a:p>
        </p:txBody>
      </p:sp>
      <p:sp>
        <p:nvSpPr>
          <p:cNvPr id="2" name="Title 1"/>
          <p:cNvSpPr>
            <a:spLocks noGrp="1"/>
          </p:cNvSpPr>
          <p:nvPr>
            <p:ph type="title"/>
          </p:nvPr>
        </p:nvSpPr>
        <p:spPr>
          <a:xfrm>
            <a:off x="76200" y="298797"/>
            <a:ext cx="8991600" cy="996603"/>
          </a:xfrm>
        </p:spPr>
        <p:txBody>
          <a:bodyPr>
            <a:normAutofit fontScale="90000"/>
          </a:bodyPr>
          <a:lstStyle/>
          <a:p>
            <a:pPr algn="ctr">
              <a:spcBef>
                <a:spcPts val="0"/>
              </a:spcBef>
            </a:pPr>
            <a:r>
              <a:rPr lang="en-US" sz="4200" b="0"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mn-ea"/>
                <a:cs typeface="+mn-cs"/>
              </a:rPr>
              <a:t>Partnership Allocation Rules</a:t>
            </a:r>
            <a:r>
              <a:rPr lang="en-US" sz="4800" b="0"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mn-ea"/>
                <a:cs typeface="+mn-cs"/>
              </a:rPr>
              <a:t/>
            </a:r>
            <a:br>
              <a:rPr lang="en-US" sz="4800" b="0" cap="small" dirty="0" smtClean="0">
                <a:solidFill>
                  <a:schemeClr val="accent6"/>
                </a:solidFill>
                <a:effectLst>
                  <a:outerShdw blurRad="38100" dist="38100" dir="2700000" algn="tl">
                    <a:srgbClr val="000000">
                      <a:alpha val="43137"/>
                    </a:srgbClr>
                  </a:outerShdw>
                </a:effectLst>
                <a:latin typeface="Bell MT" panose="02020503060305020303" pitchFamily="18" charset="0"/>
                <a:ea typeface="+mn-ea"/>
                <a:cs typeface="+mn-cs"/>
              </a:rPr>
            </a:br>
            <a:r>
              <a:rPr lang="en-US" sz="2900" dirty="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Impact of Recent Regulations</a:t>
            </a:r>
            <a:r>
              <a:rPr lang="en-US" sz="2900" b="1" dirty="0">
                <a:solidFill>
                  <a:schemeClr val="accent6"/>
                </a:solidFill>
                <a:effectLst>
                  <a:outerShdw blurRad="38100" dist="38100" dir="2700000" algn="tl">
                    <a:srgbClr val="000000">
                      <a:alpha val="43137"/>
                    </a:srgbClr>
                  </a:outerShdw>
                </a:effectLst>
                <a:latin typeface="Bell MT" panose="02020503060305020303" pitchFamily="18" charset="0"/>
                <a:ea typeface="Tahoma" panose="020B0604030504040204" pitchFamily="34" charset="0"/>
                <a:cs typeface="Tahoma" panose="020B0604030504040204" pitchFamily="34" charset="0"/>
              </a:rPr>
              <a:t> </a:t>
            </a:r>
            <a:endParaRPr lang="en-US" sz="2900" dirty="0">
              <a:solidFill>
                <a:schemeClr val="accent6"/>
              </a:solidFill>
              <a:latin typeface="Bell MT" panose="02020503060305020303" pitchFamily="18" charset="0"/>
            </a:endParaRPr>
          </a:p>
        </p:txBody>
      </p:sp>
      <p:sp>
        <p:nvSpPr>
          <p:cNvPr id="4" name="Content Placeholder 3"/>
          <p:cNvSpPr>
            <a:spLocks noGrp="1"/>
          </p:cNvSpPr>
          <p:nvPr>
            <p:ph sz="quarter" idx="2"/>
          </p:nvPr>
        </p:nvSpPr>
        <p:spPr>
          <a:xfrm>
            <a:off x="462337" y="3429000"/>
            <a:ext cx="4040188" cy="2417763"/>
          </a:xfrm>
        </p:spPr>
        <p:txBody>
          <a:bodyPr/>
          <a:lstStyle/>
          <a:p>
            <a:pPr marL="109728" indent="0" algn="ctr">
              <a:buNone/>
            </a:pPr>
            <a:r>
              <a:rPr lang="en-US" sz="2200" dirty="0"/>
              <a:t>James L. </a:t>
            </a:r>
            <a:r>
              <a:rPr lang="en-US" sz="2200" dirty="0" smtClean="0"/>
              <a:t>Leet, Esq.</a:t>
            </a:r>
            <a:endParaRPr lang="en-US" sz="2200" dirty="0"/>
          </a:p>
          <a:p>
            <a:pPr marL="109728" indent="0" algn="ctr">
              <a:buNone/>
            </a:pPr>
            <a:r>
              <a:rPr lang="en-US" sz="2200" dirty="0"/>
              <a:t>Boutin Jones Inc.</a:t>
            </a:r>
          </a:p>
          <a:p>
            <a:pPr marL="109728" indent="0" algn="ctr">
              <a:buNone/>
            </a:pPr>
            <a:r>
              <a:rPr lang="en-US" sz="2200" dirty="0">
                <a:solidFill>
                  <a:srgbClr val="0000FF"/>
                </a:solidFill>
                <a:hlinkClick r:id="rId2"/>
              </a:rPr>
              <a:t>jleet@boutinjones.com</a:t>
            </a:r>
            <a:r>
              <a:rPr lang="en-US" sz="2200" dirty="0"/>
              <a:t>	</a:t>
            </a:r>
          </a:p>
          <a:p>
            <a:pPr marL="109728" indent="0" algn="ctr">
              <a:buNone/>
            </a:pPr>
            <a:r>
              <a:rPr lang="en-US" sz="2200" dirty="0"/>
              <a:t>916.231.4076 (direct)</a:t>
            </a:r>
          </a:p>
          <a:p>
            <a:endParaRPr lang="en-US" dirty="0"/>
          </a:p>
        </p:txBody>
      </p:sp>
      <p:sp>
        <p:nvSpPr>
          <p:cNvPr id="8" name="Content Placeholder 7"/>
          <p:cNvSpPr>
            <a:spLocks noGrp="1"/>
          </p:cNvSpPr>
          <p:nvPr>
            <p:ph sz="quarter" idx="4"/>
          </p:nvPr>
        </p:nvSpPr>
        <p:spPr>
          <a:xfrm>
            <a:off x="4343400" y="3429000"/>
            <a:ext cx="4572001" cy="3027363"/>
          </a:xfrm>
        </p:spPr>
        <p:txBody>
          <a:bodyPr/>
          <a:lstStyle/>
          <a:p>
            <a:pPr marL="109728" indent="0" algn="ctr">
              <a:buNone/>
            </a:pPr>
            <a:r>
              <a:rPr lang="en-US" sz="2200" dirty="0"/>
              <a:t>Minna C. </a:t>
            </a:r>
            <a:r>
              <a:rPr lang="en-US" sz="2200" dirty="0" smtClean="0"/>
              <a:t>Yang, Esq.</a:t>
            </a:r>
            <a:endParaRPr lang="en-US" sz="2200" dirty="0"/>
          </a:p>
          <a:p>
            <a:pPr marL="109728" indent="0" algn="ctr">
              <a:buNone/>
            </a:pPr>
            <a:r>
              <a:rPr lang="en-US" sz="2200" dirty="0"/>
              <a:t>Wagner Kirkman Blaine</a:t>
            </a:r>
          </a:p>
          <a:p>
            <a:pPr marL="109728" indent="0" algn="ctr">
              <a:buNone/>
            </a:pPr>
            <a:r>
              <a:rPr lang="en-US" sz="2200" dirty="0"/>
              <a:t>Klomparens &amp; Youmans, LLP</a:t>
            </a:r>
          </a:p>
          <a:p>
            <a:pPr marL="109728" indent="0" algn="ctr">
              <a:buNone/>
            </a:pPr>
            <a:r>
              <a:rPr lang="en-US" sz="2200" u="sng" dirty="0" smtClean="0">
                <a:solidFill>
                  <a:srgbClr val="0000FF"/>
                </a:solidFill>
                <a:hlinkClick r:id="rId3"/>
              </a:rPr>
              <a:t>myang@wkblawcom</a:t>
            </a:r>
            <a:endParaRPr lang="en-US" sz="2200" dirty="0">
              <a:solidFill>
                <a:srgbClr val="0000FF"/>
              </a:solidFill>
            </a:endParaRPr>
          </a:p>
          <a:p>
            <a:pPr marL="109728" indent="0" algn="ctr">
              <a:buNone/>
            </a:pPr>
            <a:r>
              <a:rPr lang="en-US" sz="2200" dirty="0"/>
              <a:t>916.920.5286</a:t>
            </a:r>
          </a:p>
          <a:p>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7225" y="2501757"/>
            <a:ext cx="3784054" cy="856214"/>
          </a:xfrm>
          <a:prstGeom prst="rect">
            <a:avLst/>
          </a:prstGeom>
        </p:spPr>
      </p:pic>
      <p:pic>
        <p:nvPicPr>
          <p:cNvPr id="1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2590800"/>
            <a:ext cx="3657600" cy="53340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1"/>
          <p:cNvSpPr>
            <a:spLocks noGrp="1"/>
          </p:cNvSpPr>
          <p:nvPr>
            <p:ph type="sldNum" sz="quarter" idx="12"/>
          </p:nvPr>
        </p:nvSpPr>
        <p:spPr/>
        <p:txBody>
          <a:bodyPr/>
          <a:lstStyle/>
          <a:p>
            <a:fld id="{40D3D898-39F2-4A46-872D-6B238193314C}" type="slidenum">
              <a:rPr lang="en-US" smtClean="0"/>
              <a:t>43</a:t>
            </a:fld>
            <a:endParaRPr lang="en-US" dirty="0"/>
          </a:p>
        </p:txBody>
      </p:sp>
    </p:spTree>
    <p:extLst>
      <p:ext uri="{BB962C8B-B14F-4D97-AF65-F5344CB8AC3E}">
        <p14:creationId xmlns:p14="http://schemas.microsoft.com/office/powerpoint/2010/main" val="55631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029200"/>
          </a:xfrm>
        </p:spPr>
        <p:txBody>
          <a:bodyPr>
            <a:noAutofit/>
          </a:bodyPr>
          <a:lstStyle/>
          <a:p>
            <a:pPr marL="109728" indent="0">
              <a:lnSpc>
                <a:spcPct val="120000"/>
              </a:lnSpc>
              <a:spcBef>
                <a:spcPts val="0"/>
              </a:spcBef>
              <a:buNone/>
            </a:pPr>
            <a:r>
              <a:rPr lang="en-US" sz="2000" b="1" u="sng" dirty="0"/>
              <a:t>2014 PROPOSED REGS. AND THE 2016 TEMP., PROP., AND FINAL </a:t>
            </a:r>
            <a:r>
              <a:rPr lang="en-US" sz="2000" b="1" u="sng" dirty="0" err="1" smtClean="0"/>
              <a:t>REGS</a:t>
            </a:r>
            <a:r>
              <a:rPr lang="en-US" sz="2000" b="1" u="sng" dirty="0" smtClean="0"/>
              <a:t>.</a:t>
            </a:r>
            <a:endParaRPr lang="en-US" sz="2000" b="1" u="sng" dirty="0"/>
          </a:p>
          <a:p>
            <a:pPr marL="109728" indent="0" algn="just">
              <a:lnSpc>
                <a:spcPct val="120000"/>
              </a:lnSpc>
              <a:spcBef>
                <a:spcPts val="0"/>
              </a:spcBef>
              <a:buNone/>
            </a:pPr>
            <a:endParaRPr lang="en-US" sz="800" b="1" dirty="0"/>
          </a:p>
          <a:p>
            <a:pPr algn="just">
              <a:lnSpc>
                <a:spcPct val="120000"/>
              </a:lnSpc>
              <a:spcBef>
                <a:spcPts val="0"/>
              </a:spcBef>
              <a:spcAft>
                <a:spcPts val="900"/>
              </a:spcAft>
            </a:pPr>
            <a:r>
              <a:rPr lang="en-US" sz="1800" u="sng" dirty="0"/>
              <a:t>2014 Proposed </a:t>
            </a:r>
            <a:r>
              <a:rPr lang="en-US" sz="1800" u="sng" dirty="0" smtClean="0"/>
              <a:t>Regs</a:t>
            </a:r>
            <a:r>
              <a:rPr lang="en-US" sz="1800" dirty="0" smtClean="0"/>
              <a:t>.  Prop</a:t>
            </a:r>
            <a:r>
              <a:rPr lang="en-US" sz="1800" dirty="0"/>
              <a:t>. Regs. were issued </a:t>
            </a:r>
            <a:r>
              <a:rPr lang="en-US" sz="1800" dirty="0" smtClean="0"/>
              <a:t>in 2014 but high criticized.  </a:t>
            </a:r>
          </a:p>
          <a:p>
            <a:pPr lvl="1" algn="just">
              <a:lnSpc>
                <a:spcPct val="120000"/>
              </a:lnSpc>
              <a:spcBef>
                <a:spcPts val="0"/>
              </a:spcBef>
              <a:spcAft>
                <a:spcPts val="900"/>
              </a:spcAft>
            </a:pPr>
            <a:r>
              <a:rPr lang="en-US" sz="1800" u="sng" dirty="0"/>
              <a:t>IRC § 707</a:t>
            </a:r>
            <a:r>
              <a:rPr lang="en-US" sz="1800" dirty="0"/>
              <a:t>.  </a:t>
            </a:r>
            <a:endParaRPr lang="en-US" sz="1800" dirty="0" smtClean="0"/>
          </a:p>
          <a:p>
            <a:pPr lvl="2" algn="just">
              <a:lnSpc>
                <a:spcPct val="120000"/>
              </a:lnSpc>
              <a:spcBef>
                <a:spcPts val="0"/>
              </a:spcBef>
              <a:spcAft>
                <a:spcPts val="900"/>
              </a:spcAft>
            </a:pPr>
            <a:r>
              <a:rPr lang="en-US" sz="1600" dirty="0" smtClean="0"/>
              <a:t>Property by property rule for determining 20% limitation and 120% test.</a:t>
            </a:r>
          </a:p>
          <a:p>
            <a:pPr lvl="2" algn="just">
              <a:lnSpc>
                <a:spcPct val="120000"/>
              </a:lnSpc>
              <a:spcBef>
                <a:spcPts val="0"/>
              </a:spcBef>
              <a:spcAft>
                <a:spcPts val="900"/>
              </a:spcAft>
            </a:pPr>
            <a:r>
              <a:rPr lang="en-US" sz="1600" dirty="0" smtClean="0"/>
              <a:t>Eliminated double dip for reimbursement of preformation expenses</a:t>
            </a:r>
            <a:endParaRPr lang="en-US" sz="1600" dirty="0"/>
          </a:p>
          <a:p>
            <a:pPr lvl="1" algn="just">
              <a:lnSpc>
                <a:spcPct val="120000"/>
              </a:lnSpc>
              <a:spcBef>
                <a:spcPts val="0"/>
              </a:spcBef>
              <a:spcAft>
                <a:spcPts val="900"/>
              </a:spcAft>
            </a:pPr>
            <a:r>
              <a:rPr lang="en-US" sz="1800" u="sng" dirty="0"/>
              <a:t>IRC § 752</a:t>
            </a:r>
            <a:r>
              <a:rPr lang="en-US" sz="1800" dirty="0"/>
              <a:t>. </a:t>
            </a:r>
            <a:endParaRPr lang="en-US" sz="1800" dirty="0" smtClean="0"/>
          </a:p>
          <a:p>
            <a:pPr lvl="2" algn="just">
              <a:lnSpc>
                <a:spcPct val="120000"/>
              </a:lnSpc>
              <a:spcBef>
                <a:spcPts val="0"/>
              </a:spcBef>
              <a:spcAft>
                <a:spcPts val="900"/>
              </a:spcAft>
            </a:pPr>
            <a:r>
              <a:rPr lang="en-US" sz="1600" dirty="0" smtClean="0"/>
              <a:t>Factors to be applied to DROs</a:t>
            </a:r>
          </a:p>
          <a:p>
            <a:pPr lvl="2" algn="just">
              <a:lnSpc>
                <a:spcPct val="120000"/>
              </a:lnSpc>
              <a:spcBef>
                <a:spcPts val="0"/>
              </a:spcBef>
              <a:spcAft>
                <a:spcPts val="900"/>
              </a:spcAft>
            </a:pPr>
            <a:r>
              <a:rPr lang="en-US" sz="1600" dirty="0" smtClean="0"/>
              <a:t>Rules for tiered partnership</a:t>
            </a:r>
          </a:p>
          <a:p>
            <a:pPr lvl="2" algn="just">
              <a:lnSpc>
                <a:spcPct val="120000"/>
              </a:lnSpc>
              <a:spcBef>
                <a:spcPts val="0"/>
              </a:spcBef>
              <a:spcAft>
                <a:spcPts val="900"/>
              </a:spcAft>
            </a:pPr>
            <a:r>
              <a:rPr lang="en-US" sz="1600" dirty="0" smtClean="0"/>
              <a:t>NO EROL, if entitled to reimbursement from “any person”</a:t>
            </a:r>
          </a:p>
          <a:p>
            <a:pPr lvl="2" algn="just">
              <a:lnSpc>
                <a:spcPct val="120000"/>
              </a:lnSpc>
              <a:spcBef>
                <a:spcPts val="0"/>
              </a:spcBef>
              <a:spcAft>
                <a:spcPts val="900"/>
              </a:spcAft>
            </a:pPr>
            <a:r>
              <a:rPr lang="en-US" sz="1600" dirty="0" smtClean="0"/>
              <a:t>No contingent liabilities for disguised sales</a:t>
            </a:r>
          </a:p>
          <a:p>
            <a:pPr lvl="2" algn="just">
              <a:lnSpc>
                <a:spcPct val="120000"/>
              </a:lnSpc>
              <a:spcBef>
                <a:spcPts val="0"/>
              </a:spcBef>
              <a:spcAft>
                <a:spcPts val="900"/>
              </a:spcAft>
            </a:pPr>
            <a:r>
              <a:rPr lang="en-US" sz="1600" dirty="0" smtClean="0"/>
              <a:t>Net Value Rule</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5</a:t>
            </a:fld>
            <a:endParaRPr lang="en-US" dirty="0"/>
          </a:p>
        </p:txBody>
      </p:sp>
    </p:spTree>
    <p:extLst>
      <p:ext uri="{BB962C8B-B14F-4D97-AF65-F5344CB8AC3E}">
        <p14:creationId xmlns:p14="http://schemas.microsoft.com/office/powerpoint/2010/main" val="303506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029200"/>
          </a:xfrm>
        </p:spPr>
        <p:txBody>
          <a:bodyPr>
            <a:noAutofit/>
          </a:bodyPr>
          <a:lstStyle/>
          <a:p>
            <a:pPr marL="109728" indent="0">
              <a:lnSpc>
                <a:spcPct val="120000"/>
              </a:lnSpc>
              <a:spcBef>
                <a:spcPts val="0"/>
              </a:spcBef>
              <a:buNone/>
            </a:pPr>
            <a:r>
              <a:rPr lang="en-US" sz="2000" b="1" u="sng" dirty="0"/>
              <a:t>2014 PROPOSED REGS. AND THE 2016 TEMP., PROP., AND FINAL </a:t>
            </a:r>
            <a:r>
              <a:rPr lang="en-US" sz="2000" b="1" u="sng" dirty="0" err="1" smtClean="0"/>
              <a:t>REGS</a:t>
            </a:r>
            <a:r>
              <a:rPr lang="en-US" sz="2000" b="1" u="sng" dirty="0" smtClean="0"/>
              <a:t>. (Cont.)</a:t>
            </a:r>
            <a:endParaRPr lang="en-US" sz="2000" b="1" u="sng" dirty="0"/>
          </a:p>
          <a:p>
            <a:pPr marL="109728" indent="0" algn="just">
              <a:lnSpc>
                <a:spcPct val="120000"/>
              </a:lnSpc>
              <a:spcBef>
                <a:spcPts val="0"/>
              </a:spcBef>
              <a:buNone/>
            </a:pPr>
            <a:endParaRPr lang="en-US" sz="800" b="1" dirty="0"/>
          </a:p>
          <a:p>
            <a:pPr algn="just">
              <a:lnSpc>
                <a:spcPct val="120000"/>
              </a:lnSpc>
              <a:spcBef>
                <a:spcPts val="0"/>
              </a:spcBef>
              <a:spcAft>
                <a:spcPts val="900"/>
              </a:spcAft>
            </a:pPr>
            <a:r>
              <a:rPr lang="en-US" sz="1800" u="sng" dirty="0" smtClean="0"/>
              <a:t>2016 Final </a:t>
            </a:r>
            <a:r>
              <a:rPr lang="en-US" sz="1800" u="sng" dirty="0"/>
              <a:t>Regulations (T.D. 9787)</a:t>
            </a:r>
            <a:r>
              <a:rPr lang="en-US" sz="1800" dirty="0"/>
              <a:t>. </a:t>
            </a:r>
          </a:p>
          <a:p>
            <a:pPr lvl="1" algn="just">
              <a:lnSpc>
                <a:spcPct val="120000"/>
              </a:lnSpc>
              <a:spcBef>
                <a:spcPts val="0"/>
              </a:spcBef>
              <a:spcAft>
                <a:spcPts val="900"/>
              </a:spcAft>
            </a:pPr>
            <a:r>
              <a:rPr lang="en-US" sz="1600" u="sng" dirty="0"/>
              <a:t>IRC § 707</a:t>
            </a:r>
            <a:r>
              <a:rPr lang="en-US" sz="1600" dirty="0"/>
              <a:t>.  Substantially adopts 2014 Prop. Regs. regarding disguised sales of property to or by a </a:t>
            </a:r>
            <a:r>
              <a:rPr lang="en-US" sz="1600" dirty="0" smtClean="0"/>
              <a:t>partnership</a:t>
            </a:r>
            <a:r>
              <a:rPr lang="en-US" sz="1600" dirty="0"/>
              <a:t>.</a:t>
            </a:r>
            <a:r>
              <a:rPr lang="en-US" sz="1600" dirty="0" smtClean="0"/>
              <a:t> </a:t>
            </a:r>
          </a:p>
          <a:p>
            <a:pPr lvl="1" algn="just">
              <a:lnSpc>
                <a:spcPct val="120000"/>
              </a:lnSpc>
              <a:spcBef>
                <a:spcPts val="0"/>
              </a:spcBef>
              <a:spcAft>
                <a:spcPts val="900"/>
              </a:spcAft>
            </a:pPr>
            <a:r>
              <a:rPr lang="en-US" sz="1600" u="sng" dirty="0" smtClean="0"/>
              <a:t>IRC </a:t>
            </a:r>
            <a:r>
              <a:rPr lang="en-US" sz="1600" u="sng" dirty="0"/>
              <a:t>§ 752</a:t>
            </a:r>
            <a:r>
              <a:rPr lang="en-US" sz="1600" dirty="0"/>
              <a:t>.  Adopts portions of 2014 Prop. </a:t>
            </a:r>
            <a:r>
              <a:rPr lang="en-US" sz="1600" dirty="0" smtClean="0"/>
              <a:t>Regs. regarding </a:t>
            </a:r>
            <a:r>
              <a:rPr lang="en-US" sz="1600" dirty="0"/>
              <a:t>allocations of excess nonrecourse liabilities of a partnership to partners for disguised sale purposes – amends Treas. Regs. 1.752-3.</a:t>
            </a:r>
          </a:p>
          <a:p>
            <a:pPr lvl="1" algn="just">
              <a:lnSpc>
                <a:spcPct val="120000"/>
              </a:lnSpc>
              <a:spcBef>
                <a:spcPts val="0"/>
              </a:spcBef>
              <a:spcAft>
                <a:spcPts val="900"/>
              </a:spcAft>
            </a:pPr>
            <a:r>
              <a:rPr lang="en-US" sz="1600" u="sng" dirty="0"/>
              <a:t>IRC § 704</a:t>
            </a:r>
            <a:r>
              <a:rPr lang="en-US" sz="1600" dirty="0"/>
              <a:t>.  Adopts portions of 2014 Prop. Regs. </a:t>
            </a:r>
            <a:r>
              <a:rPr lang="en-US" sz="1600" dirty="0" smtClean="0"/>
              <a:t>revising </a:t>
            </a:r>
            <a:r>
              <a:rPr lang="en-US" sz="1600" dirty="0"/>
              <a:t>Treas. Reg. 1.704-2(d)(2</a:t>
            </a:r>
            <a:r>
              <a:rPr lang="en-US" sz="1600" dirty="0" smtClean="0"/>
              <a:t>)(ii</a:t>
            </a:r>
            <a:r>
              <a:rPr lang="en-US" sz="1600" dirty="0"/>
              <a:t>) and </a:t>
            </a:r>
            <a:r>
              <a:rPr lang="en-US" sz="1600" dirty="0" smtClean="0"/>
              <a:t>-2(m).</a:t>
            </a:r>
            <a:endParaRPr lang="en-US" sz="16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6</a:t>
            </a:fld>
            <a:endParaRPr lang="en-US" dirty="0"/>
          </a:p>
        </p:txBody>
      </p:sp>
    </p:spTree>
    <p:extLst>
      <p:ext uri="{BB962C8B-B14F-4D97-AF65-F5344CB8AC3E}">
        <p14:creationId xmlns:p14="http://schemas.microsoft.com/office/powerpoint/2010/main" val="328633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07136"/>
            <a:ext cx="8229600" cy="5562600"/>
          </a:xfrm>
        </p:spPr>
        <p:txBody>
          <a:bodyPr>
            <a:noAutofit/>
          </a:bodyPr>
          <a:lstStyle/>
          <a:p>
            <a:pPr marL="109728" indent="0">
              <a:lnSpc>
                <a:spcPct val="120000"/>
              </a:lnSpc>
              <a:spcBef>
                <a:spcPts val="0"/>
              </a:spcBef>
              <a:buNone/>
            </a:pPr>
            <a:r>
              <a:rPr lang="en-US" sz="2000" b="1" u="sng" dirty="0"/>
              <a:t>2014 PROPOSED REGS. AND THE 2016 TEMP., PROP., AND FINAL </a:t>
            </a:r>
            <a:r>
              <a:rPr lang="en-US" sz="2000" b="1" u="sng" dirty="0" err="1" smtClean="0"/>
              <a:t>REGS</a:t>
            </a:r>
            <a:r>
              <a:rPr lang="en-US" sz="2000" b="1" u="sng" dirty="0" smtClean="0"/>
              <a:t>. (Cont.)</a:t>
            </a:r>
            <a:endParaRPr lang="en-US" sz="2000" b="1" u="sng" dirty="0"/>
          </a:p>
          <a:p>
            <a:pPr marL="109728" indent="0" algn="just">
              <a:lnSpc>
                <a:spcPct val="120000"/>
              </a:lnSpc>
              <a:spcBef>
                <a:spcPts val="0"/>
              </a:spcBef>
              <a:buNone/>
            </a:pPr>
            <a:endParaRPr lang="en-US" sz="800" b="1" u="sng" dirty="0"/>
          </a:p>
          <a:p>
            <a:pPr algn="just">
              <a:lnSpc>
                <a:spcPct val="120000"/>
              </a:lnSpc>
              <a:spcBef>
                <a:spcPts val="0"/>
              </a:spcBef>
              <a:spcAft>
                <a:spcPts val="900"/>
              </a:spcAft>
            </a:pPr>
            <a:r>
              <a:rPr lang="en-US" sz="1900" u="sng" dirty="0"/>
              <a:t>Temp. Regs. (T.D. 9788)</a:t>
            </a:r>
            <a:r>
              <a:rPr lang="en-US" sz="1900" dirty="0"/>
              <a:t>. </a:t>
            </a:r>
            <a:r>
              <a:rPr lang="en-US" sz="1900" u="sng" dirty="0"/>
              <a:t>and Proposed Regulations (REG-122855-15)</a:t>
            </a:r>
            <a:r>
              <a:rPr lang="en-US" sz="1900" dirty="0"/>
              <a:t>.  </a:t>
            </a:r>
          </a:p>
          <a:p>
            <a:pPr lvl="1" algn="just">
              <a:lnSpc>
                <a:spcPct val="120000"/>
              </a:lnSpc>
              <a:spcBef>
                <a:spcPts val="0"/>
              </a:spcBef>
              <a:spcAft>
                <a:spcPts val="900"/>
              </a:spcAft>
            </a:pPr>
            <a:r>
              <a:rPr lang="en-US" sz="1600" u="sng" dirty="0"/>
              <a:t>IRC § </a:t>
            </a:r>
            <a:r>
              <a:rPr lang="en-US" sz="1600" u="sng" dirty="0" smtClean="0"/>
              <a:t>704</a:t>
            </a:r>
            <a:r>
              <a:rPr lang="en-US" sz="1600" dirty="0"/>
              <a:t>.</a:t>
            </a:r>
            <a:r>
              <a:rPr lang="en-US" sz="1600" dirty="0" smtClean="0"/>
              <a:t>  Deficit restoration obligation (“DRO”) in </a:t>
            </a:r>
            <a:r>
              <a:rPr lang="en-US" sz="1600" dirty="0"/>
              <a:t>a partner’s capital account </a:t>
            </a:r>
            <a:r>
              <a:rPr lang="en-US" sz="1600" dirty="0" smtClean="0"/>
              <a:t>disregarded</a:t>
            </a:r>
            <a:r>
              <a:rPr lang="en-US" sz="1600" dirty="0"/>
              <a:t> </a:t>
            </a:r>
            <a:r>
              <a:rPr lang="en-US" sz="1600" dirty="0" smtClean="0"/>
              <a:t>unless certain requirements are satisfied.</a:t>
            </a:r>
            <a:endParaRPr lang="en-US" sz="1600" dirty="0"/>
          </a:p>
          <a:p>
            <a:pPr lvl="1" algn="just">
              <a:lnSpc>
                <a:spcPct val="120000"/>
              </a:lnSpc>
              <a:spcBef>
                <a:spcPts val="0"/>
              </a:spcBef>
              <a:spcAft>
                <a:spcPts val="900"/>
              </a:spcAft>
            </a:pPr>
            <a:r>
              <a:rPr lang="en-US" sz="1600" u="sng" dirty="0"/>
              <a:t>IRC § 752</a:t>
            </a:r>
            <a:r>
              <a:rPr lang="en-US" sz="1600" dirty="0"/>
              <a:t>.  </a:t>
            </a:r>
            <a:r>
              <a:rPr lang="en-US" sz="1600" dirty="0" smtClean="0"/>
              <a:t>Treatment of partnership </a:t>
            </a:r>
            <a:r>
              <a:rPr lang="en-US" sz="1600" dirty="0"/>
              <a:t>liabilities </a:t>
            </a:r>
            <a:r>
              <a:rPr lang="en-US" sz="1600" dirty="0" smtClean="0"/>
              <a:t>as </a:t>
            </a:r>
            <a:r>
              <a:rPr lang="en-US" sz="1600" dirty="0"/>
              <a:t>recourse </a:t>
            </a:r>
            <a:r>
              <a:rPr lang="en-US" sz="1600" dirty="0" smtClean="0"/>
              <a:t>liabilities. </a:t>
            </a:r>
          </a:p>
          <a:p>
            <a:pPr marL="365760" lvl="1" indent="0" algn="just">
              <a:lnSpc>
                <a:spcPct val="120000"/>
              </a:lnSpc>
              <a:spcBef>
                <a:spcPts val="0"/>
              </a:spcBef>
              <a:spcAft>
                <a:spcPts val="900"/>
              </a:spcAft>
              <a:buNone/>
            </a:pPr>
            <a:endParaRPr lang="en-US" sz="1600" dirty="0"/>
          </a:p>
          <a:p>
            <a:pPr algn="just">
              <a:lnSpc>
                <a:spcPct val="120000"/>
              </a:lnSpc>
              <a:spcBef>
                <a:spcPts val="0"/>
              </a:spcBef>
              <a:spcAft>
                <a:spcPts val="900"/>
              </a:spcAft>
            </a:pPr>
            <a:r>
              <a:rPr lang="en-US" sz="1900" u="sng" dirty="0"/>
              <a:t>Proposed Regulations (</a:t>
            </a:r>
            <a:r>
              <a:rPr lang="en-US" sz="1900" u="sng" dirty="0" smtClean="0"/>
              <a:t>REG-136978-12)</a:t>
            </a:r>
            <a:r>
              <a:rPr lang="en-US" sz="1900" dirty="0" smtClean="0"/>
              <a:t>.</a:t>
            </a:r>
          </a:p>
          <a:p>
            <a:pPr lvl="1" algn="just">
              <a:lnSpc>
                <a:spcPct val="120000"/>
              </a:lnSpc>
              <a:spcBef>
                <a:spcPts val="0"/>
              </a:spcBef>
              <a:spcAft>
                <a:spcPts val="900"/>
              </a:spcAft>
            </a:pPr>
            <a:r>
              <a:rPr lang="en-US" sz="1600" u="sng" dirty="0" smtClean="0"/>
              <a:t>IRC </a:t>
            </a:r>
            <a:r>
              <a:rPr lang="en-US" sz="1600" u="sng" dirty="0"/>
              <a:t>§ 514</a:t>
            </a:r>
            <a:r>
              <a:rPr lang="en-US" sz="1600" dirty="0"/>
              <a:t>.  Addressing changes to the fraction rules.</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399"/>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7</a:t>
            </a:fld>
            <a:endParaRPr lang="en-US" dirty="0"/>
          </a:p>
        </p:txBody>
      </p:sp>
    </p:spTree>
    <p:extLst>
      <p:ext uri="{BB962C8B-B14F-4D97-AF65-F5344CB8AC3E}">
        <p14:creationId xmlns:p14="http://schemas.microsoft.com/office/powerpoint/2010/main" val="1024760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092891"/>
          </a:xfrm>
        </p:spPr>
        <p:txBody>
          <a:bodyPr>
            <a:normAutofit/>
          </a:bodyPr>
          <a:lstStyle/>
          <a:p>
            <a:pPr marL="109728" lvl="1" indent="0">
              <a:spcBef>
                <a:spcPts val="0"/>
              </a:spcBef>
              <a:spcAft>
                <a:spcPts val="1200"/>
              </a:spcAft>
              <a:buSzPct val="68000"/>
              <a:buNone/>
            </a:pPr>
            <a:r>
              <a:rPr lang="en-US" sz="2000" b="1" u="sng" dirty="0"/>
              <a:t>CHANGES NOT ADOPTED IN FINAL OR TEMP </a:t>
            </a:r>
            <a:r>
              <a:rPr lang="en-US" sz="2000" b="1" u="sng" dirty="0" err="1"/>
              <a:t>REGS</a:t>
            </a:r>
            <a:r>
              <a:rPr lang="en-US" sz="2000" b="1" dirty="0" smtClean="0"/>
              <a:t>.</a:t>
            </a:r>
          </a:p>
          <a:p>
            <a:pPr marL="109728" lvl="1" indent="0">
              <a:spcBef>
                <a:spcPts val="0"/>
              </a:spcBef>
              <a:spcAft>
                <a:spcPts val="1200"/>
              </a:spcAft>
              <a:buSzPct val="68000"/>
              <a:buNone/>
            </a:pPr>
            <a:endParaRPr lang="en-US" sz="200" b="1" dirty="0" smtClean="0"/>
          </a:p>
          <a:p>
            <a:pPr marL="452628" lvl="1" indent="-342900">
              <a:spcBef>
                <a:spcPts val="0"/>
              </a:spcBef>
              <a:spcAft>
                <a:spcPts val="1200"/>
              </a:spcAft>
              <a:buSzPct val="68000"/>
              <a:buFont typeface="Courier New" panose="02070309020205020404" pitchFamily="49" charset="0"/>
              <a:buChar char="o"/>
            </a:pPr>
            <a:r>
              <a:rPr lang="en-US" sz="2000" u="sng" dirty="0"/>
              <a:t>Treatment of Liabilities in Asset-Over Merger Under IRC § </a:t>
            </a:r>
            <a:r>
              <a:rPr lang="en-US" sz="2000" u="sng" dirty="0" smtClean="0"/>
              <a:t>707</a:t>
            </a:r>
            <a:r>
              <a:rPr lang="en-US" sz="2000" dirty="0" smtClean="0"/>
              <a:t>.</a:t>
            </a:r>
          </a:p>
          <a:p>
            <a:pPr marL="726948" lvl="2" indent="-342900">
              <a:spcBef>
                <a:spcPts val="0"/>
              </a:spcBef>
              <a:spcAft>
                <a:spcPts val="1200"/>
              </a:spcAft>
              <a:buSzPct val="68000"/>
              <a:buFont typeface="Arial" panose="020B0604020202020204" pitchFamily="34" charset="0"/>
              <a:buChar char="•"/>
            </a:pPr>
            <a:r>
              <a:rPr lang="en-US" sz="1700" dirty="0"/>
              <a:t>The 2014 Proposed Regulations applying the Netting Principles of Treas. Reg. 1.752-1(f) in determining the effect of an asset-over merger or consolidation under the disguised sales have not been adopted</a:t>
            </a:r>
            <a:r>
              <a:rPr lang="en-US" sz="1700" dirty="0" smtClean="0"/>
              <a:t>.</a:t>
            </a:r>
            <a:endParaRPr lang="en-US" sz="1600" dirty="0"/>
          </a:p>
          <a:p>
            <a:pPr marL="395478" lvl="1" indent="-285750" algn="just">
              <a:spcBef>
                <a:spcPts val="0"/>
              </a:spcBef>
              <a:spcAft>
                <a:spcPts val="900"/>
              </a:spcAft>
              <a:buSzPct val="68000"/>
              <a:buFont typeface="Courier New" panose="02070309020205020404" pitchFamily="49" charset="0"/>
              <a:buChar char="o"/>
            </a:pPr>
            <a:r>
              <a:rPr lang="en-US" sz="1900" u="sng" dirty="0"/>
              <a:t>Right to </a:t>
            </a:r>
            <a:r>
              <a:rPr lang="en-US" sz="1900" u="sng" dirty="0" smtClean="0"/>
              <a:t>Reimbursement</a:t>
            </a:r>
          </a:p>
          <a:p>
            <a:pPr marL="633222" lvl="2" indent="-285750" algn="just">
              <a:spcBef>
                <a:spcPts val="0"/>
              </a:spcBef>
              <a:spcAft>
                <a:spcPts val="900"/>
              </a:spcAft>
              <a:buSzPct val="68000"/>
              <a:buFont typeface="Arial" panose="020B0604020202020204" pitchFamily="34" charset="0"/>
              <a:buChar char="•"/>
            </a:pPr>
            <a:r>
              <a:rPr lang="en-US" sz="1600" dirty="0" smtClean="0"/>
              <a:t>The </a:t>
            </a:r>
            <a:r>
              <a:rPr lang="en-US" sz="1600" dirty="0"/>
              <a:t>provision under the 2014 Proposed Regs. Proving that a partner would not bear the </a:t>
            </a:r>
            <a:r>
              <a:rPr lang="en-US" sz="1600" dirty="0" smtClean="0"/>
              <a:t>EROL </a:t>
            </a:r>
            <a:r>
              <a:rPr lang="en-US" sz="1600" dirty="0"/>
              <a:t>under Treas. Reg. 1.752-2(b)(1) if a partner or a related person is entitled to a reimbursement from “any person” has not been adopted.</a:t>
            </a:r>
          </a:p>
          <a:p>
            <a:pPr marL="109728" lvl="1" indent="0" algn="just">
              <a:spcBef>
                <a:spcPts val="0"/>
              </a:spcBef>
              <a:spcAft>
                <a:spcPts val="900"/>
              </a:spcAft>
              <a:buSzPct val="68000"/>
              <a:buNone/>
            </a:pPr>
            <a:endParaRPr lang="en-US" sz="2400" dirty="0" smtClean="0">
              <a:latin typeface="+mj-lt"/>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8</a:t>
            </a:fld>
            <a:endParaRPr lang="en-US" dirty="0"/>
          </a:p>
        </p:txBody>
      </p:sp>
    </p:spTree>
    <p:extLst>
      <p:ext uri="{BB962C8B-B14F-4D97-AF65-F5344CB8AC3E}">
        <p14:creationId xmlns:p14="http://schemas.microsoft.com/office/powerpoint/2010/main" val="126677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321491"/>
          </a:xfrm>
        </p:spPr>
        <p:txBody>
          <a:bodyPr>
            <a:noAutofit/>
          </a:bodyPr>
          <a:lstStyle/>
          <a:p>
            <a:pPr marL="109728" lvl="0" indent="0" algn="just">
              <a:lnSpc>
                <a:spcPct val="120000"/>
              </a:lnSpc>
              <a:spcBef>
                <a:spcPts val="0"/>
              </a:spcBef>
              <a:spcAft>
                <a:spcPts val="900"/>
              </a:spcAft>
              <a:buClr>
                <a:srgbClr val="D34817"/>
              </a:buClr>
              <a:buNone/>
            </a:pPr>
            <a:r>
              <a:rPr lang="en-US" sz="2000" b="1" u="sng" dirty="0" smtClean="0">
                <a:solidFill>
                  <a:prstClr val="black"/>
                </a:solidFill>
              </a:rPr>
              <a:t>BASIS VERUS CAPITAL ACCOUNT</a:t>
            </a:r>
          </a:p>
          <a:p>
            <a:pPr marL="395478" indent="-285750" algn="just">
              <a:lnSpc>
                <a:spcPct val="120000"/>
              </a:lnSpc>
              <a:spcBef>
                <a:spcPts val="0"/>
              </a:spcBef>
              <a:spcAft>
                <a:spcPts val="900"/>
              </a:spcAft>
              <a:buClr>
                <a:schemeClr val="tx2">
                  <a:lumMod val="60000"/>
                  <a:lumOff val="40000"/>
                </a:schemeClr>
              </a:buClr>
            </a:pPr>
            <a:r>
              <a:rPr lang="en-US" sz="1700" dirty="0" smtClean="0">
                <a:solidFill>
                  <a:prstClr val="black"/>
                </a:solidFill>
              </a:rPr>
              <a:t>Basis.  In many cases, a </a:t>
            </a:r>
            <a:r>
              <a:rPr lang="en-US" sz="1700" dirty="0">
                <a:solidFill>
                  <a:prstClr val="black"/>
                </a:solidFill>
              </a:rPr>
              <a:t>partner’s basis is equal to the sum </a:t>
            </a:r>
            <a:r>
              <a:rPr lang="en-US" sz="1700" dirty="0" smtClean="0">
                <a:solidFill>
                  <a:prstClr val="black"/>
                </a:solidFill>
              </a:rPr>
              <a:t>of </a:t>
            </a:r>
          </a:p>
          <a:p>
            <a:pPr marL="761238" lvl="1" indent="-285750" algn="just">
              <a:lnSpc>
                <a:spcPct val="120000"/>
              </a:lnSpc>
              <a:spcBef>
                <a:spcPts val="0"/>
              </a:spcBef>
              <a:spcAft>
                <a:spcPts val="900"/>
              </a:spcAft>
              <a:buClr>
                <a:schemeClr val="tx2">
                  <a:lumMod val="60000"/>
                  <a:lumOff val="40000"/>
                </a:schemeClr>
              </a:buClr>
            </a:pPr>
            <a:r>
              <a:rPr lang="en-US" sz="1500" dirty="0">
                <a:solidFill>
                  <a:prstClr val="black"/>
                </a:solidFill>
              </a:rPr>
              <a:t>the IRC § 704(b) capital account and </a:t>
            </a:r>
            <a:endParaRPr lang="en-US" sz="1500" dirty="0" smtClean="0">
              <a:solidFill>
                <a:prstClr val="black"/>
              </a:solidFill>
            </a:endParaRPr>
          </a:p>
          <a:p>
            <a:pPr marL="761238" lvl="1" indent="-285750" algn="just">
              <a:lnSpc>
                <a:spcPct val="120000"/>
              </a:lnSpc>
              <a:spcBef>
                <a:spcPts val="0"/>
              </a:spcBef>
              <a:spcAft>
                <a:spcPts val="900"/>
              </a:spcAft>
              <a:buClr>
                <a:schemeClr val="tx2">
                  <a:lumMod val="60000"/>
                  <a:lumOff val="40000"/>
                </a:schemeClr>
              </a:buClr>
            </a:pPr>
            <a:r>
              <a:rPr lang="en-US" sz="1500" dirty="0" smtClean="0">
                <a:solidFill>
                  <a:prstClr val="black"/>
                </a:solidFill>
              </a:rPr>
              <a:t>its </a:t>
            </a:r>
            <a:r>
              <a:rPr lang="en-US" sz="1500" dirty="0">
                <a:solidFill>
                  <a:prstClr val="black"/>
                </a:solidFill>
              </a:rPr>
              <a:t>share of partnership </a:t>
            </a:r>
            <a:r>
              <a:rPr lang="en-US" sz="1500" dirty="0" smtClean="0">
                <a:solidFill>
                  <a:prstClr val="black"/>
                </a:solidFill>
              </a:rPr>
              <a:t>liabilities</a:t>
            </a:r>
            <a:r>
              <a:rPr lang="en-US" sz="1500" dirty="0">
                <a:solidFill>
                  <a:prstClr val="black"/>
                </a:solidFill>
              </a:rPr>
              <a:t> </a:t>
            </a:r>
            <a:r>
              <a:rPr lang="en-US" sz="1500" dirty="0" smtClean="0">
                <a:solidFill>
                  <a:prstClr val="black"/>
                </a:solidFill>
              </a:rPr>
              <a:t>pursuant </a:t>
            </a:r>
            <a:r>
              <a:rPr lang="en-US" sz="1500" dirty="0">
                <a:solidFill>
                  <a:prstClr val="black"/>
                </a:solidFill>
              </a:rPr>
              <a:t>to IRC </a:t>
            </a:r>
            <a:r>
              <a:rPr lang="en-US" sz="1500" dirty="0" smtClean="0">
                <a:solidFill>
                  <a:prstClr val="black"/>
                </a:solidFill>
              </a:rPr>
              <a:t>§ 752</a:t>
            </a:r>
            <a:r>
              <a:rPr lang="en-US" sz="1500" dirty="0" smtClean="0">
                <a:solidFill>
                  <a:prstClr val="black"/>
                </a:solidFill>
              </a:rPr>
              <a:t>.</a:t>
            </a:r>
            <a:endParaRPr lang="en-US" sz="1500" dirty="0" smtClean="0">
              <a:solidFill>
                <a:prstClr val="black"/>
              </a:solidFill>
            </a:endParaRPr>
          </a:p>
          <a:p>
            <a:pPr marL="395478" indent="-285750" algn="just">
              <a:lnSpc>
                <a:spcPct val="120000"/>
              </a:lnSpc>
              <a:spcBef>
                <a:spcPts val="0"/>
              </a:spcBef>
              <a:spcAft>
                <a:spcPts val="900"/>
              </a:spcAft>
              <a:buClr>
                <a:schemeClr val="tx2">
                  <a:lumMod val="60000"/>
                  <a:lumOff val="40000"/>
                </a:schemeClr>
              </a:buClr>
            </a:pPr>
            <a:r>
              <a:rPr lang="en-US" sz="1700" dirty="0" smtClean="0">
                <a:solidFill>
                  <a:prstClr val="black"/>
                </a:solidFill>
              </a:rPr>
              <a:t>Capital Account:  A Capital Account reflects the partner’s capital investment and undistributed net income. Capital account balances do not take into account any liabilities allocable to the partners.</a:t>
            </a:r>
          </a:p>
          <a:p>
            <a:pPr marL="395478" indent="-285750" algn="just">
              <a:lnSpc>
                <a:spcPct val="120000"/>
              </a:lnSpc>
              <a:spcBef>
                <a:spcPts val="0"/>
              </a:spcBef>
              <a:spcAft>
                <a:spcPts val="900"/>
              </a:spcAft>
              <a:buClr>
                <a:schemeClr val="tx2">
                  <a:lumMod val="60000"/>
                  <a:lumOff val="40000"/>
                </a:schemeClr>
              </a:buClr>
            </a:pPr>
            <a:r>
              <a:rPr lang="en-US" sz="1700" dirty="0" smtClean="0">
                <a:solidFill>
                  <a:prstClr val="black"/>
                </a:solidFill>
              </a:rPr>
              <a:t>704 Book Basis.  A Capital Account will also include unrealized appreciation of partnership property as is sometimes required or permitted under </a:t>
            </a:r>
            <a:r>
              <a:rPr lang="en-US" sz="1700" dirty="0" err="1" smtClean="0">
                <a:solidFill>
                  <a:prstClr val="black"/>
                </a:solidFill>
              </a:rPr>
              <a:t>TR</a:t>
            </a:r>
            <a:r>
              <a:rPr lang="en-US" sz="1700" dirty="0" smtClean="0">
                <a:solidFill>
                  <a:prstClr val="black"/>
                </a:solidFill>
              </a:rPr>
              <a:t> section 1.704-1(b)(2)(iv)(f) to be reflected on the partnership’s books at a value that differs from tax basis.</a:t>
            </a:r>
          </a:p>
          <a:p>
            <a:pPr marL="109728" lvl="0" indent="0" algn="just">
              <a:lnSpc>
                <a:spcPct val="120000"/>
              </a:lnSpc>
              <a:spcBef>
                <a:spcPts val="0"/>
              </a:spcBef>
              <a:spcAft>
                <a:spcPts val="900"/>
              </a:spcAft>
              <a:buClr>
                <a:srgbClr val="D34817"/>
              </a:buClr>
              <a:buNone/>
            </a:pPr>
            <a:r>
              <a:rPr lang="en-US" sz="1600" dirty="0" smtClean="0">
                <a:solidFill>
                  <a:prstClr val="black"/>
                </a:solidFill>
              </a:rPr>
              <a:t>Note </a:t>
            </a:r>
            <a:r>
              <a:rPr lang="en-US" sz="1600" dirty="0">
                <a:solidFill>
                  <a:prstClr val="black"/>
                </a:solidFill>
              </a:rPr>
              <a:t>– While a negative </a:t>
            </a:r>
            <a:r>
              <a:rPr lang="en-US" sz="1600" dirty="0" smtClean="0">
                <a:solidFill>
                  <a:prstClr val="black"/>
                </a:solidFill>
              </a:rPr>
              <a:t>tax basis </a:t>
            </a:r>
            <a:r>
              <a:rPr lang="en-US" sz="1600" dirty="0">
                <a:solidFill>
                  <a:prstClr val="black"/>
                </a:solidFill>
              </a:rPr>
              <a:t>is not possible, </a:t>
            </a:r>
            <a:r>
              <a:rPr lang="en-US" sz="1600" dirty="0" smtClean="0">
                <a:solidFill>
                  <a:prstClr val="black"/>
                </a:solidFill>
              </a:rPr>
              <a:t>a capital account may have a negative balance. Basis is a tax attribute impacting the recognition of gain or loss in a participating year.</a:t>
            </a:r>
            <a:endParaRPr lang="en-US" sz="1600" dirty="0">
              <a:solidFill>
                <a:prstClr val="black"/>
              </a:solidFill>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48400"/>
            <a:ext cx="2819400" cy="517849"/>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5"/>
          </p:nvPr>
        </p:nvSpPr>
        <p:spPr/>
        <p:txBody>
          <a:bodyPr/>
          <a:lstStyle/>
          <a:p>
            <a:fld id="{40D3D898-39F2-4A46-872D-6B238193314C}" type="slidenum">
              <a:rPr lang="en-US" smtClean="0"/>
              <a:t>9</a:t>
            </a:fld>
            <a:endParaRPr lang="en-US" dirty="0"/>
          </a:p>
        </p:txBody>
      </p:sp>
    </p:spTree>
    <p:extLst>
      <p:ext uri="{BB962C8B-B14F-4D97-AF65-F5344CB8AC3E}">
        <p14:creationId xmlns:p14="http://schemas.microsoft.com/office/powerpoint/2010/main" val="329513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2">
      <a:dk1>
        <a:sysClr val="windowText" lastClr="000000"/>
      </a:dk1>
      <a:lt1>
        <a:sysClr val="window" lastClr="FFFFFF"/>
      </a:lt1>
      <a:dk2>
        <a:srgbClr val="564B3C"/>
      </a:dk2>
      <a:lt2>
        <a:srgbClr val="ECEDD1"/>
      </a:lt2>
      <a:accent1>
        <a:srgbClr val="848058"/>
      </a:accent1>
      <a:accent2>
        <a:srgbClr val="003300"/>
      </a:accent2>
      <a:accent3>
        <a:srgbClr val="003300"/>
      </a:accent3>
      <a:accent4>
        <a:srgbClr val="BF9900"/>
      </a:accent4>
      <a:accent5>
        <a:srgbClr val="003300"/>
      </a:accent5>
      <a:accent6>
        <a:srgbClr val="636042"/>
      </a:accent6>
      <a:hlink>
        <a:srgbClr val="F1D294"/>
      </a:hlink>
      <a:folHlink>
        <a:srgbClr val="B2B2B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TotalTime>
  <Words>5395</Words>
  <Application>Microsoft Office PowerPoint</Application>
  <PresentationFormat>On-screen Show (4:3)</PresentationFormat>
  <Paragraphs>316</Paragraphs>
  <Slides>43</Slides>
  <Notes>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Oriel</vt:lpstr>
      <vt:lpstr> </vt:lpstr>
      <vt:lpstr>PowerPoint Presentation</vt:lpstr>
      <vt:lpstr>PowerPoint Presentation</vt:lpstr>
      <vt:lpstr>  SUMMARY OF IMPACT OF FINAL, TEMP, AND PROPOSED REGS. UNDER 704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ALLOCATION METHODS FOR NONRECOURSE DEBT</vt:lpstr>
      <vt:lpstr>PowerPoint Presentation</vt:lpstr>
      <vt:lpstr>PowerPoint Presentation</vt:lpstr>
      <vt:lpstr>PowerPoint Presentation</vt:lpstr>
      <vt:lpstr>PowerPoint Presentation</vt:lpstr>
      <vt:lpstr>ANOTHER BOTTOM DOLLAR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Partnership Allocation Rules Impact of Recent Regulations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BOUTIN JONES INC. THINK TANK WORKING GROUP FIRM MISSION/VISION/VALUES PROJECT</dc:title>
  <dc:creator>Cheri Blethen</dc:creator>
  <cp:lastModifiedBy>Tricia Nelson</cp:lastModifiedBy>
  <cp:revision>3</cp:revision>
  <dcterms:modified xsi:type="dcterms:W3CDTF">2017-10-10T23:21:33Z</dcterms:modified>
</cp:coreProperties>
</file>