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799" r:id="rId1"/>
  </p:sldMasterIdLst>
  <p:notesMasterIdLst>
    <p:notesMasterId r:id="rId81"/>
  </p:notesMasterIdLst>
  <p:handoutMasterIdLst>
    <p:handoutMasterId r:id="rId82"/>
  </p:handoutMasterIdLst>
  <p:sldIdLst>
    <p:sldId id="256" r:id="rId2"/>
    <p:sldId id="308" r:id="rId3"/>
    <p:sldId id="357" r:id="rId4"/>
    <p:sldId id="457" r:id="rId5"/>
    <p:sldId id="459" r:id="rId6"/>
    <p:sldId id="422" r:id="rId7"/>
    <p:sldId id="460" r:id="rId8"/>
    <p:sldId id="367" r:id="rId9"/>
    <p:sldId id="370" r:id="rId10"/>
    <p:sldId id="456" r:id="rId11"/>
    <p:sldId id="461" r:id="rId12"/>
    <p:sldId id="429" r:id="rId13"/>
    <p:sldId id="428" r:id="rId14"/>
    <p:sldId id="394" r:id="rId15"/>
    <p:sldId id="452" r:id="rId16"/>
    <p:sldId id="480" r:id="rId17"/>
    <p:sldId id="462" r:id="rId18"/>
    <p:sldId id="396" r:id="rId19"/>
    <p:sldId id="464" r:id="rId20"/>
    <p:sldId id="362" r:id="rId21"/>
    <p:sldId id="465" r:id="rId22"/>
    <p:sldId id="363" r:id="rId23"/>
    <p:sldId id="366" r:id="rId24"/>
    <p:sldId id="379" r:id="rId25"/>
    <p:sldId id="466" r:id="rId26"/>
    <p:sldId id="380" r:id="rId27"/>
    <p:sldId id="382" r:id="rId28"/>
    <p:sldId id="384" r:id="rId29"/>
    <p:sldId id="467" r:id="rId30"/>
    <p:sldId id="385" r:id="rId31"/>
    <p:sldId id="468" r:id="rId32"/>
    <p:sldId id="388" r:id="rId33"/>
    <p:sldId id="423" r:id="rId34"/>
    <p:sldId id="453" r:id="rId35"/>
    <p:sldId id="399" r:id="rId36"/>
    <p:sldId id="400" r:id="rId37"/>
    <p:sldId id="470" r:id="rId38"/>
    <p:sldId id="482" r:id="rId39"/>
    <p:sldId id="403" r:id="rId40"/>
    <p:sldId id="471" r:id="rId41"/>
    <p:sldId id="404" r:id="rId42"/>
    <p:sldId id="454" r:id="rId43"/>
    <p:sldId id="406" r:id="rId44"/>
    <p:sldId id="407" r:id="rId45"/>
    <p:sldId id="483" r:id="rId46"/>
    <p:sldId id="472" r:id="rId47"/>
    <p:sldId id="418" r:id="rId48"/>
    <p:sldId id="484" r:id="rId49"/>
    <p:sldId id="481" r:id="rId50"/>
    <p:sldId id="331" r:id="rId51"/>
    <p:sldId id="433" r:id="rId52"/>
    <p:sldId id="473" r:id="rId53"/>
    <p:sldId id="430" r:id="rId54"/>
    <p:sldId id="333" r:id="rId55"/>
    <p:sldId id="435" r:id="rId56"/>
    <p:sldId id="474" r:id="rId57"/>
    <p:sldId id="436" r:id="rId58"/>
    <p:sldId id="475" r:id="rId59"/>
    <p:sldId id="437" r:id="rId60"/>
    <p:sldId id="354" r:id="rId61"/>
    <p:sldId id="476" r:id="rId62"/>
    <p:sldId id="441" r:id="rId63"/>
    <p:sldId id="442" r:id="rId64"/>
    <p:sldId id="438" r:id="rId65"/>
    <p:sldId id="455" r:id="rId66"/>
    <p:sldId id="439" r:id="rId67"/>
    <p:sldId id="443" r:id="rId68"/>
    <p:sldId id="477" r:id="rId69"/>
    <p:sldId id="444" r:id="rId70"/>
    <p:sldId id="445" r:id="rId71"/>
    <p:sldId id="440" r:id="rId72"/>
    <p:sldId id="446" r:id="rId73"/>
    <p:sldId id="449" r:id="rId74"/>
    <p:sldId id="478" r:id="rId75"/>
    <p:sldId id="448" r:id="rId76"/>
    <p:sldId id="450" r:id="rId77"/>
    <p:sldId id="479" r:id="rId78"/>
    <p:sldId id="485" r:id="rId79"/>
    <p:sldId id="355" r:id="rId80"/>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a:srgbClr val="A89524"/>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8" autoAdjust="0"/>
    <p:restoredTop sz="86378" autoAdjust="0"/>
  </p:normalViewPr>
  <p:slideViewPr>
    <p:cSldViewPr>
      <p:cViewPr>
        <p:scale>
          <a:sx n="75" d="100"/>
          <a:sy n="75" d="100"/>
        </p:scale>
        <p:origin x="-475" y="499"/>
      </p:cViewPr>
      <p:guideLst>
        <p:guide orient="horz" pos="2160"/>
        <p:guide pos="2880"/>
      </p:guideLst>
    </p:cSldViewPr>
  </p:slideViewPr>
  <p:outlineViewPr>
    <p:cViewPr>
      <p:scale>
        <a:sx n="33" d="100"/>
        <a:sy n="33" d="100"/>
      </p:scale>
      <p:origin x="0" y="4750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3" d="100"/>
          <a:sy n="93" d="100"/>
        </p:scale>
        <p:origin x="-25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6778" cy="464184"/>
          </a:xfrm>
          <a:prstGeom prst="rect">
            <a:avLst/>
          </a:prstGeom>
        </p:spPr>
        <p:txBody>
          <a:bodyPr vert="horz" lIns="91111" tIns="45555" rIns="91111" bIns="45555" rtlCol="0"/>
          <a:lstStyle>
            <a:lvl1pPr algn="l">
              <a:defRPr sz="1200"/>
            </a:lvl1pPr>
          </a:lstStyle>
          <a:p>
            <a:pPr>
              <a:defRPr/>
            </a:pPr>
            <a:endParaRPr lang="en-US" dirty="0"/>
          </a:p>
        </p:txBody>
      </p:sp>
      <p:sp>
        <p:nvSpPr>
          <p:cNvPr id="3" name="Date Placeholder 2"/>
          <p:cNvSpPr>
            <a:spLocks noGrp="1"/>
          </p:cNvSpPr>
          <p:nvPr>
            <p:ph type="dt" sz="quarter" idx="1"/>
          </p:nvPr>
        </p:nvSpPr>
        <p:spPr>
          <a:xfrm>
            <a:off x="3972031" y="0"/>
            <a:ext cx="3036778" cy="464184"/>
          </a:xfrm>
          <a:prstGeom prst="rect">
            <a:avLst/>
          </a:prstGeom>
        </p:spPr>
        <p:txBody>
          <a:bodyPr vert="horz" lIns="91111" tIns="45555" rIns="91111" bIns="45555" rtlCol="0"/>
          <a:lstStyle>
            <a:lvl1pPr algn="r">
              <a:defRPr sz="1200"/>
            </a:lvl1pPr>
          </a:lstStyle>
          <a:p>
            <a:pPr>
              <a:defRPr/>
            </a:pPr>
            <a:fld id="{ED7112AA-FD4A-49D9-9120-563B430081E7}" type="datetimeFigureOut">
              <a:rPr lang="en-US"/>
              <a:pPr>
                <a:defRPr/>
              </a:pPr>
              <a:t>9/22/2017</a:t>
            </a:fld>
            <a:endParaRPr lang="en-US" dirty="0"/>
          </a:p>
        </p:txBody>
      </p:sp>
      <p:sp>
        <p:nvSpPr>
          <p:cNvPr id="4" name="Footer Placeholder 3"/>
          <p:cNvSpPr>
            <a:spLocks noGrp="1"/>
          </p:cNvSpPr>
          <p:nvPr>
            <p:ph type="ftr" sz="quarter" idx="2"/>
          </p:nvPr>
        </p:nvSpPr>
        <p:spPr>
          <a:xfrm>
            <a:off x="1" y="8830627"/>
            <a:ext cx="3036778" cy="464184"/>
          </a:xfrm>
          <a:prstGeom prst="rect">
            <a:avLst/>
          </a:prstGeom>
        </p:spPr>
        <p:txBody>
          <a:bodyPr vert="horz" lIns="91111" tIns="45555" rIns="91111" bIns="45555"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72031" y="8830627"/>
            <a:ext cx="3036778" cy="464184"/>
          </a:xfrm>
          <a:prstGeom prst="rect">
            <a:avLst/>
          </a:prstGeom>
        </p:spPr>
        <p:txBody>
          <a:bodyPr vert="horz" lIns="91111" tIns="45555" rIns="91111" bIns="45555" rtlCol="0" anchor="b"/>
          <a:lstStyle>
            <a:lvl1pPr algn="r">
              <a:defRPr sz="1200"/>
            </a:lvl1pPr>
          </a:lstStyle>
          <a:p>
            <a:pPr>
              <a:defRPr/>
            </a:pPr>
            <a:fld id="{FD5CE580-7BE1-4E7B-AAF6-4ACBA9F0A63B}" type="slidenum">
              <a:rPr lang="en-US"/>
              <a:pPr>
                <a:defRPr/>
              </a:pPr>
              <a:t>‹#›</a:t>
            </a:fld>
            <a:endParaRPr lang="en-US" dirty="0"/>
          </a:p>
        </p:txBody>
      </p:sp>
    </p:spTree>
    <p:extLst>
      <p:ext uri="{BB962C8B-B14F-4D97-AF65-F5344CB8AC3E}">
        <p14:creationId xmlns:p14="http://schemas.microsoft.com/office/powerpoint/2010/main" val="21968014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6778" cy="464184"/>
          </a:xfrm>
          <a:prstGeom prst="rect">
            <a:avLst/>
          </a:prstGeom>
        </p:spPr>
        <p:txBody>
          <a:bodyPr vert="horz" lIns="91111" tIns="45555" rIns="91111" bIns="45555" rtlCol="0"/>
          <a:lstStyle>
            <a:lvl1pPr algn="l">
              <a:defRPr sz="1200"/>
            </a:lvl1pPr>
          </a:lstStyle>
          <a:p>
            <a:pPr>
              <a:defRPr/>
            </a:pPr>
            <a:endParaRPr lang="en-US" dirty="0"/>
          </a:p>
        </p:txBody>
      </p:sp>
      <p:sp>
        <p:nvSpPr>
          <p:cNvPr id="3" name="Date Placeholder 2"/>
          <p:cNvSpPr>
            <a:spLocks noGrp="1"/>
          </p:cNvSpPr>
          <p:nvPr>
            <p:ph type="dt" idx="1"/>
          </p:nvPr>
        </p:nvSpPr>
        <p:spPr>
          <a:xfrm>
            <a:off x="3972031" y="0"/>
            <a:ext cx="3036778" cy="464184"/>
          </a:xfrm>
          <a:prstGeom prst="rect">
            <a:avLst/>
          </a:prstGeom>
        </p:spPr>
        <p:txBody>
          <a:bodyPr vert="horz" lIns="91111" tIns="45555" rIns="91111" bIns="45555" rtlCol="0"/>
          <a:lstStyle>
            <a:lvl1pPr algn="r">
              <a:defRPr sz="1200"/>
            </a:lvl1pPr>
          </a:lstStyle>
          <a:p>
            <a:pPr>
              <a:defRPr/>
            </a:pPr>
            <a:fld id="{194F7016-9DF9-4B2A-9C45-0BC70C9B4042}" type="datetimeFigureOut">
              <a:rPr lang="en-US"/>
              <a:pPr>
                <a:defRPr/>
              </a:pPr>
              <a:t>9/22/2017</a:t>
            </a:fld>
            <a:endParaRPr 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111" tIns="45555" rIns="91111" bIns="45555" rtlCol="0" anchor="ctr"/>
          <a:lstStyle/>
          <a:p>
            <a:pPr lvl="0"/>
            <a:endParaRPr lang="en-US" noProof="0" dirty="0" smtClean="0"/>
          </a:p>
        </p:txBody>
      </p:sp>
      <p:sp>
        <p:nvSpPr>
          <p:cNvPr id="5" name="Notes Placeholder 4"/>
          <p:cNvSpPr>
            <a:spLocks noGrp="1"/>
          </p:cNvSpPr>
          <p:nvPr>
            <p:ph type="body" sz="quarter" idx="3"/>
          </p:nvPr>
        </p:nvSpPr>
        <p:spPr>
          <a:xfrm>
            <a:off x="701040" y="4414522"/>
            <a:ext cx="5608320" cy="4184015"/>
          </a:xfrm>
          <a:prstGeom prst="rect">
            <a:avLst/>
          </a:prstGeom>
        </p:spPr>
        <p:txBody>
          <a:bodyPr vert="horz" lIns="91111" tIns="45555" rIns="91111" bIns="45555"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30627"/>
            <a:ext cx="3036778" cy="464184"/>
          </a:xfrm>
          <a:prstGeom prst="rect">
            <a:avLst/>
          </a:prstGeom>
        </p:spPr>
        <p:txBody>
          <a:bodyPr vert="horz" lIns="91111" tIns="45555" rIns="91111" bIns="4555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2031" y="8830627"/>
            <a:ext cx="3036778" cy="464184"/>
          </a:xfrm>
          <a:prstGeom prst="rect">
            <a:avLst/>
          </a:prstGeom>
        </p:spPr>
        <p:txBody>
          <a:bodyPr vert="horz" lIns="91111" tIns="45555" rIns="91111" bIns="45555" rtlCol="0" anchor="b"/>
          <a:lstStyle>
            <a:lvl1pPr algn="r">
              <a:defRPr sz="1200"/>
            </a:lvl1pPr>
          </a:lstStyle>
          <a:p>
            <a:pPr>
              <a:defRPr/>
            </a:pPr>
            <a:fld id="{512A922F-5F1B-4CDC-BF7B-3164E5A886E3}" type="slidenum">
              <a:rPr lang="en-US"/>
              <a:pPr>
                <a:defRPr/>
              </a:pPr>
              <a:t>‹#›</a:t>
            </a:fld>
            <a:endParaRPr lang="en-US" dirty="0"/>
          </a:p>
        </p:txBody>
      </p:sp>
    </p:spTree>
    <p:extLst>
      <p:ext uri="{BB962C8B-B14F-4D97-AF65-F5344CB8AC3E}">
        <p14:creationId xmlns:p14="http://schemas.microsoft.com/office/powerpoint/2010/main" val="26150753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12A922F-5F1B-4CDC-BF7B-3164E5A886E3}" type="slidenum">
              <a:rPr lang="en-US" smtClean="0"/>
              <a:pPr>
                <a:defRPr/>
              </a:pPr>
              <a:t>1</a:t>
            </a:fld>
            <a:endParaRPr lang="en-US" dirty="0"/>
          </a:p>
        </p:txBody>
      </p:sp>
    </p:spTree>
    <p:extLst>
      <p:ext uri="{BB962C8B-B14F-4D97-AF65-F5344CB8AC3E}">
        <p14:creationId xmlns:p14="http://schemas.microsoft.com/office/powerpoint/2010/main" val="3529972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14495" indent="-274806">
              <a:defRPr>
                <a:solidFill>
                  <a:schemeClr val="tx1"/>
                </a:solidFill>
                <a:latin typeface="Arial" charset="0"/>
              </a:defRPr>
            </a:lvl2pPr>
            <a:lvl3pPr marL="1099223" indent="-219845">
              <a:defRPr>
                <a:solidFill>
                  <a:schemeClr val="tx1"/>
                </a:solidFill>
                <a:latin typeface="Arial" charset="0"/>
              </a:defRPr>
            </a:lvl3pPr>
            <a:lvl4pPr marL="1538912" indent="-219845">
              <a:defRPr>
                <a:solidFill>
                  <a:schemeClr val="tx1"/>
                </a:solidFill>
                <a:latin typeface="Arial" charset="0"/>
              </a:defRPr>
            </a:lvl4pPr>
            <a:lvl5pPr marL="1978602" indent="-219845">
              <a:defRPr>
                <a:solidFill>
                  <a:schemeClr val="tx1"/>
                </a:solidFill>
                <a:latin typeface="Arial" charset="0"/>
              </a:defRPr>
            </a:lvl5pPr>
            <a:lvl6pPr marL="2418291" indent="-219845" algn="ctr" eaLnBrk="0" fontAlgn="base" hangingPunct="0">
              <a:spcBef>
                <a:spcPct val="0"/>
              </a:spcBef>
              <a:spcAft>
                <a:spcPct val="0"/>
              </a:spcAft>
              <a:defRPr>
                <a:solidFill>
                  <a:schemeClr val="tx1"/>
                </a:solidFill>
                <a:latin typeface="Arial" charset="0"/>
              </a:defRPr>
            </a:lvl6pPr>
            <a:lvl7pPr marL="2857980" indent="-219845" algn="ctr" eaLnBrk="0" fontAlgn="base" hangingPunct="0">
              <a:spcBef>
                <a:spcPct val="0"/>
              </a:spcBef>
              <a:spcAft>
                <a:spcPct val="0"/>
              </a:spcAft>
              <a:defRPr>
                <a:solidFill>
                  <a:schemeClr val="tx1"/>
                </a:solidFill>
                <a:latin typeface="Arial" charset="0"/>
              </a:defRPr>
            </a:lvl7pPr>
            <a:lvl8pPr marL="3297669" indent="-219845" algn="ctr" eaLnBrk="0" fontAlgn="base" hangingPunct="0">
              <a:spcBef>
                <a:spcPct val="0"/>
              </a:spcBef>
              <a:spcAft>
                <a:spcPct val="0"/>
              </a:spcAft>
              <a:defRPr>
                <a:solidFill>
                  <a:schemeClr val="tx1"/>
                </a:solidFill>
                <a:latin typeface="Arial" charset="0"/>
              </a:defRPr>
            </a:lvl8pPr>
            <a:lvl9pPr marL="3737359" indent="-219845" algn="ctr" eaLnBrk="0" fontAlgn="base" hangingPunct="0">
              <a:spcBef>
                <a:spcPct val="0"/>
              </a:spcBef>
              <a:spcAft>
                <a:spcPct val="0"/>
              </a:spcAft>
              <a:defRPr>
                <a:solidFill>
                  <a:schemeClr val="tx1"/>
                </a:solidFill>
                <a:latin typeface="Arial" charset="0"/>
              </a:defRPr>
            </a:lvl9pPr>
          </a:lstStyle>
          <a:p>
            <a:fld id="{C5D93753-163C-4146-BA93-CCF4F557D4D0}" type="slidenum">
              <a:rPr lang="en-US" altLang="en-US" smtClean="0"/>
              <a:pPr/>
              <a:t>33</a:t>
            </a:fld>
            <a:endParaRPr lang="en-US" altLang="en-US" dirty="0"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altLang="en-US" dirty="0"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14495" indent="-274806">
              <a:defRPr>
                <a:solidFill>
                  <a:schemeClr val="tx1"/>
                </a:solidFill>
                <a:latin typeface="Arial" charset="0"/>
              </a:defRPr>
            </a:lvl2pPr>
            <a:lvl3pPr marL="1099223" indent="-219845">
              <a:defRPr>
                <a:solidFill>
                  <a:schemeClr val="tx1"/>
                </a:solidFill>
                <a:latin typeface="Arial" charset="0"/>
              </a:defRPr>
            </a:lvl3pPr>
            <a:lvl4pPr marL="1538912" indent="-219845">
              <a:defRPr>
                <a:solidFill>
                  <a:schemeClr val="tx1"/>
                </a:solidFill>
                <a:latin typeface="Arial" charset="0"/>
              </a:defRPr>
            </a:lvl4pPr>
            <a:lvl5pPr marL="1978602" indent="-219845">
              <a:defRPr>
                <a:solidFill>
                  <a:schemeClr val="tx1"/>
                </a:solidFill>
                <a:latin typeface="Arial" charset="0"/>
              </a:defRPr>
            </a:lvl5pPr>
            <a:lvl6pPr marL="2418291" indent="-219845" algn="ctr" eaLnBrk="0" fontAlgn="base" hangingPunct="0">
              <a:spcBef>
                <a:spcPct val="0"/>
              </a:spcBef>
              <a:spcAft>
                <a:spcPct val="0"/>
              </a:spcAft>
              <a:defRPr>
                <a:solidFill>
                  <a:schemeClr val="tx1"/>
                </a:solidFill>
                <a:latin typeface="Arial" charset="0"/>
              </a:defRPr>
            </a:lvl6pPr>
            <a:lvl7pPr marL="2857980" indent="-219845" algn="ctr" eaLnBrk="0" fontAlgn="base" hangingPunct="0">
              <a:spcBef>
                <a:spcPct val="0"/>
              </a:spcBef>
              <a:spcAft>
                <a:spcPct val="0"/>
              </a:spcAft>
              <a:defRPr>
                <a:solidFill>
                  <a:schemeClr val="tx1"/>
                </a:solidFill>
                <a:latin typeface="Arial" charset="0"/>
              </a:defRPr>
            </a:lvl7pPr>
            <a:lvl8pPr marL="3297669" indent="-219845" algn="ctr" eaLnBrk="0" fontAlgn="base" hangingPunct="0">
              <a:spcBef>
                <a:spcPct val="0"/>
              </a:spcBef>
              <a:spcAft>
                <a:spcPct val="0"/>
              </a:spcAft>
              <a:defRPr>
                <a:solidFill>
                  <a:schemeClr val="tx1"/>
                </a:solidFill>
                <a:latin typeface="Arial" charset="0"/>
              </a:defRPr>
            </a:lvl8pPr>
            <a:lvl9pPr marL="3737359" indent="-219845" algn="ctr" eaLnBrk="0" fontAlgn="base" hangingPunct="0">
              <a:spcBef>
                <a:spcPct val="0"/>
              </a:spcBef>
              <a:spcAft>
                <a:spcPct val="0"/>
              </a:spcAft>
              <a:defRPr>
                <a:solidFill>
                  <a:schemeClr val="tx1"/>
                </a:solidFill>
                <a:latin typeface="Arial" charset="0"/>
              </a:defRPr>
            </a:lvl9pPr>
          </a:lstStyle>
          <a:p>
            <a:fld id="{C5D93753-163C-4146-BA93-CCF4F557D4D0}" type="slidenum">
              <a:rPr lang="en-US" altLang="en-US" smtClean="0"/>
              <a:pPr/>
              <a:t>34</a:t>
            </a:fld>
            <a:endParaRPr lang="en-US" altLang="en-US" dirty="0"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endParaRPr lang="en-US" altLang="en-US" dirty="0"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12A922F-5F1B-4CDC-BF7B-3164E5A886E3}" type="slidenum">
              <a:rPr lang="en-US" smtClean="0"/>
              <a:pPr>
                <a:defRPr/>
              </a:pPr>
              <a:t>65</a:t>
            </a:fld>
            <a:endParaRPr lang="en-US" dirty="0"/>
          </a:p>
        </p:txBody>
      </p:sp>
    </p:spTree>
    <p:extLst>
      <p:ext uri="{BB962C8B-B14F-4D97-AF65-F5344CB8AC3E}">
        <p14:creationId xmlns:p14="http://schemas.microsoft.com/office/powerpoint/2010/main" val="2396115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r>
              <a:rPr lang="en-US" smtClean="0"/>
              <a:t>November 17, 2017</a:t>
            </a:r>
            <a:endParaRPr lang="en-US" dirty="0"/>
          </a:p>
        </p:txBody>
      </p:sp>
      <p:sp>
        <p:nvSpPr>
          <p:cNvPr id="19" name="Footer Placeholder 18"/>
          <p:cNvSpPr>
            <a:spLocks noGrp="1"/>
          </p:cNvSpPr>
          <p:nvPr>
            <p:ph type="ftr" sz="quarter" idx="11"/>
          </p:nvPr>
        </p:nvSpPr>
        <p:spPr/>
        <p:txBody>
          <a:bodyPr/>
          <a:lstStyle/>
          <a:p>
            <a:pPr>
              <a:defRPr/>
            </a:pPr>
            <a:r>
              <a:rPr lang="en-US" smtClean="0"/>
              <a:t>WKBK&amp;Y- November 17, 2017</a:t>
            </a:r>
            <a:endParaRPr lang="en-US" dirty="0"/>
          </a:p>
        </p:txBody>
      </p:sp>
      <p:sp>
        <p:nvSpPr>
          <p:cNvPr id="27" name="Slide Number Placeholder 26"/>
          <p:cNvSpPr>
            <a:spLocks noGrp="1"/>
          </p:cNvSpPr>
          <p:nvPr>
            <p:ph type="sldNum" sz="quarter" idx="12"/>
          </p:nvPr>
        </p:nvSpPr>
        <p:spPr/>
        <p:txBody>
          <a:bodyPr/>
          <a:lstStyle/>
          <a:p>
            <a:pPr>
              <a:defRPr/>
            </a:pPr>
            <a:fld id="{8DFECDAE-9764-4B36-80A0-5D7E862A57EA}"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November 17, 2017</a:t>
            </a:r>
            <a:endParaRPr lang="en-US" dirty="0"/>
          </a:p>
        </p:txBody>
      </p:sp>
      <p:sp>
        <p:nvSpPr>
          <p:cNvPr id="5" name="Footer Placeholder 4"/>
          <p:cNvSpPr>
            <a:spLocks noGrp="1"/>
          </p:cNvSpPr>
          <p:nvPr>
            <p:ph type="ftr" sz="quarter" idx="11"/>
          </p:nvPr>
        </p:nvSpPr>
        <p:spPr/>
        <p:txBody>
          <a:bodyPr/>
          <a:lstStyle/>
          <a:p>
            <a:pPr>
              <a:defRPr/>
            </a:pPr>
            <a:r>
              <a:rPr lang="en-US" smtClean="0"/>
              <a:t>WKBK&amp;Y- November 17, 2017</a:t>
            </a:r>
            <a:endParaRPr lang="en-US" dirty="0"/>
          </a:p>
        </p:txBody>
      </p:sp>
      <p:sp>
        <p:nvSpPr>
          <p:cNvPr id="6" name="Slide Number Placeholder 5"/>
          <p:cNvSpPr>
            <a:spLocks noGrp="1"/>
          </p:cNvSpPr>
          <p:nvPr>
            <p:ph type="sldNum" sz="quarter" idx="12"/>
          </p:nvPr>
        </p:nvSpPr>
        <p:spPr/>
        <p:txBody>
          <a:bodyPr/>
          <a:lstStyle/>
          <a:p>
            <a:pPr>
              <a:defRPr/>
            </a:pPr>
            <a:fld id="{2EEDB1D5-3005-46C1-9689-1A985B30E0FC}"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November 17, 2017</a:t>
            </a:r>
            <a:endParaRPr lang="en-US" dirty="0"/>
          </a:p>
        </p:txBody>
      </p:sp>
      <p:sp>
        <p:nvSpPr>
          <p:cNvPr id="5" name="Footer Placeholder 4"/>
          <p:cNvSpPr>
            <a:spLocks noGrp="1"/>
          </p:cNvSpPr>
          <p:nvPr>
            <p:ph type="ftr" sz="quarter" idx="11"/>
          </p:nvPr>
        </p:nvSpPr>
        <p:spPr/>
        <p:txBody>
          <a:bodyPr/>
          <a:lstStyle/>
          <a:p>
            <a:pPr>
              <a:defRPr/>
            </a:pPr>
            <a:r>
              <a:rPr lang="en-US" smtClean="0"/>
              <a:t>WKBK&amp;Y- November 17, 2017</a:t>
            </a:r>
            <a:endParaRPr lang="en-US" dirty="0"/>
          </a:p>
        </p:txBody>
      </p:sp>
      <p:sp>
        <p:nvSpPr>
          <p:cNvPr id="6" name="Slide Number Placeholder 5"/>
          <p:cNvSpPr>
            <a:spLocks noGrp="1"/>
          </p:cNvSpPr>
          <p:nvPr>
            <p:ph type="sldNum" sz="quarter" idx="12"/>
          </p:nvPr>
        </p:nvSpPr>
        <p:spPr/>
        <p:txBody>
          <a:bodyPr/>
          <a:lstStyle/>
          <a:p>
            <a:pPr>
              <a:defRPr/>
            </a:pPr>
            <a:fld id="{8BE3BC73-4EB7-467E-87CC-5AB831F5F60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r>
              <a:rPr lang="en-US" smtClean="0"/>
              <a:t>November 17, 2017</a:t>
            </a:r>
            <a:endParaRPr lang="en-US" dirty="0"/>
          </a:p>
        </p:txBody>
      </p:sp>
      <p:sp>
        <p:nvSpPr>
          <p:cNvPr id="5" name="Footer Placeholder 4"/>
          <p:cNvSpPr>
            <a:spLocks noGrp="1"/>
          </p:cNvSpPr>
          <p:nvPr>
            <p:ph type="ftr" sz="quarter" idx="11"/>
          </p:nvPr>
        </p:nvSpPr>
        <p:spPr/>
        <p:txBody>
          <a:bodyPr/>
          <a:lstStyle/>
          <a:p>
            <a:pPr>
              <a:defRPr/>
            </a:pPr>
            <a:r>
              <a:rPr lang="en-US" smtClean="0"/>
              <a:t>WKBK&amp;Y- November 17, 2017</a:t>
            </a:r>
            <a:endParaRPr lang="en-US" dirty="0"/>
          </a:p>
        </p:txBody>
      </p:sp>
      <p:sp>
        <p:nvSpPr>
          <p:cNvPr id="6" name="Slide Number Placeholder 5"/>
          <p:cNvSpPr>
            <a:spLocks noGrp="1"/>
          </p:cNvSpPr>
          <p:nvPr>
            <p:ph type="sldNum" sz="quarter" idx="12"/>
          </p:nvPr>
        </p:nvSpPr>
        <p:spPr/>
        <p:txBody>
          <a:bodyPr/>
          <a:lstStyle/>
          <a:p>
            <a:pPr>
              <a:defRPr/>
            </a:pPr>
            <a:fld id="{E191772E-5EC7-483C-850E-6950F9F815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November 17, 2017</a:t>
            </a:r>
            <a:endParaRPr lang="en-US" dirty="0"/>
          </a:p>
        </p:txBody>
      </p:sp>
      <p:sp>
        <p:nvSpPr>
          <p:cNvPr id="5" name="Footer Placeholder 4"/>
          <p:cNvSpPr>
            <a:spLocks noGrp="1"/>
          </p:cNvSpPr>
          <p:nvPr>
            <p:ph type="ftr" sz="quarter" idx="11"/>
          </p:nvPr>
        </p:nvSpPr>
        <p:spPr/>
        <p:txBody>
          <a:bodyPr/>
          <a:lstStyle/>
          <a:p>
            <a:pPr>
              <a:defRPr/>
            </a:pPr>
            <a:r>
              <a:rPr lang="en-US" smtClean="0"/>
              <a:t>WKBK&amp;Y- November 17, 2017</a:t>
            </a:r>
            <a:endParaRPr lang="en-US" dirty="0"/>
          </a:p>
        </p:txBody>
      </p:sp>
      <p:sp>
        <p:nvSpPr>
          <p:cNvPr id="6" name="Slide Number Placeholder 5"/>
          <p:cNvSpPr>
            <a:spLocks noGrp="1"/>
          </p:cNvSpPr>
          <p:nvPr>
            <p:ph type="sldNum" sz="quarter" idx="12"/>
          </p:nvPr>
        </p:nvSpPr>
        <p:spPr/>
        <p:txBody>
          <a:bodyPr/>
          <a:lstStyle/>
          <a:p>
            <a:pPr>
              <a:defRPr/>
            </a:pPr>
            <a:fld id="{7B4120F8-AE27-49DA-B521-EE70551D6A91}"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r>
              <a:rPr lang="en-US" smtClean="0"/>
              <a:t>November 17, 2017</a:t>
            </a:r>
            <a:endParaRPr lang="en-US" dirty="0"/>
          </a:p>
        </p:txBody>
      </p:sp>
      <p:sp>
        <p:nvSpPr>
          <p:cNvPr id="6" name="Footer Placeholder 5"/>
          <p:cNvSpPr>
            <a:spLocks noGrp="1"/>
          </p:cNvSpPr>
          <p:nvPr>
            <p:ph type="ftr" sz="quarter" idx="11"/>
          </p:nvPr>
        </p:nvSpPr>
        <p:spPr/>
        <p:txBody>
          <a:bodyPr/>
          <a:lstStyle/>
          <a:p>
            <a:pPr>
              <a:defRPr/>
            </a:pPr>
            <a:r>
              <a:rPr lang="en-US" smtClean="0"/>
              <a:t>WKBK&amp;Y- November 17, 2017</a:t>
            </a:r>
            <a:endParaRPr lang="en-US" dirty="0"/>
          </a:p>
        </p:txBody>
      </p:sp>
      <p:sp>
        <p:nvSpPr>
          <p:cNvPr id="7" name="Slide Number Placeholder 6"/>
          <p:cNvSpPr>
            <a:spLocks noGrp="1"/>
          </p:cNvSpPr>
          <p:nvPr>
            <p:ph type="sldNum" sz="quarter" idx="12"/>
          </p:nvPr>
        </p:nvSpPr>
        <p:spPr/>
        <p:txBody>
          <a:bodyPr/>
          <a:lstStyle/>
          <a:p>
            <a:pPr>
              <a:defRPr/>
            </a:pPr>
            <a:fld id="{9033B6B8-42B3-45BA-B1F9-B6205C5A6DE9}"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r>
              <a:rPr lang="en-US" smtClean="0"/>
              <a:t>November 17, 2017</a:t>
            </a:r>
            <a:endParaRPr lang="en-US" dirty="0"/>
          </a:p>
        </p:txBody>
      </p:sp>
      <p:sp>
        <p:nvSpPr>
          <p:cNvPr id="8" name="Footer Placeholder 7"/>
          <p:cNvSpPr>
            <a:spLocks noGrp="1"/>
          </p:cNvSpPr>
          <p:nvPr>
            <p:ph type="ftr" sz="quarter" idx="11"/>
          </p:nvPr>
        </p:nvSpPr>
        <p:spPr/>
        <p:txBody>
          <a:bodyPr/>
          <a:lstStyle/>
          <a:p>
            <a:pPr>
              <a:defRPr/>
            </a:pPr>
            <a:r>
              <a:rPr lang="en-US" smtClean="0"/>
              <a:t>WKBK&amp;Y- November 17, 2017</a:t>
            </a:r>
            <a:endParaRPr lang="en-US" dirty="0"/>
          </a:p>
        </p:txBody>
      </p:sp>
      <p:sp>
        <p:nvSpPr>
          <p:cNvPr id="9" name="Slide Number Placeholder 8"/>
          <p:cNvSpPr>
            <a:spLocks noGrp="1"/>
          </p:cNvSpPr>
          <p:nvPr>
            <p:ph type="sldNum" sz="quarter" idx="12"/>
          </p:nvPr>
        </p:nvSpPr>
        <p:spPr/>
        <p:txBody>
          <a:bodyPr/>
          <a:lstStyle/>
          <a:p>
            <a:pPr>
              <a:defRPr/>
            </a:pPr>
            <a:fld id="{BD4A0527-8DA4-4440-84BD-41997E9490B9}"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r>
              <a:rPr lang="en-US" smtClean="0"/>
              <a:t>November 17, 2017</a:t>
            </a:r>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
        <p:nvSpPr>
          <p:cNvPr id="5" name="Slide Number Placeholder 4"/>
          <p:cNvSpPr>
            <a:spLocks noGrp="1"/>
          </p:cNvSpPr>
          <p:nvPr>
            <p:ph type="sldNum" sz="quarter" idx="12"/>
          </p:nvPr>
        </p:nvSpPr>
        <p:spPr/>
        <p:txBody>
          <a:bodyPr/>
          <a:lstStyle/>
          <a:p>
            <a:pPr>
              <a:defRPr/>
            </a:pPr>
            <a:fld id="{805E70CB-4DB7-4567-B12B-39D05517514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17, 2017</a:t>
            </a:r>
            <a:endParaRPr lang="en-US" dirty="0"/>
          </a:p>
        </p:txBody>
      </p:sp>
      <p:sp>
        <p:nvSpPr>
          <p:cNvPr id="3" name="Footer Placeholder 2"/>
          <p:cNvSpPr>
            <a:spLocks noGrp="1"/>
          </p:cNvSpPr>
          <p:nvPr>
            <p:ph type="ftr" sz="quarter" idx="11"/>
          </p:nvPr>
        </p:nvSpPr>
        <p:spPr/>
        <p:txBody>
          <a:bodyPr/>
          <a:lstStyle/>
          <a:p>
            <a:pPr>
              <a:defRPr/>
            </a:pPr>
            <a:r>
              <a:rPr lang="en-US" smtClean="0"/>
              <a:t>WKBK&amp;Y- November 17, 2017</a:t>
            </a:r>
            <a:endParaRPr lang="en-US" dirty="0"/>
          </a:p>
        </p:txBody>
      </p:sp>
      <p:sp>
        <p:nvSpPr>
          <p:cNvPr id="4" name="Slide Number Placeholder 3"/>
          <p:cNvSpPr>
            <a:spLocks noGrp="1"/>
          </p:cNvSpPr>
          <p:nvPr>
            <p:ph type="sldNum" sz="quarter" idx="12"/>
          </p:nvPr>
        </p:nvSpPr>
        <p:spPr/>
        <p:txBody>
          <a:bodyPr/>
          <a:lstStyle/>
          <a:p>
            <a:pPr>
              <a:defRPr/>
            </a:pPr>
            <a:fld id="{BF8555EB-61FA-45E1-88CE-FD8661497556}"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r>
              <a:rPr lang="en-US" smtClean="0"/>
              <a:t>November 17, 2017</a:t>
            </a:r>
            <a:endParaRPr lang="en-US" dirty="0"/>
          </a:p>
        </p:txBody>
      </p:sp>
      <p:sp>
        <p:nvSpPr>
          <p:cNvPr id="6" name="Footer Placeholder 5"/>
          <p:cNvSpPr>
            <a:spLocks noGrp="1"/>
          </p:cNvSpPr>
          <p:nvPr>
            <p:ph type="ftr" sz="quarter" idx="11"/>
          </p:nvPr>
        </p:nvSpPr>
        <p:spPr/>
        <p:txBody>
          <a:bodyPr/>
          <a:lstStyle/>
          <a:p>
            <a:pPr>
              <a:defRPr/>
            </a:pPr>
            <a:r>
              <a:rPr lang="en-US" smtClean="0"/>
              <a:t>WKBK&amp;Y- November 17, 2017</a:t>
            </a:r>
            <a:endParaRPr lang="en-US" dirty="0"/>
          </a:p>
        </p:txBody>
      </p:sp>
      <p:sp>
        <p:nvSpPr>
          <p:cNvPr id="7" name="Slide Number Placeholder 6"/>
          <p:cNvSpPr>
            <a:spLocks noGrp="1"/>
          </p:cNvSpPr>
          <p:nvPr>
            <p:ph type="sldNum" sz="quarter" idx="12"/>
          </p:nvPr>
        </p:nvSpPr>
        <p:spPr/>
        <p:txBody>
          <a:bodyPr/>
          <a:lstStyle/>
          <a:p>
            <a:pPr>
              <a:defRPr/>
            </a:pPr>
            <a:fld id="{080F52D8-6BAD-4E5D-BB48-8048A92BFDAE}"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November 17, 2017</a:t>
            </a:r>
            <a:endParaRPr lang="en-US" dirty="0"/>
          </a:p>
        </p:txBody>
      </p:sp>
      <p:sp>
        <p:nvSpPr>
          <p:cNvPr id="6" name="Footer Placeholder 5"/>
          <p:cNvSpPr>
            <a:spLocks noGrp="1"/>
          </p:cNvSpPr>
          <p:nvPr>
            <p:ph type="ftr" sz="quarter" idx="11"/>
          </p:nvPr>
        </p:nvSpPr>
        <p:spPr/>
        <p:txBody>
          <a:bodyPr/>
          <a:lstStyle/>
          <a:p>
            <a:pPr>
              <a:defRPr/>
            </a:pPr>
            <a:r>
              <a:rPr lang="en-US" smtClean="0"/>
              <a:t>WKBK&amp;Y- November 17, 2017</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C91B9A4B-7525-4E1E-B4E5-94F0B5104DA1}"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November 17, 2017</a:t>
            </a: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WKBK&amp;Y- November 17, 2017</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1B0E20A-7B06-4023-A6C8-AE2DED76FA46}"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www.aicpa.org/Advocacy/Tax/Partnerships/DownloadableDocuments/2014_02.11_Proposed_Rev_Rulings_Targeted_Allocations.pdf"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68630" y="1143000"/>
            <a:ext cx="8382000" cy="2819400"/>
          </a:xfrm>
        </p:spPr>
        <p:txBody>
          <a:bodyPr>
            <a:normAutofit fontScale="90000"/>
          </a:bodyPr>
          <a:lstStyle/>
          <a:p>
            <a:pPr algn="ctr"/>
            <a:r>
              <a:rPr lang="en-US" sz="4600" dirty="0" smtClean="0">
                <a:solidFill>
                  <a:schemeClr val="folHlink"/>
                </a:solidFill>
              </a:rPr>
              <a:t/>
            </a:r>
            <a:br>
              <a:rPr lang="en-US" sz="4600" dirty="0" smtClean="0">
                <a:solidFill>
                  <a:schemeClr val="folHlink"/>
                </a:solidFill>
              </a:rPr>
            </a:br>
            <a:r>
              <a:rPr lang="en-US" sz="4600" dirty="0" smtClean="0">
                <a:solidFill>
                  <a:schemeClr val="folHlink"/>
                </a:solidFill>
              </a:rPr>
              <a:t/>
            </a:r>
            <a:br>
              <a:rPr lang="en-US" sz="4600" dirty="0" smtClean="0">
                <a:solidFill>
                  <a:schemeClr val="folHlink"/>
                </a:solidFill>
              </a:rPr>
            </a:br>
            <a:r>
              <a:rPr lang="en-US" sz="4400" dirty="0" smtClean="0">
                <a:solidFill>
                  <a:schemeClr val="accent1">
                    <a:lumMod val="75000"/>
                  </a:schemeClr>
                </a:solidFill>
                <a:latin typeface="+mn-lt"/>
              </a:rPr>
              <a:t>Partnership Tax Allocation Issues </a:t>
            </a:r>
            <a:br>
              <a:rPr lang="en-US" sz="4400" dirty="0" smtClean="0">
                <a:solidFill>
                  <a:schemeClr val="accent1">
                    <a:lumMod val="75000"/>
                  </a:schemeClr>
                </a:solidFill>
                <a:latin typeface="+mn-lt"/>
              </a:rPr>
            </a:br>
            <a:r>
              <a:rPr lang="en-US" sz="4400" dirty="0" smtClean="0">
                <a:solidFill>
                  <a:schemeClr val="accent1">
                    <a:lumMod val="75000"/>
                  </a:schemeClr>
                </a:solidFill>
                <a:latin typeface="+mn-lt"/>
              </a:rPr>
              <a:t>IRC § 704(b) and </a:t>
            </a:r>
            <a:br>
              <a:rPr lang="en-US" sz="4400" dirty="0" smtClean="0">
                <a:solidFill>
                  <a:schemeClr val="accent1">
                    <a:lumMod val="75000"/>
                  </a:schemeClr>
                </a:solidFill>
                <a:latin typeface="+mn-lt"/>
              </a:rPr>
            </a:br>
            <a:r>
              <a:rPr lang="en-US" sz="4400" dirty="0" smtClean="0">
                <a:solidFill>
                  <a:schemeClr val="accent1">
                    <a:lumMod val="75000"/>
                  </a:schemeClr>
                </a:solidFill>
                <a:latin typeface="+mn-lt"/>
              </a:rPr>
              <a:t>Target Allocations</a:t>
            </a:r>
            <a:r>
              <a:rPr lang="en-US" sz="1200" dirty="0" smtClean="0">
                <a:solidFill>
                  <a:schemeClr val="accent1">
                    <a:lumMod val="75000"/>
                  </a:schemeClr>
                </a:solidFill>
                <a:latin typeface="+mn-lt"/>
              </a:rPr>
              <a:t/>
            </a:r>
            <a:br>
              <a:rPr lang="en-US" sz="1200" dirty="0" smtClean="0">
                <a:solidFill>
                  <a:schemeClr val="accent1">
                    <a:lumMod val="75000"/>
                  </a:schemeClr>
                </a:solidFill>
                <a:latin typeface="+mn-lt"/>
              </a:rPr>
            </a:br>
            <a:r>
              <a:rPr lang="en-US" sz="4400" dirty="0" smtClean="0">
                <a:solidFill>
                  <a:schemeClr val="accent1">
                    <a:lumMod val="75000"/>
                  </a:schemeClr>
                </a:solidFill>
                <a:latin typeface="+mn-lt"/>
              </a:rPr>
              <a:t/>
            </a:r>
            <a:br>
              <a:rPr lang="en-US" sz="4400" dirty="0" smtClean="0">
                <a:solidFill>
                  <a:schemeClr val="accent1">
                    <a:lumMod val="75000"/>
                  </a:schemeClr>
                </a:solidFill>
                <a:latin typeface="+mn-lt"/>
              </a:rPr>
            </a:br>
            <a:r>
              <a:rPr lang="en-US" sz="3100" i="1" dirty="0" smtClean="0">
                <a:solidFill>
                  <a:schemeClr val="accent1">
                    <a:lumMod val="75000"/>
                  </a:schemeClr>
                </a:solidFill>
                <a:latin typeface="+mn-lt"/>
              </a:rPr>
              <a:t>By: Belan K. Wagner</a:t>
            </a:r>
            <a:endParaRPr lang="en-US" sz="3100" i="1" dirty="0" smtClean="0">
              <a:solidFill>
                <a:schemeClr val="accent1">
                  <a:lumMod val="75000"/>
                </a:schemeClr>
              </a:solidFill>
              <a:effectLst>
                <a:outerShdw blurRad="38100" dist="38100" dir="2700000" algn="tl">
                  <a:srgbClr val="000000">
                    <a:alpha val="43137"/>
                  </a:srgbClr>
                </a:outerShdw>
              </a:effectLst>
              <a:latin typeface="+mn-lt"/>
            </a:endParaRPr>
          </a:p>
        </p:txBody>
      </p:sp>
      <p:sp>
        <p:nvSpPr>
          <p:cNvPr id="3075" name="Rectangle 3"/>
          <p:cNvSpPr>
            <a:spLocks noGrp="1" noChangeArrowheads="1"/>
          </p:cNvSpPr>
          <p:nvPr>
            <p:ph type="subTitle" idx="1"/>
          </p:nvPr>
        </p:nvSpPr>
        <p:spPr>
          <a:xfrm>
            <a:off x="381000" y="4343400"/>
            <a:ext cx="8305800" cy="1219200"/>
          </a:xfrm>
        </p:spPr>
        <p:txBody>
          <a:bodyPr>
            <a:normAutofit/>
          </a:bodyPr>
          <a:lstStyle/>
          <a:p>
            <a:pPr algn="ctr"/>
            <a:r>
              <a:rPr lang="en-US" sz="2400" i="1" dirty="0">
                <a:solidFill>
                  <a:schemeClr val="accent1">
                    <a:lumMod val="75000"/>
                  </a:schemeClr>
                </a:solidFill>
                <a:effectLst>
                  <a:outerShdw blurRad="50800" dist="38100" dir="8100000" algn="tr" rotWithShape="0">
                    <a:prstClr val="black">
                      <a:alpha val="40000"/>
                    </a:prstClr>
                  </a:outerShdw>
                </a:effectLst>
              </a:rPr>
              <a:t>2017 Federal, State, Local and International Taxation Conference </a:t>
            </a:r>
            <a:endParaRPr lang="en-US" sz="2400" i="1" dirty="0" smtClean="0">
              <a:solidFill>
                <a:schemeClr val="accent1">
                  <a:lumMod val="75000"/>
                </a:schemeClr>
              </a:solidFill>
              <a:effectLst>
                <a:outerShdw blurRad="50800" dist="38100" dir="8100000" algn="tr" rotWithShape="0">
                  <a:prstClr val="black">
                    <a:alpha val="40000"/>
                  </a:prstClr>
                </a:outerShdw>
              </a:effectLst>
            </a:endParaRPr>
          </a:p>
          <a:p>
            <a:pPr algn="ctr"/>
            <a:endParaRPr lang="en-US" sz="2400" i="1" dirty="0" smtClean="0">
              <a:solidFill>
                <a:schemeClr val="accent1">
                  <a:lumMod val="75000"/>
                </a:schemeClr>
              </a:solidFill>
              <a:effectLst>
                <a:outerShdw blurRad="50800" dist="38100" dir="8100000" algn="tr" rotWithShape="0">
                  <a:prstClr val="black">
                    <a:alpha val="40000"/>
                  </a:prstClr>
                </a:outerShdw>
              </a:effectLst>
            </a:endParaRPr>
          </a:p>
        </p:txBody>
      </p:sp>
      <p:pic>
        <p:nvPicPr>
          <p:cNvPr id="6" name="Picture 5" descr="WKB-Logo-News"/>
          <p:cNvPicPr/>
          <p:nvPr/>
        </p:nvPicPr>
        <p:blipFill>
          <a:blip r:embed="rId3">
            <a:extLst>
              <a:ext uri="{28A0092B-C50C-407E-A947-70E740481C1C}">
                <a14:useLocalDpi xmlns:a14="http://schemas.microsoft.com/office/drawing/2010/main" val="0"/>
              </a:ext>
            </a:extLst>
          </a:blip>
          <a:srcRect/>
          <a:stretch>
            <a:fillRect/>
          </a:stretch>
        </p:blipFill>
        <p:spPr bwMode="auto">
          <a:xfrm>
            <a:off x="2092960" y="5715000"/>
            <a:ext cx="4800600" cy="697230"/>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381000" y="609600"/>
            <a:ext cx="8229600" cy="685800"/>
          </a:xfrm>
        </p:spPr>
        <p:txBody>
          <a:bodyPr>
            <a:normAutofit/>
          </a:bodyPr>
          <a:lstStyle/>
          <a:p>
            <a:pPr lvl="0" algn="ctr"/>
            <a:r>
              <a:rPr lang="en-US" sz="3200" dirty="0" smtClean="0">
                <a:latin typeface="+mn-lt"/>
              </a:rPr>
              <a:t>PIP</a:t>
            </a:r>
            <a:endParaRPr lang="en-US" sz="3200" b="1" dirty="0">
              <a:latin typeface="+mn-lt"/>
            </a:endParaRPr>
          </a:p>
        </p:txBody>
      </p:sp>
      <p:sp>
        <p:nvSpPr>
          <p:cNvPr id="28677" name="Rectangle 3"/>
          <p:cNvSpPr>
            <a:spLocks noGrp="1" noChangeArrowheads="1"/>
          </p:cNvSpPr>
          <p:nvPr>
            <p:ph idx="1"/>
          </p:nvPr>
        </p:nvSpPr>
        <p:spPr>
          <a:xfrm>
            <a:off x="457200" y="1143000"/>
            <a:ext cx="8229600" cy="5105400"/>
          </a:xfrm>
        </p:spPr>
        <p:txBody>
          <a:bodyPr>
            <a:normAutofit/>
          </a:bodyPr>
          <a:lstStyle/>
          <a:p>
            <a:pPr marL="393192" lvl="1" indent="0" eaLnBrk="1" hangingPunct="1">
              <a:lnSpc>
                <a:spcPct val="80000"/>
              </a:lnSpc>
              <a:buNone/>
            </a:pPr>
            <a:endParaRPr lang="en-US" altLang="en-US" dirty="0"/>
          </a:p>
          <a:p>
            <a:pPr lvl="1"/>
            <a:r>
              <a:rPr lang="en-US" u="sng" dirty="0" smtClean="0"/>
              <a:t>Facts </a:t>
            </a:r>
            <a:r>
              <a:rPr lang="en-US" u="sng" dirty="0"/>
              <a:t>and Circumstances</a:t>
            </a:r>
            <a:r>
              <a:rPr lang="en-US" dirty="0"/>
              <a:t>.  The (b)(3) Regs generally provide for a facts and circumstance but list the following items as being particularly important:</a:t>
            </a:r>
          </a:p>
          <a:p>
            <a:pPr lvl="2">
              <a:spcAft>
                <a:spcPts val="1200"/>
              </a:spcAft>
            </a:pPr>
            <a:r>
              <a:rPr lang="en-US" sz="2400" dirty="0"/>
              <a:t>The partners relative contributions to the partnership;</a:t>
            </a:r>
          </a:p>
          <a:p>
            <a:pPr lvl="2">
              <a:spcAft>
                <a:spcPts val="1200"/>
              </a:spcAft>
            </a:pPr>
            <a:r>
              <a:rPr lang="en-US" sz="2400" dirty="0"/>
              <a:t>The interest of the partners and economic profits and losses (if different than in taxable income or loss);</a:t>
            </a:r>
          </a:p>
          <a:p>
            <a:pPr lvl="2">
              <a:spcAft>
                <a:spcPts val="1200"/>
              </a:spcAft>
            </a:pPr>
            <a:r>
              <a:rPr lang="en-US" sz="2400" dirty="0"/>
              <a:t>The interest of the partners and cash flow and other nonliquidating distributions; and </a:t>
            </a:r>
            <a:endParaRPr lang="en-US" sz="2400" dirty="0" smtClean="0"/>
          </a:p>
          <a:p>
            <a:pPr lvl="2">
              <a:spcAft>
                <a:spcPts val="1200"/>
              </a:spcAft>
            </a:pPr>
            <a:r>
              <a:rPr lang="en-US" sz="2400" dirty="0" smtClean="0"/>
              <a:t>The rights of the partners to distributions of capital upon liquidation.</a:t>
            </a:r>
            <a:endParaRPr lang="en-US" sz="2400" dirty="0"/>
          </a:p>
          <a:p>
            <a:pPr marL="667512" lvl="2" indent="0">
              <a:buNone/>
            </a:pPr>
            <a:endParaRPr lang="en-US" altLang="en-US" sz="2600" dirty="0"/>
          </a:p>
          <a:p>
            <a:pPr lvl="2"/>
            <a:endParaRPr lang="en-US" sz="2400" b="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10</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102327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685800" y="609600"/>
            <a:ext cx="8229600" cy="685800"/>
          </a:xfrm>
        </p:spPr>
        <p:txBody>
          <a:bodyPr>
            <a:normAutofit/>
          </a:bodyPr>
          <a:lstStyle/>
          <a:p>
            <a:pPr lvl="0" algn="ctr"/>
            <a:r>
              <a:rPr lang="en-US" sz="3200" dirty="0" smtClean="0">
                <a:latin typeface="+mn-lt"/>
              </a:rPr>
              <a:t>Preserved Value Rule</a:t>
            </a:r>
            <a:endParaRPr lang="en-US" sz="3200" b="1" dirty="0">
              <a:latin typeface="+mn-lt"/>
            </a:endParaRPr>
          </a:p>
        </p:txBody>
      </p:sp>
      <p:sp>
        <p:nvSpPr>
          <p:cNvPr id="28677" name="Rectangle 3"/>
          <p:cNvSpPr>
            <a:spLocks noGrp="1" noChangeArrowheads="1"/>
          </p:cNvSpPr>
          <p:nvPr>
            <p:ph idx="1"/>
          </p:nvPr>
        </p:nvSpPr>
        <p:spPr>
          <a:xfrm>
            <a:off x="457200" y="1295400"/>
            <a:ext cx="8229600" cy="5105400"/>
          </a:xfrm>
        </p:spPr>
        <p:txBody>
          <a:bodyPr>
            <a:normAutofit/>
          </a:bodyPr>
          <a:lstStyle/>
          <a:p>
            <a:pPr marL="393192" lvl="1" indent="0" eaLnBrk="1" hangingPunct="1">
              <a:lnSpc>
                <a:spcPct val="80000"/>
              </a:lnSpc>
              <a:buNone/>
            </a:pPr>
            <a:endParaRPr lang="en-US" altLang="en-US" dirty="0"/>
          </a:p>
          <a:p>
            <a:pPr marL="230188" lvl="2" indent="0">
              <a:buNone/>
            </a:pPr>
            <a:r>
              <a:rPr lang="en-US" sz="2400" dirty="0" smtClean="0"/>
              <a:t>The preserved value rule states that the “fair market value” of property is that the value of property as reflected on the books of the partnership, as adjusted for depreciation, is conclusively resumed to be the fair market value of the property. </a:t>
            </a:r>
            <a:r>
              <a:rPr lang="en-US" sz="2400" dirty="0"/>
              <a:t>Reg. § 1.704-1(b)(2)(iii)(c)(2) </a:t>
            </a:r>
            <a:endParaRPr lang="en-US" altLang="en-US" sz="2400" dirty="0"/>
          </a:p>
          <a:p>
            <a:pPr lvl="2"/>
            <a:endParaRPr lang="en-US" sz="2400" b="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11</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6674129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152400" y="685800"/>
            <a:ext cx="8839200" cy="685800"/>
          </a:xfrm>
        </p:spPr>
        <p:txBody>
          <a:bodyPr>
            <a:noAutofit/>
          </a:bodyPr>
          <a:lstStyle/>
          <a:p>
            <a:pPr algn="ctr"/>
            <a:r>
              <a:rPr lang="en-US" altLang="en-US" sz="4400" dirty="0">
                <a:latin typeface="+mn-lt"/>
              </a:rPr>
              <a:t>Example </a:t>
            </a:r>
            <a:r>
              <a:rPr lang="en-US" altLang="en-US" sz="4400" dirty="0" smtClean="0">
                <a:latin typeface="+mn-lt"/>
              </a:rPr>
              <a:t>1</a:t>
            </a:r>
          </a:p>
        </p:txBody>
      </p:sp>
      <p:sp>
        <p:nvSpPr>
          <p:cNvPr id="28677" name="Rectangle 3"/>
          <p:cNvSpPr>
            <a:spLocks noGrp="1" noChangeArrowheads="1"/>
          </p:cNvSpPr>
          <p:nvPr>
            <p:ph idx="1"/>
          </p:nvPr>
        </p:nvSpPr>
        <p:spPr>
          <a:xfrm>
            <a:off x="457200" y="1524000"/>
            <a:ext cx="8229600" cy="4998720"/>
          </a:xfrm>
        </p:spPr>
        <p:txBody>
          <a:bodyPr>
            <a:normAutofit/>
          </a:bodyPr>
          <a:lstStyle/>
          <a:p>
            <a:r>
              <a:rPr lang="en-US" sz="2400" dirty="0" smtClean="0"/>
              <a:t>G </a:t>
            </a:r>
            <a:r>
              <a:rPr lang="en-US" sz="2400" dirty="0"/>
              <a:t>and H contribute $75,000 and $25,000, respectively, in forming an LLC. A</a:t>
            </a:r>
            <a:r>
              <a:rPr lang="en-US" sz="2400" dirty="0" smtClean="0"/>
              <a:t>ll </a:t>
            </a:r>
            <a:r>
              <a:rPr lang="en-US" sz="2400" dirty="0"/>
              <a:t>income, gain, loss, and deduction will be allocated 50/50 between the </a:t>
            </a:r>
            <a:r>
              <a:rPr lang="en-US" sz="2400" dirty="0" smtClean="0"/>
              <a:t>partners and </a:t>
            </a:r>
            <a:r>
              <a:rPr lang="en-US" sz="2400" dirty="0"/>
              <a:t>that the partners’ Capital Accounts will be </a:t>
            </a:r>
            <a:r>
              <a:rPr lang="en-US" sz="2400" dirty="0" smtClean="0"/>
              <a:t>maintained </a:t>
            </a:r>
            <a:r>
              <a:rPr lang="en-US" sz="2400" dirty="0"/>
              <a:t>in accordance with </a:t>
            </a:r>
            <a:r>
              <a:rPr lang="en-US" sz="2400" dirty="0" smtClean="0"/>
              <a:t>the Regs.  </a:t>
            </a:r>
            <a:r>
              <a:rPr lang="en-US" sz="2400" dirty="0"/>
              <a:t>A</a:t>
            </a:r>
            <a:r>
              <a:rPr lang="en-US" sz="2400" dirty="0" smtClean="0"/>
              <a:t>ll </a:t>
            </a:r>
            <a:r>
              <a:rPr lang="en-US" sz="2400" dirty="0"/>
              <a:t>partnership distributions will, regardless of Capital Account balances, be made 75% to G and 25% to </a:t>
            </a:r>
            <a:r>
              <a:rPr lang="en-US" sz="2400" dirty="0" smtClean="0"/>
              <a:t>H. There is no DRO.</a:t>
            </a:r>
          </a:p>
          <a:p>
            <a:pPr marL="0" indent="0">
              <a:buNone/>
            </a:pPr>
            <a:endParaRPr lang="en-US" sz="1050" dirty="0" smtClean="0"/>
          </a:p>
          <a:p>
            <a:r>
              <a:rPr lang="en-US" sz="2400" dirty="0" smtClean="0"/>
              <a:t>The </a:t>
            </a:r>
            <a:r>
              <a:rPr lang="en-US" sz="2400" dirty="0"/>
              <a:t>allocations in the partnership agreement do not have "substantial" economic effect" because there is no DRO.  Since contributions </a:t>
            </a:r>
            <a:r>
              <a:rPr lang="en-US" sz="2400" dirty="0" smtClean="0"/>
              <a:t>and distributions made are in </a:t>
            </a:r>
            <a:r>
              <a:rPr lang="en-US" sz="2400" dirty="0"/>
              <a:t>a 75/25 </a:t>
            </a:r>
            <a:r>
              <a:rPr lang="en-US" sz="2400" dirty="0" smtClean="0"/>
              <a:t>ratio, partnership </a:t>
            </a:r>
            <a:r>
              <a:rPr lang="en-US" sz="2400" dirty="0"/>
              <a:t>income, gain, loss, and deduction will be reallocated 75% to G and 25% to </a:t>
            </a:r>
            <a:r>
              <a:rPr lang="en-US" sz="2400" dirty="0" smtClean="0"/>
              <a:t>H under PIP.</a:t>
            </a:r>
            <a:endParaRPr lang="en-US" sz="2400" dirty="0"/>
          </a:p>
          <a:p>
            <a:pPr lvl="1" eaLnBrk="1" hangingPunct="1">
              <a:lnSpc>
                <a:spcPct val="80000"/>
              </a:lnSpc>
            </a:pPr>
            <a:endParaRPr lang="en-US" altLang="en-US" sz="18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12</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1004237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xfrm>
            <a:off x="152400" y="762000"/>
            <a:ext cx="8839200" cy="762000"/>
          </a:xfrm>
        </p:spPr>
        <p:txBody>
          <a:bodyPr>
            <a:noAutofit/>
          </a:bodyPr>
          <a:lstStyle/>
          <a:p>
            <a:pPr lvl="0" algn="ctr"/>
            <a:r>
              <a:rPr lang="en-US" sz="3700" dirty="0">
                <a:latin typeface="+mn-lt"/>
              </a:rPr>
              <a:t>"Substantial Economic Effect"—Regs (b)(2</a:t>
            </a:r>
            <a:r>
              <a:rPr lang="en-US" sz="3700" dirty="0" smtClean="0">
                <a:latin typeface="+mn-lt"/>
              </a:rPr>
              <a:t>) </a:t>
            </a:r>
            <a:endParaRPr lang="en-US" sz="3700" dirty="0">
              <a:latin typeface="+mn-lt"/>
            </a:endParaRPr>
          </a:p>
        </p:txBody>
      </p:sp>
      <p:sp>
        <p:nvSpPr>
          <p:cNvPr id="30725" name="Rectangle 3"/>
          <p:cNvSpPr>
            <a:spLocks noGrp="1" noChangeArrowheads="1"/>
          </p:cNvSpPr>
          <p:nvPr>
            <p:ph type="body" idx="1"/>
          </p:nvPr>
        </p:nvSpPr>
        <p:spPr>
          <a:xfrm>
            <a:off x="457200" y="1752600"/>
            <a:ext cx="8229600" cy="4389120"/>
          </a:xfrm>
        </p:spPr>
        <p:txBody>
          <a:bodyPr>
            <a:normAutofit/>
          </a:bodyPr>
          <a:lstStyle/>
          <a:p>
            <a:r>
              <a:rPr lang="en-US" sz="2400" dirty="0"/>
              <a:t>A special allocation under a partnership agreement will be respected if the allocations has "Substantial Economic Effect."  </a:t>
            </a:r>
            <a:r>
              <a:rPr lang="en-US" sz="2400" dirty="0" smtClean="0"/>
              <a:t>In </a:t>
            </a:r>
            <a:r>
              <a:rPr lang="en-US" sz="2400" dirty="0"/>
              <a:t>order to satisfy the (b)(2) Regs., two tests must be satisfied: </a:t>
            </a:r>
          </a:p>
          <a:p>
            <a:pPr lvl="2"/>
            <a:r>
              <a:rPr lang="en-US" sz="2400" dirty="0"/>
              <a:t>There must be a "economic effect" and </a:t>
            </a:r>
          </a:p>
          <a:p>
            <a:pPr lvl="2"/>
            <a:r>
              <a:rPr lang="en-US" sz="2400" dirty="0"/>
              <a:t>it must be "substantial."  </a:t>
            </a:r>
          </a:p>
          <a:p>
            <a:r>
              <a:rPr lang="en-US" sz="2400" dirty="0"/>
              <a:t>Substantial Economic Effect must be tested annually</a:t>
            </a:r>
            <a:r>
              <a:rPr lang="en-US" sz="2400" dirty="0" smtClean="0"/>
              <a:t>.</a:t>
            </a:r>
            <a:endParaRPr lang="en-US" sz="2400" dirty="0"/>
          </a:p>
        </p:txBody>
      </p:sp>
      <p:sp>
        <p:nvSpPr>
          <p:cNvPr id="3" name="Slide Number Placeholder 2"/>
          <p:cNvSpPr>
            <a:spLocks noGrp="1"/>
          </p:cNvSpPr>
          <p:nvPr>
            <p:ph type="sldNum" sz="quarter" idx="12"/>
          </p:nvPr>
        </p:nvSpPr>
        <p:spPr/>
        <p:txBody>
          <a:bodyPr/>
          <a:lstStyle/>
          <a:p>
            <a:pPr>
              <a:defRPr/>
            </a:pPr>
            <a:fld id="{E191772E-5EC7-483C-850E-6950F9F815FE}" type="slidenum">
              <a:rPr lang="en-US" smtClean="0"/>
              <a:pPr>
                <a:defRPr/>
              </a:pPr>
              <a:t>13</a:t>
            </a:fld>
            <a:endParaRPr lang="en-US" dirty="0"/>
          </a:p>
        </p:txBody>
      </p:sp>
      <p:sp>
        <p:nvSpPr>
          <p:cNvPr id="2" name="Footer Placeholder 1"/>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4545886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2"/>
          <p:cNvSpPr>
            <a:spLocks noGrp="1" noChangeArrowheads="1"/>
          </p:cNvSpPr>
          <p:nvPr>
            <p:ph type="title"/>
          </p:nvPr>
        </p:nvSpPr>
        <p:spPr>
          <a:xfrm>
            <a:off x="457200" y="685800"/>
            <a:ext cx="8229600" cy="685800"/>
          </a:xfrm>
        </p:spPr>
        <p:txBody>
          <a:bodyPr>
            <a:noAutofit/>
          </a:bodyPr>
          <a:lstStyle/>
          <a:p>
            <a:pPr algn="ctr"/>
            <a:r>
              <a:rPr lang="en-US" sz="4400" dirty="0">
                <a:latin typeface="+mn-lt"/>
              </a:rPr>
              <a:t>Economic Effect</a:t>
            </a:r>
            <a:endParaRPr lang="en-US" altLang="en-US" sz="4400" dirty="0" smtClean="0">
              <a:latin typeface="+mn-lt"/>
            </a:endParaRPr>
          </a:p>
        </p:txBody>
      </p:sp>
      <p:sp>
        <p:nvSpPr>
          <p:cNvPr id="53253" name="Rectangle 3"/>
          <p:cNvSpPr>
            <a:spLocks noGrp="1" noChangeArrowheads="1"/>
          </p:cNvSpPr>
          <p:nvPr>
            <p:ph idx="1"/>
          </p:nvPr>
        </p:nvSpPr>
        <p:spPr>
          <a:xfrm>
            <a:off x="457200" y="1600200"/>
            <a:ext cx="8229600" cy="4267200"/>
          </a:xfrm>
        </p:spPr>
        <p:txBody>
          <a:bodyPr>
            <a:noAutofit/>
          </a:bodyPr>
          <a:lstStyle/>
          <a:p>
            <a:pPr lvl="1"/>
            <a:r>
              <a:rPr lang="en-US" u="sng" dirty="0"/>
              <a:t>General Rule</a:t>
            </a:r>
            <a:r>
              <a:rPr lang="en-US" dirty="0"/>
              <a:t>.  </a:t>
            </a:r>
            <a:r>
              <a:rPr lang="en-US" dirty="0" smtClean="0"/>
              <a:t>In order for an allocation to have economic effect, it must first be consistent with the underlying partner’s economic arrangement. </a:t>
            </a:r>
            <a:r>
              <a:rPr lang="en-US" dirty="0"/>
              <a:t>This means that in the event there is an economic benefit or economic burden that corresponds to an allocation, the partner to whom the allocation is made must receive such economic benefit or bear such economic burden</a:t>
            </a:r>
            <a:r>
              <a:rPr lang="en-US" dirty="0" smtClean="0"/>
              <a:t>.</a:t>
            </a:r>
          </a:p>
          <a:p>
            <a:pPr marL="393192" lvl="1" indent="0">
              <a:buNone/>
            </a:pPr>
            <a:endParaRPr lang="en-US" sz="1300" b="1" i="1"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551049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2"/>
          <p:cNvSpPr>
            <a:spLocks noGrp="1" noChangeArrowheads="1"/>
          </p:cNvSpPr>
          <p:nvPr>
            <p:ph type="title"/>
          </p:nvPr>
        </p:nvSpPr>
        <p:spPr>
          <a:xfrm>
            <a:off x="457200" y="914400"/>
            <a:ext cx="8229600" cy="381000"/>
          </a:xfrm>
        </p:spPr>
        <p:txBody>
          <a:bodyPr>
            <a:noAutofit/>
          </a:bodyPr>
          <a:lstStyle/>
          <a:p>
            <a:pPr algn="ctr"/>
            <a:r>
              <a:rPr lang="en-US" sz="4400" dirty="0">
                <a:latin typeface="+mn-lt"/>
              </a:rPr>
              <a:t>Economic </a:t>
            </a:r>
            <a:r>
              <a:rPr lang="en-US" sz="4400" dirty="0" smtClean="0">
                <a:latin typeface="+mn-lt"/>
              </a:rPr>
              <a:t>Effect</a:t>
            </a:r>
            <a:endParaRPr lang="en-US" altLang="en-US" sz="4000" dirty="0" smtClean="0">
              <a:latin typeface="+mn-lt"/>
            </a:endParaRPr>
          </a:p>
        </p:txBody>
      </p:sp>
      <p:sp>
        <p:nvSpPr>
          <p:cNvPr id="53253" name="Rectangle 3"/>
          <p:cNvSpPr>
            <a:spLocks noGrp="1" noChangeArrowheads="1"/>
          </p:cNvSpPr>
          <p:nvPr>
            <p:ph idx="1"/>
          </p:nvPr>
        </p:nvSpPr>
        <p:spPr>
          <a:xfrm>
            <a:off x="457200" y="1143000"/>
            <a:ext cx="8229600" cy="5379720"/>
          </a:xfrm>
        </p:spPr>
        <p:txBody>
          <a:bodyPr>
            <a:noAutofit/>
          </a:bodyPr>
          <a:lstStyle/>
          <a:p>
            <a:pPr marL="393192" lvl="1" indent="0">
              <a:buNone/>
            </a:pPr>
            <a:endParaRPr lang="en-US" sz="1300" b="1" dirty="0"/>
          </a:p>
          <a:p>
            <a:pPr marL="457200" lvl="1" indent="-284163"/>
            <a:r>
              <a:rPr lang="en-US" u="sng" dirty="0"/>
              <a:t>Safe </a:t>
            </a:r>
            <a:r>
              <a:rPr lang="en-US" u="sng" dirty="0" smtClean="0"/>
              <a:t>Harbor</a:t>
            </a:r>
            <a:r>
              <a:rPr lang="en-US" dirty="0" smtClean="0"/>
              <a:t>.  </a:t>
            </a:r>
            <a:r>
              <a:rPr lang="en-US" dirty="0"/>
              <a:t>In order to comply with the </a:t>
            </a:r>
            <a:r>
              <a:rPr lang="en-US" dirty="0" smtClean="0"/>
              <a:t>three basic requirements for economic effect safe harbor in </a:t>
            </a:r>
            <a:r>
              <a:rPr lang="en-US" dirty="0"/>
              <a:t>Reg. §1.704-1(b)(2)(ii), the partnership agreement must provide, throughout the full term of the partnership, as follows</a:t>
            </a:r>
            <a:r>
              <a:rPr lang="en-US" dirty="0" smtClean="0"/>
              <a:t>:</a:t>
            </a:r>
          </a:p>
          <a:p>
            <a:pPr marL="173037" lvl="1" indent="0">
              <a:buNone/>
            </a:pPr>
            <a:endParaRPr lang="en-US" sz="1000" dirty="0"/>
          </a:p>
          <a:p>
            <a:pPr marL="803275" lvl="2" indent="-346075"/>
            <a:r>
              <a:rPr lang="en-US" sz="2400" u="sng" dirty="0"/>
              <a:t>Capital Account Maintenance</a:t>
            </a:r>
            <a:r>
              <a:rPr lang="en-US" sz="2400" dirty="0"/>
              <a:t>.  The partners' Capital Accounts must be maintained in accordance with the rules of Treasury Regulation §1.704-1(b)(2)(iv),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9124318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2"/>
          <p:cNvSpPr>
            <a:spLocks noGrp="1" noChangeArrowheads="1"/>
          </p:cNvSpPr>
          <p:nvPr>
            <p:ph type="title"/>
          </p:nvPr>
        </p:nvSpPr>
        <p:spPr>
          <a:xfrm>
            <a:off x="457200" y="914400"/>
            <a:ext cx="8229600" cy="381000"/>
          </a:xfrm>
        </p:spPr>
        <p:txBody>
          <a:bodyPr>
            <a:noAutofit/>
          </a:bodyPr>
          <a:lstStyle/>
          <a:p>
            <a:pPr algn="ctr"/>
            <a:r>
              <a:rPr lang="en-US" sz="4400" dirty="0">
                <a:latin typeface="+mn-lt"/>
              </a:rPr>
              <a:t>Economic </a:t>
            </a:r>
            <a:r>
              <a:rPr lang="en-US" sz="4400" dirty="0" smtClean="0">
                <a:latin typeface="+mn-lt"/>
              </a:rPr>
              <a:t>Effect</a:t>
            </a:r>
            <a:endParaRPr lang="en-US" altLang="en-US" sz="4000" dirty="0" smtClean="0">
              <a:latin typeface="+mn-lt"/>
            </a:endParaRPr>
          </a:p>
        </p:txBody>
      </p:sp>
      <p:sp>
        <p:nvSpPr>
          <p:cNvPr id="53253" name="Rectangle 3"/>
          <p:cNvSpPr>
            <a:spLocks noGrp="1" noChangeArrowheads="1"/>
          </p:cNvSpPr>
          <p:nvPr>
            <p:ph idx="1"/>
          </p:nvPr>
        </p:nvSpPr>
        <p:spPr>
          <a:xfrm>
            <a:off x="457200" y="1143000"/>
            <a:ext cx="8229600" cy="5151120"/>
          </a:xfrm>
        </p:spPr>
        <p:txBody>
          <a:bodyPr>
            <a:noAutofit/>
          </a:bodyPr>
          <a:lstStyle/>
          <a:p>
            <a:pPr marL="393192" lvl="1" indent="0">
              <a:buNone/>
            </a:pPr>
            <a:endParaRPr lang="en-US" sz="1300" b="1" dirty="0"/>
          </a:p>
          <a:p>
            <a:pPr marL="457200" lvl="2" indent="0">
              <a:buNone/>
            </a:pPr>
            <a:r>
              <a:rPr lang="en-US" sz="2400" dirty="0" smtClean="0"/>
              <a:t>(Safe Harbor Continued)</a:t>
            </a:r>
          </a:p>
          <a:p>
            <a:pPr marL="803275" lvl="2" indent="-346075"/>
            <a:r>
              <a:rPr lang="en-US" sz="2400" u="sng" dirty="0" smtClean="0"/>
              <a:t>Capital </a:t>
            </a:r>
            <a:r>
              <a:rPr lang="en-US" sz="2400" u="sng" dirty="0"/>
              <a:t>Account Liquidation Distributions</a:t>
            </a:r>
            <a:r>
              <a:rPr lang="en-US" sz="2400" dirty="0"/>
              <a:t>.  </a:t>
            </a:r>
            <a:r>
              <a:rPr lang="en-US" sz="2400" dirty="0" smtClean="0"/>
              <a:t>Liquidating </a:t>
            </a:r>
            <a:r>
              <a:rPr lang="en-US" sz="2400" dirty="0"/>
              <a:t>distributions are required to be made in accordance with the positive Capital Account balances of the </a:t>
            </a:r>
            <a:r>
              <a:rPr lang="en-US" sz="2400" dirty="0" smtClean="0"/>
              <a:t>partners, </a:t>
            </a:r>
            <a:r>
              <a:rPr lang="en-US" sz="2400" dirty="0"/>
              <a:t>by the end of such taxable year (or, if later, within 90 days after the date of such liquidation), </a:t>
            </a:r>
            <a:r>
              <a:rPr lang="en-US" sz="2400" dirty="0" smtClean="0"/>
              <a:t>and</a:t>
            </a:r>
            <a:endParaRPr lang="en-US" sz="2400"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864983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2"/>
          <p:cNvSpPr>
            <a:spLocks noGrp="1" noChangeArrowheads="1"/>
          </p:cNvSpPr>
          <p:nvPr>
            <p:ph type="title"/>
          </p:nvPr>
        </p:nvSpPr>
        <p:spPr>
          <a:xfrm>
            <a:off x="457200" y="914400"/>
            <a:ext cx="8229600" cy="381000"/>
          </a:xfrm>
        </p:spPr>
        <p:txBody>
          <a:bodyPr>
            <a:noAutofit/>
          </a:bodyPr>
          <a:lstStyle/>
          <a:p>
            <a:pPr algn="ctr"/>
            <a:r>
              <a:rPr lang="en-US" sz="4400" dirty="0">
                <a:latin typeface="+mn-lt"/>
              </a:rPr>
              <a:t>Economic </a:t>
            </a:r>
            <a:r>
              <a:rPr lang="en-US" sz="4400" dirty="0" smtClean="0">
                <a:latin typeface="+mn-lt"/>
              </a:rPr>
              <a:t>Effect</a:t>
            </a:r>
            <a:endParaRPr lang="en-US" altLang="en-US" sz="4000" dirty="0" smtClean="0">
              <a:latin typeface="+mn-lt"/>
            </a:endParaRPr>
          </a:p>
        </p:txBody>
      </p:sp>
      <p:sp>
        <p:nvSpPr>
          <p:cNvPr id="53253" name="Rectangle 3"/>
          <p:cNvSpPr>
            <a:spLocks noGrp="1" noChangeArrowheads="1"/>
          </p:cNvSpPr>
          <p:nvPr>
            <p:ph idx="1"/>
          </p:nvPr>
        </p:nvSpPr>
        <p:spPr>
          <a:xfrm>
            <a:off x="457200" y="1447800"/>
            <a:ext cx="8229600" cy="5151120"/>
          </a:xfrm>
        </p:spPr>
        <p:txBody>
          <a:bodyPr>
            <a:noAutofit/>
          </a:bodyPr>
          <a:lstStyle/>
          <a:p>
            <a:pPr marL="233362" lvl="2" indent="0">
              <a:buNone/>
            </a:pPr>
            <a:r>
              <a:rPr lang="en-US" sz="2400" dirty="0" smtClean="0"/>
              <a:t>(</a:t>
            </a:r>
            <a:r>
              <a:rPr lang="en-US" sz="2400" dirty="0"/>
              <a:t>Safe Harbor </a:t>
            </a:r>
            <a:r>
              <a:rPr lang="en-US" sz="2400" dirty="0" smtClean="0"/>
              <a:t>Continued)</a:t>
            </a:r>
            <a:endParaRPr lang="en-US" sz="2400" u="sng" dirty="0" smtClean="0"/>
          </a:p>
          <a:p>
            <a:pPr marL="568325" lvl="2" indent="-334963"/>
            <a:r>
              <a:rPr lang="en-US" sz="2400" u="sng" dirty="0" smtClean="0"/>
              <a:t>Deficit </a:t>
            </a:r>
            <a:r>
              <a:rPr lang="en-US" sz="2400" u="sng" dirty="0"/>
              <a:t>Restoration Obligation (DRO)</a:t>
            </a:r>
            <a:r>
              <a:rPr lang="en-US" sz="2400" dirty="0"/>
              <a:t>.  If a partner has a deficit balance in his Capital Account following the liquidation of his interest in the partnership, </a:t>
            </a:r>
            <a:r>
              <a:rPr lang="en-US" sz="2400" dirty="0" smtClean="0"/>
              <a:t>he </a:t>
            </a:r>
            <a:r>
              <a:rPr lang="en-US" sz="2400" dirty="0"/>
              <a:t>must be unconditionally obligated to restore the amount of such deficit balance to the partnership by the end of such taxable year (or, if later, within 90 days after the date of such liquidation), which amount shall, upon liquidation of the partnership, be paid to creditors of the partnership or distributed to other partners in accordance with their positive Capital Account balances.</a:t>
            </a:r>
          </a:p>
          <a:p>
            <a:pPr lvl="1" eaLnBrk="1" hangingPunct="1">
              <a:lnSpc>
                <a:spcPct val="90000"/>
              </a:lnSpc>
            </a:pPr>
            <a:endParaRPr lang="en-US" altLang="en-US" sz="12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771645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685800"/>
            <a:ext cx="8229600" cy="609600"/>
          </a:xfrm>
        </p:spPr>
        <p:txBody>
          <a:bodyPr>
            <a:noAutofit/>
          </a:bodyPr>
          <a:lstStyle/>
          <a:p>
            <a:pPr algn="ctr"/>
            <a:r>
              <a:rPr lang="en-US" altLang="en-US" sz="4400" dirty="0">
                <a:latin typeface="+mn-lt"/>
              </a:rPr>
              <a:t>Example </a:t>
            </a:r>
            <a:r>
              <a:rPr lang="en-US" altLang="en-US" sz="4400" dirty="0" smtClean="0">
                <a:latin typeface="+mn-lt"/>
              </a:rPr>
              <a:t>2</a:t>
            </a:r>
          </a:p>
        </p:txBody>
      </p:sp>
      <p:sp>
        <p:nvSpPr>
          <p:cNvPr id="15363" name="Rectangle 3"/>
          <p:cNvSpPr>
            <a:spLocks noGrp="1" noChangeArrowheads="1"/>
          </p:cNvSpPr>
          <p:nvPr>
            <p:ph idx="1"/>
          </p:nvPr>
        </p:nvSpPr>
        <p:spPr>
          <a:xfrm>
            <a:off x="457200" y="1066800"/>
            <a:ext cx="8229600" cy="5257800"/>
          </a:xfrm>
        </p:spPr>
        <p:txBody>
          <a:bodyPr>
            <a:normAutofit fontScale="25000" lnSpcReduction="20000"/>
          </a:bodyPr>
          <a:lstStyle/>
          <a:p>
            <a:pPr marL="212725" indent="-212725"/>
            <a:endParaRPr lang="en-US" sz="9600" dirty="0" smtClean="0"/>
          </a:p>
          <a:p>
            <a:pPr marL="212725" indent="-212725"/>
            <a:r>
              <a:rPr lang="en-US" sz="9600" dirty="0" smtClean="0"/>
              <a:t>A </a:t>
            </a:r>
            <a:r>
              <a:rPr lang="en-US" sz="9600" dirty="0"/>
              <a:t>and B form a general partnership with cash contributions of $40,000 each, which cash is used to purchase depreciable business property at a cost of $80,000.  The partnership agreement provides that A and B will have equal shares of taxable income and loss (computed without regard to cost recovery deductions) and cash flow and that all cost recovery deductions on the property will be allocated to A.  </a:t>
            </a:r>
            <a:endParaRPr lang="en-US" sz="9600" dirty="0" smtClean="0"/>
          </a:p>
          <a:p>
            <a:pPr marL="0" indent="0">
              <a:buNone/>
            </a:pPr>
            <a:endParaRPr lang="en-US" sz="4000" dirty="0" smtClean="0"/>
          </a:p>
          <a:p>
            <a:pPr marL="212725" indent="-212725"/>
            <a:r>
              <a:rPr lang="en-US" sz="9600" dirty="0" smtClean="0"/>
              <a:t>The </a:t>
            </a:r>
            <a:r>
              <a:rPr lang="en-US" sz="9600" dirty="0"/>
              <a:t>agreement further provides that the partners’ Capital Accounts will be </a:t>
            </a:r>
            <a:r>
              <a:rPr lang="en-US" sz="9600" dirty="0" smtClean="0"/>
              <a:t>maintained </a:t>
            </a:r>
            <a:r>
              <a:rPr lang="en-US" sz="9600" dirty="0"/>
              <a:t>in accordance with the regulations, but that upon liquidation of the partnership, distributions will be made equally between the partners (regardless of Capital Account balances) and no partner will be required to restore the deficit balance in his Capital Account for distribution to partners with positive Capital Account balances. </a:t>
            </a:r>
          </a:p>
          <a:p>
            <a:pPr marL="609600" indent="-609600" eaLnBrk="1" hangingPunct="1">
              <a:buFont typeface="Wingdings" pitchFamily="2" charset="2"/>
              <a:buNone/>
            </a:pPr>
            <a:endParaRPr lang="en-US" altLang="en-US"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18</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741887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685800"/>
            <a:ext cx="8229600" cy="609600"/>
          </a:xfrm>
        </p:spPr>
        <p:txBody>
          <a:bodyPr>
            <a:noAutofit/>
          </a:bodyPr>
          <a:lstStyle/>
          <a:p>
            <a:pPr algn="ctr"/>
            <a:r>
              <a:rPr lang="en-US" altLang="en-US" sz="4400" dirty="0">
                <a:latin typeface="+mn-lt"/>
              </a:rPr>
              <a:t>Example </a:t>
            </a:r>
            <a:r>
              <a:rPr lang="en-US" altLang="en-US" sz="4400" dirty="0" smtClean="0">
                <a:latin typeface="+mn-lt"/>
              </a:rPr>
              <a:t>2 Continued </a:t>
            </a:r>
            <a:endParaRPr lang="en-US" altLang="en-US" sz="4000" dirty="0" smtClean="0">
              <a:latin typeface="+mn-lt"/>
            </a:endParaRPr>
          </a:p>
        </p:txBody>
      </p:sp>
      <p:sp>
        <p:nvSpPr>
          <p:cNvPr id="15363" name="Rectangle 3"/>
          <p:cNvSpPr>
            <a:spLocks noGrp="1" noChangeArrowheads="1"/>
          </p:cNvSpPr>
          <p:nvPr>
            <p:ph idx="1"/>
          </p:nvPr>
        </p:nvSpPr>
        <p:spPr>
          <a:xfrm>
            <a:off x="457200" y="1447800"/>
            <a:ext cx="8229600" cy="5257800"/>
          </a:xfrm>
        </p:spPr>
        <p:txBody>
          <a:bodyPr>
            <a:normAutofit/>
          </a:bodyPr>
          <a:lstStyle/>
          <a:p>
            <a:r>
              <a:rPr lang="en-US" sz="2400" dirty="0" smtClean="0"/>
              <a:t>In </a:t>
            </a:r>
            <a:r>
              <a:rPr lang="en-US" sz="2400" dirty="0"/>
              <a:t>the partnership’s first taxable year, it recognizes operating income equal to its operating expenses and has an additional $20,000 cost recovery deduction, which is allocated entirely to A.  That A and B will be entitled to equal distributions on liquidation, even though A is allocated the entire $20,000 cost recovery deduction, indicates A will not bear the full risk of the economic loss corresponding to such deduction if such loss occurs.  The allocation lacks economic effect and will be disregarded.  </a:t>
            </a:r>
            <a:r>
              <a:rPr lang="en-US" sz="2400" dirty="0" smtClean="0"/>
              <a:t>The cost recovery deductions will be reallocated equally.</a:t>
            </a:r>
            <a:endParaRPr lang="en-US" sz="2400" dirty="0"/>
          </a:p>
          <a:p>
            <a:pPr marL="0" indent="0">
              <a:buNone/>
            </a:pPr>
            <a:endParaRPr lang="en-US" sz="4600" dirty="0"/>
          </a:p>
          <a:p>
            <a:pPr marL="609600" indent="-609600" eaLnBrk="1" hangingPunct="1">
              <a:buFont typeface="Wingdings" pitchFamily="2" charset="2"/>
              <a:buNone/>
            </a:pPr>
            <a:endParaRPr lang="en-US" altLang="en-US"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19</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81368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762000"/>
            <a:ext cx="8229600" cy="609600"/>
          </a:xfrm>
        </p:spPr>
        <p:txBody>
          <a:bodyPr>
            <a:noAutofit/>
          </a:bodyPr>
          <a:lstStyle/>
          <a:p>
            <a:pPr algn="ctr"/>
            <a:r>
              <a:rPr lang="en-US" sz="4400" dirty="0" smtClean="0">
                <a:latin typeface="+mn-lt"/>
              </a:rPr>
              <a:t>Background</a:t>
            </a:r>
          </a:p>
        </p:txBody>
      </p:sp>
      <p:sp>
        <p:nvSpPr>
          <p:cNvPr id="4099" name="Content Placeholder 2"/>
          <p:cNvSpPr>
            <a:spLocks noGrp="1"/>
          </p:cNvSpPr>
          <p:nvPr>
            <p:ph idx="1"/>
          </p:nvPr>
        </p:nvSpPr>
        <p:spPr>
          <a:xfrm>
            <a:off x="457200" y="1295400"/>
            <a:ext cx="8229600" cy="5410200"/>
          </a:xfrm>
        </p:spPr>
        <p:txBody>
          <a:bodyPr>
            <a:normAutofit/>
          </a:bodyPr>
          <a:lstStyle/>
          <a:p>
            <a:endParaRPr lang="en-US" dirty="0" smtClean="0"/>
          </a:p>
          <a:p>
            <a:pPr lvl="1">
              <a:spcAft>
                <a:spcPts val="1200"/>
              </a:spcAft>
            </a:pPr>
            <a:r>
              <a:rPr lang="en-US" u="sng" dirty="0" smtClean="0"/>
              <a:t>General </a:t>
            </a:r>
            <a:r>
              <a:rPr lang="en-US" u="sng" dirty="0"/>
              <a:t>Rule</a:t>
            </a:r>
            <a:r>
              <a:rPr lang="en-US" dirty="0"/>
              <a:t>.  IRC § 704(b) generally prohibits allocations of income, gain, deduction, loss or credits between partners unless those allocations have "Substantial Economic Effect</a:t>
            </a:r>
            <a:r>
              <a:rPr lang="en-US" dirty="0" smtClean="0"/>
              <a:t>.“</a:t>
            </a:r>
          </a:p>
          <a:p>
            <a:pPr lvl="1"/>
            <a:r>
              <a:rPr lang="en-US" u="sng" dirty="0" smtClean="0"/>
              <a:t>Concept</a:t>
            </a:r>
            <a:r>
              <a:rPr lang="en-US" dirty="0"/>
              <a:t>.  The BASIC CONCEPT of § 704(b) is that if there is an allocation of income, gain, deduction, loss or credit, it will have an economic consequence to the partners.</a:t>
            </a:r>
          </a:p>
          <a:p>
            <a:pPr lvl="1" algn="just"/>
            <a:endParaRPr lang="en-US" sz="1800" dirty="0"/>
          </a:p>
          <a:p>
            <a:pPr marL="0" indent="0">
              <a:buFont typeface="Wingdings" pitchFamily="2" charset="2"/>
              <a:buNone/>
              <a:defRPr/>
            </a:pPr>
            <a:endParaRPr lang="en-US" sz="2200" b="1" dirty="0"/>
          </a:p>
          <a:p>
            <a:pPr marL="0" indent="0">
              <a:buFont typeface="Wingdings" pitchFamily="2" charset="2"/>
              <a:buNone/>
              <a:defRPr/>
            </a:pPr>
            <a:endParaRPr lang="en-US" sz="2200" b="1" dirty="0"/>
          </a:p>
          <a:p>
            <a:pPr marL="0" indent="0">
              <a:buFont typeface="Wingdings" pitchFamily="2" charset="2"/>
              <a:buNone/>
              <a:defRPr/>
            </a:pPr>
            <a:endParaRPr lang="en-US" sz="2200" b="1" dirty="0" smtClean="0"/>
          </a:p>
        </p:txBody>
      </p:sp>
      <p:sp>
        <p:nvSpPr>
          <p:cNvPr id="5" name="Slide Number Placeholder 4"/>
          <p:cNvSpPr>
            <a:spLocks noGrp="1"/>
          </p:cNvSpPr>
          <p:nvPr>
            <p:ph type="sldNum" sz="quarter" idx="12"/>
          </p:nvPr>
        </p:nvSpPr>
        <p:spPr/>
        <p:txBody>
          <a:bodyPr/>
          <a:lstStyle/>
          <a:p>
            <a:pPr>
              <a:defRPr/>
            </a:pPr>
            <a:fld id="{E191772E-5EC7-483C-850E-6950F9F815FE}" type="slidenum">
              <a:rPr lang="en-US" smtClean="0"/>
              <a:pPr>
                <a:defRPr/>
              </a:pPr>
              <a:t>2</a:t>
            </a:fld>
            <a:endParaRPr lang="en-US" dirty="0"/>
          </a:p>
        </p:txBody>
      </p:sp>
      <p:sp>
        <p:nvSpPr>
          <p:cNvPr id="2" name="Footer Placeholder 1"/>
          <p:cNvSpPr>
            <a:spLocks noGrp="1"/>
          </p:cNvSpPr>
          <p:nvPr>
            <p:ph type="ftr" sz="quarter" idx="11"/>
          </p:nvPr>
        </p:nvSpPr>
        <p:spPr/>
        <p:txBody>
          <a:bodyPr/>
          <a:lstStyle/>
          <a:p>
            <a:pPr>
              <a:defRPr/>
            </a:pPr>
            <a:r>
              <a:rPr lang="en-US" smtClean="0"/>
              <a:t>WKBK&amp;Y- November 17, 2017</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457200" y="609600"/>
            <a:ext cx="8229600" cy="685800"/>
          </a:xfrm>
        </p:spPr>
        <p:txBody>
          <a:bodyPr>
            <a:noAutofit/>
          </a:bodyPr>
          <a:lstStyle/>
          <a:p>
            <a:pPr algn="ctr"/>
            <a:r>
              <a:rPr lang="en-US" altLang="en-US" sz="4400" dirty="0">
                <a:latin typeface="+mn-lt"/>
              </a:rPr>
              <a:t>Example 3</a:t>
            </a:r>
          </a:p>
        </p:txBody>
      </p:sp>
      <p:sp>
        <p:nvSpPr>
          <p:cNvPr id="20485" name="Rectangle 3"/>
          <p:cNvSpPr>
            <a:spLocks noGrp="1" noChangeArrowheads="1"/>
          </p:cNvSpPr>
          <p:nvPr>
            <p:ph idx="1"/>
          </p:nvPr>
        </p:nvSpPr>
        <p:spPr>
          <a:xfrm>
            <a:off x="457200" y="1447800"/>
            <a:ext cx="8229600" cy="4876800"/>
          </a:xfrm>
        </p:spPr>
        <p:txBody>
          <a:bodyPr>
            <a:noAutofit/>
          </a:bodyPr>
          <a:lstStyle/>
          <a:p>
            <a:r>
              <a:rPr lang="en-US" sz="2400" dirty="0" smtClean="0"/>
              <a:t>A </a:t>
            </a:r>
            <a:r>
              <a:rPr lang="en-US" sz="2400" dirty="0"/>
              <a:t>and B each contribute $100 cash to the AB general partnership which purchases depreciable property (worth $500) for $200 cash and a $300 recourse note.  The partnership is not required to pay principal on the note for three years.  The partnership meets all of the </a:t>
            </a:r>
            <a:r>
              <a:rPr lang="en-US" sz="2400" dirty="0" smtClean="0"/>
              <a:t>safe harbor requirements </a:t>
            </a:r>
            <a:r>
              <a:rPr lang="en-US" sz="2400" dirty="0"/>
              <a:t>for economic effect under the § 704(b) regulations.  Under the partnership agreement, all depreciation is allocated to A, and the remainder of the partnership income and loss is shared equally.  </a:t>
            </a:r>
            <a:endParaRPr lang="en-US" sz="24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20</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524576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a:xfrm>
            <a:off x="457200" y="609600"/>
            <a:ext cx="8229600" cy="685800"/>
          </a:xfrm>
        </p:spPr>
        <p:txBody>
          <a:bodyPr>
            <a:noAutofit/>
          </a:bodyPr>
          <a:lstStyle/>
          <a:p>
            <a:pPr algn="ctr"/>
            <a:r>
              <a:rPr lang="en-US" altLang="en-US" sz="4400" dirty="0">
                <a:latin typeface="+mn-lt"/>
              </a:rPr>
              <a:t>Example </a:t>
            </a:r>
            <a:r>
              <a:rPr lang="en-US" altLang="en-US" sz="4400" dirty="0" smtClean="0">
                <a:latin typeface="+mn-lt"/>
              </a:rPr>
              <a:t>3 Continued</a:t>
            </a:r>
            <a:endParaRPr lang="en-US" altLang="en-US" sz="4400" dirty="0">
              <a:latin typeface="+mn-lt"/>
            </a:endParaRPr>
          </a:p>
        </p:txBody>
      </p:sp>
      <p:sp>
        <p:nvSpPr>
          <p:cNvPr id="20485" name="Rectangle 3"/>
          <p:cNvSpPr>
            <a:spLocks noGrp="1" noChangeArrowheads="1"/>
          </p:cNvSpPr>
          <p:nvPr>
            <p:ph idx="1"/>
          </p:nvPr>
        </p:nvSpPr>
        <p:spPr>
          <a:xfrm>
            <a:off x="457200" y="1676400"/>
            <a:ext cx="8229600" cy="4876800"/>
          </a:xfrm>
        </p:spPr>
        <p:txBody>
          <a:bodyPr>
            <a:noAutofit/>
          </a:bodyPr>
          <a:lstStyle/>
          <a:p>
            <a:r>
              <a:rPr lang="en-US" sz="2400" dirty="0" smtClean="0"/>
              <a:t>During </a:t>
            </a:r>
            <a:r>
              <a:rPr lang="en-US" sz="2400" dirty="0"/>
              <a:t>Year 1, the partnership has operating income of $180, operating expenses of $70, and depreciation of $100.  To satisfy the Capital Account rules, the partners' Capital </a:t>
            </a:r>
            <a:r>
              <a:rPr lang="en-US" sz="2400" dirty="0" smtClean="0"/>
              <a:t>Accounts </a:t>
            </a:r>
            <a:r>
              <a:rPr lang="en-US" sz="2400" dirty="0"/>
              <a:t>at the end of Year 1 </a:t>
            </a:r>
            <a:r>
              <a:rPr lang="en-US" sz="2400" dirty="0" smtClean="0"/>
              <a:t>will </a:t>
            </a:r>
            <a:r>
              <a:rPr lang="en-US" sz="2400" dirty="0"/>
              <a:t>be as follows</a:t>
            </a:r>
            <a:r>
              <a:rPr lang="en-US" sz="2400" dirty="0" smtClean="0"/>
              <a:t>:</a:t>
            </a:r>
            <a:endParaRPr lang="en-US" sz="2400"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21</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273656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457200" y="762000"/>
            <a:ext cx="8229600" cy="609600"/>
          </a:xfrm>
        </p:spPr>
        <p:txBody>
          <a:bodyPr>
            <a:noAutofit/>
          </a:bodyPr>
          <a:lstStyle/>
          <a:p>
            <a:pPr algn="ctr" eaLnBrk="1" hangingPunct="1"/>
            <a:r>
              <a:rPr lang="en-US" altLang="en-US" sz="4400" dirty="0">
                <a:latin typeface="+mn-lt"/>
              </a:rPr>
              <a:t>Example </a:t>
            </a:r>
            <a:r>
              <a:rPr lang="en-US" altLang="en-US" sz="4400" dirty="0" smtClean="0">
                <a:latin typeface="+mn-lt"/>
              </a:rPr>
              <a:t>3 Continued</a:t>
            </a:r>
            <a:endParaRPr lang="en-US" altLang="en-US" sz="4400" dirty="0">
              <a:latin typeface="+mn-lt"/>
            </a:endParaRPr>
          </a:p>
        </p:txBody>
      </p:sp>
      <p:sp>
        <p:nvSpPr>
          <p:cNvPr id="21509" name="Rectangle 3"/>
          <p:cNvSpPr>
            <a:spLocks noGrp="1" noChangeArrowheads="1"/>
          </p:cNvSpPr>
          <p:nvPr>
            <p:ph idx="1"/>
          </p:nvPr>
        </p:nvSpPr>
        <p:spPr>
          <a:xfrm>
            <a:off x="457200" y="1447800"/>
            <a:ext cx="8229600" cy="5151120"/>
          </a:xfrm>
        </p:spPr>
        <p:txBody>
          <a:bodyPr/>
          <a:lstStyle/>
          <a:p>
            <a:pPr eaLnBrk="1" hangingPunct="1">
              <a:lnSpc>
                <a:spcPct val="80000"/>
              </a:lnSpc>
            </a:pPr>
            <a:endParaRPr lang="en-US" altLang="en-US" sz="2000" b="1" dirty="0" smtClean="0"/>
          </a:p>
        </p:txBody>
      </p:sp>
      <p:graphicFrame>
        <p:nvGraphicFramePr>
          <p:cNvPr id="2" name="Table 1"/>
          <p:cNvGraphicFramePr>
            <a:graphicFrameLocks noGrp="1"/>
          </p:cNvGraphicFramePr>
          <p:nvPr>
            <p:extLst>
              <p:ext uri="{D42A27DB-BD31-4B8C-83A1-F6EECF244321}">
                <p14:modId xmlns:p14="http://schemas.microsoft.com/office/powerpoint/2010/main" val="479942811"/>
              </p:ext>
            </p:extLst>
          </p:nvPr>
        </p:nvGraphicFramePr>
        <p:xfrm>
          <a:off x="838200" y="2209800"/>
          <a:ext cx="7620001" cy="3505197"/>
        </p:xfrm>
        <a:graphic>
          <a:graphicData uri="http://schemas.openxmlformats.org/drawingml/2006/table">
            <a:tbl>
              <a:tblPr>
                <a:tableStyleId>{5C22544A-7EE6-4342-B048-85BDC9FD1C3A}</a:tableStyleId>
              </a:tblPr>
              <a:tblGrid>
                <a:gridCol w="4785907"/>
                <a:gridCol w="1506079"/>
                <a:gridCol w="1328015"/>
              </a:tblGrid>
              <a:tr h="533397">
                <a:tc>
                  <a:txBody>
                    <a:bodyPr/>
                    <a:lstStyle/>
                    <a:p>
                      <a:pPr marL="0" marR="0" algn="just">
                        <a:spcBef>
                          <a:spcPts val="0"/>
                        </a:spcBef>
                        <a:spcAft>
                          <a:spcPts val="600"/>
                        </a:spcAft>
                      </a:pPr>
                      <a:r>
                        <a:rPr lang="en-US" sz="1000" dirty="0">
                          <a:effectLst/>
                        </a:rPr>
                        <a:t> </a:t>
                      </a:r>
                      <a:endParaRPr lang="en-US" sz="1200" dirty="0">
                        <a:effectLst/>
                        <a:latin typeface="Times New Roman"/>
                        <a:ea typeface="Times New Roman"/>
                      </a:endParaRPr>
                    </a:p>
                  </a:txBody>
                  <a:tcPr marL="76200" marR="76200" marT="0" marB="0">
                    <a:solidFill>
                      <a:schemeClr val="tx2">
                        <a:lumMod val="40000"/>
                        <a:lumOff val="60000"/>
                      </a:schemeClr>
                    </a:solidFill>
                  </a:tcPr>
                </a:tc>
                <a:tc gridSpan="2">
                  <a:txBody>
                    <a:bodyPr/>
                    <a:lstStyle/>
                    <a:p>
                      <a:pPr marL="0" marR="0" algn="ctr">
                        <a:spcBef>
                          <a:spcPts val="0"/>
                        </a:spcBef>
                        <a:spcAft>
                          <a:spcPts val="600"/>
                        </a:spcAft>
                      </a:pPr>
                      <a:r>
                        <a:rPr lang="en-US" sz="1800" dirty="0">
                          <a:effectLst/>
                        </a:rPr>
                        <a:t>Capital Accounts</a:t>
                      </a:r>
                      <a:endParaRPr lang="en-US" sz="1800" dirty="0">
                        <a:effectLst/>
                        <a:latin typeface="Times New Roman"/>
                        <a:ea typeface="Times New Roman"/>
                      </a:endParaRPr>
                    </a:p>
                  </a:txBody>
                  <a:tcPr marL="76200" marR="76200" marT="0" marB="0">
                    <a:solidFill>
                      <a:schemeClr val="tx2">
                        <a:lumMod val="40000"/>
                        <a:lumOff val="60000"/>
                      </a:schemeClr>
                    </a:solidFill>
                  </a:tcPr>
                </a:tc>
                <a:tc hMerge="1">
                  <a:txBody>
                    <a:bodyPr/>
                    <a:lstStyle/>
                    <a:p>
                      <a:endParaRPr lang="en-US"/>
                    </a:p>
                  </a:txBody>
                  <a:tcPr/>
                </a:tc>
              </a:tr>
              <a:tr h="489855">
                <a:tc>
                  <a:txBody>
                    <a:bodyPr/>
                    <a:lstStyle/>
                    <a:p>
                      <a:pPr marL="0" marR="0" algn="just">
                        <a:spcBef>
                          <a:spcPts val="0"/>
                        </a:spcBef>
                        <a:spcAft>
                          <a:spcPts val="600"/>
                        </a:spcAft>
                      </a:pPr>
                      <a:r>
                        <a:rPr lang="en-US" sz="1000" dirty="0">
                          <a:effectLst/>
                        </a:rPr>
                        <a:t> </a:t>
                      </a:r>
                      <a:endParaRPr lang="en-US" sz="1200" dirty="0">
                        <a:effectLst/>
                        <a:latin typeface="Times New Roman"/>
                        <a:ea typeface="Times New Roman"/>
                      </a:endParaRPr>
                    </a:p>
                  </a:txBody>
                  <a:tcPr marL="76200" marR="76200" marT="0" marB="0">
                    <a:solidFill>
                      <a:schemeClr val="tx2">
                        <a:lumMod val="40000"/>
                        <a:lumOff val="60000"/>
                      </a:schemeClr>
                    </a:solidFill>
                  </a:tcPr>
                </a:tc>
                <a:tc>
                  <a:txBody>
                    <a:bodyPr/>
                    <a:lstStyle/>
                    <a:p>
                      <a:pPr marL="0" marR="0" algn="ctr">
                        <a:spcBef>
                          <a:spcPts val="0"/>
                        </a:spcBef>
                        <a:spcAft>
                          <a:spcPts val="600"/>
                        </a:spcAft>
                      </a:pPr>
                      <a:r>
                        <a:rPr lang="en-US" sz="1800" dirty="0">
                          <a:effectLst/>
                        </a:rPr>
                        <a:t>A</a:t>
                      </a:r>
                      <a:endParaRPr lang="en-US" sz="1800" dirty="0">
                        <a:effectLst/>
                        <a:latin typeface="Times New Roman"/>
                        <a:ea typeface="Times New Roman"/>
                      </a:endParaRPr>
                    </a:p>
                  </a:txBody>
                  <a:tcPr marL="76200" marR="76200" marT="0" marB="0">
                    <a:solidFill>
                      <a:schemeClr val="tx2">
                        <a:lumMod val="40000"/>
                        <a:lumOff val="60000"/>
                      </a:schemeClr>
                    </a:solidFill>
                  </a:tcPr>
                </a:tc>
                <a:tc>
                  <a:txBody>
                    <a:bodyPr/>
                    <a:lstStyle/>
                    <a:p>
                      <a:pPr marL="0" marR="0" algn="ctr">
                        <a:spcBef>
                          <a:spcPts val="0"/>
                        </a:spcBef>
                        <a:spcAft>
                          <a:spcPts val="600"/>
                        </a:spcAft>
                      </a:pPr>
                      <a:r>
                        <a:rPr lang="en-US" sz="1800" dirty="0">
                          <a:effectLst/>
                        </a:rPr>
                        <a:t>B</a:t>
                      </a:r>
                      <a:endParaRPr lang="en-US" sz="1800" dirty="0">
                        <a:effectLst/>
                        <a:latin typeface="Times New Roman"/>
                        <a:ea typeface="Times New Roman"/>
                      </a:endParaRPr>
                    </a:p>
                  </a:txBody>
                  <a:tcPr marL="76200" marR="76200" marT="0" marB="0">
                    <a:solidFill>
                      <a:schemeClr val="tx2">
                        <a:lumMod val="40000"/>
                        <a:lumOff val="60000"/>
                      </a:schemeClr>
                    </a:solidFill>
                  </a:tcPr>
                </a:tc>
              </a:tr>
              <a:tr h="500745">
                <a:tc>
                  <a:txBody>
                    <a:bodyPr/>
                    <a:lstStyle/>
                    <a:p>
                      <a:pPr marL="0" marR="0" algn="just">
                        <a:spcBef>
                          <a:spcPts val="0"/>
                        </a:spcBef>
                        <a:spcAft>
                          <a:spcPts val="600"/>
                        </a:spcAft>
                      </a:pPr>
                      <a:r>
                        <a:rPr lang="en-US" sz="1800" dirty="0">
                          <a:effectLst/>
                        </a:rPr>
                        <a:t>Initial balance</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$100</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$100</a:t>
                      </a:r>
                      <a:endParaRPr lang="en-US" sz="2800" dirty="0">
                        <a:effectLst/>
                        <a:latin typeface="Times New Roman"/>
                        <a:ea typeface="Times New Roman"/>
                      </a:endParaRPr>
                    </a:p>
                  </a:txBody>
                  <a:tcPr marL="76200" marR="76200" marT="0" marB="0">
                    <a:solidFill>
                      <a:schemeClr val="tx2">
                        <a:lumMod val="20000"/>
                        <a:lumOff val="80000"/>
                      </a:schemeClr>
                    </a:solidFill>
                  </a:tcPr>
                </a:tc>
              </a:tr>
              <a:tr h="457200">
                <a:tc>
                  <a:txBody>
                    <a:bodyPr/>
                    <a:lstStyle/>
                    <a:p>
                      <a:pPr marL="0" marR="0" algn="just">
                        <a:spcBef>
                          <a:spcPts val="0"/>
                        </a:spcBef>
                        <a:spcAft>
                          <a:spcPts val="600"/>
                        </a:spcAft>
                      </a:pPr>
                      <a:r>
                        <a:rPr lang="en-US" sz="1800" dirty="0">
                          <a:effectLst/>
                        </a:rPr>
                        <a:t>Operating income</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90</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90</a:t>
                      </a:r>
                      <a:endParaRPr lang="en-US" sz="2800" dirty="0">
                        <a:effectLst/>
                        <a:latin typeface="Times New Roman"/>
                        <a:ea typeface="Times New Roman"/>
                      </a:endParaRPr>
                    </a:p>
                  </a:txBody>
                  <a:tcPr marL="76200" marR="76200" marT="0" marB="0">
                    <a:solidFill>
                      <a:schemeClr val="tx2">
                        <a:lumMod val="20000"/>
                        <a:lumOff val="80000"/>
                      </a:schemeClr>
                    </a:solidFill>
                  </a:tcPr>
                </a:tc>
              </a:tr>
              <a:tr h="533400">
                <a:tc>
                  <a:txBody>
                    <a:bodyPr/>
                    <a:lstStyle/>
                    <a:p>
                      <a:pPr marL="0" marR="0" algn="just">
                        <a:spcBef>
                          <a:spcPts val="0"/>
                        </a:spcBef>
                        <a:spcAft>
                          <a:spcPts val="600"/>
                        </a:spcAft>
                      </a:pPr>
                      <a:r>
                        <a:rPr lang="en-US" sz="1800" dirty="0">
                          <a:effectLst/>
                        </a:rPr>
                        <a:t>Less:	Operating expenses</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(35)</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(35)</a:t>
                      </a:r>
                      <a:endParaRPr lang="en-US" sz="2800" dirty="0">
                        <a:effectLst/>
                        <a:latin typeface="Times New Roman"/>
                        <a:ea typeface="Times New Roman"/>
                      </a:endParaRPr>
                    </a:p>
                  </a:txBody>
                  <a:tcPr marL="76200" marR="76200" marT="0" marB="0">
                    <a:solidFill>
                      <a:schemeClr val="tx2">
                        <a:lumMod val="20000"/>
                        <a:lumOff val="80000"/>
                      </a:schemeClr>
                    </a:solidFill>
                  </a:tcPr>
                </a:tc>
              </a:tr>
              <a:tr h="533400">
                <a:tc>
                  <a:txBody>
                    <a:bodyPr/>
                    <a:lstStyle/>
                    <a:p>
                      <a:pPr marL="0" marR="0" algn="just">
                        <a:spcBef>
                          <a:spcPts val="0"/>
                        </a:spcBef>
                        <a:spcAft>
                          <a:spcPts val="600"/>
                        </a:spcAft>
                      </a:pPr>
                      <a:r>
                        <a:rPr lang="en-US" sz="1800" dirty="0">
                          <a:effectLst/>
                        </a:rPr>
                        <a:t>	Depreciation</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u="sng" dirty="0">
                          <a:effectLst/>
                        </a:rPr>
                        <a:t>(100)</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____</a:t>
                      </a:r>
                      <a:endParaRPr lang="en-US" sz="2800" dirty="0">
                        <a:effectLst/>
                        <a:latin typeface="Times New Roman"/>
                        <a:ea typeface="Times New Roman"/>
                      </a:endParaRPr>
                    </a:p>
                  </a:txBody>
                  <a:tcPr marL="76200" marR="76200" marT="0" marB="0">
                    <a:solidFill>
                      <a:schemeClr val="tx2">
                        <a:lumMod val="20000"/>
                        <a:lumOff val="80000"/>
                      </a:schemeClr>
                    </a:solidFill>
                  </a:tcPr>
                </a:tc>
              </a:tr>
              <a:tr h="457200">
                <a:tc>
                  <a:txBody>
                    <a:bodyPr/>
                    <a:lstStyle/>
                    <a:p>
                      <a:pPr marL="0" marR="0" algn="just">
                        <a:spcBef>
                          <a:spcPts val="0"/>
                        </a:spcBef>
                        <a:spcAft>
                          <a:spcPts val="600"/>
                        </a:spcAft>
                      </a:pPr>
                      <a:r>
                        <a:rPr lang="en-US" sz="1800" dirty="0">
                          <a:effectLst/>
                        </a:rPr>
                        <a:t>Balance at end of Year 1</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$ 55</a:t>
                      </a:r>
                      <a:endParaRPr lang="en-US" sz="28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ctr">
                        <a:spcBef>
                          <a:spcPts val="0"/>
                        </a:spcBef>
                        <a:spcAft>
                          <a:spcPts val="600"/>
                        </a:spcAft>
                        <a:tabLst>
                          <a:tab pos="466725" algn="dec"/>
                        </a:tabLst>
                      </a:pPr>
                      <a:r>
                        <a:rPr lang="en-US" sz="1800" dirty="0">
                          <a:effectLst/>
                        </a:rPr>
                        <a:t>$155</a:t>
                      </a:r>
                      <a:endParaRPr lang="en-US" sz="2800" dirty="0">
                        <a:effectLst/>
                        <a:latin typeface="Times New Roman"/>
                        <a:ea typeface="Times New Roman"/>
                      </a:endParaRPr>
                    </a:p>
                  </a:txBody>
                  <a:tcPr marL="76200" marR="76200" marT="0" marB="0">
                    <a:solidFill>
                      <a:schemeClr val="tx2">
                        <a:lumMod val="20000"/>
                        <a:lumOff val="80000"/>
                      </a:schemeClr>
                    </a:solidFill>
                  </a:tcPr>
                </a:tc>
              </a:tr>
            </a:tbl>
          </a:graphicData>
        </a:graphic>
      </p:graphicFrame>
      <p:sp>
        <p:nvSpPr>
          <p:cNvPr id="3" name="Slide Number Placeholder 2"/>
          <p:cNvSpPr>
            <a:spLocks noGrp="1"/>
          </p:cNvSpPr>
          <p:nvPr>
            <p:ph type="sldNum" sz="quarter" idx="12"/>
          </p:nvPr>
        </p:nvSpPr>
        <p:spPr/>
        <p:txBody>
          <a:bodyPr/>
          <a:lstStyle/>
          <a:p>
            <a:pPr>
              <a:defRPr/>
            </a:pPr>
            <a:fld id="{E191772E-5EC7-483C-850E-6950F9F815FE}" type="slidenum">
              <a:rPr lang="en-US" smtClean="0"/>
              <a:pPr>
                <a:defRPr/>
              </a:pPr>
              <a:t>22</a:t>
            </a:fld>
            <a:endParaRPr lang="en-US" dirty="0"/>
          </a:p>
        </p:txBody>
      </p:sp>
      <p:sp>
        <p:nvSpPr>
          <p:cNvPr id="5" name="Footer Placeholder 4"/>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0613358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7200" y="685800"/>
            <a:ext cx="8229600" cy="609600"/>
          </a:xfrm>
        </p:spPr>
        <p:txBody>
          <a:bodyPr>
            <a:normAutofit fontScale="90000"/>
          </a:bodyPr>
          <a:lstStyle/>
          <a:p>
            <a:pPr algn="ctr"/>
            <a:r>
              <a:rPr lang="en-US" altLang="en-US" sz="3600" dirty="0" smtClean="0"/>
              <a:t> </a:t>
            </a:r>
            <a:r>
              <a:rPr lang="en-US" altLang="en-US" sz="4900" dirty="0">
                <a:latin typeface="+mn-lt"/>
              </a:rPr>
              <a:t>Example </a:t>
            </a:r>
            <a:r>
              <a:rPr lang="en-US" altLang="en-US" sz="4900" dirty="0" smtClean="0">
                <a:latin typeface="+mn-lt"/>
              </a:rPr>
              <a:t>3 Continued</a:t>
            </a:r>
          </a:p>
        </p:txBody>
      </p:sp>
      <p:sp>
        <p:nvSpPr>
          <p:cNvPr id="24581" name="Rectangle 3"/>
          <p:cNvSpPr>
            <a:spLocks noGrp="1" noChangeArrowheads="1"/>
          </p:cNvSpPr>
          <p:nvPr>
            <p:ph idx="1"/>
          </p:nvPr>
        </p:nvSpPr>
        <p:spPr>
          <a:xfrm>
            <a:off x="457200" y="1524000"/>
            <a:ext cx="8229600" cy="4876800"/>
          </a:xfrm>
        </p:spPr>
        <p:txBody>
          <a:bodyPr>
            <a:noAutofit/>
          </a:bodyPr>
          <a:lstStyle/>
          <a:p>
            <a:r>
              <a:rPr lang="en-US" sz="2300" dirty="0" smtClean="0"/>
              <a:t>The </a:t>
            </a:r>
            <a:r>
              <a:rPr lang="en-US" sz="2300" dirty="0"/>
              <a:t>economic effect of allocating the Year 1 depreciation to A can be shown by assuming a hypothetical sale of the partnership's property for an amount equal to its </a:t>
            </a:r>
            <a:r>
              <a:rPr lang="en-US" sz="2300" dirty="0" smtClean="0"/>
              <a:t>book value($</a:t>
            </a:r>
            <a:r>
              <a:rPr lang="en-US" sz="2300" dirty="0"/>
              <a:t>400) at the beginning of Year 2.  Since the partnership would recognize no gain or loss on the sale, the partners' Capital Accounts would remain unchanged.  After payment of the debt, the partnership would have cash of $210 ($400 sale proceeds plus $110 of cash flow from Year 1 less $300 debt repayment) available for distribution.  Accordingly, each partner would be entitled to a distribution of cash equal to her Capital Account balance ($55 to A and $155 to B).  The Capital Account rules force A to bear the economic burden of $100 of depreciation by reducing his share of the proceeds on liquidation.</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23</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244898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457200" y="914400"/>
            <a:ext cx="8229600" cy="990600"/>
          </a:xfrm>
        </p:spPr>
        <p:txBody>
          <a:bodyPr>
            <a:noAutofit/>
          </a:bodyPr>
          <a:lstStyle/>
          <a:p>
            <a:pPr algn="ctr"/>
            <a:r>
              <a:rPr lang="en-US" sz="4000" dirty="0">
                <a:latin typeface="+mn-lt"/>
              </a:rPr>
              <a:t>Alternate Test for Economic Effect: Qualified Income Offsets (QIO)</a:t>
            </a:r>
            <a:endParaRPr lang="en-US" altLang="en-US" sz="4000" dirty="0" smtClean="0">
              <a:latin typeface="+mn-lt"/>
            </a:endParaRPr>
          </a:p>
        </p:txBody>
      </p:sp>
      <p:sp>
        <p:nvSpPr>
          <p:cNvPr id="37893" name="Rectangle 3"/>
          <p:cNvSpPr>
            <a:spLocks noGrp="1" noChangeArrowheads="1"/>
          </p:cNvSpPr>
          <p:nvPr>
            <p:ph idx="1"/>
          </p:nvPr>
        </p:nvSpPr>
        <p:spPr>
          <a:xfrm>
            <a:off x="457200" y="2209800"/>
            <a:ext cx="8229600" cy="4495800"/>
          </a:xfrm>
        </p:spPr>
        <p:txBody>
          <a:bodyPr>
            <a:normAutofit/>
          </a:bodyPr>
          <a:lstStyle/>
          <a:p>
            <a:pPr marL="457200" lvl="1" indent="-284163"/>
            <a:r>
              <a:rPr lang="en-US" u="sng" dirty="0" smtClean="0"/>
              <a:t>General </a:t>
            </a:r>
            <a:r>
              <a:rPr lang="en-US" u="sng" dirty="0"/>
              <a:t>Rule</a:t>
            </a:r>
            <a:r>
              <a:rPr lang="en-US" dirty="0"/>
              <a:t>.  If a partnership agreement provides for “Capital Account Maintenance” and “Capital Account Liquidation Distributions” but does not contain a DRO, the Regs. provide that the “Economic Effect Test” will still be satisfied if the partnership agreement has a “Qualified Income Offset” (“QIO”) provision.  </a:t>
            </a:r>
            <a:endParaRPr lang="en-US" dirty="0" smtClean="0"/>
          </a:p>
          <a:p>
            <a:pPr marL="393192" lvl="1" indent="0">
              <a:buNone/>
            </a:pPr>
            <a:endParaRPr lang="en-US" sz="2600"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4695199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a:xfrm>
            <a:off x="457200" y="914400"/>
            <a:ext cx="8229600" cy="990600"/>
          </a:xfrm>
        </p:spPr>
        <p:txBody>
          <a:bodyPr>
            <a:noAutofit/>
          </a:bodyPr>
          <a:lstStyle/>
          <a:p>
            <a:pPr algn="ctr"/>
            <a:r>
              <a:rPr lang="en-US" sz="4000" dirty="0">
                <a:latin typeface="+mn-lt"/>
              </a:rPr>
              <a:t>Alternate Test for Economic Effect: Qualified Income Offsets (QIO)</a:t>
            </a:r>
            <a:endParaRPr lang="en-US" altLang="en-US" sz="4000" dirty="0" smtClean="0">
              <a:latin typeface="+mn-lt"/>
            </a:endParaRPr>
          </a:p>
        </p:txBody>
      </p:sp>
      <p:sp>
        <p:nvSpPr>
          <p:cNvPr id="37893" name="Rectangle 3"/>
          <p:cNvSpPr>
            <a:spLocks noGrp="1" noChangeArrowheads="1"/>
          </p:cNvSpPr>
          <p:nvPr>
            <p:ph idx="1"/>
          </p:nvPr>
        </p:nvSpPr>
        <p:spPr>
          <a:xfrm>
            <a:off x="457200" y="2209800"/>
            <a:ext cx="8229600" cy="3505200"/>
          </a:xfrm>
        </p:spPr>
        <p:txBody>
          <a:bodyPr>
            <a:normAutofit/>
          </a:bodyPr>
          <a:lstStyle/>
          <a:p>
            <a:pPr marL="457200" lvl="1" indent="-346075"/>
            <a:r>
              <a:rPr lang="en-US" dirty="0" smtClean="0"/>
              <a:t>In other words, a QIO acts as a substitute for a DRO, but there is a big limitation.  The allocation cannot cause or increase a deficit balance in such partners capital account (in excess of any limited DRO).</a:t>
            </a:r>
            <a:endParaRPr lang="en-US"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97597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7" name="Rectangle 3"/>
          <p:cNvSpPr>
            <a:spLocks noGrp="1" noChangeArrowheads="1"/>
          </p:cNvSpPr>
          <p:nvPr>
            <p:ph idx="1"/>
          </p:nvPr>
        </p:nvSpPr>
        <p:spPr>
          <a:xfrm>
            <a:off x="457200" y="1905000"/>
            <a:ext cx="8382000" cy="4572000"/>
          </a:xfrm>
        </p:spPr>
        <p:txBody>
          <a:bodyPr>
            <a:normAutofit/>
          </a:bodyPr>
          <a:lstStyle/>
          <a:p>
            <a:pPr eaLnBrk="1" hangingPunct="1">
              <a:lnSpc>
                <a:spcPct val="40000"/>
              </a:lnSpc>
              <a:buFont typeface="Wingdings" pitchFamily="2" charset="2"/>
              <a:buNone/>
            </a:pPr>
            <a:endParaRPr lang="en-US" altLang="en-US" sz="2400" dirty="0" smtClean="0"/>
          </a:p>
          <a:p>
            <a:pPr marL="173038" lvl="1" indent="-173038"/>
            <a:r>
              <a:rPr lang="en-US" u="sng" dirty="0" smtClean="0"/>
              <a:t>What </a:t>
            </a:r>
            <a:r>
              <a:rPr lang="en-US" u="sng" dirty="0"/>
              <a:t>is a QIO</a:t>
            </a:r>
            <a:r>
              <a:rPr lang="en-US" dirty="0"/>
              <a:t>?  A QIO </a:t>
            </a:r>
            <a:r>
              <a:rPr lang="en-US" dirty="0" smtClean="0"/>
              <a:t>is a provision in the partnership agreement which provides an adjustment that a partner who unexpectedly receives an allocation, or distribution described in regulation section 1.704-1(B)(2)(II)(D)(4), 1.704-1(B)(2)(II)(D)(5) and 1.704-1(B)(2)(II)(D)(6) (herein the (D)(4)-(D)(6)) adjustments, will be allocated items of income and gain (consisting of a pro rata portion of each item of partnership income, </a:t>
            </a:r>
            <a:r>
              <a:rPr lang="en-US" u="sng" dirty="0" smtClean="0"/>
              <a:t>including gross income</a:t>
            </a:r>
            <a:r>
              <a:rPr lang="en-US" dirty="0" smtClean="0"/>
              <a:t>, </a:t>
            </a:r>
            <a:r>
              <a:rPr lang="en-US" u="sng" dirty="0" smtClean="0"/>
              <a:t> and gain for such year</a:t>
            </a:r>
            <a:r>
              <a:rPr lang="en-US" dirty="0" smtClean="0"/>
              <a:t>)in an amount and manner sufficient to eliminate such deficit balance as quickly as possible.</a:t>
            </a:r>
            <a:endParaRPr lang="en-US" dirty="0"/>
          </a:p>
        </p:txBody>
      </p:sp>
      <p:sp>
        <p:nvSpPr>
          <p:cNvPr id="7" name="Rectangle 2"/>
          <p:cNvSpPr>
            <a:spLocks noGrp="1" noChangeArrowheads="1"/>
          </p:cNvSpPr>
          <p:nvPr>
            <p:ph type="title"/>
          </p:nvPr>
        </p:nvSpPr>
        <p:spPr>
          <a:xfrm>
            <a:off x="533400" y="990600"/>
            <a:ext cx="8153400" cy="914400"/>
          </a:xfrm>
        </p:spPr>
        <p:txBody>
          <a:bodyPr>
            <a:noAutofit/>
          </a:bodyPr>
          <a:lstStyle/>
          <a:p>
            <a:pPr algn="ctr"/>
            <a:r>
              <a:rPr lang="en-US" sz="4000" dirty="0">
                <a:latin typeface="+mn-lt"/>
              </a:rPr>
              <a:t>Alternate Test for Economic Effect: Qualified Income Offsets (QIO)</a:t>
            </a:r>
            <a:endParaRPr lang="en-US" altLang="en-US" sz="4000" dirty="0" smtClean="0">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0128727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3"/>
          <p:cNvSpPr>
            <a:spLocks noGrp="1" noChangeArrowheads="1"/>
          </p:cNvSpPr>
          <p:nvPr>
            <p:ph idx="1"/>
          </p:nvPr>
        </p:nvSpPr>
        <p:spPr>
          <a:xfrm>
            <a:off x="533400" y="1981200"/>
            <a:ext cx="8229600" cy="4343400"/>
          </a:xfrm>
        </p:spPr>
        <p:txBody>
          <a:bodyPr>
            <a:normAutofit/>
          </a:bodyPr>
          <a:lstStyle/>
          <a:p>
            <a:pPr marL="457200" lvl="1" indent="-346075"/>
            <a:r>
              <a:rPr lang="en-US" u="sng" dirty="0" smtClean="0"/>
              <a:t>Section </a:t>
            </a:r>
            <a:r>
              <a:rPr lang="en-US" u="sng" dirty="0"/>
              <a:t>d(4) - d(6) Adjustments</a:t>
            </a:r>
            <a:r>
              <a:rPr lang="en-US" dirty="0"/>
              <a:t>.</a:t>
            </a:r>
          </a:p>
          <a:p>
            <a:pPr marL="730250" lvl="3" indent="-273050"/>
            <a:r>
              <a:rPr lang="en-US" sz="2400" dirty="0" smtClean="0"/>
              <a:t>The </a:t>
            </a:r>
            <a:r>
              <a:rPr lang="en-US" sz="2400" dirty="0"/>
              <a:t>d(4) - d(6) Adjustments are special adjustments to the Capital Account of each partner which are required to be made to their Capital Accounts in order to determine if an allocation will reduce such partner’s Capital Account to zero.  Remember that if a partnership agreement does not have a DRO, then a QIO can act as a substitute; </a:t>
            </a:r>
            <a:r>
              <a:rPr lang="en-US" sz="2400" u="sng" dirty="0"/>
              <a:t>BUT</a:t>
            </a:r>
            <a:r>
              <a:rPr lang="en-US" sz="2400" dirty="0"/>
              <a:t> an allocation will only have Economic Effect under a QIO to the extent that the partner has a positive balance in his Capital Account.  </a:t>
            </a:r>
          </a:p>
          <a:p>
            <a:pPr eaLnBrk="1" hangingPunct="1">
              <a:lnSpc>
                <a:spcPct val="90000"/>
              </a:lnSpc>
            </a:pPr>
            <a:endParaRPr lang="en-US" altLang="en-US" dirty="0" smtClean="0"/>
          </a:p>
        </p:txBody>
      </p:sp>
      <p:sp>
        <p:nvSpPr>
          <p:cNvPr id="7" name="Rectangle 2"/>
          <p:cNvSpPr>
            <a:spLocks noGrp="1" noChangeArrowheads="1"/>
          </p:cNvSpPr>
          <p:nvPr>
            <p:ph type="title"/>
          </p:nvPr>
        </p:nvSpPr>
        <p:spPr>
          <a:xfrm>
            <a:off x="533400" y="914400"/>
            <a:ext cx="8229600" cy="990600"/>
          </a:xfrm>
        </p:spPr>
        <p:txBody>
          <a:bodyPr>
            <a:noAutofit/>
          </a:bodyPr>
          <a:lstStyle/>
          <a:p>
            <a:pPr algn="ctr"/>
            <a:r>
              <a:rPr lang="en-US" sz="4000" dirty="0">
                <a:latin typeface="+mn-lt"/>
              </a:rPr>
              <a:t>Alternate Test for Economic Effect: Qualified Income Offsets (QIO)</a:t>
            </a:r>
            <a:endParaRPr lang="en-US" altLang="en-US" sz="4000" dirty="0" smtClean="0">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2009297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533400" y="762000"/>
            <a:ext cx="8229600" cy="533400"/>
          </a:xfrm>
        </p:spPr>
        <p:txBody>
          <a:bodyPr>
            <a:noAutofit/>
          </a:bodyPr>
          <a:lstStyle/>
          <a:p>
            <a:pPr algn="ctr" eaLnBrk="1" hangingPunct="1"/>
            <a:r>
              <a:rPr lang="en-US" altLang="en-US" sz="4400" dirty="0">
                <a:latin typeface="+mn-lt"/>
              </a:rPr>
              <a:t>Example 4</a:t>
            </a:r>
          </a:p>
        </p:txBody>
      </p:sp>
      <p:sp>
        <p:nvSpPr>
          <p:cNvPr id="43013" name="Rectangle 3"/>
          <p:cNvSpPr>
            <a:spLocks noGrp="1" noChangeArrowheads="1"/>
          </p:cNvSpPr>
          <p:nvPr>
            <p:ph idx="1"/>
          </p:nvPr>
        </p:nvSpPr>
        <p:spPr>
          <a:xfrm>
            <a:off x="381000" y="1371600"/>
            <a:ext cx="8382000" cy="4800600"/>
          </a:xfrm>
        </p:spPr>
        <p:txBody>
          <a:bodyPr>
            <a:noAutofit/>
          </a:bodyPr>
          <a:lstStyle/>
          <a:p>
            <a:pPr>
              <a:lnSpc>
                <a:spcPct val="90000"/>
              </a:lnSpc>
            </a:pPr>
            <a:r>
              <a:rPr lang="en-US" sz="2400" dirty="0"/>
              <a:t>A and B form a general partnership with cash contributions of $40,000 each which cash is used to purchase depreciable business property at a cost of $80,000.  Under the Partnership Agreement, all income and loss except depreciation is allocated equally.  All depreciation is allocated to A.  </a:t>
            </a:r>
            <a:endParaRPr lang="en-US" sz="2400" dirty="0" smtClean="0"/>
          </a:p>
          <a:p>
            <a:pPr marL="0" indent="0">
              <a:lnSpc>
                <a:spcPct val="90000"/>
              </a:lnSpc>
              <a:buNone/>
            </a:pPr>
            <a:endParaRPr lang="en-US" sz="1000" dirty="0" smtClean="0"/>
          </a:p>
          <a:p>
            <a:pPr>
              <a:lnSpc>
                <a:spcPct val="90000"/>
              </a:lnSpc>
            </a:pPr>
            <a:r>
              <a:rPr lang="en-US" sz="2400" dirty="0" smtClean="0"/>
              <a:t>The </a:t>
            </a:r>
            <a:r>
              <a:rPr lang="en-US" sz="2400" dirty="0"/>
              <a:t>Partnership Agreement includes a “Capital Account Maintenance” provision and a “Capital Account Liquidation Distribution” </a:t>
            </a:r>
            <a:r>
              <a:rPr lang="en-US" sz="2400" dirty="0" smtClean="0"/>
              <a:t>provision, but </a:t>
            </a:r>
            <a:r>
              <a:rPr lang="en-US" sz="2400" dirty="0"/>
              <a:t>no DRO provision.  The Partnership Agreement includes a QIO provision.  Assume that in the first year, the depreciation deduction is $20,000 and that no d(4) - d(6) adjustments are required.</a:t>
            </a:r>
            <a:endParaRPr lang="en-US" altLang="en-US" sz="24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28</a:t>
            </a:fld>
            <a:endParaRPr lang="en-US" dirty="0"/>
          </a:p>
        </p:txBody>
      </p:sp>
      <p:sp>
        <p:nvSpPr>
          <p:cNvPr id="3" name="Footer Placeholder 2"/>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5511977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533400" y="762000"/>
            <a:ext cx="8229600" cy="533400"/>
          </a:xfrm>
        </p:spPr>
        <p:txBody>
          <a:bodyPr>
            <a:noAutofit/>
          </a:bodyPr>
          <a:lstStyle/>
          <a:p>
            <a:pPr algn="ctr" eaLnBrk="1" hangingPunct="1"/>
            <a:r>
              <a:rPr lang="en-US" altLang="en-US" sz="4400" dirty="0">
                <a:latin typeface="+mn-lt"/>
              </a:rPr>
              <a:t>Example </a:t>
            </a:r>
            <a:r>
              <a:rPr lang="en-US" altLang="en-US" sz="4400" dirty="0" smtClean="0">
                <a:latin typeface="+mn-lt"/>
              </a:rPr>
              <a:t>4 Continued</a:t>
            </a:r>
            <a:endParaRPr lang="en-US" altLang="en-US" sz="4400"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4161340394"/>
              </p:ext>
            </p:extLst>
          </p:nvPr>
        </p:nvGraphicFramePr>
        <p:xfrm>
          <a:off x="858520" y="1752600"/>
          <a:ext cx="7599679" cy="1676400"/>
        </p:xfrm>
        <a:graphic>
          <a:graphicData uri="http://schemas.openxmlformats.org/drawingml/2006/table">
            <a:tbl>
              <a:tblPr>
                <a:tableStyleId>{5C22544A-7EE6-4342-B048-85BDC9FD1C3A}</a:tableStyleId>
              </a:tblPr>
              <a:tblGrid>
                <a:gridCol w="4773143"/>
                <a:gridCol w="1502063"/>
                <a:gridCol w="1324473"/>
              </a:tblGrid>
              <a:tr h="419100">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76200" marR="76200" marT="0" marB="0">
                    <a:solidFill>
                      <a:schemeClr val="tx2">
                        <a:lumMod val="60000"/>
                        <a:lumOff val="40000"/>
                      </a:schemeClr>
                    </a:solidFill>
                  </a:tcPr>
                </a:tc>
                <a:tc>
                  <a:txBody>
                    <a:bodyPr/>
                    <a:lstStyle/>
                    <a:p>
                      <a:pPr marL="0" marR="0" algn="ctr">
                        <a:spcBef>
                          <a:spcPts val="0"/>
                        </a:spcBef>
                        <a:spcAft>
                          <a:spcPts val="600"/>
                        </a:spcAft>
                      </a:pPr>
                      <a:r>
                        <a:rPr lang="en-US" sz="1600" dirty="0">
                          <a:effectLst/>
                        </a:rPr>
                        <a:t>A</a:t>
                      </a:r>
                      <a:endParaRPr lang="en-US" sz="1600" dirty="0">
                        <a:effectLst/>
                        <a:latin typeface="Times New Roman"/>
                        <a:ea typeface="Times New Roman"/>
                      </a:endParaRPr>
                    </a:p>
                  </a:txBody>
                  <a:tcPr marL="76200" marR="76200" marT="0" marB="0">
                    <a:solidFill>
                      <a:schemeClr val="tx2">
                        <a:lumMod val="60000"/>
                        <a:lumOff val="40000"/>
                      </a:schemeClr>
                    </a:solidFill>
                  </a:tcPr>
                </a:tc>
                <a:tc>
                  <a:txBody>
                    <a:bodyPr/>
                    <a:lstStyle/>
                    <a:p>
                      <a:pPr marL="0" marR="0" algn="ctr">
                        <a:spcBef>
                          <a:spcPts val="0"/>
                        </a:spcBef>
                        <a:spcAft>
                          <a:spcPts val="600"/>
                        </a:spcAft>
                      </a:pPr>
                      <a:r>
                        <a:rPr lang="en-US" sz="1600" dirty="0">
                          <a:effectLst/>
                        </a:rPr>
                        <a:t>B</a:t>
                      </a:r>
                      <a:endParaRPr lang="en-US" sz="1600" dirty="0">
                        <a:effectLst/>
                        <a:latin typeface="Times New Roman"/>
                        <a:ea typeface="Times New Roman"/>
                      </a:endParaRPr>
                    </a:p>
                  </a:txBody>
                  <a:tcPr marL="76200" marR="76200" marT="0" marB="0">
                    <a:solidFill>
                      <a:schemeClr val="tx2">
                        <a:lumMod val="60000"/>
                        <a:lumOff val="40000"/>
                      </a:schemeClr>
                    </a:solidFill>
                  </a:tcPr>
                </a:tc>
              </a:tr>
              <a:tr h="419100">
                <a:tc>
                  <a:txBody>
                    <a:bodyPr/>
                    <a:lstStyle/>
                    <a:p>
                      <a:pPr marL="0" marR="0" algn="just">
                        <a:spcBef>
                          <a:spcPts val="0"/>
                        </a:spcBef>
                        <a:spcAft>
                          <a:spcPts val="600"/>
                        </a:spcAft>
                      </a:pPr>
                      <a:r>
                        <a:rPr lang="en-US" sz="1600" dirty="0">
                          <a:effectLst/>
                        </a:rPr>
                        <a:t>Capital account upon formation</a:t>
                      </a:r>
                      <a:endParaRPr lang="en-US" sz="16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600"/>
                        </a:spcAft>
                      </a:pPr>
                      <a:r>
                        <a:rPr lang="en-US" sz="1600" dirty="0">
                          <a:effectLst/>
                        </a:rPr>
                        <a:t>$40,000</a:t>
                      </a:r>
                      <a:endParaRPr lang="en-US" sz="16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600"/>
                        </a:spcAft>
                      </a:pPr>
                      <a:r>
                        <a:rPr lang="en-US" sz="1600" dirty="0">
                          <a:effectLst/>
                        </a:rPr>
                        <a:t>$40,000</a:t>
                      </a:r>
                      <a:endParaRPr lang="en-US" sz="1600" dirty="0">
                        <a:effectLst/>
                        <a:latin typeface="Times New Roman"/>
                        <a:ea typeface="Times New Roman"/>
                      </a:endParaRPr>
                    </a:p>
                  </a:txBody>
                  <a:tcPr marL="76200" marR="76200" marT="0" marB="0">
                    <a:solidFill>
                      <a:schemeClr val="tx2">
                        <a:lumMod val="20000"/>
                        <a:lumOff val="80000"/>
                      </a:schemeClr>
                    </a:solidFill>
                  </a:tcPr>
                </a:tc>
              </a:tr>
              <a:tr h="419100">
                <a:tc>
                  <a:txBody>
                    <a:bodyPr/>
                    <a:lstStyle/>
                    <a:p>
                      <a:pPr marL="0" marR="0" algn="just">
                        <a:spcBef>
                          <a:spcPts val="0"/>
                        </a:spcBef>
                        <a:spcAft>
                          <a:spcPts val="600"/>
                        </a:spcAft>
                      </a:pPr>
                      <a:r>
                        <a:rPr lang="en-US" sz="1600" dirty="0">
                          <a:effectLst/>
                        </a:rPr>
                        <a:t>Less: year 1 cost recovery deduction</a:t>
                      </a:r>
                      <a:endParaRPr lang="en-US" sz="16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600"/>
                        </a:spcAft>
                      </a:pPr>
                      <a:r>
                        <a:rPr lang="en-US" sz="1600" u="sng" dirty="0">
                          <a:effectLst/>
                        </a:rPr>
                        <a:t>(20,000)</a:t>
                      </a:r>
                      <a:endParaRPr lang="en-US" sz="16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600"/>
                        </a:spcAft>
                      </a:pPr>
                      <a:r>
                        <a:rPr lang="en-US" sz="1600" u="sng" dirty="0">
                          <a:effectLst/>
                        </a:rPr>
                        <a:t>         0</a:t>
                      </a:r>
                      <a:endParaRPr lang="en-US" sz="1600" dirty="0">
                        <a:effectLst/>
                        <a:latin typeface="Times New Roman"/>
                        <a:ea typeface="Times New Roman"/>
                      </a:endParaRPr>
                    </a:p>
                  </a:txBody>
                  <a:tcPr marL="76200" marR="76200" marT="0" marB="0">
                    <a:solidFill>
                      <a:schemeClr val="tx2">
                        <a:lumMod val="20000"/>
                        <a:lumOff val="80000"/>
                      </a:schemeClr>
                    </a:solidFill>
                  </a:tcPr>
                </a:tc>
              </a:tr>
              <a:tr h="419100">
                <a:tc>
                  <a:txBody>
                    <a:bodyPr/>
                    <a:lstStyle/>
                    <a:p>
                      <a:pPr marL="0" marR="0" algn="just">
                        <a:spcBef>
                          <a:spcPts val="0"/>
                        </a:spcBef>
                        <a:spcAft>
                          <a:spcPts val="600"/>
                        </a:spcAft>
                      </a:pPr>
                      <a:r>
                        <a:rPr lang="en-US" sz="1600" dirty="0">
                          <a:effectLst/>
                        </a:rPr>
                        <a:t>Capital account at end of year 1</a:t>
                      </a:r>
                      <a:endParaRPr lang="en-US" sz="16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600"/>
                        </a:spcAft>
                      </a:pPr>
                      <a:r>
                        <a:rPr lang="en-US" sz="1600" dirty="0">
                          <a:effectLst/>
                        </a:rPr>
                        <a:t>$20,000</a:t>
                      </a:r>
                      <a:endParaRPr lang="en-US" sz="16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600"/>
                        </a:spcAft>
                      </a:pPr>
                      <a:r>
                        <a:rPr lang="en-US" sz="1600" dirty="0">
                          <a:effectLst/>
                        </a:rPr>
                        <a:t>$40,000</a:t>
                      </a:r>
                      <a:endParaRPr lang="en-US" sz="1600" dirty="0">
                        <a:effectLst/>
                        <a:latin typeface="Times New Roman"/>
                        <a:ea typeface="Times New Roman"/>
                      </a:endParaRPr>
                    </a:p>
                  </a:txBody>
                  <a:tcPr marL="76200" marR="76200" marT="0" marB="0">
                    <a:solidFill>
                      <a:schemeClr val="tx2">
                        <a:lumMod val="20000"/>
                        <a:lumOff val="80000"/>
                      </a:schemeClr>
                    </a:solidFill>
                  </a:tcPr>
                </a:tc>
              </a:tr>
            </a:tbl>
          </a:graphicData>
        </a:graphic>
      </p:graphicFrame>
      <p:sp>
        <p:nvSpPr>
          <p:cNvPr id="4" name="TextBox 3"/>
          <p:cNvSpPr txBox="1"/>
          <p:nvPr/>
        </p:nvSpPr>
        <p:spPr>
          <a:xfrm>
            <a:off x="858520" y="3581400"/>
            <a:ext cx="7904480" cy="1200329"/>
          </a:xfrm>
          <a:prstGeom prst="rect">
            <a:avLst/>
          </a:prstGeom>
          <a:noFill/>
        </p:spPr>
        <p:txBody>
          <a:bodyPr wrap="square" rtlCol="0">
            <a:spAutoFit/>
          </a:bodyPr>
          <a:lstStyle/>
          <a:p>
            <a:r>
              <a:rPr lang="en-US" sz="2400" dirty="0">
                <a:latin typeface="+mn-lt"/>
              </a:rPr>
              <a:t>Under the alternate economic effect test (“QIO”), the allocation of the $20,000 cost recovery deduction to A has economic effect.</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29</a:t>
            </a:fld>
            <a:endParaRPr lang="en-US" dirty="0"/>
          </a:p>
        </p:txBody>
      </p:sp>
      <p:sp>
        <p:nvSpPr>
          <p:cNvPr id="6" name="Footer Placeholder 5"/>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056821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838200"/>
            <a:ext cx="8229600" cy="533400"/>
          </a:xfrm>
        </p:spPr>
        <p:txBody>
          <a:bodyPr>
            <a:noAutofit/>
          </a:bodyPr>
          <a:lstStyle/>
          <a:p>
            <a:pPr algn="ctr"/>
            <a:r>
              <a:rPr lang="en-US" sz="4400" dirty="0">
                <a:latin typeface="+mn-lt"/>
              </a:rPr>
              <a:t>Background</a:t>
            </a:r>
            <a:endParaRPr lang="en-US" altLang="en-US" sz="4400" dirty="0" smtClean="0">
              <a:latin typeface="+mn-lt"/>
            </a:endParaRPr>
          </a:p>
        </p:txBody>
      </p:sp>
      <p:sp>
        <p:nvSpPr>
          <p:cNvPr id="15363" name="Rectangle 3"/>
          <p:cNvSpPr>
            <a:spLocks noGrp="1" noChangeArrowheads="1"/>
          </p:cNvSpPr>
          <p:nvPr>
            <p:ph idx="1"/>
          </p:nvPr>
        </p:nvSpPr>
        <p:spPr>
          <a:xfrm>
            <a:off x="457200" y="1143000"/>
            <a:ext cx="8229600" cy="4648200"/>
          </a:xfrm>
        </p:spPr>
        <p:txBody>
          <a:bodyPr>
            <a:normAutofit/>
          </a:bodyPr>
          <a:lstStyle/>
          <a:p>
            <a:pPr marL="0" indent="0" eaLnBrk="1" hangingPunct="1">
              <a:lnSpc>
                <a:spcPct val="90000"/>
              </a:lnSpc>
              <a:buNone/>
            </a:pPr>
            <a:endParaRPr lang="en-US" altLang="en-US" sz="2600" dirty="0" smtClean="0"/>
          </a:p>
          <a:p>
            <a:pPr marL="346075" lvl="1" indent="-234950"/>
            <a:r>
              <a:rPr lang="en-US" u="sng" dirty="0" smtClean="0"/>
              <a:t>Capital </a:t>
            </a:r>
            <a:r>
              <a:rPr lang="en-US" u="sng" dirty="0"/>
              <a:t>Account</a:t>
            </a:r>
            <a:r>
              <a:rPr lang="en-US" dirty="0"/>
              <a:t>.  That economic consequence is measured by the impact of the allocation on the Capital Account of the partners.  Generally speaking, so long as an allocation of income, gain, deduction, loss or credit impacts the Capital Account and, therefore, determines how much a partner will receive upon liquidation, the allocation will be respected</a:t>
            </a:r>
            <a:r>
              <a:rPr lang="en-US" dirty="0" smtClean="0"/>
              <a:t>.</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a:t>
            </a:fld>
            <a:endParaRPr lang="en-US" dirty="0"/>
          </a:p>
        </p:txBody>
      </p:sp>
      <p:sp>
        <p:nvSpPr>
          <p:cNvPr id="4" name="Footer Placeholder 3"/>
          <p:cNvSpPr>
            <a:spLocks noGrp="1"/>
          </p:cNvSpPr>
          <p:nvPr>
            <p:ph type="ftr" sz="quarter" idx="11"/>
          </p:nvPr>
        </p:nvSpPr>
        <p:spPr/>
        <p:txBody>
          <a:bodyPr/>
          <a:lstStyle/>
          <a:p>
            <a:pPr>
              <a:defRPr/>
            </a:pPr>
            <a:r>
              <a:rPr lang="en-US" dirty="0" smtClean="0"/>
              <a:t>WKBK&amp;Y- November 17, 2017</a:t>
            </a:r>
            <a:endParaRPr lang="en-US" dirty="0"/>
          </a:p>
        </p:txBody>
      </p:sp>
    </p:spTree>
    <p:extLst>
      <p:ext uri="{BB962C8B-B14F-4D97-AF65-F5344CB8AC3E}">
        <p14:creationId xmlns:p14="http://schemas.microsoft.com/office/powerpoint/2010/main" val="39259229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533400" y="762000"/>
            <a:ext cx="8229600" cy="533400"/>
          </a:xfrm>
        </p:spPr>
        <p:txBody>
          <a:bodyPr>
            <a:noAutofit/>
          </a:bodyPr>
          <a:lstStyle/>
          <a:p>
            <a:pPr algn="ctr"/>
            <a:r>
              <a:rPr lang="en-US" altLang="en-US" sz="4400" dirty="0">
                <a:latin typeface="+mn-lt"/>
              </a:rPr>
              <a:t>Example </a:t>
            </a:r>
            <a:r>
              <a:rPr lang="en-US" altLang="en-US" sz="4400" dirty="0" smtClean="0">
                <a:latin typeface="+mn-lt"/>
              </a:rPr>
              <a:t>5</a:t>
            </a:r>
          </a:p>
        </p:txBody>
      </p:sp>
      <p:graphicFrame>
        <p:nvGraphicFramePr>
          <p:cNvPr id="2" name="Table 1"/>
          <p:cNvGraphicFramePr>
            <a:graphicFrameLocks noGrp="1"/>
          </p:cNvGraphicFramePr>
          <p:nvPr>
            <p:extLst>
              <p:ext uri="{D42A27DB-BD31-4B8C-83A1-F6EECF244321}">
                <p14:modId xmlns:p14="http://schemas.microsoft.com/office/powerpoint/2010/main" val="1400637923"/>
              </p:ext>
            </p:extLst>
          </p:nvPr>
        </p:nvGraphicFramePr>
        <p:xfrm>
          <a:off x="838200" y="3886200"/>
          <a:ext cx="7620000" cy="1676400"/>
        </p:xfrm>
        <a:graphic>
          <a:graphicData uri="http://schemas.openxmlformats.org/drawingml/2006/table">
            <a:tbl>
              <a:tblPr>
                <a:tableStyleId>{5C22544A-7EE6-4342-B048-85BDC9FD1C3A}</a:tableStyleId>
              </a:tblPr>
              <a:tblGrid>
                <a:gridCol w="4863403"/>
                <a:gridCol w="1418977"/>
                <a:gridCol w="1337620"/>
              </a:tblGrid>
              <a:tr h="419100">
                <a:tc>
                  <a:txBody>
                    <a:bodyPr/>
                    <a:lstStyle/>
                    <a:p>
                      <a:pPr marL="0" marR="0" algn="just">
                        <a:spcBef>
                          <a:spcPts val="0"/>
                        </a:spcBef>
                        <a:spcAft>
                          <a:spcPts val="290"/>
                        </a:spcAft>
                      </a:pPr>
                      <a:r>
                        <a:rPr lang="en-US" sz="1000" dirty="0">
                          <a:effectLst/>
                        </a:rPr>
                        <a:t> </a:t>
                      </a:r>
                      <a:endParaRPr lang="en-US" sz="1200" dirty="0">
                        <a:effectLst/>
                        <a:latin typeface="Times New Roman"/>
                        <a:ea typeface="Times New Roman"/>
                      </a:endParaRPr>
                    </a:p>
                  </a:txBody>
                  <a:tcPr marL="76200" marR="76200" marT="0" marB="0">
                    <a:solidFill>
                      <a:schemeClr val="tx2">
                        <a:lumMod val="60000"/>
                        <a:lumOff val="40000"/>
                      </a:schemeClr>
                    </a:solidFill>
                  </a:tcPr>
                </a:tc>
                <a:tc>
                  <a:txBody>
                    <a:bodyPr/>
                    <a:lstStyle/>
                    <a:p>
                      <a:pPr marL="0" marR="0" algn="ctr">
                        <a:spcBef>
                          <a:spcPts val="0"/>
                        </a:spcBef>
                        <a:spcAft>
                          <a:spcPts val="290"/>
                        </a:spcAft>
                      </a:pPr>
                      <a:r>
                        <a:rPr lang="en-US" sz="1600" dirty="0">
                          <a:effectLst/>
                        </a:rPr>
                        <a:t>A</a:t>
                      </a:r>
                      <a:endParaRPr lang="en-US" sz="1600" dirty="0">
                        <a:effectLst/>
                        <a:latin typeface="Times New Roman"/>
                        <a:ea typeface="Times New Roman"/>
                      </a:endParaRPr>
                    </a:p>
                  </a:txBody>
                  <a:tcPr marL="76200" marR="76200" marT="0" marB="0">
                    <a:solidFill>
                      <a:schemeClr val="tx2">
                        <a:lumMod val="60000"/>
                        <a:lumOff val="40000"/>
                      </a:schemeClr>
                    </a:solidFill>
                  </a:tcPr>
                </a:tc>
                <a:tc>
                  <a:txBody>
                    <a:bodyPr/>
                    <a:lstStyle/>
                    <a:p>
                      <a:pPr marL="0" marR="0" algn="ctr">
                        <a:spcBef>
                          <a:spcPts val="0"/>
                        </a:spcBef>
                        <a:spcAft>
                          <a:spcPts val="290"/>
                        </a:spcAft>
                      </a:pPr>
                      <a:r>
                        <a:rPr lang="en-US" sz="1600" dirty="0">
                          <a:effectLst/>
                        </a:rPr>
                        <a:t>B</a:t>
                      </a:r>
                      <a:endParaRPr lang="en-US" sz="1600" dirty="0">
                        <a:effectLst/>
                        <a:latin typeface="Times New Roman"/>
                        <a:ea typeface="Times New Roman"/>
                      </a:endParaRPr>
                    </a:p>
                  </a:txBody>
                  <a:tcPr marL="76200" marR="76200" marT="0" marB="0">
                    <a:solidFill>
                      <a:schemeClr val="tx2">
                        <a:lumMod val="60000"/>
                        <a:lumOff val="40000"/>
                      </a:schemeClr>
                    </a:solidFill>
                  </a:tcPr>
                </a:tc>
              </a:tr>
              <a:tr h="419100">
                <a:tc>
                  <a:txBody>
                    <a:bodyPr/>
                    <a:lstStyle/>
                    <a:p>
                      <a:pPr marL="0" marR="0" algn="just">
                        <a:spcBef>
                          <a:spcPts val="0"/>
                        </a:spcBef>
                        <a:spcAft>
                          <a:spcPts val="290"/>
                        </a:spcAft>
                      </a:pPr>
                      <a:r>
                        <a:rPr lang="en-US" sz="1600" dirty="0">
                          <a:effectLst/>
                        </a:rPr>
                        <a:t>Capital account at beginning of year 2</a:t>
                      </a:r>
                      <a:endParaRPr lang="en-US" sz="24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290"/>
                        </a:spcAft>
                      </a:pPr>
                      <a:r>
                        <a:rPr lang="en-US" sz="1600" dirty="0">
                          <a:effectLst/>
                        </a:rPr>
                        <a:t>$20,000</a:t>
                      </a:r>
                      <a:endParaRPr lang="en-US" sz="24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290"/>
                        </a:spcAft>
                      </a:pPr>
                      <a:r>
                        <a:rPr lang="en-US" sz="1600" dirty="0">
                          <a:effectLst/>
                        </a:rPr>
                        <a:t>$40,000</a:t>
                      </a:r>
                      <a:endParaRPr lang="en-US" sz="2400" dirty="0">
                        <a:effectLst/>
                        <a:latin typeface="Times New Roman"/>
                        <a:ea typeface="Times New Roman"/>
                      </a:endParaRPr>
                    </a:p>
                  </a:txBody>
                  <a:tcPr marL="76200" marR="76200" marT="0" marB="0">
                    <a:solidFill>
                      <a:schemeClr val="tx2">
                        <a:lumMod val="20000"/>
                        <a:lumOff val="80000"/>
                      </a:schemeClr>
                    </a:solidFill>
                  </a:tcPr>
                </a:tc>
              </a:tr>
              <a:tr h="419100">
                <a:tc>
                  <a:txBody>
                    <a:bodyPr/>
                    <a:lstStyle/>
                    <a:p>
                      <a:pPr marL="0" marR="0" algn="just">
                        <a:spcBef>
                          <a:spcPts val="0"/>
                        </a:spcBef>
                        <a:spcAft>
                          <a:spcPts val="290"/>
                        </a:spcAft>
                      </a:pPr>
                      <a:r>
                        <a:rPr lang="en-US" sz="1600" dirty="0">
                          <a:effectLst/>
                        </a:rPr>
                        <a:t>Less: year 2 cost recovery deduction</a:t>
                      </a:r>
                      <a:endParaRPr lang="en-US" sz="24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290"/>
                        </a:spcAft>
                      </a:pPr>
                      <a:r>
                        <a:rPr lang="en-US" sz="1600" u="sng" dirty="0">
                          <a:effectLst/>
                        </a:rPr>
                        <a:t>(25,000)</a:t>
                      </a:r>
                      <a:endParaRPr lang="en-US" sz="24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290"/>
                        </a:spcAft>
                      </a:pPr>
                      <a:r>
                        <a:rPr lang="en-US" sz="1600" u="sng" dirty="0">
                          <a:effectLst/>
                        </a:rPr>
                        <a:t>         0</a:t>
                      </a:r>
                      <a:endParaRPr lang="en-US" sz="2400" dirty="0">
                        <a:effectLst/>
                        <a:latin typeface="Times New Roman"/>
                        <a:ea typeface="Times New Roman"/>
                      </a:endParaRPr>
                    </a:p>
                  </a:txBody>
                  <a:tcPr marL="76200" marR="76200" marT="0" marB="0">
                    <a:solidFill>
                      <a:schemeClr val="tx2">
                        <a:lumMod val="20000"/>
                        <a:lumOff val="80000"/>
                      </a:schemeClr>
                    </a:solidFill>
                  </a:tcPr>
                </a:tc>
              </a:tr>
              <a:tr h="419100">
                <a:tc>
                  <a:txBody>
                    <a:bodyPr/>
                    <a:lstStyle/>
                    <a:p>
                      <a:pPr marL="0" marR="0" algn="just">
                        <a:spcBef>
                          <a:spcPts val="0"/>
                        </a:spcBef>
                        <a:spcAft>
                          <a:spcPts val="290"/>
                        </a:spcAft>
                      </a:pPr>
                      <a:r>
                        <a:rPr lang="en-US" sz="1600" dirty="0">
                          <a:effectLst/>
                        </a:rPr>
                        <a:t>Capital account at end of year 2</a:t>
                      </a:r>
                      <a:endParaRPr lang="en-US" sz="24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290"/>
                        </a:spcAft>
                      </a:pPr>
                      <a:r>
                        <a:rPr lang="en-US" sz="1600" dirty="0">
                          <a:effectLst/>
                        </a:rPr>
                        <a:t>($5,000)</a:t>
                      </a:r>
                      <a:endParaRPr lang="en-US" sz="2400" dirty="0">
                        <a:effectLst/>
                        <a:latin typeface="Times New Roman"/>
                        <a:ea typeface="Times New Roman"/>
                      </a:endParaRPr>
                    </a:p>
                  </a:txBody>
                  <a:tcPr marL="76200" marR="76200" marT="0" marB="0">
                    <a:solidFill>
                      <a:schemeClr val="tx2">
                        <a:lumMod val="20000"/>
                        <a:lumOff val="80000"/>
                      </a:schemeClr>
                    </a:solidFill>
                  </a:tcPr>
                </a:tc>
                <a:tc>
                  <a:txBody>
                    <a:bodyPr/>
                    <a:lstStyle/>
                    <a:p>
                      <a:pPr marL="0" marR="0" algn="r">
                        <a:spcBef>
                          <a:spcPts val="0"/>
                        </a:spcBef>
                        <a:spcAft>
                          <a:spcPts val="290"/>
                        </a:spcAft>
                      </a:pPr>
                      <a:r>
                        <a:rPr lang="en-US" sz="1600" dirty="0">
                          <a:effectLst/>
                        </a:rPr>
                        <a:t>$40,000</a:t>
                      </a:r>
                      <a:endParaRPr lang="en-US" sz="2400" dirty="0">
                        <a:effectLst/>
                        <a:latin typeface="Times New Roman"/>
                        <a:ea typeface="Times New Roman"/>
                      </a:endParaRPr>
                    </a:p>
                  </a:txBody>
                  <a:tcPr marL="76200" marR="76200" marT="0" marB="0">
                    <a:solidFill>
                      <a:schemeClr val="tx2">
                        <a:lumMod val="20000"/>
                        <a:lumOff val="80000"/>
                      </a:schemeClr>
                    </a:solidFill>
                  </a:tcPr>
                </a:tc>
              </a:tr>
            </a:tbl>
          </a:graphicData>
        </a:graphic>
      </p:graphicFrame>
      <p:sp>
        <p:nvSpPr>
          <p:cNvPr id="9" name="Rectangle 3"/>
          <p:cNvSpPr txBox="1">
            <a:spLocks noChangeArrowheads="1"/>
          </p:cNvSpPr>
          <p:nvPr/>
        </p:nvSpPr>
        <p:spPr>
          <a:xfrm>
            <a:off x="609600" y="1600200"/>
            <a:ext cx="8001000" cy="2057400"/>
          </a:xfrm>
          <a:prstGeom prst="rect">
            <a:avLst/>
          </a:prstGeom>
        </p:spPr>
        <p:txBody>
          <a:bodyPr vert="horz">
            <a:no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fontAlgn="auto">
              <a:spcAft>
                <a:spcPts val="0"/>
              </a:spcAft>
            </a:pPr>
            <a:r>
              <a:rPr lang="en-US" sz="2400" dirty="0" smtClean="0"/>
              <a:t>Assume the same facts as above in Example 4 but that in the partnership’s second taxable year, it recognizes operating income equal to its operating expenses and has a $25,000 cost recovery deduction which, under the partnership agreement, is allocated entirely to A.</a:t>
            </a:r>
            <a:endParaRPr lang="en-US" sz="2400" dirty="0"/>
          </a:p>
        </p:txBody>
      </p:sp>
      <p:sp>
        <p:nvSpPr>
          <p:cNvPr id="3" name="Slide Number Placeholder 2"/>
          <p:cNvSpPr>
            <a:spLocks noGrp="1"/>
          </p:cNvSpPr>
          <p:nvPr>
            <p:ph type="sldNum" sz="quarter" idx="12"/>
          </p:nvPr>
        </p:nvSpPr>
        <p:spPr/>
        <p:txBody>
          <a:bodyPr/>
          <a:lstStyle/>
          <a:p>
            <a:pPr>
              <a:defRPr/>
            </a:pPr>
            <a:fld id="{E191772E-5EC7-483C-850E-6950F9F815FE}" type="slidenum">
              <a:rPr lang="en-US" smtClean="0"/>
              <a:pPr>
                <a:defRPr/>
              </a:pPr>
              <a:t>30</a:t>
            </a:fld>
            <a:endParaRPr lang="en-US" dirty="0"/>
          </a:p>
        </p:txBody>
      </p:sp>
      <p:sp>
        <p:nvSpPr>
          <p:cNvPr id="5" name="Footer Placeholder 4"/>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0521750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533400" y="762000"/>
            <a:ext cx="8229600" cy="533400"/>
          </a:xfrm>
        </p:spPr>
        <p:txBody>
          <a:bodyPr>
            <a:noAutofit/>
          </a:bodyPr>
          <a:lstStyle/>
          <a:p>
            <a:pPr algn="ctr"/>
            <a:r>
              <a:rPr lang="en-US" altLang="en-US" sz="4400" dirty="0">
                <a:latin typeface="+mn-lt"/>
              </a:rPr>
              <a:t>Example </a:t>
            </a:r>
            <a:r>
              <a:rPr lang="en-US" altLang="en-US" sz="4400" dirty="0" smtClean="0">
                <a:latin typeface="+mn-lt"/>
              </a:rPr>
              <a:t>5 Continued</a:t>
            </a:r>
          </a:p>
        </p:txBody>
      </p:sp>
      <p:sp>
        <p:nvSpPr>
          <p:cNvPr id="44037" name="Rectangle 3"/>
          <p:cNvSpPr>
            <a:spLocks noGrp="1" noChangeArrowheads="1"/>
          </p:cNvSpPr>
          <p:nvPr>
            <p:ph idx="1"/>
          </p:nvPr>
        </p:nvSpPr>
        <p:spPr>
          <a:xfrm>
            <a:off x="457200" y="1600200"/>
            <a:ext cx="8229600" cy="4876800"/>
          </a:xfrm>
        </p:spPr>
        <p:txBody>
          <a:bodyPr>
            <a:normAutofit/>
          </a:bodyPr>
          <a:lstStyle/>
          <a:p>
            <a:r>
              <a:rPr lang="en-US" sz="2400" dirty="0"/>
              <a:t>The allocation of the $25,000 cost recovery deduction to A satisfies the alternate economic effect test only to the extent of $20,000.  Therefore, only $20,000 of such allocation has economic effect, and the remaining $5,000 must be reallocated in accordance with the partners’ interests in the partnership. </a:t>
            </a:r>
          </a:p>
        </p:txBody>
      </p:sp>
      <p:sp>
        <p:nvSpPr>
          <p:cNvPr id="3" name="Slide Number Placeholder 2"/>
          <p:cNvSpPr>
            <a:spLocks noGrp="1"/>
          </p:cNvSpPr>
          <p:nvPr>
            <p:ph type="sldNum" sz="quarter" idx="12"/>
          </p:nvPr>
        </p:nvSpPr>
        <p:spPr/>
        <p:txBody>
          <a:bodyPr/>
          <a:lstStyle/>
          <a:p>
            <a:pPr>
              <a:defRPr/>
            </a:pPr>
            <a:fld id="{E191772E-5EC7-483C-850E-6950F9F815FE}" type="slidenum">
              <a:rPr lang="en-US" smtClean="0"/>
              <a:pPr>
                <a:defRPr/>
              </a:pPr>
              <a:t>31</a:t>
            </a:fld>
            <a:endParaRPr lang="en-US" dirty="0"/>
          </a:p>
        </p:txBody>
      </p:sp>
      <p:sp>
        <p:nvSpPr>
          <p:cNvPr id="2" name="Footer Placeholder 1"/>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0939848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ChangeArrowheads="1"/>
          </p:cNvSpPr>
          <p:nvPr>
            <p:ph type="title"/>
          </p:nvPr>
        </p:nvSpPr>
        <p:spPr>
          <a:xfrm>
            <a:off x="533400" y="838200"/>
            <a:ext cx="8229600" cy="533400"/>
          </a:xfrm>
        </p:spPr>
        <p:txBody>
          <a:bodyPr>
            <a:noAutofit/>
          </a:bodyPr>
          <a:lstStyle/>
          <a:p>
            <a:pPr algn="ctr"/>
            <a:r>
              <a:rPr lang="en-US" sz="4400" dirty="0">
                <a:latin typeface="+mn-lt"/>
              </a:rPr>
              <a:t>Substantiality</a:t>
            </a:r>
            <a:endParaRPr lang="en-US" altLang="en-US" sz="4400" dirty="0" smtClean="0">
              <a:latin typeface="+mn-lt"/>
            </a:endParaRPr>
          </a:p>
        </p:txBody>
      </p:sp>
      <p:sp>
        <p:nvSpPr>
          <p:cNvPr id="47109" name="Rectangle 3"/>
          <p:cNvSpPr>
            <a:spLocks noGrp="1" noChangeArrowheads="1"/>
          </p:cNvSpPr>
          <p:nvPr>
            <p:ph idx="1"/>
          </p:nvPr>
        </p:nvSpPr>
        <p:spPr>
          <a:xfrm>
            <a:off x="457200" y="1447800"/>
            <a:ext cx="8229600" cy="5074920"/>
          </a:xfrm>
        </p:spPr>
        <p:txBody>
          <a:bodyPr>
            <a:normAutofit/>
          </a:bodyPr>
          <a:lstStyle/>
          <a:p>
            <a:pPr marL="457200" lvl="1" indent="-346075"/>
            <a:r>
              <a:rPr lang="en-US" u="sng" dirty="0" smtClean="0"/>
              <a:t>General </a:t>
            </a:r>
            <a:r>
              <a:rPr lang="en-US" u="sng" dirty="0"/>
              <a:t>Rule</a:t>
            </a:r>
            <a:r>
              <a:rPr lang="en-US" dirty="0"/>
              <a:t>.  </a:t>
            </a:r>
          </a:p>
          <a:p>
            <a:pPr marL="393192" lvl="1" indent="0">
              <a:buNone/>
            </a:pPr>
            <a:r>
              <a:rPr lang="en-US" dirty="0" smtClean="0"/>
              <a:t>The economic effect of an allocation (or allocations) is substantial if there is a reasonable possibility that the allocation (or allocations) will affect substantially the dollar amounts to be received by the partners from the partnership, independent of tax consequences. </a:t>
            </a:r>
          </a:p>
          <a:p>
            <a:pPr marL="173037" lvl="1" indent="0">
              <a:buNone/>
            </a:pPr>
            <a:endParaRPr lang="en-US" sz="1000" dirty="0"/>
          </a:p>
          <a:p>
            <a:pPr marL="741363" lvl="2" indent="-344488"/>
            <a:r>
              <a:rPr lang="en-US" sz="2400" dirty="0" smtClean="0"/>
              <a:t>Beware of transitory and shifting allocations.</a:t>
            </a:r>
            <a:endParaRPr lang="en-US" dirty="0" smtClean="0"/>
          </a:p>
          <a:p>
            <a:pPr marL="393192" lvl="1" indent="0">
              <a:buNone/>
            </a:pPr>
            <a:endParaRPr lang="en-US" dirty="0">
              <a:solidFill>
                <a:srgbClr val="FF0000"/>
              </a:solidFill>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32</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6127703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86800" cy="838200"/>
          </a:xfrm>
        </p:spPr>
        <p:txBody>
          <a:bodyPr>
            <a:normAutofit/>
          </a:bodyPr>
          <a:lstStyle/>
          <a:p>
            <a:pPr algn="ctr"/>
            <a:r>
              <a:rPr lang="en-US" sz="4000" dirty="0">
                <a:latin typeface="+mn-lt"/>
              </a:rPr>
              <a:t>Nonrecourse Liabilities and Deductions</a:t>
            </a:r>
            <a:endParaRPr lang="en-US" altLang="en-US" sz="4000" dirty="0" smtClean="0">
              <a:latin typeface="+mn-lt"/>
            </a:endParaRPr>
          </a:p>
        </p:txBody>
      </p:sp>
      <p:sp>
        <p:nvSpPr>
          <p:cNvPr id="31747" name="Rectangle 3"/>
          <p:cNvSpPr>
            <a:spLocks noGrp="1" noChangeArrowheads="1"/>
          </p:cNvSpPr>
          <p:nvPr>
            <p:ph idx="1"/>
          </p:nvPr>
        </p:nvSpPr>
        <p:spPr>
          <a:xfrm>
            <a:off x="762000" y="1676400"/>
            <a:ext cx="7772400" cy="4572000"/>
          </a:xfrm>
        </p:spPr>
        <p:txBody>
          <a:bodyPr>
            <a:normAutofit/>
          </a:bodyPr>
          <a:lstStyle/>
          <a:p>
            <a:pPr marL="457200" lvl="1" indent="-406400"/>
            <a:r>
              <a:rPr lang="en-US" u="sng" dirty="0" smtClean="0"/>
              <a:t>Introduction</a:t>
            </a:r>
            <a:r>
              <a:rPr lang="en-US" dirty="0"/>
              <a:t>.  Treasury Regulation Section 1.704-2 establishes rules with respect to allocations attributable to nonrecourse liabilities and “Nonrecourse Deductions</a:t>
            </a:r>
            <a:r>
              <a:rPr lang="en-US" dirty="0" smtClean="0"/>
              <a:t>”. </a:t>
            </a:r>
            <a:endParaRPr lang="en-US" dirty="0"/>
          </a:p>
          <a:p>
            <a:pPr eaLnBrk="1" hangingPunct="1">
              <a:lnSpc>
                <a:spcPct val="90000"/>
              </a:lnSpc>
            </a:pPr>
            <a:endParaRPr lang="en-US" altLang="en-US" sz="2800" dirty="0" smtClean="0">
              <a:solidFill>
                <a:srgbClr val="FFF307"/>
              </a:solidFill>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33</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542152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8600" y="685800"/>
            <a:ext cx="8763000" cy="762000"/>
          </a:xfrm>
        </p:spPr>
        <p:txBody>
          <a:bodyPr>
            <a:normAutofit/>
          </a:bodyPr>
          <a:lstStyle/>
          <a:p>
            <a:pPr algn="ctr"/>
            <a:r>
              <a:rPr lang="en-US" sz="4000" dirty="0">
                <a:latin typeface="+mn-lt"/>
              </a:rPr>
              <a:t>Nonrecourse Liabilities and </a:t>
            </a:r>
            <a:r>
              <a:rPr lang="en-US" sz="4000" dirty="0" smtClean="0">
                <a:latin typeface="+mn-lt"/>
              </a:rPr>
              <a:t>Deductions</a:t>
            </a:r>
            <a:endParaRPr lang="en-US" altLang="en-US" sz="4000" dirty="0" smtClean="0">
              <a:latin typeface="+mn-lt"/>
            </a:endParaRPr>
          </a:p>
        </p:txBody>
      </p:sp>
      <p:sp>
        <p:nvSpPr>
          <p:cNvPr id="31747" name="Rectangle 3"/>
          <p:cNvSpPr>
            <a:spLocks noGrp="1" noChangeArrowheads="1"/>
          </p:cNvSpPr>
          <p:nvPr>
            <p:ph idx="1"/>
          </p:nvPr>
        </p:nvSpPr>
        <p:spPr>
          <a:xfrm>
            <a:off x="457200" y="1676400"/>
            <a:ext cx="8001000" cy="4648200"/>
          </a:xfrm>
        </p:spPr>
        <p:txBody>
          <a:bodyPr>
            <a:normAutofit/>
          </a:bodyPr>
          <a:lstStyle/>
          <a:p>
            <a:pPr marL="346075" lvl="1" indent="-246063"/>
            <a:r>
              <a:rPr lang="en-US" u="sng" dirty="0" smtClean="0"/>
              <a:t>Safe </a:t>
            </a:r>
            <a:r>
              <a:rPr lang="en-US" u="sng" dirty="0"/>
              <a:t>Harbor/PIP</a:t>
            </a:r>
            <a:r>
              <a:rPr lang="en-US" dirty="0"/>
              <a:t>.  Because Nonrecourse Deductions lack economic effect, they must be allocated in accordance with the more general facts and circumstances test, namely, the partners' interests in the partnership. </a:t>
            </a:r>
            <a:r>
              <a:rPr lang="en-US" dirty="0" smtClean="0"/>
              <a:t>Unless the “safe harbor” applies. The safe harbor test eventually requires  a MGCB (“</a:t>
            </a:r>
            <a:r>
              <a:rPr lang="en-US" dirty="0"/>
              <a:t>M</a:t>
            </a:r>
            <a:r>
              <a:rPr lang="en-US" dirty="0" smtClean="0"/>
              <a:t>inimum </a:t>
            </a:r>
            <a:r>
              <a:rPr lang="en-US" dirty="0"/>
              <a:t>G</a:t>
            </a:r>
            <a:r>
              <a:rPr lang="en-US" dirty="0" smtClean="0"/>
              <a:t>ain Chargeback”) provision on lieu of a DRO.</a:t>
            </a:r>
            <a:endParaRPr lang="en-US"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2448600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704088"/>
            <a:ext cx="8229600" cy="591312"/>
          </a:xfrm>
        </p:spPr>
        <p:txBody>
          <a:bodyPr>
            <a:noAutofit/>
          </a:bodyPr>
          <a:lstStyle/>
          <a:p>
            <a:pPr algn="ctr"/>
            <a:r>
              <a:rPr lang="en-US" sz="4400" dirty="0">
                <a:latin typeface="+mn-lt"/>
              </a:rPr>
              <a:t>Minimum Gain</a:t>
            </a:r>
            <a:endParaRPr lang="en-US" altLang="en-US" sz="4400" dirty="0" smtClean="0">
              <a:solidFill>
                <a:schemeClr val="hlink"/>
              </a:solidFill>
              <a:latin typeface="+mn-lt"/>
            </a:endParaRPr>
          </a:p>
        </p:txBody>
      </p:sp>
      <p:sp>
        <p:nvSpPr>
          <p:cNvPr id="4099" name="Rectangle 3"/>
          <p:cNvSpPr>
            <a:spLocks noGrp="1" noChangeArrowheads="1"/>
          </p:cNvSpPr>
          <p:nvPr>
            <p:ph idx="1"/>
          </p:nvPr>
        </p:nvSpPr>
        <p:spPr>
          <a:xfrm>
            <a:off x="533400" y="1524000"/>
            <a:ext cx="8001000" cy="5029200"/>
          </a:xfrm>
        </p:spPr>
        <p:txBody>
          <a:bodyPr>
            <a:noAutofit/>
          </a:bodyPr>
          <a:lstStyle/>
          <a:p>
            <a:pPr marL="284163" lvl="1" indent="-246063"/>
            <a:r>
              <a:rPr lang="en-US" u="sng" dirty="0" smtClean="0"/>
              <a:t>Introduction</a:t>
            </a:r>
            <a:r>
              <a:rPr lang="en-US" dirty="0"/>
              <a:t>.  Under the </a:t>
            </a:r>
            <a:r>
              <a:rPr lang="en-US" u="sng" dirty="0"/>
              <a:t>Crane</a:t>
            </a:r>
            <a:r>
              <a:rPr lang="en-US" dirty="0"/>
              <a:t> and the </a:t>
            </a:r>
            <a:r>
              <a:rPr lang="en-US" u="sng" dirty="0"/>
              <a:t>Tufts</a:t>
            </a:r>
            <a:r>
              <a:rPr lang="en-US" dirty="0"/>
              <a:t> cases, to the extent a nonrecourse liability exceeds the adjusted tax basis of the partnership property it encumbers, a disposition of that property will generate gain that at least equals that excess </a:t>
            </a:r>
            <a:r>
              <a:rPr lang="en-US" dirty="0" smtClean="0"/>
              <a:t>amount.</a:t>
            </a:r>
          </a:p>
          <a:p>
            <a:pPr marL="312420" lvl="2" indent="0">
              <a:spcBef>
                <a:spcPts val="1200"/>
              </a:spcBef>
              <a:buNone/>
            </a:pPr>
            <a:r>
              <a:rPr lang="en-US" sz="2400" dirty="0" smtClean="0"/>
              <a:t>Under 704(b) this </a:t>
            </a:r>
            <a:r>
              <a:rPr lang="en-US" sz="2400" dirty="0"/>
              <a:t>amount is determined by reference to “Adjusted Book Value” as opposed to “Adjusted Tax Basis” </a:t>
            </a:r>
            <a:r>
              <a:rPr lang="en-US" sz="2400" dirty="0" smtClean="0"/>
              <a:t>(and is referred to as Partnership </a:t>
            </a:r>
            <a:r>
              <a:rPr lang="en-US" sz="2400" dirty="0"/>
              <a:t>M</a:t>
            </a:r>
            <a:r>
              <a:rPr lang="en-US" sz="2400" dirty="0" smtClean="0"/>
              <a:t>inimum Gain).</a:t>
            </a:r>
          </a:p>
          <a:p>
            <a:pPr marL="312420" lvl="2" indent="0">
              <a:spcBef>
                <a:spcPts val="1200"/>
              </a:spcBef>
              <a:buNone/>
            </a:pPr>
            <a:r>
              <a:rPr lang="en-US" sz="2400" dirty="0" smtClean="0"/>
              <a:t>What’s </a:t>
            </a:r>
            <a:r>
              <a:rPr lang="en-US" sz="2400" dirty="0"/>
              <a:t>important to note is that Partnership Minimum Gain changes as the debt diminishes or increases, and as deductions and losses attributable to nonrecourse debt arise.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453536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1447800"/>
            <a:ext cx="8229600" cy="5105400"/>
          </a:xfrm>
        </p:spPr>
        <p:txBody>
          <a:bodyPr>
            <a:normAutofit/>
          </a:bodyPr>
          <a:lstStyle/>
          <a:p>
            <a:pPr marL="457200" lvl="1" indent="-346075"/>
            <a:r>
              <a:rPr lang="en-US" u="sng" dirty="0" smtClean="0"/>
              <a:t>Calculating </a:t>
            </a:r>
            <a:r>
              <a:rPr lang="en-US" u="sng" dirty="0"/>
              <a:t>Minimum Gain</a:t>
            </a:r>
            <a:r>
              <a:rPr lang="en-US" dirty="0"/>
              <a:t>.  </a:t>
            </a:r>
          </a:p>
          <a:p>
            <a:pPr marL="741363" lvl="3" indent="-344488"/>
            <a:r>
              <a:rPr lang="en-US" sz="2400" dirty="0"/>
              <a:t>The amount of Partnership Minimum Gain is determined by first computing for each partnership nonrecourse liability any gain the partnership would realize if it disposed of the property subject to that liability for no consideration other than full satisfaction of the liability, and then aggregating the separately computed gains. </a:t>
            </a:r>
            <a:endParaRPr lang="en-US" sz="2400" dirty="0" smtClean="0"/>
          </a:p>
          <a:p>
            <a:pPr eaLnBrk="1" hangingPunct="1">
              <a:lnSpc>
                <a:spcPct val="80000"/>
              </a:lnSpc>
              <a:buFont typeface="Wingdings" pitchFamily="2" charset="2"/>
              <a:buNone/>
            </a:pPr>
            <a:endParaRPr lang="en-US" altLang="en-US" dirty="0" smtClean="0"/>
          </a:p>
          <a:p>
            <a:pPr eaLnBrk="1" hangingPunct="1">
              <a:lnSpc>
                <a:spcPct val="80000"/>
              </a:lnSpc>
            </a:pPr>
            <a:endParaRPr lang="en-US" altLang="en-US" sz="2800" dirty="0" smtClean="0"/>
          </a:p>
        </p:txBody>
      </p:sp>
      <p:sp>
        <p:nvSpPr>
          <p:cNvPr id="7" name="Rectangle 2"/>
          <p:cNvSpPr>
            <a:spLocks noGrp="1" noChangeArrowheads="1"/>
          </p:cNvSpPr>
          <p:nvPr>
            <p:ph type="title"/>
          </p:nvPr>
        </p:nvSpPr>
        <p:spPr>
          <a:xfrm>
            <a:off x="457200" y="762000"/>
            <a:ext cx="8229600" cy="533400"/>
          </a:xfrm>
        </p:spPr>
        <p:txBody>
          <a:bodyPr>
            <a:noAutofit/>
          </a:bodyPr>
          <a:lstStyle/>
          <a:p>
            <a:pPr algn="ctr"/>
            <a:r>
              <a:rPr lang="en-US" sz="4400" dirty="0">
                <a:latin typeface="+mn-lt"/>
              </a:rPr>
              <a:t>Minimum </a:t>
            </a:r>
            <a:r>
              <a:rPr lang="en-US" sz="4400" dirty="0" smtClean="0">
                <a:latin typeface="+mn-lt"/>
              </a:rPr>
              <a:t>Gain</a:t>
            </a:r>
            <a:endParaRPr lang="en-US" altLang="en-US" sz="4400" dirty="0" smtClean="0">
              <a:solidFill>
                <a:schemeClr val="hlink"/>
              </a:solidFill>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773718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685800" y="1447800"/>
            <a:ext cx="7848600" cy="5105400"/>
          </a:xfrm>
        </p:spPr>
        <p:txBody>
          <a:bodyPr>
            <a:normAutofit/>
          </a:bodyPr>
          <a:lstStyle/>
          <a:p>
            <a:pPr marL="566738" lvl="3" indent="-282575"/>
            <a:r>
              <a:rPr lang="en-US" sz="2400" dirty="0" smtClean="0"/>
              <a:t>The </a:t>
            </a:r>
            <a:r>
              <a:rPr lang="en-US" sz="2400" dirty="0"/>
              <a:t>amount of Partnership Minimum Gain also  includes minimum gain arising from a conversion, refinancing, or other change to a debt instrument, but only to the extent a partner is allocated a share of that minimum gain. </a:t>
            </a:r>
          </a:p>
          <a:p>
            <a:pPr eaLnBrk="1" hangingPunct="1">
              <a:lnSpc>
                <a:spcPct val="80000"/>
              </a:lnSpc>
              <a:buFont typeface="Wingdings" pitchFamily="2" charset="2"/>
              <a:buNone/>
            </a:pPr>
            <a:endParaRPr lang="en-US" altLang="en-US" sz="2800" dirty="0" smtClean="0"/>
          </a:p>
          <a:p>
            <a:pPr eaLnBrk="1" hangingPunct="1">
              <a:lnSpc>
                <a:spcPct val="80000"/>
              </a:lnSpc>
            </a:pPr>
            <a:endParaRPr lang="en-US" altLang="en-US" sz="2800" dirty="0" smtClean="0"/>
          </a:p>
        </p:txBody>
      </p:sp>
      <p:sp>
        <p:nvSpPr>
          <p:cNvPr id="7" name="Rectangle 2"/>
          <p:cNvSpPr>
            <a:spLocks noGrp="1" noChangeArrowheads="1"/>
          </p:cNvSpPr>
          <p:nvPr>
            <p:ph type="title"/>
          </p:nvPr>
        </p:nvSpPr>
        <p:spPr>
          <a:xfrm>
            <a:off x="457200" y="762000"/>
            <a:ext cx="8229600" cy="533400"/>
          </a:xfrm>
        </p:spPr>
        <p:txBody>
          <a:bodyPr>
            <a:noAutofit/>
          </a:bodyPr>
          <a:lstStyle/>
          <a:p>
            <a:pPr algn="ctr"/>
            <a:r>
              <a:rPr lang="en-US" sz="4400" dirty="0">
                <a:latin typeface="+mn-lt"/>
              </a:rPr>
              <a:t>Minimum </a:t>
            </a:r>
            <a:r>
              <a:rPr lang="en-US" sz="4400" dirty="0" smtClean="0">
                <a:latin typeface="+mn-lt"/>
              </a:rPr>
              <a:t>Gain</a:t>
            </a:r>
            <a:endParaRPr lang="en-US" altLang="en-US" sz="4400" dirty="0" smtClean="0">
              <a:solidFill>
                <a:schemeClr val="hlink"/>
              </a:solidFill>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1692726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609600" y="1447800"/>
            <a:ext cx="7772400" cy="5105400"/>
          </a:xfrm>
        </p:spPr>
        <p:txBody>
          <a:bodyPr>
            <a:normAutofit/>
          </a:bodyPr>
          <a:lstStyle/>
          <a:p>
            <a:pPr marL="566738" lvl="3" indent="-282575"/>
            <a:r>
              <a:rPr lang="en-US" sz="2400" dirty="0" smtClean="0"/>
              <a:t>For </a:t>
            </a:r>
            <a:r>
              <a:rPr lang="en-US" sz="2400" dirty="0"/>
              <a:t>any partnership taxable year, the net increase or decrease in Partnership Minimum Gain is determined by comparing the Partnership Minimum Gain on the last day of the immediately preceding taxable year with the Partnership Minimum Gain on the last day of the current taxable year. </a:t>
            </a:r>
          </a:p>
          <a:p>
            <a:pPr eaLnBrk="1" hangingPunct="1">
              <a:lnSpc>
                <a:spcPct val="80000"/>
              </a:lnSpc>
              <a:buFont typeface="Wingdings" pitchFamily="2" charset="2"/>
              <a:buNone/>
            </a:pPr>
            <a:endParaRPr lang="en-US" altLang="en-US" sz="2800" dirty="0" smtClean="0"/>
          </a:p>
          <a:p>
            <a:pPr eaLnBrk="1" hangingPunct="1">
              <a:lnSpc>
                <a:spcPct val="80000"/>
              </a:lnSpc>
            </a:pPr>
            <a:endParaRPr lang="en-US" altLang="en-US" sz="2800" dirty="0" smtClean="0"/>
          </a:p>
        </p:txBody>
      </p:sp>
      <p:sp>
        <p:nvSpPr>
          <p:cNvPr id="7" name="Rectangle 2"/>
          <p:cNvSpPr>
            <a:spLocks noGrp="1" noChangeArrowheads="1"/>
          </p:cNvSpPr>
          <p:nvPr>
            <p:ph type="title"/>
          </p:nvPr>
        </p:nvSpPr>
        <p:spPr>
          <a:xfrm>
            <a:off x="457200" y="762000"/>
            <a:ext cx="8229600" cy="533400"/>
          </a:xfrm>
        </p:spPr>
        <p:txBody>
          <a:bodyPr>
            <a:noAutofit/>
          </a:bodyPr>
          <a:lstStyle/>
          <a:p>
            <a:pPr algn="ctr"/>
            <a:r>
              <a:rPr lang="en-US" sz="4400" dirty="0">
                <a:latin typeface="+mn-lt"/>
              </a:rPr>
              <a:t>Minimum </a:t>
            </a:r>
            <a:r>
              <a:rPr lang="en-US" sz="4400" dirty="0" smtClean="0">
                <a:latin typeface="+mn-lt"/>
              </a:rPr>
              <a:t>Gain</a:t>
            </a:r>
            <a:endParaRPr lang="en-US" altLang="en-US" sz="4400" dirty="0" smtClean="0">
              <a:solidFill>
                <a:schemeClr val="hlink"/>
              </a:solidFill>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38</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231660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838200"/>
            <a:ext cx="8229600" cy="609600"/>
          </a:xfrm>
        </p:spPr>
        <p:txBody>
          <a:bodyPr>
            <a:noAutofit/>
          </a:bodyPr>
          <a:lstStyle/>
          <a:p>
            <a:pPr algn="ctr"/>
            <a:r>
              <a:rPr lang="en-US" sz="4400" dirty="0">
                <a:latin typeface="+mn-lt"/>
              </a:rPr>
              <a:t>Minimum Gain Chargebacks</a:t>
            </a:r>
            <a:endParaRPr lang="en-US" altLang="en-US" sz="4400" dirty="0" smtClean="0">
              <a:latin typeface="+mn-lt"/>
            </a:endParaRPr>
          </a:p>
        </p:txBody>
      </p:sp>
      <p:sp>
        <p:nvSpPr>
          <p:cNvPr id="8195" name="Rectangle 3"/>
          <p:cNvSpPr>
            <a:spLocks noGrp="1" noChangeArrowheads="1"/>
          </p:cNvSpPr>
          <p:nvPr>
            <p:ph idx="1"/>
          </p:nvPr>
        </p:nvSpPr>
        <p:spPr>
          <a:xfrm>
            <a:off x="457200" y="1676400"/>
            <a:ext cx="8229600" cy="4572000"/>
          </a:xfrm>
        </p:spPr>
        <p:txBody>
          <a:bodyPr>
            <a:normAutofit/>
          </a:bodyPr>
          <a:lstStyle/>
          <a:p>
            <a:pPr marL="457200" lvl="1" indent="-284163"/>
            <a:r>
              <a:rPr lang="en-US" u="sng" dirty="0" smtClean="0"/>
              <a:t>Definition</a:t>
            </a:r>
            <a:r>
              <a:rPr lang="en-US" dirty="0"/>
              <a:t>.  A Minimum Gain Chargeback is a gain that is allocated to a partner or partners based upon or attributable to a decrease in Partnership Minimum Gain.  As such, like Nonrecourse Deductions, a Minimum Gain Chargeback, cannot have economic effect because the gain merely offsets Nonrecourse Deductions previously claimed by the partnership. </a:t>
            </a:r>
            <a:endParaRPr lang="en-US" dirty="0" smtClean="0"/>
          </a:p>
          <a:p>
            <a:pPr marL="457200" lvl="1" indent="-284163">
              <a:buNone/>
            </a:pPr>
            <a:endParaRPr lang="en-US" sz="2600" dirty="0"/>
          </a:p>
          <a:p>
            <a:pPr marL="0" indent="0" eaLnBrk="1" hangingPunct="1">
              <a:lnSpc>
                <a:spcPct val="90000"/>
              </a:lnSpc>
              <a:buNone/>
            </a:pPr>
            <a:endParaRPr lang="en-US" altLang="en-US" dirty="0" smtClean="0"/>
          </a:p>
          <a:p>
            <a:pPr eaLnBrk="1" hangingPunct="1">
              <a:lnSpc>
                <a:spcPct val="90000"/>
              </a:lnSpc>
            </a:pPr>
            <a:endParaRPr lang="en-US" altLang="en-US" sz="2400" dirty="0" smtClean="0"/>
          </a:p>
          <a:p>
            <a:pPr eaLnBrk="1" hangingPunct="1">
              <a:lnSpc>
                <a:spcPct val="90000"/>
              </a:lnSpc>
            </a:pPr>
            <a:endParaRPr lang="en-US" altLang="en-US" sz="24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39</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295500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838200"/>
            <a:ext cx="8229600" cy="533400"/>
          </a:xfrm>
        </p:spPr>
        <p:txBody>
          <a:bodyPr>
            <a:noAutofit/>
          </a:bodyPr>
          <a:lstStyle/>
          <a:p>
            <a:pPr algn="ctr"/>
            <a:r>
              <a:rPr lang="en-US" sz="4400" dirty="0">
                <a:latin typeface="+mn-lt"/>
              </a:rPr>
              <a:t>Background</a:t>
            </a:r>
            <a:endParaRPr lang="en-US" altLang="en-US" sz="4400" dirty="0" smtClean="0">
              <a:latin typeface="+mn-lt"/>
            </a:endParaRPr>
          </a:p>
        </p:txBody>
      </p:sp>
      <p:sp>
        <p:nvSpPr>
          <p:cNvPr id="15363" name="Rectangle 3"/>
          <p:cNvSpPr>
            <a:spLocks noGrp="1" noChangeArrowheads="1"/>
          </p:cNvSpPr>
          <p:nvPr>
            <p:ph idx="1"/>
          </p:nvPr>
        </p:nvSpPr>
        <p:spPr>
          <a:xfrm>
            <a:off x="457200" y="1143000"/>
            <a:ext cx="8229600" cy="4953000"/>
          </a:xfrm>
        </p:spPr>
        <p:txBody>
          <a:bodyPr>
            <a:normAutofit/>
          </a:bodyPr>
          <a:lstStyle/>
          <a:p>
            <a:pPr eaLnBrk="1" hangingPunct="1">
              <a:lnSpc>
                <a:spcPct val="90000"/>
              </a:lnSpc>
            </a:pPr>
            <a:endParaRPr lang="en-US" altLang="en-US" sz="2600" dirty="0" smtClean="0"/>
          </a:p>
          <a:p>
            <a:pPr marL="346075" lvl="1" indent="-234950"/>
            <a:r>
              <a:rPr lang="en-US" u="sng" dirty="0" smtClean="0"/>
              <a:t>Noncapital </a:t>
            </a:r>
            <a:r>
              <a:rPr lang="en-US" u="sng" dirty="0"/>
              <a:t>Account Partnerships</a:t>
            </a:r>
            <a:r>
              <a:rPr lang="en-US" dirty="0"/>
              <a:t>.  The Regulations under § 704(b) acknowledge that all partnership agreements may not require the partners to maintain Capital Accounts in accordance with the regulations, and under such circumstances, the regulations under IRC § 704(b) require that allocations be made "in accordance with a ‘PARTNERS’ INTEREST IN THE PARTNERSHIP</a:t>
            </a:r>
            <a:r>
              <a:rPr lang="en-US" dirty="0" smtClean="0"/>
              <a:t>’"(“</a:t>
            </a:r>
            <a:r>
              <a:rPr lang="en-US" dirty="0"/>
              <a:t>PIP”).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17241988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838200"/>
            <a:ext cx="8229600" cy="609600"/>
          </a:xfrm>
        </p:spPr>
        <p:txBody>
          <a:bodyPr>
            <a:noAutofit/>
          </a:bodyPr>
          <a:lstStyle/>
          <a:p>
            <a:pPr algn="ctr"/>
            <a:r>
              <a:rPr lang="en-US" sz="4400" dirty="0">
                <a:latin typeface="+mn-lt"/>
              </a:rPr>
              <a:t>Minimum Gain Chargebacks</a:t>
            </a:r>
            <a:endParaRPr lang="en-US" altLang="en-US" sz="4400" dirty="0" smtClean="0">
              <a:latin typeface="+mn-lt"/>
            </a:endParaRPr>
          </a:p>
        </p:txBody>
      </p:sp>
      <p:sp>
        <p:nvSpPr>
          <p:cNvPr id="8195" name="Rectangle 3"/>
          <p:cNvSpPr>
            <a:spLocks noGrp="1" noChangeArrowheads="1"/>
          </p:cNvSpPr>
          <p:nvPr>
            <p:ph idx="1"/>
          </p:nvPr>
        </p:nvSpPr>
        <p:spPr>
          <a:xfrm>
            <a:off x="457200" y="1600200"/>
            <a:ext cx="8229600" cy="4572000"/>
          </a:xfrm>
        </p:spPr>
        <p:txBody>
          <a:bodyPr>
            <a:normAutofit/>
          </a:bodyPr>
          <a:lstStyle/>
          <a:p>
            <a:pPr marL="457200" lvl="1" indent="-284163">
              <a:buNone/>
            </a:pPr>
            <a:endParaRPr lang="en-US" sz="400" dirty="0"/>
          </a:p>
          <a:p>
            <a:pPr marL="457200" lvl="1" indent="-284163"/>
            <a:r>
              <a:rPr lang="en-US" u="sng" dirty="0" smtClean="0"/>
              <a:t>Allocation </a:t>
            </a:r>
            <a:r>
              <a:rPr lang="en-US" u="sng" dirty="0"/>
              <a:t>to Partners</a:t>
            </a:r>
            <a:r>
              <a:rPr lang="en-US" dirty="0"/>
              <a:t>.  The regulations provide that “to avoid impairing the economic effect of other allocations, allocations pursuant to a Minimum Gain Chargeback must be made to the partners that either were allocated Nonrecourse Deductions or received distributions of proceeds attributable to a nonrecourse borrowing.”</a:t>
            </a:r>
          </a:p>
          <a:p>
            <a:pPr eaLnBrk="1" hangingPunct="1">
              <a:lnSpc>
                <a:spcPct val="90000"/>
              </a:lnSpc>
            </a:pPr>
            <a:endParaRPr lang="en-US" altLang="en-US" sz="2400" dirty="0" smtClean="0"/>
          </a:p>
          <a:p>
            <a:pPr eaLnBrk="1" hangingPunct="1">
              <a:lnSpc>
                <a:spcPct val="90000"/>
              </a:lnSpc>
            </a:pPr>
            <a:endParaRPr lang="en-US" altLang="en-US" sz="2400" dirty="0" smtClean="0"/>
          </a:p>
          <a:p>
            <a:pPr eaLnBrk="1" hangingPunct="1">
              <a:lnSpc>
                <a:spcPct val="90000"/>
              </a:lnSpc>
            </a:pPr>
            <a:endParaRPr lang="en-US" altLang="en-US" sz="24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40</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3829254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1676400"/>
            <a:ext cx="8229600" cy="4648200"/>
          </a:xfrm>
        </p:spPr>
        <p:txBody>
          <a:bodyPr>
            <a:normAutofit/>
          </a:bodyPr>
          <a:lstStyle/>
          <a:p>
            <a:pPr marL="346075" lvl="1" indent="-246063"/>
            <a:r>
              <a:rPr lang="en-US" u="sng" dirty="0" smtClean="0"/>
              <a:t>Effect </a:t>
            </a:r>
            <a:r>
              <a:rPr lang="en-US" u="sng" dirty="0"/>
              <a:t>of Minimum Gain Chargeback</a:t>
            </a:r>
            <a:r>
              <a:rPr lang="en-US" dirty="0"/>
              <a:t>.  </a:t>
            </a:r>
            <a:r>
              <a:rPr lang="en-US" dirty="0" smtClean="0"/>
              <a:t>As regards the Minimum Gain Chargeback requirement, if there is a net decrease in partnership minimum gain for a partnership taxable year, the minimum gain chargeback requirement applies and each partner must be allocated items of partnership income and </a:t>
            </a:r>
            <a:r>
              <a:rPr lang="en-US" dirty="0"/>
              <a:t>g</a:t>
            </a:r>
            <a:r>
              <a:rPr lang="en-US" dirty="0" smtClean="0"/>
              <a:t>ain for that year equal to that partner’s share of the net decrease in partnership minimum gain.</a:t>
            </a:r>
            <a:endParaRPr lang="en-US" dirty="0"/>
          </a:p>
        </p:txBody>
      </p:sp>
      <p:sp>
        <p:nvSpPr>
          <p:cNvPr id="7" name="Rectangle 2"/>
          <p:cNvSpPr>
            <a:spLocks noGrp="1" noChangeArrowheads="1"/>
          </p:cNvSpPr>
          <p:nvPr>
            <p:ph type="title"/>
          </p:nvPr>
        </p:nvSpPr>
        <p:spPr>
          <a:xfrm>
            <a:off x="457200" y="838200"/>
            <a:ext cx="8229600" cy="609600"/>
          </a:xfrm>
        </p:spPr>
        <p:txBody>
          <a:bodyPr>
            <a:noAutofit/>
          </a:bodyPr>
          <a:lstStyle/>
          <a:p>
            <a:pPr algn="ctr"/>
            <a:r>
              <a:rPr lang="en-US" sz="4400" dirty="0">
                <a:latin typeface="+mn-lt"/>
              </a:rPr>
              <a:t>Minimum Gain Chargebacks</a:t>
            </a:r>
            <a:endParaRPr lang="en-US" altLang="en-US" sz="4400" dirty="0" smtClean="0">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41</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0116277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57200" y="1752600"/>
            <a:ext cx="8153400" cy="4648200"/>
          </a:xfrm>
        </p:spPr>
        <p:txBody>
          <a:bodyPr>
            <a:normAutofit/>
          </a:bodyPr>
          <a:lstStyle/>
          <a:p>
            <a:pPr marL="396875" lvl="1" indent="-246063"/>
            <a:r>
              <a:rPr lang="en-US" dirty="0" smtClean="0"/>
              <a:t>Any </a:t>
            </a:r>
            <a:r>
              <a:rPr lang="en-US" dirty="0"/>
              <a:t>Minimum Gain Chargeback required for a partnership taxable year consists first of certain gains recognized from the disposition of partnership property subject to one or more partnership nonrecourse liabilities and then if necessary consists of a pro rata portion of the partnership's other items of income and gain for that year. If the amount of the Minimum Gain Chargeback requirement exceeds the partnership's income and gains for the taxable year, the excess carries over. </a:t>
            </a:r>
          </a:p>
        </p:txBody>
      </p:sp>
      <p:sp>
        <p:nvSpPr>
          <p:cNvPr id="7" name="Rectangle 2"/>
          <p:cNvSpPr>
            <a:spLocks noGrp="1" noChangeArrowheads="1"/>
          </p:cNvSpPr>
          <p:nvPr>
            <p:ph type="title"/>
          </p:nvPr>
        </p:nvSpPr>
        <p:spPr>
          <a:xfrm>
            <a:off x="457200" y="838200"/>
            <a:ext cx="8229600" cy="609600"/>
          </a:xfrm>
        </p:spPr>
        <p:txBody>
          <a:bodyPr>
            <a:noAutofit/>
          </a:bodyPr>
          <a:lstStyle/>
          <a:p>
            <a:pPr algn="ctr"/>
            <a:r>
              <a:rPr lang="en-US" sz="4400" dirty="0">
                <a:latin typeface="+mn-lt"/>
              </a:rPr>
              <a:t>Minimum Gain Chargebacks</a:t>
            </a:r>
            <a:endParaRPr lang="en-US" altLang="en-US" sz="4400" dirty="0" smtClean="0">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42</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94453289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685800" y="1600200"/>
            <a:ext cx="7848600" cy="4953000"/>
          </a:xfrm>
        </p:spPr>
        <p:txBody>
          <a:bodyPr>
            <a:normAutofit/>
          </a:bodyPr>
          <a:lstStyle/>
          <a:p>
            <a:pPr marL="234950" lvl="1" indent="-234950"/>
            <a:r>
              <a:rPr lang="en-US" u="sng" dirty="0" smtClean="0"/>
              <a:t>Exception </a:t>
            </a:r>
            <a:r>
              <a:rPr lang="en-US" u="sng" dirty="0"/>
              <a:t>to Minimum Gain Chargeback</a:t>
            </a:r>
            <a:r>
              <a:rPr lang="en-US" dirty="0"/>
              <a:t>.  </a:t>
            </a:r>
            <a:r>
              <a:rPr lang="en-US" dirty="0" smtClean="0"/>
              <a:t>An exception applies to the Minimum </a:t>
            </a:r>
            <a:r>
              <a:rPr lang="en-US" dirty="0"/>
              <a:t>G</a:t>
            </a:r>
            <a:r>
              <a:rPr lang="en-US" dirty="0" smtClean="0"/>
              <a:t>ain </a:t>
            </a:r>
            <a:r>
              <a:rPr lang="en-US" dirty="0"/>
              <a:t>C</a:t>
            </a:r>
            <a:r>
              <a:rPr lang="en-US" dirty="0" smtClean="0"/>
              <a:t>hargeback requirement to the extent the partner contributes capital to the partnership that is used to repay the nonrecourse liability or is used to increate the basis of the property subject to the nonrecourse liability.</a:t>
            </a:r>
            <a:endParaRPr lang="en-US" dirty="0"/>
          </a:p>
          <a:p>
            <a:pPr eaLnBrk="1" hangingPunct="1">
              <a:lnSpc>
                <a:spcPct val="80000"/>
              </a:lnSpc>
            </a:pPr>
            <a:endParaRPr lang="en-US" altLang="en-US" sz="2400" dirty="0" smtClean="0"/>
          </a:p>
        </p:txBody>
      </p:sp>
      <p:sp>
        <p:nvSpPr>
          <p:cNvPr id="7" name="Rectangle 2"/>
          <p:cNvSpPr>
            <a:spLocks noGrp="1" noChangeArrowheads="1"/>
          </p:cNvSpPr>
          <p:nvPr>
            <p:ph type="title"/>
          </p:nvPr>
        </p:nvSpPr>
        <p:spPr>
          <a:xfrm>
            <a:off x="457200" y="838200"/>
            <a:ext cx="8229600" cy="609600"/>
          </a:xfrm>
        </p:spPr>
        <p:txBody>
          <a:bodyPr>
            <a:noAutofit/>
          </a:bodyPr>
          <a:lstStyle/>
          <a:p>
            <a:pPr algn="ctr"/>
            <a:r>
              <a:rPr lang="en-US" sz="4400" dirty="0">
                <a:latin typeface="+mn-lt"/>
              </a:rPr>
              <a:t>Minimum Gain Chargebacks</a:t>
            </a:r>
            <a:endParaRPr lang="en-US" altLang="en-US" sz="4400" dirty="0" smtClean="0">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43</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66236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533400"/>
          </a:xfrm>
        </p:spPr>
        <p:txBody>
          <a:bodyPr>
            <a:noAutofit/>
          </a:bodyPr>
          <a:lstStyle/>
          <a:p>
            <a:pPr algn="ctr"/>
            <a:r>
              <a:rPr lang="en-US" altLang="en-US" sz="4400" dirty="0">
                <a:latin typeface="+mn-lt"/>
              </a:rPr>
              <a:t>Example </a:t>
            </a:r>
            <a:r>
              <a:rPr lang="en-US" altLang="en-US" sz="4400" dirty="0" smtClean="0">
                <a:latin typeface="+mn-lt"/>
              </a:rPr>
              <a:t>6</a:t>
            </a:r>
          </a:p>
        </p:txBody>
      </p:sp>
      <p:sp>
        <p:nvSpPr>
          <p:cNvPr id="12291" name="Rectangle 3"/>
          <p:cNvSpPr>
            <a:spLocks noGrp="1" noChangeArrowheads="1"/>
          </p:cNvSpPr>
          <p:nvPr>
            <p:ph idx="1"/>
          </p:nvPr>
        </p:nvSpPr>
        <p:spPr>
          <a:xfrm>
            <a:off x="457200" y="1447800"/>
            <a:ext cx="8229600" cy="4724400"/>
          </a:xfrm>
        </p:spPr>
        <p:txBody>
          <a:bodyPr>
            <a:noAutofit/>
          </a:bodyPr>
          <a:lstStyle/>
          <a:p>
            <a:r>
              <a:rPr lang="en-US" sz="2400" dirty="0"/>
              <a:t>A (the general partner) contributes no capital and B (the limited partner) contributes $200,000 cash to the AB partnership which purchases a building (worth $1,000,000) for $200,000 cash and an $800,000 </a:t>
            </a:r>
            <a:r>
              <a:rPr lang="en-US" sz="2400" dirty="0" smtClean="0"/>
              <a:t>nonrecourse </a:t>
            </a:r>
            <a:r>
              <a:rPr lang="en-US" sz="2400" dirty="0"/>
              <a:t>note.  The partnership agreement satisfies the requirements of the alternate economic effect test </a:t>
            </a:r>
            <a:r>
              <a:rPr lang="en-US" sz="2400" dirty="0" smtClean="0"/>
              <a:t>(“QIO”) and </a:t>
            </a:r>
            <a:r>
              <a:rPr lang="en-US" sz="2400" dirty="0"/>
              <a:t>contains a Minimum Gain Chargeback provision.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57131688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533400"/>
          </a:xfrm>
        </p:spPr>
        <p:txBody>
          <a:bodyPr>
            <a:noAutofit/>
          </a:bodyPr>
          <a:lstStyle/>
          <a:p>
            <a:pPr algn="ctr"/>
            <a:r>
              <a:rPr lang="en-US" altLang="en-US" sz="4400" dirty="0">
                <a:latin typeface="+mn-lt"/>
              </a:rPr>
              <a:t>Example </a:t>
            </a:r>
            <a:r>
              <a:rPr lang="en-US" altLang="en-US" sz="4400" dirty="0" smtClean="0">
                <a:latin typeface="+mn-lt"/>
              </a:rPr>
              <a:t>6 Continued</a:t>
            </a:r>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1895998930"/>
              </p:ext>
            </p:extLst>
          </p:nvPr>
        </p:nvGraphicFramePr>
        <p:xfrm>
          <a:off x="1066800" y="1905000"/>
          <a:ext cx="7086600" cy="2966720"/>
        </p:xfrm>
        <a:graphic>
          <a:graphicData uri="http://schemas.openxmlformats.org/drawingml/2006/table">
            <a:tbl>
              <a:tblPr firstRow="1" bandRow="1">
                <a:tableStyleId>{5C22544A-7EE6-4342-B048-85BDC9FD1C3A}</a:tableStyleId>
              </a:tblPr>
              <a:tblGrid>
                <a:gridCol w="3543300"/>
                <a:gridCol w="3543300"/>
              </a:tblGrid>
              <a:tr h="370840">
                <a:tc>
                  <a:txBody>
                    <a:bodyPr/>
                    <a:lstStyle/>
                    <a:p>
                      <a:r>
                        <a:rPr lang="en-US" dirty="0" smtClean="0"/>
                        <a:t>                      BOY</a:t>
                      </a:r>
                      <a:r>
                        <a:rPr lang="en-US" baseline="0" dirty="0" smtClean="0"/>
                        <a:t> </a:t>
                      </a:r>
                      <a:endParaRPr lang="en-US" dirty="0"/>
                    </a:p>
                  </a:txBody>
                  <a:tcPr>
                    <a:solidFill>
                      <a:schemeClr val="tx2">
                        <a:lumMod val="60000"/>
                        <a:lumOff val="40000"/>
                      </a:schemeClr>
                    </a:solidFill>
                  </a:tcPr>
                </a:tc>
                <a:tc>
                  <a:txBody>
                    <a:bodyPr/>
                    <a:lstStyle/>
                    <a:p>
                      <a:r>
                        <a:rPr lang="en-US" dirty="0" smtClean="0"/>
                        <a:t>                       Year 1</a:t>
                      </a:r>
                      <a:endParaRPr lang="en-US" dirty="0"/>
                    </a:p>
                  </a:txBody>
                  <a:tcPr>
                    <a:solidFill>
                      <a:schemeClr val="tx2">
                        <a:lumMod val="60000"/>
                        <a:lumOff val="40000"/>
                      </a:schemeClr>
                    </a:solidFill>
                  </a:tcPr>
                </a:tc>
              </a:tr>
              <a:tr h="370840">
                <a:tc gridSpan="2">
                  <a:txBody>
                    <a:bodyPr/>
                    <a:lstStyle/>
                    <a:p>
                      <a:pPr algn="ctr"/>
                      <a:r>
                        <a:rPr lang="en-US" dirty="0" smtClean="0"/>
                        <a:t>Assets</a:t>
                      </a:r>
                      <a:endParaRPr lang="en-US" dirty="0"/>
                    </a:p>
                  </a:txBody>
                  <a:tcPr>
                    <a:solidFill>
                      <a:schemeClr val="tx2">
                        <a:lumMod val="20000"/>
                        <a:lumOff val="80000"/>
                      </a:schemeClr>
                    </a:solidFill>
                  </a:tcPr>
                </a:tc>
                <a:tc hMerge="1">
                  <a:txBody>
                    <a:bodyPr/>
                    <a:lstStyle/>
                    <a:p>
                      <a:endParaRPr lang="en-US" dirty="0"/>
                    </a:p>
                  </a:txBody>
                  <a:tcPr/>
                </a:tc>
              </a:tr>
              <a:tr h="370840">
                <a:tc>
                  <a:txBody>
                    <a:bodyPr/>
                    <a:lstStyle/>
                    <a:p>
                      <a:r>
                        <a:rPr lang="en-US" dirty="0" smtClean="0"/>
                        <a:t>Building </a:t>
                      </a:r>
                      <a:endParaRPr lang="en-US" dirty="0"/>
                    </a:p>
                  </a:txBody>
                  <a:tcPr>
                    <a:solidFill>
                      <a:schemeClr val="tx2">
                        <a:lumMod val="20000"/>
                        <a:lumOff val="80000"/>
                      </a:schemeClr>
                    </a:solidFill>
                  </a:tcPr>
                </a:tc>
                <a:tc>
                  <a:txBody>
                    <a:bodyPr/>
                    <a:lstStyle/>
                    <a:p>
                      <a:pPr algn="r"/>
                      <a:r>
                        <a:rPr lang="en-US" dirty="0" smtClean="0"/>
                        <a:t>$1,000,0000</a:t>
                      </a:r>
                      <a:endParaRPr lang="en-US" dirty="0"/>
                    </a:p>
                  </a:txBody>
                  <a:tcPr>
                    <a:solidFill>
                      <a:schemeClr val="tx2">
                        <a:lumMod val="20000"/>
                        <a:lumOff val="80000"/>
                      </a:schemeClr>
                    </a:solidFill>
                  </a:tcPr>
                </a:tc>
              </a:tr>
              <a:tr h="370840">
                <a:tc gridSpan="2">
                  <a:txBody>
                    <a:bodyPr/>
                    <a:lstStyle/>
                    <a:p>
                      <a:pPr algn="ctr"/>
                      <a:r>
                        <a:rPr lang="en-US" dirty="0" smtClean="0"/>
                        <a:t>Capital and Liabilities </a:t>
                      </a:r>
                      <a:endParaRPr lang="en-US" dirty="0"/>
                    </a:p>
                  </a:txBody>
                  <a:tcPr>
                    <a:solidFill>
                      <a:schemeClr val="tx2">
                        <a:lumMod val="20000"/>
                        <a:lumOff val="80000"/>
                      </a:schemeClr>
                    </a:solidFill>
                  </a:tcPr>
                </a:tc>
                <a:tc hMerge="1">
                  <a:txBody>
                    <a:bodyPr/>
                    <a:lstStyle/>
                    <a:p>
                      <a:endParaRPr lang="en-US" dirty="0"/>
                    </a:p>
                  </a:txBody>
                  <a:tcPr/>
                </a:tc>
              </a:tr>
              <a:tr h="370840">
                <a:tc>
                  <a:txBody>
                    <a:bodyPr/>
                    <a:lstStyle/>
                    <a:p>
                      <a:r>
                        <a:rPr lang="en-US" dirty="0" smtClean="0"/>
                        <a:t>Nonrecourse</a:t>
                      </a:r>
                      <a:r>
                        <a:rPr lang="en-US" baseline="0" dirty="0" smtClean="0"/>
                        <a:t> Debt </a:t>
                      </a:r>
                      <a:endParaRPr lang="en-US" dirty="0"/>
                    </a:p>
                  </a:txBody>
                  <a:tcPr>
                    <a:solidFill>
                      <a:schemeClr val="tx2">
                        <a:lumMod val="20000"/>
                        <a:lumOff val="80000"/>
                      </a:schemeClr>
                    </a:solidFill>
                  </a:tcPr>
                </a:tc>
                <a:tc>
                  <a:txBody>
                    <a:bodyPr/>
                    <a:lstStyle/>
                    <a:p>
                      <a:pPr algn="r"/>
                      <a:r>
                        <a:rPr lang="en-US" dirty="0" smtClean="0"/>
                        <a:t>$800,000</a:t>
                      </a:r>
                      <a:endParaRPr lang="en-US" dirty="0"/>
                    </a:p>
                  </a:txBody>
                  <a:tcPr>
                    <a:solidFill>
                      <a:schemeClr val="tx2">
                        <a:lumMod val="20000"/>
                        <a:lumOff val="80000"/>
                      </a:schemeClr>
                    </a:solidFill>
                  </a:tcPr>
                </a:tc>
              </a:tr>
              <a:tr h="370840">
                <a:tc>
                  <a:txBody>
                    <a:bodyPr/>
                    <a:lstStyle/>
                    <a:p>
                      <a:endParaRPr lang="en-US" dirty="0"/>
                    </a:p>
                  </a:txBody>
                  <a:tcPr>
                    <a:solidFill>
                      <a:schemeClr val="tx2">
                        <a:lumMod val="20000"/>
                        <a:lumOff val="80000"/>
                      </a:schemeClr>
                    </a:solidFill>
                  </a:tcPr>
                </a:tc>
                <a:tc>
                  <a:txBody>
                    <a:bodyPr/>
                    <a:lstStyle/>
                    <a:p>
                      <a:pPr algn="r"/>
                      <a:endParaRPr lang="en-US" dirty="0"/>
                    </a:p>
                  </a:txBody>
                  <a:tcPr>
                    <a:solidFill>
                      <a:schemeClr val="tx2">
                        <a:lumMod val="20000"/>
                        <a:lumOff val="80000"/>
                      </a:schemeClr>
                    </a:solidFill>
                  </a:tcPr>
                </a:tc>
              </a:tr>
              <a:tr h="370840">
                <a:tc>
                  <a:txBody>
                    <a:bodyPr/>
                    <a:lstStyle/>
                    <a:p>
                      <a:r>
                        <a:rPr lang="en-US" dirty="0" smtClean="0"/>
                        <a:t>A</a:t>
                      </a:r>
                      <a:endParaRPr lang="en-US" dirty="0"/>
                    </a:p>
                  </a:txBody>
                  <a:tcPr>
                    <a:solidFill>
                      <a:schemeClr val="tx2">
                        <a:lumMod val="20000"/>
                        <a:lumOff val="80000"/>
                      </a:schemeClr>
                    </a:solidFill>
                  </a:tcPr>
                </a:tc>
                <a:tc>
                  <a:txBody>
                    <a:bodyPr/>
                    <a:lstStyle/>
                    <a:p>
                      <a:pPr algn="r"/>
                      <a:r>
                        <a:rPr lang="en-US" dirty="0" smtClean="0"/>
                        <a:t>-0-</a:t>
                      </a:r>
                      <a:endParaRPr lang="en-US" dirty="0"/>
                    </a:p>
                  </a:txBody>
                  <a:tcPr>
                    <a:solidFill>
                      <a:schemeClr val="tx2">
                        <a:lumMod val="20000"/>
                        <a:lumOff val="80000"/>
                      </a:schemeClr>
                    </a:solidFill>
                  </a:tcPr>
                </a:tc>
              </a:tr>
              <a:tr h="370840">
                <a:tc>
                  <a:txBody>
                    <a:bodyPr/>
                    <a:lstStyle/>
                    <a:p>
                      <a:r>
                        <a:rPr lang="en-US" dirty="0" smtClean="0"/>
                        <a:t>B</a:t>
                      </a:r>
                      <a:endParaRPr lang="en-US" dirty="0"/>
                    </a:p>
                  </a:txBody>
                  <a:tcPr>
                    <a:solidFill>
                      <a:schemeClr val="tx2">
                        <a:lumMod val="20000"/>
                        <a:lumOff val="80000"/>
                      </a:schemeClr>
                    </a:solidFill>
                  </a:tcPr>
                </a:tc>
                <a:tc>
                  <a:txBody>
                    <a:bodyPr/>
                    <a:lstStyle/>
                    <a:p>
                      <a:pPr algn="r"/>
                      <a:r>
                        <a:rPr lang="en-US" dirty="0" smtClean="0"/>
                        <a:t>$200,000</a:t>
                      </a:r>
                      <a:endParaRPr lang="en-US" dirty="0"/>
                    </a:p>
                  </a:txBody>
                  <a:tcPr>
                    <a:solidFill>
                      <a:schemeClr val="tx2">
                        <a:lumMod val="20000"/>
                        <a:lumOff val="80000"/>
                      </a:schemeClr>
                    </a:solidFill>
                  </a:tcPr>
                </a:tc>
              </a:tr>
            </a:tbl>
          </a:graphicData>
        </a:graphic>
      </p:graphicFrame>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4106404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62000"/>
            <a:ext cx="8229600" cy="533400"/>
          </a:xfrm>
        </p:spPr>
        <p:txBody>
          <a:bodyPr>
            <a:noAutofit/>
          </a:bodyPr>
          <a:lstStyle/>
          <a:p>
            <a:pPr algn="ctr"/>
            <a:r>
              <a:rPr lang="en-US" altLang="en-US" sz="4400" dirty="0">
                <a:latin typeface="+mn-lt"/>
              </a:rPr>
              <a:t>Example </a:t>
            </a:r>
            <a:r>
              <a:rPr lang="en-US" altLang="en-US" sz="4400" dirty="0" smtClean="0">
                <a:latin typeface="+mn-lt"/>
              </a:rPr>
              <a:t>6 Continued</a:t>
            </a:r>
          </a:p>
        </p:txBody>
      </p:sp>
      <p:sp>
        <p:nvSpPr>
          <p:cNvPr id="12291" name="Rectangle 3"/>
          <p:cNvSpPr>
            <a:spLocks noGrp="1" noChangeArrowheads="1"/>
          </p:cNvSpPr>
          <p:nvPr>
            <p:ph idx="1"/>
          </p:nvPr>
        </p:nvSpPr>
        <p:spPr>
          <a:xfrm>
            <a:off x="457200" y="1447800"/>
            <a:ext cx="8229600" cy="4724400"/>
          </a:xfrm>
        </p:spPr>
        <p:txBody>
          <a:bodyPr>
            <a:noAutofit/>
          </a:bodyPr>
          <a:lstStyle/>
          <a:p>
            <a:pPr marL="0" indent="0">
              <a:buNone/>
            </a:pPr>
            <a:r>
              <a:rPr lang="en-US" sz="2400" dirty="0" smtClean="0"/>
              <a:t>Only </a:t>
            </a:r>
            <a:r>
              <a:rPr lang="en-US" sz="2400" dirty="0"/>
              <a:t>A is required to restore any deficit in his Capital </a:t>
            </a:r>
            <a:r>
              <a:rPr lang="en-US" sz="2400" dirty="0" smtClean="0"/>
              <a:t>Account under state law.  </a:t>
            </a:r>
            <a:r>
              <a:rPr lang="en-US" sz="2400" dirty="0"/>
              <a:t>During Years 1-3, the partnership has annual operating income of $150,000, annual operating expenses of $130,000, and annual depreciation deductions of $200,000.  The partnership uses its annual cash flow of $20,000 to repay a portion of the loan principal at the end of each year.  The partnership does not intend to make any distributions before liquidation.</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05305309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ChangeArrowheads="1"/>
          </p:cNvSpPr>
          <p:nvPr>
            <p:ph type="title"/>
          </p:nvPr>
        </p:nvSpPr>
        <p:spPr>
          <a:xfrm>
            <a:off x="457200" y="704088"/>
            <a:ext cx="8229600" cy="591312"/>
          </a:xfrm>
        </p:spPr>
        <p:txBody>
          <a:bodyPr>
            <a:noAutofit/>
          </a:bodyPr>
          <a:lstStyle/>
          <a:p>
            <a:pPr algn="ctr"/>
            <a:r>
              <a:rPr lang="en-US" altLang="en-US" sz="4400" dirty="0" smtClean="0">
                <a:latin typeface="+mn-lt"/>
              </a:rPr>
              <a:t>Example 6 Continued</a:t>
            </a:r>
          </a:p>
        </p:txBody>
      </p:sp>
      <p:sp>
        <p:nvSpPr>
          <p:cNvPr id="67589" name="Rectangle 3"/>
          <p:cNvSpPr>
            <a:spLocks noGrp="1" noChangeArrowheads="1"/>
          </p:cNvSpPr>
          <p:nvPr>
            <p:ph idx="1"/>
          </p:nvPr>
        </p:nvSpPr>
        <p:spPr>
          <a:xfrm>
            <a:off x="457200" y="1447800"/>
            <a:ext cx="8229600" cy="5029200"/>
          </a:xfrm>
        </p:spPr>
        <p:txBody>
          <a:bodyPr>
            <a:noAutofit/>
          </a:bodyPr>
          <a:lstStyle/>
          <a:p>
            <a:r>
              <a:rPr lang="en-US" sz="2400" dirty="0"/>
              <a:t>In Year 1, the entire depreciation is allocated to B, and the net operating income of $20,000 is allocated equally to A and B.  The Year 1 allocations have economic effect, leaving each of the partners with a positive Capital Account balance ($10,000) at year end.  There are no nonrecourse deductions in Year 1 because at year end the basis of the property ($800,000) exceeds the amount of the debt ($780,000</a:t>
            </a:r>
            <a:r>
              <a:rPr lang="en-US" sz="2400" dirty="0" smtClean="0"/>
              <a:t>.)</a:t>
            </a:r>
            <a:r>
              <a:rPr lang="en-US" altLang="en-US" sz="2400" dirty="0" smtClean="0"/>
              <a:t>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98607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ChangeArrowheads="1"/>
          </p:cNvSpPr>
          <p:nvPr>
            <p:ph type="title"/>
          </p:nvPr>
        </p:nvSpPr>
        <p:spPr>
          <a:xfrm>
            <a:off x="457200" y="685800"/>
            <a:ext cx="8229600" cy="591312"/>
          </a:xfrm>
        </p:spPr>
        <p:txBody>
          <a:bodyPr>
            <a:noAutofit/>
          </a:bodyPr>
          <a:lstStyle/>
          <a:p>
            <a:pPr algn="ctr"/>
            <a:r>
              <a:rPr lang="en-US" altLang="en-US" sz="4400" dirty="0" smtClean="0">
                <a:latin typeface="+mn-lt"/>
              </a:rPr>
              <a:t>Example 6 Continued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2308542"/>
              </p:ext>
            </p:extLst>
          </p:nvPr>
        </p:nvGraphicFramePr>
        <p:xfrm>
          <a:off x="762000" y="2057400"/>
          <a:ext cx="7620000" cy="2895599"/>
        </p:xfrm>
        <a:graphic>
          <a:graphicData uri="http://schemas.openxmlformats.org/drawingml/2006/table">
            <a:tbl>
              <a:tblPr firstRow="1" bandRow="1">
                <a:tableStyleId>{5C22544A-7EE6-4342-B048-85BDC9FD1C3A}</a:tableStyleId>
              </a:tblPr>
              <a:tblGrid>
                <a:gridCol w="3810000"/>
                <a:gridCol w="3810000"/>
              </a:tblGrid>
              <a:tr h="413657">
                <a:tc>
                  <a:txBody>
                    <a:bodyPr/>
                    <a:lstStyle/>
                    <a:p>
                      <a:r>
                        <a:rPr lang="en-US" dirty="0" smtClean="0"/>
                        <a:t>                             EOY</a:t>
                      </a:r>
                      <a:endParaRPr lang="en-US" dirty="0"/>
                    </a:p>
                  </a:txBody>
                  <a:tcPr>
                    <a:solidFill>
                      <a:schemeClr val="tx2">
                        <a:lumMod val="60000"/>
                        <a:lumOff val="40000"/>
                      </a:schemeClr>
                    </a:solidFill>
                  </a:tcPr>
                </a:tc>
                <a:tc>
                  <a:txBody>
                    <a:bodyPr/>
                    <a:lstStyle/>
                    <a:p>
                      <a:r>
                        <a:rPr lang="en-US" dirty="0" smtClean="0"/>
                        <a:t>                             Year 1</a:t>
                      </a:r>
                      <a:endParaRPr lang="en-US" dirty="0"/>
                    </a:p>
                  </a:txBody>
                  <a:tcPr>
                    <a:solidFill>
                      <a:schemeClr val="tx2">
                        <a:lumMod val="60000"/>
                        <a:lumOff val="40000"/>
                      </a:schemeClr>
                    </a:solidFill>
                  </a:tcPr>
                </a:tc>
              </a:tr>
              <a:tr h="413657">
                <a:tc gridSpan="2">
                  <a:txBody>
                    <a:bodyPr/>
                    <a:lstStyle/>
                    <a:p>
                      <a:pPr algn="ctr"/>
                      <a:r>
                        <a:rPr lang="en-US" dirty="0" smtClean="0"/>
                        <a:t>Assets </a:t>
                      </a:r>
                      <a:endParaRPr lang="en-US" dirty="0"/>
                    </a:p>
                  </a:txBody>
                  <a:tcPr>
                    <a:solidFill>
                      <a:schemeClr val="tx2">
                        <a:lumMod val="20000"/>
                        <a:lumOff val="80000"/>
                      </a:schemeClr>
                    </a:solidFill>
                  </a:tcPr>
                </a:tc>
                <a:tc hMerge="1">
                  <a:txBody>
                    <a:bodyPr/>
                    <a:lstStyle/>
                    <a:p>
                      <a:endParaRPr lang="en-US" dirty="0"/>
                    </a:p>
                  </a:txBody>
                  <a:tcPr/>
                </a:tc>
              </a:tr>
              <a:tr h="413657">
                <a:tc>
                  <a:txBody>
                    <a:bodyPr/>
                    <a:lstStyle/>
                    <a:p>
                      <a:r>
                        <a:rPr lang="en-US" dirty="0" smtClean="0"/>
                        <a:t>Building </a:t>
                      </a:r>
                      <a:endParaRPr lang="en-US" dirty="0"/>
                    </a:p>
                  </a:txBody>
                  <a:tcPr>
                    <a:solidFill>
                      <a:schemeClr val="tx2">
                        <a:lumMod val="20000"/>
                        <a:lumOff val="80000"/>
                      </a:schemeClr>
                    </a:solidFill>
                  </a:tcPr>
                </a:tc>
                <a:tc>
                  <a:txBody>
                    <a:bodyPr/>
                    <a:lstStyle/>
                    <a:p>
                      <a:pPr algn="r"/>
                      <a:r>
                        <a:rPr lang="en-US" dirty="0" smtClean="0"/>
                        <a:t>$800,000</a:t>
                      </a:r>
                      <a:endParaRPr lang="en-US" dirty="0"/>
                    </a:p>
                  </a:txBody>
                  <a:tcPr>
                    <a:solidFill>
                      <a:schemeClr val="tx2">
                        <a:lumMod val="20000"/>
                        <a:lumOff val="80000"/>
                      </a:schemeClr>
                    </a:solidFill>
                  </a:tcPr>
                </a:tc>
              </a:tr>
              <a:tr h="413657">
                <a:tc gridSpan="2">
                  <a:txBody>
                    <a:bodyPr/>
                    <a:lstStyle/>
                    <a:p>
                      <a:pPr algn="ctr"/>
                      <a:r>
                        <a:rPr lang="en-US" dirty="0" smtClean="0"/>
                        <a:t>Liability and Equity </a:t>
                      </a:r>
                      <a:endParaRPr lang="en-US" dirty="0"/>
                    </a:p>
                  </a:txBody>
                  <a:tcPr>
                    <a:solidFill>
                      <a:schemeClr val="tx2">
                        <a:lumMod val="20000"/>
                        <a:lumOff val="80000"/>
                      </a:schemeClr>
                    </a:solidFill>
                  </a:tcPr>
                </a:tc>
                <a:tc hMerge="1">
                  <a:txBody>
                    <a:bodyPr/>
                    <a:lstStyle/>
                    <a:p>
                      <a:endParaRPr lang="en-US" dirty="0"/>
                    </a:p>
                  </a:txBody>
                  <a:tcPr/>
                </a:tc>
              </a:tr>
              <a:tr h="413657">
                <a:tc>
                  <a:txBody>
                    <a:bodyPr/>
                    <a:lstStyle/>
                    <a:p>
                      <a:r>
                        <a:rPr lang="en-US" dirty="0" smtClean="0"/>
                        <a:t>Nonrecourse</a:t>
                      </a:r>
                      <a:r>
                        <a:rPr lang="en-US" baseline="0" dirty="0" smtClean="0"/>
                        <a:t> Debt </a:t>
                      </a:r>
                      <a:endParaRPr lang="en-US" dirty="0"/>
                    </a:p>
                  </a:txBody>
                  <a:tcPr>
                    <a:solidFill>
                      <a:schemeClr val="tx2">
                        <a:lumMod val="20000"/>
                        <a:lumOff val="80000"/>
                      </a:schemeClr>
                    </a:solidFill>
                  </a:tcPr>
                </a:tc>
                <a:tc>
                  <a:txBody>
                    <a:bodyPr/>
                    <a:lstStyle/>
                    <a:p>
                      <a:pPr algn="r"/>
                      <a:r>
                        <a:rPr lang="en-US" dirty="0" smtClean="0"/>
                        <a:t>$780,000</a:t>
                      </a:r>
                    </a:p>
                  </a:txBody>
                  <a:tcPr>
                    <a:solidFill>
                      <a:schemeClr val="tx2">
                        <a:lumMod val="20000"/>
                        <a:lumOff val="80000"/>
                      </a:schemeClr>
                    </a:solidFill>
                  </a:tcPr>
                </a:tc>
              </a:tr>
              <a:tr h="413657">
                <a:tc>
                  <a:txBody>
                    <a:bodyPr/>
                    <a:lstStyle/>
                    <a:p>
                      <a:r>
                        <a:rPr lang="en-US" dirty="0" smtClean="0"/>
                        <a:t>A</a:t>
                      </a:r>
                      <a:endParaRPr lang="en-US" dirty="0"/>
                    </a:p>
                  </a:txBody>
                  <a:tcPr>
                    <a:solidFill>
                      <a:schemeClr val="tx2">
                        <a:lumMod val="20000"/>
                        <a:lumOff val="80000"/>
                      </a:schemeClr>
                    </a:solidFill>
                  </a:tcPr>
                </a:tc>
                <a:tc>
                  <a:txBody>
                    <a:bodyPr/>
                    <a:lstStyle/>
                    <a:p>
                      <a:pPr algn="r"/>
                      <a:r>
                        <a:rPr lang="en-US" dirty="0" smtClean="0"/>
                        <a:t>$10,000</a:t>
                      </a:r>
                      <a:endParaRPr lang="en-US" dirty="0"/>
                    </a:p>
                  </a:txBody>
                  <a:tcPr>
                    <a:solidFill>
                      <a:schemeClr val="tx2">
                        <a:lumMod val="20000"/>
                        <a:lumOff val="80000"/>
                      </a:schemeClr>
                    </a:solidFill>
                  </a:tcPr>
                </a:tc>
              </a:tr>
              <a:tr h="413657">
                <a:tc>
                  <a:txBody>
                    <a:bodyPr/>
                    <a:lstStyle/>
                    <a:p>
                      <a:r>
                        <a:rPr lang="en-US" dirty="0" smtClean="0"/>
                        <a:t>B</a:t>
                      </a:r>
                      <a:endParaRPr lang="en-US" dirty="0"/>
                    </a:p>
                  </a:txBody>
                  <a:tcPr>
                    <a:solidFill>
                      <a:schemeClr val="tx2">
                        <a:lumMod val="20000"/>
                        <a:lumOff val="80000"/>
                      </a:schemeClr>
                    </a:solidFill>
                  </a:tcPr>
                </a:tc>
                <a:tc>
                  <a:txBody>
                    <a:bodyPr/>
                    <a:lstStyle/>
                    <a:p>
                      <a:pPr algn="r"/>
                      <a:r>
                        <a:rPr lang="en-US" dirty="0" smtClean="0"/>
                        <a:t>$10,000</a:t>
                      </a:r>
                      <a:endParaRPr lang="en-US" dirty="0"/>
                    </a:p>
                  </a:txBody>
                  <a:tcPr>
                    <a:solidFill>
                      <a:schemeClr val="tx2">
                        <a:lumMod val="20000"/>
                        <a:lumOff val="80000"/>
                      </a:schemeClr>
                    </a:solidFill>
                  </a:tcPr>
                </a:tc>
              </a:tr>
            </a:tbl>
          </a:graphicData>
        </a:graphic>
      </p:graphicFrame>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48</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9740262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2"/>
          <p:cNvSpPr>
            <a:spLocks noGrp="1" noChangeArrowheads="1"/>
          </p:cNvSpPr>
          <p:nvPr>
            <p:ph type="title"/>
          </p:nvPr>
        </p:nvSpPr>
        <p:spPr>
          <a:xfrm>
            <a:off x="457200" y="704088"/>
            <a:ext cx="8229600" cy="591312"/>
          </a:xfrm>
        </p:spPr>
        <p:txBody>
          <a:bodyPr>
            <a:noAutofit/>
          </a:bodyPr>
          <a:lstStyle/>
          <a:p>
            <a:pPr algn="ctr"/>
            <a:r>
              <a:rPr lang="en-US" altLang="en-US" sz="4400" dirty="0" smtClean="0">
                <a:latin typeface="+mn-lt"/>
              </a:rPr>
              <a:t>Example 6 Continued</a:t>
            </a:r>
          </a:p>
        </p:txBody>
      </p:sp>
      <p:sp>
        <p:nvSpPr>
          <p:cNvPr id="67589" name="Rectangle 3"/>
          <p:cNvSpPr>
            <a:spLocks noGrp="1" noChangeArrowheads="1"/>
          </p:cNvSpPr>
          <p:nvPr>
            <p:ph idx="1"/>
          </p:nvPr>
        </p:nvSpPr>
        <p:spPr>
          <a:xfrm>
            <a:off x="457200" y="1447800"/>
            <a:ext cx="8229600" cy="5029200"/>
          </a:xfrm>
        </p:spPr>
        <p:txBody>
          <a:bodyPr>
            <a:noAutofit/>
          </a:bodyPr>
          <a:lstStyle/>
          <a:p>
            <a:pPr marL="0" indent="0">
              <a:buNone/>
            </a:pPr>
            <a:endParaRPr lang="en-US" sz="800" dirty="0"/>
          </a:p>
          <a:p>
            <a:r>
              <a:rPr lang="en-US" sz="2400" dirty="0"/>
              <a:t>At the end of Year 2, there is partnership minimum gain of $160,000 ($760,000 debt less $600,000 basis).  Accordingly, the $200,000 depreciation deduction comprises $40,000 of recourse deductions and $160,000 of nonrecourse deductions.  </a:t>
            </a:r>
            <a:endParaRPr lang="en-US" sz="2400" dirty="0" smtClean="0"/>
          </a:p>
          <a:p>
            <a:pPr marL="0" indent="0">
              <a:buNone/>
            </a:pPr>
            <a:endParaRPr lang="en-US" sz="1000" dirty="0" smtClean="0"/>
          </a:p>
          <a:p>
            <a:r>
              <a:rPr lang="en-US" sz="2400" dirty="0" smtClean="0"/>
              <a:t>Without </a:t>
            </a:r>
            <a:r>
              <a:rPr lang="en-US" sz="2400" dirty="0"/>
              <a:t>regard to the nonrecourse deductions, the partnership has a taxable loss of $20,000 for Year 2 ($150,000 operating income less $130,000 operating expenses less $40,000 depreciation)  Allocation of the $20,000 loss equally to A and B has economic effect, and reduces each partner's Capital Account to zero.</a:t>
            </a:r>
          </a:p>
          <a:p>
            <a:pPr lvl="2" eaLnBrk="1" hangingPunct="1">
              <a:buFont typeface="Wingdings" pitchFamily="2" charset="2"/>
              <a:buNone/>
            </a:pPr>
            <a:r>
              <a:rPr lang="en-US" altLang="en-US" sz="2600" dirty="0" smtClean="0"/>
              <a:t>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49</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0576083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3"/>
          <p:cNvSpPr>
            <a:spLocks noGrp="1" noChangeArrowheads="1"/>
          </p:cNvSpPr>
          <p:nvPr>
            <p:ph idx="1"/>
          </p:nvPr>
        </p:nvSpPr>
        <p:spPr>
          <a:xfrm>
            <a:off x="457200" y="1600200"/>
            <a:ext cx="8229600" cy="4724400"/>
          </a:xfrm>
        </p:spPr>
        <p:txBody>
          <a:bodyPr>
            <a:noAutofit/>
          </a:bodyPr>
          <a:lstStyle/>
          <a:p>
            <a:pPr marL="457200" lvl="1" indent="-406400"/>
            <a:r>
              <a:rPr lang="en-US" sz="2600" u="sng" dirty="0" smtClean="0"/>
              <a:t>Nonrecourse Deductions</a:t>
            </a:r>
            <a:r>
              <a:rPr lang="en-US" sz="2600" dirty="0" smtClean="0"/>
              <a:t>. The </a:t>
            </a:r>
            <a:r>
              <a:rPr lang="en-US" sz="2600" dirty="0"/>
              <a:t>§ 704(b) regulations provide unique rules with respect to Nonrecourse </a:t>
            </a:r>
            <a:r>
              <a:rPr lang="en-US" sz="2600" dirty="0" smtClean="0"/>
              <a:t>Deductions because, by definition, the risk of loss falls on the creditor.  The essential </a:t>
            </a:r>
            <a:r>
              <a:rPr lang="en-US" sz="2600" dirty="0"/>
              <a:t>concept is that </a:t>
            </a:r>
            <a:r>
              <a:rPr lang="en-US" sz="2600" dirty="0" smtClean="0"/>
              <a:t>so long as the </a:t>
            </a:r>
            <a:r>
              <a:rPr lang="en-US" sz="2600" dirty="0"/>
              <a:t>Nonrecourse Deductions impact the Capital Account of the </a:t>
            </a:r>
            <a:r>
              <a:rPr lang="en-US" sz="2600" dirty="0" smtClean="0"/>
              <a:t>partners and if </a:t>
            </a:r>
            <a:r>
              <a:rPr lang="en-US" sz="2600" dirty="0"/>
              <a:t>the partners </a:t>
            </a:r>
            <a:r>
              <a:rPr lang="en-US" sz="2600" dirty="0" smtClean="0"/>
              <a:t>are required to </a:t>
            </a:r>
            <a:r>
              <a:rPr lang="en-US" sz="2600" dirty="0"/>
              <a:t>"pay back" the tax benefit derived from the Nonrecourse Deductions upon disposition of Property (or earlier) </a:t>
            </a:r>
            <a:r>
              <a:rPr lang="en-US" sz="2600" dirty="0" smtClean="0"/>
              <a:t>then, </a:t>
            </a:r>
            <a:r>
              <a:rPr lang="en-US" sz="2600" dirty="0"/>
              <a:t>the allocations of the Nonrecourse Deductions will be respected.</a:t>
            </a:r>
          </a:p>
        </p:txBody>
      </p:sp>
      <p:sp>
        <p:nvSpPr>
          <p:cNvPr id="8" name="Rectangle 2"/>
          <p:cNvSpPr>
            <a:spLocks noGrp="1" noChangeArrowheads="1"/>
          </p:cNvSpPr>
          <p:nvPr>
            <p:ph type="title"/>
          </p:nvPr>
        </p:nvSpPr>
        <p:spPr>
          <a:xfrm>
            <a:off x="457200" y="762000"/>
            <a:ext cx="8229600" cy="590550"/>
          </a:xfrm>
        </p:spPr>
        <p:txBody>
          <a:bodyPr>
            <a:noAutofit/>
          </a:bodyPr>
          <a:lstStyle/>
          <a:p>
            <a:pPr algn="ctr"/>
            <a:r>
              <a:rPr lang="en-US" sz="4400" dirty="0">
                <a:latin typeface="+mn-lt"/>
              </a:rPr>
              <a:t>Background</a:t>
            </a:r>
            <a:endParaRPr lang="en-US" altLang="en-US" sz="4400" dirty="0" smtClean="0">
              <a:latin typeface="+mn-lt"/>
            </a:endParaRP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03486818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6 Continued</a:t>
            </a:r>
            <a:endParaRPr lang="en-US" sz="4400" dirty="0">
              <a:latin typeface="+mn-lt"/>
            </a:endParaRPr>
          </a:p>
        </p:txBody>
      </p:sp>
      <p:sp>
        <p:nvSpPr>
          <p:cNvPr id="3" name="Content Placeholder 2"/>
          <p:cNvSpPr>
            <a:spLocks noGrp="1"/>
          </p:cNvSpPr>
          <p:nvPr>
            <p:ph idx="1"/>
          </p:nvPr>
        </p:nvSpPr>
        <p:spPr>
          <a:xfrm>
            <a:off x="457200" y="1447800"/>
            <a:ext cx="8534400" cy="4953000"/>
          </a:xfrm>
        </p:spPr>
        <p:txBody>
          <a:bodyPr>
            <a:noAutofit/>
          </a:bodyPr>
          <a:lstStyle/>
          <a:p>
            <a:r>
              <a:rPr lang="en-US" sz="2400" dirty="0"/>
              <a:t>The $160,000 of nonrecourse deductions for Year 2 may be allocated in any manner that is "reasonably consistent" with valid allocations of other significant items attributable to the underlying property.  A 50/50 allocation, for example, would correspond to the partners' equal division of other significant items that have economic </a:t>
            </a:r>
            <a:r>
              <a:rPr lang="en-US" sz="2400" dirty="0" smtClean="0"/>
              <a:t>effect. </a:t>
            </a:r>
            <a:r>
              <a:rPr lang="en-US" sz="2400" dirty="0"/>
              <a:t>Can the entire nonrecourse deduction be allocated to B, on the ground that it corresponds to the allocation to B of the entire Year 1 depreciation (consisting of $200,000 or recourse deductions attributable to B's investment in the property)?  If the allocation of Year 1 deprecation represents a "significant item," then an allocation of the entire nonrecourse deduction to B should be respected.</a:t>
            </a:r>
            <a:r>
              <a:rPr lang="en-US" dirty="0"/>
              <a:t> </a:t>
            </a:r>
            <a:endParaRPr lang="en-US"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50</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5080611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6 Continued</a:t>
            </a:r>
            <a:endParaRPr lang="en-US" sz="4400" dirty="0">
              <a:latin typeface="+mn-lt"/>
            </a:endParaRPr>
          </a:p>
        </p:txBody>
      </p:sp>
      <p:sp>
        <p:nvSpPr>
          <p:cNvPr id="3" name="Content Placeholder 2"/>
          <p:cNvSpPr>
            <a:spLocks noGrp="1"/>
          </p:cNvSpPr>
          <p:nvPr>
            <p:ph idx="1"/>
          </p:nvPr>
        </p:nvSpPr>
        <p:spPr>
          <a:xfrm>
            <a:off x="609600" y="1447800"/>
            <a:ext cx="7924800" cy="5181600"/>
          </a:xfrm>
        </p:spPr>
        <p:txBody>
          <a:bodyPr>
            <a:normAutofit/>
          </a:bodyPr>
          <a:lstStyle/>
          <a:p>
            <a:r>
              <a:rPr lang="en-US" sz="2400" dirty="0"/>
              <a:t>At the end of Year 2, B would have a negative Capital Account balance of $160,000 which corresponds to his share of the partnership minimum gain.  For purposes of the alternate economic effect test, a partner's share of partnership minimum gain is added to his actual deficit restoration obligation, if any.  Reg. § 1.704-2(g)(1),-1(b)(2)(ii)(d).  Thus, B is deemed to have a deficit restoration obligation of $160,000</a:t>
            </a:r>
            <a:r>
              <a:rPr lang="en-US" sz="2400" dirty="0" smtClean="0"/>
              <a:t>.</a:t>
            </a:r>
          </a:p>
          <a:p>
            <a:pPr marL="0" indent="0">
              <a:buNone/>
            </a:pPr>
            <a:endParaRPr lang="en-US" dirty="0" smtClean="0"/>
          </a:p>
          <a:p>
            <a:endParaRPr lang="en-US"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51</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4295111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6 Continued</a:t>
            </a:r>
            <a:endParaRPr lang="en-US" sz="4400" dirty="0">
              <a:latin typeface="+mn-lt"/>
            </a:endParaRPr>
          </a:p>
        </p:txBody>
      </p:sp>
      <p:sp>
        <p:nvSpPr>
          <p:cNvPr id="3" name="Content Placeholder 2"/>
          <p:cNvSpPr>
            <a:spLocks noGrp="1"/>
          </p:cNvSpPr>
          <p:nvPr>
            <p:ph idx="1"/>
          </p:nvPr>
        </p:nvSpPr>
        <p:spPr>
          <a:xfrm>
            <a:off x="457200" y="1447800"/>
            <a:ext cx="8153400" cy="5105400"/>
          </a:xfrm>
        </p:spPr>
        <p:txBody>
          <a:bodyPr>
            <a:normAutofit/>
          </a:bodyPr>
          <a:lstStyle/>
          <a:p>
            <a:pPr marL="0" indent="0">
              <a:buNone/>
            </a:pPr>
            <a:endParaRPr lang="en-US" sz="1700" dirty="0" smtClean="0"/>
          </a:p>
          <a:p>
            <a:pPr marL="0" indent="0">
              <a:buNone/>
            </a:pPr>
            <a:endParaRPr lang="en-US"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52</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00111145"/>
              </p:ext>
            </p:extLst>
          </p:nvPr>
        </p:nvGraphicFramePr>
        <p:xfrm>
          <a:off x="914400" y="2133600"/>
          <a:ext cx="7391400" cy="2895600"/>
        </p:xfrm>
        <a:graphic>
          <a:graphicData uri="http://schemas.openxmlformats.org/drawingml/2006/table">
            <a:tbl>
              <a:tblPr firstRow="1" bandRow="1">
                <a:tableStyleId>{5C22544A-7EE6-4342-B048-85BDC9FD1C3A}</a:tableStyleId>
              </a:tblPr>
              <a:tblGrid>
                <a:gridCol w="3695700"/>
                <a:gridCol w="3695700"/>
              </a:tblGrid>
              <a:tr h="482600">
                <a:tc>
                  <a:txBody>
                    <a:bodyPr/>
                    <a:lstStyle/>
                    <a:p>
                      <a:pPr algn="ctr"/>
                      <a:r>
                        <a:rPr lang="en-US" dirty="0" err="1" smtClean="0"/>
                        <a:t>EOY</a:t>
                      </a:r>
                      <a:r>
                        <a:rPr lang="en-US" dirty="0" smtClean="0"/>
                        <a:t> </a:t>
                      </a:r>
                      <a:endParaRPr lang="en-US" dirty="0"/>
                    </a:p>
                  </a:txBody>
                  <a:tcPr>
                    <a:solidFill>
                      <a:schemeClr val="tx2">
                        <a:lumMod val="60000"/>
                        <a:lumOff val="40000"/>
                      </a:schemeClr>
                    </a:solidFill>
                  </a:tcPr>
                </a:tc>
                <a:tc>
                  <a:txBody>
                    <a:bodyPr/>
                    <a:lstStyle/>
                    <a:p>
                      <a:pPr algn="ctr"/>
                      <a:r>
                        <a:rPr lang="en-US" dirty="0" smtClean="0"/>
                        <a:t>Year 2</a:t>
                      </a:r>
                      <a:endParaRPr lang="en-US" dirty="0"/>
                    </a:p>
                  </a:txBody>
                  <a:tcPr>
                    <a:solidFill>
                      <a:schemeClr val="tx2">
                        <a:lumMod val="60000"/>
                        <a:lumOff val="40000"/>
                      </a:schemeClr>
                    </a:solidFill>
                  </a:tcPr>
                </a:tc>
              </a:tr>
              <a:tr h="482600">
                <a:tc>
                  <a:txBody>
                    <a:bodyPr/>
                    <a:lstStyle/>
                    <a:p>
                      <a:r>
                        <a:rPr lang="en-US" dirty="0" smtClean="0"/>
                        <a:t>Building </a:t>
                      </a:r>
                      <a:endParaRPr lang="en-US" dirty="0"/>
                    </a:p>
                  </a:txBody>
                  <a:tcPr>
                    <a:solidFill>
                      <a:schemeClr val="tx2">
                        <a:lumMod val="20000"/>
                        <a:lumOff val="80000"/>
                      </a:schemeClr>
                    </a:solidFill>
                  </a:tcPr>
                </a:tc>
                <a:tc>
                  <a:txBody>
                    <a:bodyPr/>
                    <a:lstStyle/>
                    <a:p>
                      <a:pPr algn="r"/>
                      <a:r>
                        <a:rPr lang="en-US" dirty="0" smtClean="0"/>
                        <a:t>$600,000</a:t>
                      </a:r>
                      <a:endParaRPr lang="en-US" dirty="0"/>
                    </a:p>
                  </a:txBody>
                  <a:tcPr>
                    <a:solidFill>
                      <a:schemeClr val="tx2">
                        <a:lumMod val="20000"/>
                        <a:lumOff val="80000"/>
                      </a:schemeClr>
                    </a:solidFill>
                  </a:tcPr>
                </a:tc>
              </a:tr>
              <a:tr h="482600">
                <a:tc gridSpan="2">
                  <a:txBody>
                    <a:bodyPr/>
                    <a:lstStyle/>
                    <a:p>
                      <a:pPr algn="ctr"/>
                      <a:r>
                        <a:rPr lang="en-US" dirty="0" smtClean="0"/>
                        <a:t>Liability and Equity </a:t>
                      </a:r>
                      <a:endParaRPr lang="en-US" dirty="0"/>
                    </a:p>
                  </a:txBody>
                  <a:tcPr>
                    <a:solidFill>
                      <a:schemeClr val="tx2">
                        <a:lumMod val="20000"/>
                        <a:lumOff val="80000"/>
                      </a:schemeClr>
                    </a:solidFill>
                  </a:tcPr>
                </a:tc>
                <a:tc hMerge="1">
                  <a:txBody>
                    <a:bodyPr/>
                    <a:lstStyle/>
                    <a:p>
                      <a:endParaRPr lang="en-US" dirty="0"/>
                    </a:p>
                  </a:txBody>
                  <a:tcPr/>
                </a:tc>
              </a:tr>
              <a:tr h="482600">
                <a:tc>
                  <a:txBody>
                    <a:bodyPr/>
                    <a:lstStyle/>
                    <a:p>
                      <a:r>
                        <a:rPr lang="en-US" dirty="0" smtClean="0"/>
                        <a:t>Nonrecourse Debt </a:t>
                      </a:r>
                      <a:endParaRPr lang="en-US" dirty="0"/>
                    </a:p>
                  </a:txBody>
                  <a:tcPr>
                    <a:solidFill>
                      <a:schemeClr val="tx2">
                        <a:lumMod val="20000"/>
                        <a:lumOff val="80000"/>
                      </a:schemeClr>
                    </a:solidFill>
                  </a:tcPr>
                </a:tc>
                <a:tc>
                  <a:txBody>
                    <a:bodyPr/>
                    <a:lstStyle/>
                    <a:p>
                      <a:pPr algn="r"/>
                      <a:r>
                        <a:rPr lang="en-US" dirty="0" smtClean="0"/>
                        <a:t>$760,000</a:t>
                      </a:r>
                      <a:endParaRPr lang="en-US" dirty="0"/>
                    </a:p>
                  </a:txBody>
                  <a:tcPr>
                    <a:solidFill>
                      <a:schemeClr val="tx2">
                        <a:lumMod val="20000"/>
                        <a:lumOff val="80000"/>
                      </a:schemeClr>
                    </a:solidFill>
                  </a:tcPr>
                </a:tc>
              </a:tr>
              <a:tr h="482600">
                <a:tc>
                  <a:txBody>
                    <a:bodyPr/>
                    <a:lstStyle/>
                    <a:p>
                      <a:r>
                        <a:rPr lang="en-US" dirty="0" smtClean="0"/>
                        <a:t>A</a:t>
                      </a:r>
                      <a:endParaRPr lang="en-US" dirty="0"/>
                    </a:p>
                  </a:txBody>
                  <a:tcPr>
                    <a:solidFill>
                      <a:schemeClr val="tx2">
                        <a:lumMod val="20000"/>
                        <a:lumOff val="80000"/>
                      </a:schemeClr>
                    </a:solidFill>
                  </a:tcPr>
                </a:tc>
                <a:tc>
                  <a:txBody>
                    <a:bodyPr/>
                    <a:lstStyle/>
                    <a:p>
                      <a:pPr algn="r"/>
                      <a:r>
                        <a:rPr lang="en-US" dirty="0" smtClean="0"/>
                        <a:t>-0-</a:t>
                      </a:r>
                      <a:endParaRPr lang="en-US" dirty="0"/>
                    </a:p>
                  </a:txBody>
                  <a:tcPr>
                    <a:solidFill>
                      <a:schemeClr val="tx2">
                        <a:lumMod val="20000"/>
                        <a:lumOff val="80000"/>
                      </a:schemeClr>
                    </a:solidFill>
                  </a:tcPr>
                </a:tc>
              </a:tr>
              <a:tr h="482600">
                <a:tc>
                  <a:txBody>
                    <a:bodyPr/>
                    <a:lstStyle/>
                    <a:p>
                      <a:r>
                        <a:rPr lang="en-US" dirty="0" smtClean="0"/>
                        <a:t>B</a:t>
                      </a:r>
                      <a:endParaRPr lang="en-US" dirty="0"/>
                    </a:p>
                  </a:txBody>
                  <a:tcPr>
                    <a:solidFill>
                      <a:schemeClr val="tx2">
                        <a:lumMod val="20000"/>
                        <a:lumOff val="80000"/>
                      </a:schemeClr>
                    </a:solidFill>
                  </a:tcPr>
                </a:tc>
                <a:tc>
                  <a:txBody>
                    <a:bodyPr/>
                    <a:lstStyle/>
                    <a:p>
                      <a:pPr algn="r"/>
                      <a:r>
                        <a:rPr lang="en-US" dirty="0" smtClean="0"/>
                        <a:t>&lt;$160,000&gt;</a:t>
                      </a:r>
                      <a:endParaRPr lang="en-US" dirty="0"/>
                    </a:p>
                  </a:txBody>
                  <a:tcPr>
                    <a:solidFill>
                      <a:schemeClr val="tx2">
                        <a:lumMod val="20000"/>
                        <a:lumOff val="80000"/>
                      </a:schemeClr>
                    </a:solidFill>
                  </a:tcPr>
                </a:tc>
              </a:tr>
            </a:tbl>
          </a:graphicData>
        </a:graphic>
      </p:graphicFrame>
      <p:sp>
        <p:nvSpPr>
          <p:cNvPr id="5" name="Footer Placeholder 4"/>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7595616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9677400" cy="685800"/>
          </a:xfrm>
        </p:spPr>
        <p:txBody>
          <a:bodyPr>
            <a:noAutofit/>
          </a:bodyPr>
          <a:lstStyle/>
          <a:p>
            <a:pPr algn="ctr"/>
            <a:r>
              <a:rPr lang="en-US" sz="3800" dirty="0">
                <a:latin typeface="+mn-lt"/>
              </a:rPr>
              <a:t>Targeted Allocations; the Attorney Revolt</a:t>
            </a:r>
          </a:p>
        </p:txBody>
      </p:sp>
      <p:sp>
        <p:nvSpPr>
          <p:cNvPr id="3" name="Content Placeholder 2"/>
          <p:cNvSpPr>
            <a:spLocks noGrp="1"/>
          </p:cNvSpPr>
          <p:nvPr>
            <p:ph idx="1"/>
          </p:nvPr>
        </p:nvSpPr>
        <p:spPr>
          <a:xfrm>
            <a:off x="457200" y="1676400"/>
            <a:ext cx="8153400" cy="4648200"/>
          </a:xfrm>
        </p:spPr>
        <p:txBody>
          <a:bodyPr>
            <a:normAutofit/>
          </a:bodyPr>
          <a:lstStyle/>
          <a:p>
            <a:r>
              <a:rPr lang="en-US" sz="2400" dirty="0" smtClean="0"/>
              <a:t>The </a:t>
            </a:r>
            <a:r>
              <a:rPr lang="en-US" sz="2400" dirty="0"/>
              <a:t>typical partnership agreement containing Targeted Allocation provisions provides for detailed cash distribution provisions and simply states that profits and losses are allocated so that each partner's Capital Account will be equal (or as close as possible) the cash he is supposed to receive under the cash distribution provisions as if the partnership sold all of its assets at book value and the partnership dissolved.  This eliminates the need for the attorney to work through the tax allocations, and shifts it to the CPA who is in charge of compliance.</a:t>
            </a:r>
          </a:p>
          <a:p>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53</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9651881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91312"/>
          </a:xfrm>
        </p:spPr>
        <p:txBody>
          <a:bodyPr>
            <a:noAutofit/>
          </a:bodyPr>
          <a:lstStyle/>
          <a:p>
            <a:pPr algn="ctr"/>
            <a:r>
              <a:rPr lang="en-US" sz="4400" dirty="0">
                <a:latin typeface="+mn-lt"/>
              </a:rPr>
              <a:t>Layercake Allocations (704(b))</a:t>
            </a:r>
          </a:p>
        </p:txBody>
      </p:sp>
      <p:sp>
        <p:nvSpPr>
          <p:cNvPr id="3" name="Content Placeholder 2"/>
          <p:cNvSpPr>
            <a:spLocks noGrp="1"/>
          </p:cNvSpPr>
          <p:nvPr>
            <p:ph idx="1"/>
          </p:nvPr>
        </p:nvSpPr>
        <p:spPr>
          <a:xfrm>
            <a:off x="457200" y="1447800"/>
            <a:ext cx="8229600" cy="4953000"/>
          </a:xfrm>
        </p:spPr>
        <p:txBody>
          <a:bodyPr>
            <a:normAutofit/>
          </a:bodyPr>
          <a:lstStyle/>
          <a:p>
            <a:r>
              <a:rPr lang="en-US" sz="2400" dirty="0"/>
              <a:t>With Layercake Allocations, the attorney will draft the operating income, capital income, and tax distribution provisions.  Liquidating distributions will be made in accordance with Capital Accounts in order to comply with the 704(b) regulations.  The attorney then has to prepare the tax allocation provisions which will make sure that, at the end of the day, the Capital Accounts will reflect the economic relationship of the partners.  This usually requires a “T Account” analysis based on projected operations and sale of the assets on liquidation, all of which must be done prior to execution of the partnership agreement.</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6504401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7</a:t>
            </a:r>
            <a:endParaRPr lang="en-US" sz="4400" dirty="0">
              <a:latin typeface="+mn-lt"/>
            </a:endParaRPr>
          </a:p>
        </p:txBody>
      </p:sp>
      <p:sp>
        <p:nvSpPr>
          <p:cNvPr id="3" name="Content Placeholder 2"/>
          <p:cNvSpPr>
            <a:spLocks noGrp="1"/>
          </p:cNvSpPr>
          <p:nvPr>
            <p:ph idx="1"/>
          </p:nvPr>
        </p:nvSpPr>
        <p:spPr>
          <a:xfrm>
            <a:off x="457200" y="1447800"/>
            <a:ext cx="8305800" cy="4953000"/>
          </a:xfrm>
        </p:spPr>
        <p:txBody>
          <a:bodyPr>
            <a:normAutofit/>
          </a:bodyPr>
          <a:lstStyle/>
          <a:p>
            <a:r>
              <a:rPr lang="en-US" sz="2400" dirty="0"/>
              <a:t>The classic situation in which a Targeted Allocation is used in when Partner A puts up the money and is entitled to a preferred return on the money plus a priority cash distribution of the preferred return and his initial capital investment</a:t>
            </a:r>
            <a:r>
              <a:rPr lang="en-US" sz="2400" dirty="0" smtClean="0"/>
              <a:t>.</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6601332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7 Continued</a:t>
            </a:r>
            <a:endParaRPr lang="en-US" sz="4400" dirty="0">
              <a:latin typeface="+mn-lt"/>
            </a:endParaRPr>
          </a:p>
        </p:txBody>
      </p:sp>
      <p:sp>
        <p:nvSpPr>
          <p:cNvPr id="3" name="Content Placeholder 2"/>
          <p:cNvSpPr>
            <a:spLocks noGrp="1"/>
          </p:cNvSpPr>
          <p:nvPr>
            <p:ph idx="1"/>
          </p:nvPr>
        </p:nvSpPr>
        <p:spPr>
          <a:xfrm>
            <a:off x="533400" y="1447800"/>
            <a:ext cx="8153400" cy="4953000"/>
          </a:xfrm>
        </p:spPr>
        <p:txBody>
          <a:bodyPr>
            <a:normAutofit/>
          </a:bodyPr>
          <a:lstStyle/>
          <a:p>
            <a:r>
              <a:rPr lang="en-US" sz="2400" dirty="0" smtClean="0"/>
              <a:t>Partner </a:t>
            </a:r>
            <a:r>
              <a:rPr lang="en-US" sz="2400" dirty="0"/>
              <a:t>A contributes $1,000 to the partnership.  Partner B is the service provider.  A is entitled to cash sufficient to provide A with distributions equal a 10% preferred return plus on capital; next, B receives an amount equal to his $1,000; and then A and B split 50/50.  Assume that in Year 1 the partnership has income of $4,000.  The parties also usually include a tax distribution provision so that A and B will receive a distribution to pay their respective taxes on partnership income</a:t>
            </a:r>
            <a:r>
              <a:rPr lang="en-US" sz="2400" dirty="0" smtClean="0"/>
              <a:t>.</a:t>
            </a:r>
            <a:endParaRPr lang="en-US" sz="2400"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2568058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sz="4400" dirty="0">
                <a:latin typeface="+mn-lt"/>
              </a:rPr>
              <a:t>Targeted </a:t>
            </a:r>
            <a:r>
              <a:rPr lang="en-US" sz="4400" dirty="0" smtClean="0">
                <a:latin typeface="+mn-lt"/>
              </a:rPr>
              <a:t>Allocation</a:t>
            </a:r>
            <a:endParaRPr lang="en-US" sz="4400" dirty="0">
              <a:latin typeface="+mn-lt"/>
            </a:endParaRPr>
          </a:p>
        </p:txBody>
      </p:sp>
      <p:sp>
        <p:nvSpPr>
          <p:cNvPr id="3" name="Content Placeholder 2"/>
          <p:cNvSpPr>
            <a:spLocks noGrp="1"/>
          </p:cNvSpPr>
          <p:nvPr>
            <p:ph idx="1"/>
          </p:nvPr>
        </p:nvSpPr>
        <p:spPr>
          <a:xfrm>
            <a:off x="304800" y="1447800"/>
            <a:ext cx="8382000" cy="5105400"/>
          </a:xfrm>
        </p:spPr>
        <p:txBody>
          <a:bodyPr>
            <a:normAutofit/>
          </a:bodyPr>
          <a:lstStyle/>
          <a:p>
            <a:pPr marL="466725" lvl="1" indent="-355600"/>
            <a:r>
              <a:rPr lang="en-US" dirty="0"/>
              <a:t>Under the Targeted Allocation approach, A and B's Capital Account will be computed each year taking into account contributions and distributions for the year as if all of the assets were sold at book value (as adjusted and the partnership liquidated.  The liquidation value (cash plus gross asset value of assets) is $5,000 ($1,000 original cash plus $4,000 earnings); A is entitled to a $100 priority return after Year 1 (10% preferred return) plus $1,000 return of capital or $1,100; B is entitled to the next $1,000; and A and B split the next $2,900 50/50.  That gives A a targeted Capital Account of $2,550 and B a targeted Capital Account of $2,450 (total $5,000).  </a:t>
            </a:r>
            <a:endParaRPr lang="en-US"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5637821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sz="4400" dirty="0">
                <a:latin typeface="+mn-lt"/>
              </a:rPr>
              <a:t>Targeted </a:t>
            </a:r>
            <a:r>
              <a:rPr lang="en-US" sz="4400" dirty="0" smtClean="0">
                <a:latin typeface="+mn-lt"/>
              </a:rPr>
              <a:t>Allocation Continued</a:t>
            </a:r>
            <a:endParaRPr lang="en-US" sz="4400" dirty="0">
              <a:latin typeface="+mn-lt"/>
            </a:endParaRPr>
          </a:p>
        </p:txBody>
      </p:sp>
      <p:sp>
        <p:nvSpPr>
          <p:cNvPr id="3" name="Content Placeholder 2"/>
          <p:cNvSpPr>
            <a:spLocks noGrp="1"/>
          </p:cNvSpPr>
          <p:nvPr>
            <p:ph idx="1"/>
          </p:nvPr>
        </p:nvSpPr>
        <p:spPr>
          <a:xfrm>
            <a:off x="381000" y="1447800"/>
            <a:ext cx="8305800" cy="5105400"/>
          </a:xfrm>
        </p:spPr>
        <p:txBody>
          <a:bodyPr>
            <a:normAutofit/>
          </a:bodyPr>
          <a:lstStyle/>
          <a:p>
            <a:pPr marL="393192" lvl="1" indent="0">
              <a:buNone/>
            </a:pPr>
            <a:r>
              <a:rPr lang="en-US" dirty="0" smtClean="0"/>
              <a:t>That </a:t>
            </a:r>
            <a:r>
              <a:rPr lang="en-US" dirty="0"/>
              <a:t>means that A receives an income allocation of $1,550 to bring his Capital Account to $2,550, and B receives an income allocation of $2,450 to bring his capital account to $2,450.  In accordance with the priority distribution, A would receive a priority tax distribution of $775 (assuming 50%) and B would receive a priority tax distribution of $1,225 (assuming 50%) (total of $2,000).  A would then receive $100 as a  preferred return distribution, $1,000 as a return of capital distribution, and $775 as a profit distribution ($775 + $100 = $1,000 = $576 = $2,550.  B would then receive $1,000 as a return of capital distribution, and a profit distribution of $225 ($1,225 + $1,000 + $225 = $2,450).</a:t>
            </a:r>
          </a:p>
          <a:p>
            <a:endParaRPr lang="en-US"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58</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0119888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Autofit/>
          </a:bodyPr>
          <a:lstStyle/>
          <a:p>
            <a:pPr algn="ctr"/>
            <a:r>
              <a:rPr lang="en-US" sz="4400" dirty="0">
                <a:latin typeface="+mn-lt"/>
              </a:rPr>
              <a:t>Targeted </a:t>
            </a:r>
            <a:r>
              <a:rPr lang="en-US" sz="4400" dirty="0" smtClean="0">
                <a:latin typeface="+mn-lt"/>
              </a:rPr>
              <a:t>Allocation Continued</a:t>
            </a:r>
            <a:endParaRPr lang="en-US" sz="4400" dirty="0">
              <a:latin typeface="+mn-lt"/>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047962579"/>
              </p:ext>
            </p:extLst>
          </p:nvPr>
        </p:nvGraphicFramePr>
        <p:xfrm>
          <a:off x="1066800" y="1219200"/>
          <a:ext cx="7086600" cy="2796540"/>
        </p:xfrm>
        <a:graphic>
          <a:graphicData uri="http://schemas.openxmlformats.org/drawingml/2006/table">
            <a:tbl>
              <a:tblPr firstRow="1" firstCol="1" bandRow="1">
                <a:tableStyleId>{5C22544A-7EE6-4342-B048-85BDC9FD1C3A}</a:tableStyleId>
              </a:tblPr>
              <a:tblGrid>
                <a:gridCol w="2362200"/>
                <a:gridCol w="2362200"/>
                <a:gridCol w="2362200"/>
              </a:tblGrid>
              <a:tr h="393700">
                <a:tc gridSpan="3">
                  <a:txBody>
                    <a:bodyPr/>
                    <a:lstStyle/>
                    <a:p>
                      <a:pPr marL="0" marR="0" algn="ctr">
                        <a:lnSpc>
                          <a:spcPct val="150000"/>
                        </a:lnSpc>
                        <a:spcBef>
                          <a:spcPts val="0"/>
                        </a:spcBef>
                        <a:spcAft>
                          <a:spcPts val="0"/>
                        </a:spcAft>
                      </a:pPr>
                      <a:r>
                        <a:rPr lang="en-US" sz="1800" u="sng" dirty="0">
                          <a:effectLst/>
                        </a:rPr>
                        <a:t>Beginning Balance Sheet</a:t>
                      </a:r>
                      <a:endParaRPr lang="en-US" sz="1800" dirty="0">
                        <a:effectLst/>
                        <a:latin typeface="Times New Roman"/>
                        <a:ea typeface="Times New Roman"/>
                      </a:endParaRPr>
                    </a:p>
                  </a:txBody>
                  <a:tcPr marL="73025" marR="73025" marT="27305" marB="27305">
                    <a:solidFill>
                      <a:schemeClr val="tx2">
                        <a:lumMod val="60000"/>
                        <a:lumOff val="40000"/>
                      </a:schemeClr>
                    </a:solidFill>
                  </a:tcPr>
                </a:tc>
                <a:tc hMerge="1">
                  <a:txBody>
                    <a:bodyPr/>
                    <a:lstStyle/>
                    <a:p>
                      <a:endParaRPr lang="en-US"/>
                    </a:p>
                  </a:txBody>
                  <a:tcPr/>
                </a:tc>
                <a:tc hMerge="1">
                  <a:txBody>
                    <a:bodyPr/>
                    <a:lstStyle/>
                    <a:p>
                      <a:endParaRPr lang="en-US"/>
                    </a:p>
                  </a:txBody>
                  <a:tcPr/>
                </a:tc>
              </a:tr>
              <a:tr h="263715">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ctr">
                        <a:lnSpc>
                          <a:spcPct val="150000"/>
                        </a:lnSpc>
                        <a:spcBef>
                          <a:spcPts val="0"/>
                        </a:spcBef>
                        <a:spcAft>
                          <a:spcPts val="0"/>
                        </a:spcAft>
                      </a:pPr>
                      <a:r>
                        <a:rPr lang="en-US" sz="1800" u="sng" dirty="0">
                          <a:effectLst/>
                        </a:rPr>
                        <a:t>Assets</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tabLst>
                          <a:tab pos="335280" algn="dec"/>
                        </a:tabLs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393700">
                <a:tc>
                  <a:txBody>
                    <a:bodyPr/>
                    <a:lstStyle/>
                    <a:p>
                      <a:pPr marL="0" marR="0" algn="just">
                        <a:lnSpc>
                          <a:spcPct val="150000"/>
                        </a:lnSpc>
                        <a:spcBef>
                          <a:spcPts val="0"/>
                        </a:spcBef>
                        <a:spcAft>
                          <a:spcPts val="0"/>
                        </a:spcAft>
                      </a:pPr>
                      <a:r>
                        <a:rPr lang="en-US" sz="1800" dirty="0">
                          <a:effectLst/>
                        </a:rPr>
                        <a:t>Cash</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tabLst>
                          <a:tab pos="335280" algn="dec"/>
                        </a:tabLst>
                      </a:pPr>
                      <a:r>
                        <a:rPr lang="en-US" sz="1800" dirty="0">
                          <a:effectLst/>
                        </a:rPr>
                        <a:t>$1,000</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393700">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ctr">
                        <a:lnSpc>
                          <a:spcPct val="150000"/>
                        </a:lnSpc>
                        <a:spcBef>
                          <a:spcPts val="0"/>
                        </a:spcBef>
                        <a:spcAft>
                          <a:spcPts val="0"/>
                        </a:spcAft>
                      </a:pPr>
                      <a:r>
                        <a:rPr lang="en-US" sz="1800" u="sng" dirty="0">
                          <a:effectLst/>
                        </a:rPr>
                        <a:t>Capital &amp; Liabilities</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tabLst>
                          <a:tab pos="335280" algn="dec"/>
                        </a:tabLs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393700">
                <a:tc>
                  <a:txBody>
                    <a:bodyPr/>
                    <a:lstStyle/>
                    <a:p>
                      <a:pPr marL="0" marR="0" algn="just">
                        <a:lnSpc>
                          <a:spcPct val="150000"/>
                        </a:lnSpc>
                        <a:spcBef>
                          <a:spcPts val="0"/>
                        </a:spcBef>
                        <a:spcAft>
                          <a:spcPts val="0"/>
                        </a:spcAft>
                      </a:pPr>
                      <a:r>
                        <a:rPr lang="en-US" sz="1800" dirty="0">
                          <a:effectLst/>
                        </a:rPr>
                        <a:t>A</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tabLst>
                          <a:tab pos="335280" algn="dec"/>
                        </a:tabLst>
                      </a:pPr>
                      <a:r>
                        <a:rPr lang="en-US" sz="1800" dirty="0">
                          <a:effectLst/>
                        </a:rPr>
                        <a:t>$1,000</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393700">
                <a:tc>
                  <a:txBody>
                    <a:bodyPr/>
                    <a:lstStyle/>
                    <a:p>
                      <a:pPr marL="0" marR="0" algn="just">
                        <a:lnSpc>
                          <a:spcPct val="150000"/>
                        </a:lnSpc>
                        <a:spcBef>
                          <a:spcPts val="0"/>
                        </a:spcBef>
                        <a:spcAft>
                          <a:spcPts val="0"/>
                        </a:spcAft>
                      </a:pPr>
                      <a:r>
                        <a:rPr lang="en-US" sz="1800" dirty="0">
                          <a:effectLst/>
                        </a:rPr>
                        <a:t>B</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tabLst>
                          <a:tab pos="335280" algn="dec"/>
                        </a:tabLst>
                      </a:pPr>
                      <a:r>
                        <a:rPr lang="en-US" sz="1800" dirty="0">
                          <a:effectLst/>
                        </a:rPr>
                        <a:t>$0</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638485535"/>
              </p:ext>
            </p:extLst>
          </p:nvPr>
        </p:nvGraphicFramePr>
        <p:xfrm>
          <a:off x="1066800" y="3886200"/>
          <a:ext cx="7086600" cy="2796540"/>
        </p:xfrm>
        <a:graphic>
          <a:graphicData uri="http://schemas.openxmlformats.org/drawingml/2006/table">
            <a:tbl>
              <a:tblPr firstRow="1" firstCol="1" bandRow="1">
                <a:tableStyleId>{5C22544A-7EE6-4342-B048-85BDC9FD1C3A}</a:tableStyleId>
              </a:tblPr>
              <a:tblGrid>
                <a:gridCol w="2362200"/>
                <a:gridCol w="2362200"/>
                <a:gridCol w="2362200"/>
              </a:tblGrid>
              <a:tr h="440690">
                <a:tc gridSpan="3">
                  <a:txBody>
                    <a:bodyPr/>
                    <a:lstStyle/>
                    <a:p>
                      <a:pPr marL="0" marR="0" algn="ctr">
                        <a:lnSpc>
                          <a:spcPct val="150000"/>
                        </a:lnSpc>
                        <a:spcBef>
                          <a:spcPts val="0"/>
                        </a:spcBef>
                        <a:spcAft>
                          <a:spcPts val="0"/>
                        </a:spcAft>
                      </a:pPr>
                      <a:r>
                        <a:rPr lang="en-US" sz="1800" u="sng" dirty="0">
                          <a:effectLst/>
                        </a:rPr>
                        <a:t>Ending Balance Sheet</a:t>
                      </a:r>
                      <a:endParaRPr lang="en-US" sz="1800" dirty="0">
                        <a:effectLst/>
                        <a:latin typeface="Times New Roman"/>
                        <a:ea typeface="Times New Roman"/>
                      </a:endParaRPr>
                    </a:p>
                  </a:txBody>
                  <a:tcPr marL="73025" marR="73025" marT="27305" marB="27305">
                    <a:solidFill>
                      <a:schemeClr val="tx2">
                        <a:lumMod val="60000"/>
                        <a:lumOff val="40000"/>
                      </a:schemeClr>
                    </a:solidFill>
                  </a:tcPr>
                </a:tc>
                <a:tc hMerge="1">
                  <a:txBody>
                    <a:bodyPr/>
                    <a:lstStyle/>
                    <a:p>
                      <a:endParaRPr lang="en-US"/>
                    </a:p>
                  </a:txBody>
                  <a:tcPr/>
                </a:tc>
                <a:tc hMerge="1">
                  <a:txBody>
                    <a:bodyPr/>
                    <a:lstStyle/>
                    <a:p>
                      <a:endParaRPr lang="en-US"/>
                    </a:p>
                  </a:txBody>
                  <a:tcPr/>
                </a:tc>
              </a:tr>
              <a:tr h="440690">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ctr">
                        <a:lnSpc>
                          <a:spcPct val="150000"/>
                        </a:lnSpc>
                        <a:spcBef>
                          <a:spcPts val="0"/>
                        </a:spcBef>
                        <a:spcAft>
                          <a:spcPts val="0"/>
                        </a:spcAft>
                      </a:pPr>
                      <a:r>
                        <a:rPr lang="en-US" sz="1800" u="sng" dirty="0">
                          <a:effectLst/>
                        </a:rPr>
                        <a:t>Assets</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440690">
                <a:tc>
                  <a:txBody>
                    <a:bodyPr/>
                    <a:lstStyle/>
                    <a:p>
                      <a:pPr marL="0" marR="0" algn="just">
                        <a:lnSpc>
                          <a:spcPct val="150000"/>
                        </a:lnSpc>
                        <a:spcBef>
                          <a:spcPts val="0"/>
                        </a:spcBef>
                        <a:spcAft>
                          <a:spcPts val="0"/>
                        </a:spcAft>
                      </a:pPr>
                      <a:r>
                        <a:rPr lang="en-US" sz="1800" dirty="0">
                          <a:effectLst/>
                        </a:rPr>
                        <a:t>Cash</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pPr>
                      <a:r>
                        <a:rPr lang="en-US" sz="1800" dirty="0">
                          <a:effectLst/>
                        </a:rPr>
                        <a:t>$5,000</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440690">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ctr">
                        <a:lnSpc>
                          <a:spcPct val="150000"/>
                        </a:lnSpc>
                        <a:spcBef>
                          <a:spcPts val="0"/>
                        </a:spcBef>
                        <a:spcAft>
                          <a:spcPts val="0"/>
                        </a:spcAft>
                      </a:pPr>
                      <a:r>
                        <a:rPr lang="en-US" sz="1800" u="sng" dirty="0">
                          <a:effectLst/>
                        </a:rPr>
                        <a:t>Capital &amp; Liabilities</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440690">
                <a:tc>
                  <a:txBody>
                    <a:bodyPr/>
                    <a:lstStyle/>
                    <a:p>
                      <a:pPr marL="0" marR="0" algn="just">
                        <a:lnSpc>
                          <a:spcPct val="150000"/>
                        </a:lnSpc>
                        <a:spcBef>
                          <a:spcPts val="0"/>
                        </a:spcBef>
                        <a:spcAft>
                          <a:spcPts val="0"/>
                        </a:spcAft>
                      </a:pPr>
                      <a:r>
                        <a:rPr lang="en-US" sz="1800" dirty="0">
                          <a:effectLst/>
                        </a:rPr>
                        <a:t>A</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pPr>
                      <a:r>
                        <a:rPr lang="en-US" sz="1800" dirty="0">
                          <a:effectLst/>
                        </a:rPr>
                        <a:t>$2,550</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r h="440690">
                <a:tc>
                  <a:txBody>
                    <a:bodyPr/>
                    <a:lstStyle/>
                    <a:p>
                      <a:pPr marL="0" marR="0" algn="just">
                        <a:lnSpc>
                          <a:spcPct val="150000"/>
                        </a:lnSpc>
                        <a:spcBef>
                          <a:spcPts val="0"/>
                        </a:spcBef>
                        <a:spcAft>
                          <a:spcPts val="0"/>
                        </a:spcAft>
                      </a:pPr>
                      <a:r>
                        <a:rPr lang="en-US" sz="1800" dirty="0">
                          <a:effectLst/>
                        </a:rPr>
                        <a:t>B</a:t>
                      </a:r>
                      <a:endParaRPr lang="en-US" sz="1800" dirty="0">
                        <a:effectLst/>
                        <a:latin typeface="Times New Roman"/>
                        <a:ea typeface="Times New Roman"/>
                      </a:endParaRPr>
                    </a:p>
                  </a:txBody>
                  <a:tcPr marL="73025" marR="73025" marT="27305" marB="27305">
                    <a:solidFill>
                      <a:schemeClr val="tx2">
                        <a:lumMod val="60000"/>
                        <a:lumOff val="40000"/>
                      </a:schemeClr>
                    </a:solidFill>
                  </a:tcPr>
                </a:tc>
                <a:tc>
                  <a:txBody>
                    <a:bodyPr/>
                    <a:lstStyle/>
                    <a:p>
                      <a:pPr marL="0" marR="0" algn="just">
                        <a:lnSpc>
                          <a:spcPct val="150000"/>
                        </a:lnSpc>
                        <a:spcBef>
                          <a:spcPts val="0"/>
                        </a:spcBef>
                        <a:spcAft>
                          <a:spcPts val="0"/>
                        </a:spcAft>
                      </a:pPr>
                      <a:r>
                        <a:rPr lang="en-US" sz="1800" dirty="0">
                          <a:effectLst/>
                        </a:rPr>
                        <a:t> </a:t>
                      </a:r>
                      <a:endParaRPr lang="en-US" sz="1800" dirty="0">
                        <a:effectLst/>
                        <a:latin typeface="Times New Roman"/>
                        <a:ea typeface="Times New Roman"/>
                      </a:endParaRPr>
                    </a:p>
                  </a:txBody>
                  <a:tcPr marL="73025" marR="73025" marT="27305" marB="27305">
                    <a:solidFill>
                      <a:schemeClr val="tx2">
                        <a:lumMod val="20000"/>
                        <a:lumOff val="80000"/>
                      </a:schemeClr>
                    </a:solidFill>
                  </a:tcPr>
                </a:tc>
                <a:tc>
                  <a:txBody>
                    <a:bodyPr/>
                    <a:lstStyle/>
                    <a:p>
                      <a:pPr marL="0" marR="0" algn="just">
                        <a:lnSpc>
                          <a:spcPct val="150000"/>
                        </a:lnSpc>
                        <a:spcBef>
                          <a:spcPts val="0"/>
                        </a:spcBef>
                        <a:spcAft>
                          <a:spcPts val="0"/>
                        </a:spcAft>
                      </a:pPr>
                      <a:r>
                        <a:rPr lang="en-US" sz="1800" dirty="0">
                          <a:effectLst/>
                        </a:rPr>
                        <a:t>$2,450</a:t>
                      </a:r>
                      <a:endParaRPr lang="en-US" sz="1800" dirty="0">
                        <a:effectLst/>
                        <a:latin typeface="Times New Roman"/>
                        <a:ea typeface="Times New Roman"/>
                      </a:endParaRPr>
                    </a:p>
                  </a:txBody>
                  <a:tcPr marL="73025" marR="73025" marT="27305" marB="27305">
                    <a:solidFill>
                      <a:schemeClr val="tx2">
                        <a:lumMod val="20000"/>
                        <a:lumOff val="80000"/>
                      </a:schemeClr>
                    </a:solidFill>
                  </a:tcPr>
                </a:tc>
              </a:tr>
            </a:tbl>
          </a:graphicData>
        </a:graphic>
      </p:graphicFrame>
      <p:sp>
        <p:nvSpPr>
          <p:cNvPr id="3" name="Slide Number Placeholder 2"/>
          <p:cNvSpPr>
            <a:spLocks noGrp="1"/>
          </p:cNvSpPr>
          <p:nvPr>
            <p:ph type="sldNum" sz="quarter" idx="12"/>
          </p:nvPr>
        </p:nvSpPr>
        <p:spPr/>
        <p:txBody>
          <a:bodyPr/>
          <a:lstStyle/>
          <a:p>
            <a:pPr>
              <a:defRPr/>
            </a:pPr>
            <a:fld id="{E191772E-5EC7-483C-850E-6950F9F815FE}" type="slidenum">
              <a:rPr lang="en-US" smtClean="0"/>
              <a:pPr>
                <a:defRPr/>
              </a:pPr>
              <a:t>59</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563782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304800" y="685800"/>
            <a:ext cx="8534400" cy="762000"/>
          </a:xfrm>
        </p:spPr>
        <p:txBody>
          <a:bodyPr>
            <a:normAutofit fontScale="90000"/>
          </a:bodyPr>
          <a:lstStyle/>
          <a:p>
            <a:pPr algn="ctr" eaLnBrk="1" hangingPunct="1"/>
            <a:r>
              <a:rPr lang="en-US" altLang="en-US" sz="4400" dirty="0" smtClean="0">
                <a:latin typeface="+mn-lt"/>
              </a:rPr>
              <a:t>Partnership/Operating Agreements</a:t>
            </a:r>
          </a:p>
        </p:txBody>
      </p:sp>
      <p:sp>
        <p:nvSpPr>
          <p:cNvPr id="19461" name="Rectangle 3"/>
          <p:cNvSpPr>
            <a:spLocks noGrp="1" noChangeArrowheads="1"/>
          </p:cNvSpPr>
          <p:nvPr>
            <p:ph idx="1"/>
          </p:nvPr>
        </p:nvSpPr>
        <p:spPr>
          <a:xfrm>
            <a:off x="457200" y="1752600"/>
            <a:ext cx="8229600" cy="4389120"/>
          </a:xfrm>
        </p:spPr>
        <p:txBody>
          <a:bodyPr>
            <a:noAutofit/>
          </a:bodyPr>
          <a:lstStyle/>
          <a:p>
            <a:pPr lvl="1"/>
            <a:r>
              <a:rPr lang="en-US" u="sng" dirty="0" smtClean="0"/>
              <a:t>Partnerships</a:t>
            </a:r>
            <a:r>
              <a:rPr lang="en-US" dirty="0"/>
              <a:t>.  The partnership agreement determines the rights and duties of the partners between themselves. Most states have two specific partnership acts, one relating to limited partnerships and the other relating to general partnerships. The </a:t>
            </a:r>
            <a:r>
              <a:rPr lang="en-US" dirty="0" smtClean="0"/>
              <a:t>limited </a:t>
            </a:r>
            <a:r>
              <a:rPr lang="en-US" dirty="0"/>
              <a:t>partners </a:t>
            </a:r>
            <a:r>
              <a:rPr lang="en-US" dirty="0" smtClean="0"/>
              <a:t>normally do </a:t>
            </a:r>
            <a:r>
              <a:rPr lang="en-US" dirty="0"/>
              <a:t>not have an obligation to contribute capital to the partnership even to pay off company </a:t>
            </a:r>
            <a:r>
              <a:rPr lang="en-US" dirty="0" smtClean="0"/>
              <a:t>debt. </a:t>
            </a:r>
            <a:endParaRPr lang="en-US"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67451732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Autofit/>
          </a:bodyPr>
          <a:lstStyle/>
          <a:p>
            <a:pPr algn="ctr"/>
            <a:r>
              <a:rPr lang="en-US" sz="4000" dirty="0">
                <a:latin typeface="+mn-lt"/>
              </a:rPr>
              <a:t>Accounting Considerations for Targeted Allocations</a:t>
            </a:r>
          </a:p>
        </p:txBody>
      </p:sp>
      <p:sp>
        <p:nvSpPr>
          <p:cNvPr id="3" name="Content Placeholder 2"/>
          <p:cNvSpPr>
            <a:spLocks noGrp="1"/>
          </p:cNvSpPr>
          <p:nvPr>
            <p:ph idx="1"/>
          </p:nvPr>
        </p:nvSpPr>
        <p:spPr>
          <a:xfrm>
            <a:off x="381000" y="2057400"/>
            <a:ext cx="8229600" cy="4114800"/>
          </a:xfrm>
        </p:spPr>
        <p:txBody>
          <a:bodyPr>
            <a:normAutofit/>
          </a:bodyPr>
          <a:lstStyle/>
          <a:p>
            <a:pPr marL="517525" lvl="1" indent="-284163"/>
            <a:r>
              <a:rPr lang="en-US" u="sng" dirty="0" smtClean="0"/>
              <a:t>Accounting</a:t>
            </a:r>
            <a:r>
              <a:rPr lang="en-US" dirty="0"/>
              <a:t>.  The accounting required works as follows:</a:t>
            </a:r>
          </a:p>
          <a:p>
            <a:pPr marL="912813" lvl="3" indent="-344488"/>
            <a:r>
              <a:rPr lang="en-US" sz="2400" dirty="0"/>
              <a:t>Each partner’s Capital Account is adjusted based on the year’s activity (contributions, distributions, and capital account book-ups and book-downs), as well as special allocations, Nonrecourse Deductions, Minimum Gain Chargebacks, QIO allocations, 704(c) allocations, etc. that are not taken into account in the general allocation of net profits and net losses</a:t>
            </a:r>
            <a:r>
              <a:rPr lang="en-US" sz="2400" dirty="0" smtClean="0"/>
              <a:t>.</a:t>
            </a:r>
            <a:endParaRPr lang="en-US" sz="2400"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60</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258441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Autofit/>
          </a:bodyPr>
          <a:lstStyle/>
          <a:p>
            <a:pPr algn="ctr"/>
            <a:r>
              <a:rPr lang="en-US" sz="4000" dirty="0">
                <a:latin typeface="+mn-lt"/>
              </a:rPr>
              <a:t>Accounting Considerations for Targeted </a:t>
            </a:r>
            <a:r>
              <a:rPr lang="en-US" sz="4000" dirty="0" smtClean="0">
                <a:latin typeface="+mn-lt"/>
              </a:rPr>
              <a:t>Allocations Continued</a:t>
            </a:r>
            <a:endParaRPr lang="en-US" sz="4000" dirty="0">
              <a:latin typeface="+mn-lt"/>
            </a:endParaRPr>
          </a:p>
        </p:txBody>
      </p:sp>
      <p:sp>
        <p:nvSpPr>
          <p:cNvPr id="3" name="Content Placeholder 2"/>
          <p:cNvSpPr>
            <a:spLocks noGrp="1"/>
          </p:cNvSpPr>
          <p:nvPr>
            <p:ph idx="1"/>
          </p:nvPr>
        </p:nvSpPr>
        <p:spPr>
          <a:xfrm>
            <a:off x="381000" y="2057400"/>
            <a:ext cx="8229600" cy="4572000"/>
          </a:xfrm>
        </p:spPr>
        <p:txBody>
          <a:bodyPr>
            <a:noAutofit/>
          </a:bodyPr>
          <a:lstStyle/>
          <a:p>
            <a:pPr marL="914400" lvl="3" indent="-346075"/>
            <a:r>
              <a:rPr lang="en-US" sz="2400" dirty="0" smtClean="0"/>
              <a:t>At </a:t>
            </a:r>
            <a:r>
              <a:rPr lang="en-US" sz="2400" dirty="0"/>
              <a:t>year end, the partnership computes the target amount needed in the Capital Account based on the amount of the hypothetical cash distribution to the partner that would result after a cash sale of partnership property at book value. </a:t>
            </a:r>
            <a:endParaRPr lang="en-US" sz="2400" dirty="0" smtClean="0"/>
          </a:p>
          <a:p>
            <a:pPr marL="568325" lvl="3" indent="0">
              <a:buNone/>
            </a:pPr>
            <a:endParaRPr lang="en-US" sz="1000" dirty="0"/>
          </a:p>
          <a:p>
            <a:pPr marL="914400" lvl="3" indent="-346075"/>
            <a:r>
              <a:rPr lang="en-US" sz="2400" dirty="0" smtClean="0"/>
              <a:t>Net </a:t>
            </a:r>
            <a:r>
              <a:rPr lang="en-US" sz="2400" dirty="0"/>
              <a:t>profits and net loss items are allocated to the partners to bring each partner’s Capital Account in line with the distributions he would receive on that year-end date as well as Minimum Gain Chargebacks and QIO allocations.</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61</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7806686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91312"/>
          </a:xfrm>
        </p:spPr>
        <p:txBody>
          <a:bodyPr>
            <a:noAutofit/>
          </a:bodyPr>
          <a:lstStyle/>
          <a:p>
            <a:pPr algn="ctr"/>
            <a:r>
              <a:rPr lang="en-US" altLang="en-US" sz="4400" dirty="0">
                <a:latin typeface="+mn-lt"/>
              </a:rPr>
              <a:t>Example 8</a:t>
            </a:r>
            <a:endParaRPr lang="en-US" sz="4400" dirty="0">
              <a:latin typeface="+mn-lt"/>
            </a:endParaRPr>
          </a:p>
        </p:txBody>
      </p:sp>
      <p:sp>
        <p:nvSpPr>
          <p:cNvPr id="3" name="Content Placeholder 2"/>
          <p:cNvSpPr>
            <a:spLocks noGrp="1"/>
          </p:cNvSpPr>
          <p:nvPr>
            <p:ph idx="1"/>
          </p:nvPr>
        </p:nvSpPr>
        <p:spPr>
          <a:xfrm>
            <a:off x="457200" y="1676400"/>
            <a:ext cx="8305800" cy="4495800"/>
          </a:xfrm>
        </p:spPr>
        <p:txBody>
          <a:bodyPr>
            <a:normAutofit lnSpcReduction="10000"/>
          </a:bodyPr>
          <a:lstStyle/>
          <a:p>
            <a:pPr lvl="0">
              <a:spcAft>
                <a:spcPts val="600"/>
              </a:spcAft>
            </a:pPr>
            <a:r>
              <a:rPr lang="en-US" sz="2400" dirty="0"/>
              <a:t>LP contributes $200 and GP contributes $0 to </a:t>
            </a:r>
            <a:r>
              <a:rPr lang="en-US" sz="2400" dirty="0" smtClean="0"/>
              <a:t>partnership</a:t>
            </a:r>
          </a:p>
          <a:p>
            <a:pPr marL="0" lvl="0" indent="0">
              <a:spcAft>
                <a:spcPts val="600"/>
              </a:spcAft>
              <a:buNone/>
            </a:pPr>
            <a:endParaRPr lang="en-US" sz="1000" dirty="0" smtClean="0"/>
          </a:p>
          <a:p>
            <a:pPr lvl="0">
              <a:spcAft>
                <a:spcPts val="600"/>
              </a:spcAft>
            </a:pPr>
            <a:r>
              <a:rPr lang="en-US" sz="2400" dirty="0" smtClean="0"/>
              <a:t>Partnership </a:t>
            </a:r>
            <a:r>
              <a:rPr lang="en-US" sz="2400" dirty="0"/>
              <a:t>buys two securities (1 and 2) for $100 </a:t>
            </a:r>
            <a:r>
              <a:rPr lang="en-US" sz="2400" dirty="0" smtClean="0"/>
              <a:t>each</a:t>
            </a:r>
          </a:p>
          <a:p>
            <a:pPr marL="0" lvl="0" indent="0">
              <a:spcAft>
                <a:spcPts val="600"/>
              </a:spcAft>
              <a:buNone/>
            </a:pPr>
            <a:endParaRPr lang="en-US" sz="1000" dirty="0" smtClean="0"/>
          </a:p>
          <a:p>
            <a:pPr lvl="0">
              <a:spcAft>
                <a:spcPts val="600"/>
              </a:spcAft>
            </a:pPr>
            <a:r>
              <a:rPr lang="en-US" sz="2400" dirty="0" smtClean="0"/>
              <a:t>All </a:t>
            </a:r>
            <a:r>
              <a:rPr lang="en-US" sz="2400" dirty="0"/>
              <a:t>distributions are made to LP until it gets its $200 </a:t>
            </a:r>
            <a:r>
              <a:rPr lang="en-US" sz="2400" dirty="0" smtClean="0"/>
              <a:t>back</a:t>
            </a:r>
          </a:p>
          <a:p>
            <a:pPr marL="0" lvl="0" indent="0">
              <a:spcAft>
                <a:spcPts val="600"/>
              </a:spcAft>
              <a:buNone/>
            </a:pPr>
            <a:endParaRPr lang="en-US" sz="1000" dirty="0" smtClean="0"/>
          </a:p>
          <a:p>
            <a:pPr lvl="0">
              <a:spcAft>
                <a:spcPts val="600"/>
              </a:spcAft>
            </a:pPr>
            <a:r>
              <a:rPr lang="en-US" sz="2400" dirty="0" smtClean="0"/>
              <a:t>Then</a:t>
            </a:r>
            <a:r>
              <a:rPr lang="en-US" sz="2400" dirty="0"/>
              <a:t>, distributions are made 80% to LP and 20% to </a:t>
            </a:r>
            <a:r>
              <a:rPr lang="en-US" sz="2400" dirty="0" smtClean="0"/>
              <a:t>GP</a:t>
            </a:r>
          </a:p>
          <a:p>
            <a:pPr marL="0" lvl="0" indent="0">
              <a:spcAft>
                <a:spcPts val="600"/>
              </a:spcAft>
              <a:buNone/>
            </a:pPr>
            <a:endParaRPr lang="en-US" sz="1000" dirty="0" smtClean="0"/>
          </a:p>
          <a:p>
            <a:pPr lvl="0">
              <a:spcAft>
                <a:spcPts val="600"/>
              </a:spcAft>
            </a:pPr>
            <a:r>
              <a:rPr lang="en-US" sz="2400" dirty="0" smtClean="0"/>
              <a:t>In </a:t>
            </a:r>
            <a:r>
              <a:rPr lang="en-US" sz="2400" dirty="0"/>
              <a:t>Year 2, the partnership sells </a:t>
            </a:r>
            <a:r>
              <a:rPr lang="en-US" sz="2400" dirty="0" smtClean="0"/>
              <a:t>security #</a:t>
            </a:r>
            <a:r>
              <a:rPr lang="en-US" sz="2400" dirty="0" smtClean="0"/>
              <a:t>1 </a:t>
            </a:r>
            <a:r>
              <a:rPr lang="en-US" sz="2400" dirty="0"/>
              <a:t>for $200 (gain of $100</a:t>
            </a:r>
            <a:r>
              <a:rPr lang="en-US" sz="2400" dirty="0" smtClean="0"/>
              <a:t>)</a:t>
            </a:r>
          </a:p>
          <a:p>
            <a:pPr marL="0" lvl="0" indent="0">
              <a:spcAft>
                <a:spcPts val="600"/>
              </a:spcAft>
              <a:buNone/>
            </a:pPr>
            <a:endParaRPr lang="en-US" sz="1000" dirty="0" smtClean="0"/>
          </a:p>
          <a:p>
            <a:pPr lvl="0">
              <a:spcAft>
                <a:spcPts val="600"/>
              </a:spcAft>
            </a:pPr>
            <a:r>
              <a:rPr lang="en-US" sz="2400" dirty="0" smtClean="0"/>
              <a:t>Partnership </a:t>
            </a:r>
            <a:r>
              <a:rPr lang="en-US" sz="2400" dirty="0"/>
              <a:t>distributes the $200 of proceeds to LP</a:t>
            </a:r>
          </a:p>
          <a:p>
            <a:pPr marL="0" indent="0">
              <a:buNone/>
            </a:pPr>
            <a:endParaRPr lang="en-US"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62</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6678562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8 Continued</a:t>
            </a:r>
            <a:endParaRPr lang="en-US" sz="4400" dirty="0">
              <a:latin typeface="+mn-lt"/>
            </a:endParaRPr>
          </a:p>
        </p:txBody>
      </p:sp>
      <p:sp>
        <p:nvSpPr>
          <p:cNvPr id="3" name="Content Placeholder 2"/>
          <p:cNvSpPr>
            <a:spLocks noGrp="1"/>
          </p:cNvSpPr>
          <p:nvPr>
            <p:ph idx="1"/>
          </p:nvPr>
        </p:nvSpPr>
        <p:spPr>
          <a:xfrm>
            <a:off x="457200" y="1447800"/>
            <a:ext cx="8229600" cy="609600"/>
          </a:xfrm>
        </p:spPr>
        <p:txBody>
          <a:bodyPr>
            <a:normAutofit/>
          </a:bodyPr>
          <a:lstStyle/>
          <a:p>
            <a:pPr marL="0" indent="0">
              <a:buNone/>
            </a:pPr>
            <a:endParaRPr lang="en-US" dirty="0" smtClean="0"/>
          </a:p>
        </p:txBody>
      </p:sp>
      <p:graphicFrame>
        <p:nvGraphicFramePr>
          <p:cNvPr id="7" name="Table 6"/>
          <p:cNvGraphicFramePr>
            <a:graphicFrameLocks noGrp="1"/>
          </p:cNvGraphicFramePr>
          <p:nvPr>
            <p:extLst>
              <p:ext uri="{D42A27DB-BD31-4B8C-83A1-F6EECF244321}">
                <p14:modId xmlns:p14="http://schemas.microsoft.com/office/powerpoint/2010/main" val="1577640961"/>
              </p:ext>
            </p:extLst>
          </p:nvPr>
        </p:nvGraphicFramePr>
        <p:xfrm>
          <a:off x="457200" y="1524001"/>
          <a:ext cx="8153401" cy="4805082"/>
        </p:xfrm>
        <a:graphic>
          <a:graphicData uri="http://schemas.openxmlformats.org/drawingml/2006/table">
            <a:tbl>
              <a:tblPr firstRow="1" firstCol="1" bandRow="1">
                <a:tableStyleId>{5C22544A-7EE6-4342-B048-85BDC9FD1C3A}</a:tableStyleId>
              </a:tblPr>
              <a:tblGrid>
                <a:gridCol w="1097574"/>
                <a:gridCol w="4115898"/>
                <a:gridCol w="1077974"/>
                <a:gridCol w="881978"/>
                <a:gridCol w="979977"/>
              </a:tblGrid>
              <a:tr h="282389">
                <a:tc>
                  <a:txBody>
                    <a:bodyPr/>
                    <a:lstStyle/>
                    <a:p>
                      <a:pPr marL="0" marR="96520" algn="just">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72720" algn="l">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60020" algn="ctr">
                        <a:spcBef>
                          <a:spcPts val="0"/>
                        </a:spcBef>
                        <a:spcAft>
                          <a:spcPts val="0"/>
                        </a:spcAft>
                      </a:pPr>
                      <a:r>
                        <a:rPr lang="en-US" sz="1800" dirty="0">
                          <a:effectLst/>
                        </a:rPr>
                        <a:t>LP</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02870" algn="ctr">
                        <a:spcBef>
                          <a:spcPts val="0"/>
                        </a:spcBef>
                        <a:spcAft>
                          <a:spcPts val="0"/>
                        </a:spcAft>
                      </a:pPr>
                      <a:r>
                        <a:rPr lang="en-US" sz="1800" dirty="0">
                          <a:effectLst/>
                        </a:rPr>
                        <a:t>GP</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62230" algn="ctr">
                        <a:spcBef>
                          <a:spcPts val="0"/>
                        </a:spcBef>
                        <a:spcAft>
                          <a:spcPts val="0"/>
                        </a:spcAft>
                        <a:tabLst>
                          <a:tab pos="502920" algn="l"/>
                        </a:tabLst>
                      </a:pPr>
                      <a:r>
                        <a:rPr lang="en-US" sz="1800" dirty="0">
                          <a:effectLst/>
                        </a:rPr>
                        <a:t>Total</a:t>
                      </a:r>
                      <a:endParaRPr lang="en-US" sz="1800" dirty="0">
                        <a:effectLst/>
                        <a:latin typeface="Times New Roman"/>
                        <a:ea typeface="Times New Roman"/>
                      </a:endParaRPr>
                    </a:p>
                  </a:txBody>
                  <a:tcPr marL="68580" marR="68580" marT="0" marB="0">
                    <a:solidFill>
                      <a:schemeClr val="tx2">
                        <a:lumMod val="60000"/>
                        <a:lumOff val="40000"/>
                      </a:schemeClr>
                    </a:solidFill>
                  </a:tcPr>
                </a:tc>
              </a:tr>
              <a:tr h="282389">
                <a:tc>
                  <a:txBody>
                    <a:bodyPr/>
                    <a:lstStyle/>
                    <a:p>
                      <a:pPr marL="0" marR="96520" algn="just">
                        <a:spcBef>
                          <a:spcPts val="0"/>
                        </a:spcBef>
                        <a:spcAft>
                          <a:spcPts val="0"/>
                        </a:spcAft>
                      </a:pPr>
                      <a:r>
                        <a:rPr lang="en-US" sz="1800" dirty="0">
                          <a:effectLst/>
                        </a:rPr>
                        <a:t>Step 1</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72720" algn="l">
                        <a:spcBef>
                          <a:spcPts val="0"/>
                        </a:spcBef>
                        <a:spcAft>
                          <a:spcPts val="0"/>
                        </a:spcAft>
                      </a:pPr>
                      <a:r>
                        <a:rPr lang="en-US" sz="1800" dirty="0">
                          <a:effectLst/>
                        </a:rPr>
                        <a:t>Determine Beg. Capital</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dirty="0">
                          <a:effectLst/>
                        </a:rPr>
                        <a:t>200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dirty="0">
                          <a:effectLst/>
                        </a:rPr>
                        <a:t>200</a:t>
                      </a:r>
                      <a:endParaRPr lang="en-US" sz="1800" dirty="0">
                        <a:effectLst/>
                        <a:latin typeface="Times New Roman"/>
                        <a:ea typeface="Times New Roman"/>
                      </a:endParaRPr>
                    </a:p>
                  </a:txBody>
                  <a:tcPr marL="68580" marR="68580" marT="0" marB="0">
                    <a:solidFill>
                      <a:schemeClr val="tx2">
                        <a:lumMod val="20000"/>
                        <a:lumOff val="80000"/>
                      </a:schemeClr>
                    </a:solidFill>
                  </a:tcPr>
                </a:tc>
              </a:tr>
              <a:tr h="564776">
                <a:tc>
                  <a:txBody>
                    <a:bodyPr/>
                    <a:lstStyle/>
                    <a:p>
                      <a:pPr marL="0" marR="96520" algn="just">
                        <a:spcBef>
                          <a:spcPts val="0"/>
                        </a:spcBef>
                        <a:spcAft>
                          <a:spcPts val="0"/>
                        </a:spcAft>
                      </a:pPr>
                      <a:r>
                        <a:rPr lang="en-US" sz="1800" dirty="0">
                          <a:effectLst/>
                        </a:rPr>
                        <a:t>Step 2</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72720" algn="l">
                        <a:spcBef>
                          <a:spcPts val="0"/>
                        </a:spcBef>
                        <a:spcAft>
                          <a:spcPts val="0"/>
                        </a:spcAft>
                      </a:pPr>
                      <a:r>
                        <a:rPr lang="en-US" sz="1800" dirty="0">
                          <a:effectLst/>
                        </a:rPr>
                        <a:t>Determine Contrib. and Dist.</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u="sng" dirty="0">
                          <a:effectLst/>
                        </a:rPr>
                        <a:t>(200)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u="sng"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u="sng" dirty="0">
                          <a:effectLst/>
                        </a:rPr>
                        <a:t>(200)</a:t>
                      </a:r>
                      <a:endParaRPr lang="en-US" sz="1800" dirty="0">
                        <a:effectLst/>
                        <a:latin typeface="Times New Roman"/>
                        <a:ea typeface="Times New Roman"/>
                      </a:endParaRPr>
                    </a:p>
                  </a:txBody>
                  <a:tcPr marL="68580" marR="68580" marT="0" marB="0">
                    <a:solidFill>
                      <a:schemeClr val="tx2">
                        <a:lumMod val="20000"/>
                        <a:lumOff val="80000"/>
                      </a:schemeClr>
                    </a:solidFill>
                  </a:tcPr>
                </a:tc>
              </a:tr>
              <a:tr h="564776">
                <a:tc>
                  <a:txBody>
                    <a:bodyPr/>
                    <a:lstStyle/>
                    <a:p>
                      <a:pPr marL="0" marR="96520" algn="just">
                        <a:spcBef>
                          <a:spcPts val="0"/>
                        </a:spcBef>
                        <a:spcAft>
                          <a:spcPts val="0"/>
                        </a:spcAft>
                      </a:pPr>
                      <a:r>
                        <a:rPr lang="en-US" sz="1800" dirty="0">
                          <a:effectLst/>
                        </a:rPr>
                        <a:t>Step 3</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72720" algn="l">
                        <a:spcBef>
                          <a:spcPts val="0"/>
                        </a:spcBef>
                        <a:spcAft>
                          <a:spcPts val="0"/>
                        </a:spcAft>
                      </a:pPr>
                      <a:r>
                        <a:rPr lang="en-US" sz="1800" dirty="0">
                          <a:effectLst/>
                        </a:rPr>
                        <a:t>Adjusted Capital</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r>
              <a:tr h="564776">
                <a:tc>
                  <a:txBody>
                    <a:bodyPr/>
                    <a:lstStyle/>
                    <a:p>
                      <a:pPr marL="0" marR="96520" algn="just">
                        <a:spcBef>
                          <a:spcPts val="0"/>
                        </a:spcBef>
                        <a:spcAft>
                          <a:spcPts val="0"/>
                        </a:spcAft>
                      </a:pPr>
                      <a:r>
                        <a:rPr lang="en-US" sz="1800" dirty="0">
                          <a:effectLst/>
                        </a:rPr>
                        <a:t>Step 4</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72720" algn="l">
                        <a:spcBef>
                          <a:spcPts val="0"/>
                        </a:spcBef>
                        <a:spcAft>
                          <a:spcPts val="0"/>
                        </a:spcAft>
                      </a:pPr>
                      <a:r>
                        <a:rPr lang="en-US" sz="1800" dirty="0">
                          <a:effectLst/>
                        </a:rPr>
                        <a:t>Determine Aggregate End. Capital</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dirty="0">
                          <a:effectLst/>
                        </a:rPr>
                        <a:t>100</a:t>
                      </a:r>
                      <a:endParaRPr lang="en-US" sz="1800" dirty="0">
                        <a:effectLst/>
                        <a:latin typeface="Times New Roman"/>
                        <a:ea typeface="Times New Roman"/>
                      </a:endParaRPr>
                    </a:p>
                  </a:txBody>
                  <a:tcPr marL="68580" marR="68580" marT="0" marB="0">
                    <a:solidFill>
                      <a:schemeClr val="tx2">
                        <a:lumMod val="20000"/>
                        <a:lumOff val="80000"/>
                      </a:schemeClr>
                    </a:solidFill>
                  </a:tcPr>
                </a:tc>
              </a:tr>
              <a:tr h="564776">
                <a:tc>
                  <a:txBody>
                    <a:bodyPr/>
                    <a:lstStyle/>
                    <a:p>
                      <a:pPr marL="0" marR="96520" algn="just">
                        <a:spcBef>
                          <a:spcPts val="0"/>
                        </a:spcBef>
                        <a:spcAft>
                          <a:spcPts val="0"/>
                        </a:spcAft>
                      </a:pPr>
                      <a:r>
                        <a:rPr lang="en-US" sz="1800" dirty="0">
                          <a:effectLst/>
                        </a:rPr>
                        <a:t>Step 5</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72720" algn="l">
                        <a:spcBef>
                          <a:spcPts val="0"/>
                        </a:spcBef>
                        <a:spcAft>
                          <a:spcPts val="0"/>
                        </a:spcAft>
                      </a:pPr>
                      <a:r>
                        <a:rPr lang="en-US" sz="1800" dirty="0">
                          <a:effectLst/>
                        </a:rPr>
                        <a:t>Allocate Ending Capital</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dirty="0">
                          <a:effectLst/>
                        </a:rPr>
                        <a:t> </a:t>
                      </a:r>
                      <a:endParaRPr lang="en-US" sz="1800" dirty="0">
                        <a:effectLst/>
                        <a:latin typeface="Times New Roman"/>
                        <a:ea typeface="Times New Roman"/>
                      </a:endParaRPr>
                    </a:p>
                  </a:txBody>
                  <a:tcPr marL="68580" marR="68580" marT="0" marB="0">
                    <a:solidFill>
                      <a:schemeClr val="tx2">
                        <a:lumMod val="20000"/>
                        <a:lumOff val="80000"/>
                      </a:schemeClr>
                    </a:solidFill>
                  </a:tcPr>
                </a:tc>
              </a:tr>
              <a:tr h="376517">
                <a:tc>
                  <a:txBody>
                    <a:bodyPr/>
                    <a:lstStyle/>
                    <a:p>
                      <a:pPr marL="0" marR="96520" algn="just">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342900" marR="172720" lvl="0" indent="-342900" algn="l">
                        <a:spcBef>
                          <a:spcPts val="0"/>
                        </a:spcBef>
                        <a:spcAft>
                          <a:spcPts val="0"/>
                        </a:spcAft>
                        <a:buFont typeface="Symbol"/>
                        <a:buChar char=""/>
                      </a:pPr>
                      <a:r>
                        <a:rPr lang="en-US" sz="1800" dirty="0">
                          <a:effectLst/>
                        </a:rPr>
                        <a:t>1</a:t>
                      </a:r>
                      <a:r>
                        <a:rPr lang="en-US" sz="1800" baseline="30000" dirty="0">
                          <a:effectLst/>
                        </a:rPr>
                        <a:t>st</a:t>
                      </a:r>
                      <a:r>
                        <a:rPr lang="en-US" sz="1800" dirty="0">
                          <a:effectLst/>
                        </a:rPr>
                        <a:t> – Return Cap. To LP</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dirty="0">
                          <a:effectLst/>
                        </a:rPr>
                        <a:t>0</a:t>
                      </a:r>
                      <a:endParaRPr lang="en-US" sz="1800" dirty="0">
                        <a:effectLst/>
                        <a:latin typeface="Times New Roman"/>
                        <a:ea typeface="Times New Roman"/>
                      </a:endParaRPr>
                    </a:p>
                  </a:txBody>
                  <a:tcPr marL="68580" marR="68580" marT="0" marB="0">
                    <a:solidFill>
                      <a:schemeClr val="tx2">
                        <a:lumMod val="20000"/>
                        <a:lumOff val="80000"/>
                      </a:schemeClr>
                    </a:solidFill>
                  </a:tcPr>
                </a:tc>
              </a:tr>
              <a:tr h="475128">
                <a:tc>
                  <a:txBody>
                    <a:bodyPr/>
                    <a:lstStyle/>
                    <a:p>
                      <a:pPr marL="0" marR="96520" algn="just">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342900" marR="172720" lvl="0" indent="-342900" algn="l">
                        <a:spcBef>
                          <a:spcPts val="0"/>
                        </a:spcBef>
                        <a:spcAft>
                          <a:spcPts val="0"/>
                        </a:spcAft>
                        <a:buFont typeface="Symbol"/>
                        <a:buChar char=""/>
                      </a:pPr>
                      <a:r>
                        <a:rPr lang="en-US" sz="1800" dirty="0">
                          <a:effectLst/>
                        </a:rPr>
                        <a:t>2</a:t>
                      </a:r>
                      <a:r>
                        <a:rPr lang="en-US" sz="1800" baseline="30000" dirty="0">
                          <a:effectLst/>
                        </a:rPr>
                        <a:t>nd</a:t>
                      </a:r>
                      <a:r>
                        <a:rPr lang="en-US" sz="1800" dirty="0">
                          <a:effectLst/>
                        </a:rPr>
                        <a:t> – Return remainder 80/20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u="sng" dirty="0">
                          <a:effectLst/>
                        </a:rPr>
                        <a:t>80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u="sng" dirty="0">
                          <a:effectLst/>
                        </a:rPr>
                        <a:t>20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u="sng" dirty="0">
                          <a:effectLst/>
                        </a:rPr>
                        <a:t>100</a:t>
                      </a:r>
                      <a:endParaRPr lang="en-US" sz="1800" dirty="0">
                        <a:effectLst/>
                        <a:latin typeface="Times New Roman"/>
                        <a:ea typeface="Times New Roman"/>
                      </a:endParaRPr>
                    </a:p>
                  </a:txBody>
                  <a:tcPr marL="68580" marR="68580" marT="0" marB="0">
                    <a:solidFill>
                      <a:schemeClr val="tx2">
                        <a:lumMod val="20000"/>
                        <a:lumOff val="80000"/>
                      </a:schemeClr>
                    </a:solidFill>
                  </a:tcPr>
                </a:tc>
              </a:tr>
              <a:tr h="439272">
                <a:tc>
                  <a:txBody>
                    <a:bodyPr/>
                    <a:lstStyle/>
                    <a:p>
                      <a:pPr marL="0" marR="96520" algn="just">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342900" marR="172720" lvl="0" indent="-342900" algn="l">
                        <a:spcBef>
                          <a:spcPts val="0"/>
                        </a:spcBef>
                        <a:spcAft>
                          <a:spcPts val="0"/>
                        </a:spcAft>
                        <a:buFont typeface="Symbol"/>
                        <a:buChar char=""/>
                      </a:pPr>
                      <a:r>
                        <a:rPr lang="en-US" sz="1800" dirty="0">
                          <a:effectLst/>
                        </a:rPr>
                        <a:t>Total Ending Cap.</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dirty="0">
                          <a:effectLst/>
                        </a:rPr>
                        <a:t>80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dirty="0">
                          <a:effectLst/>
                        </a:rPr>
                        <a:t>20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dirty="0">
                          <a:effectLst/>
                        </a:rPr>
                        <a:t>100</a:t>
                      </a:r>
                      <a:endParaRPr lang="en-US" sz="1800" dirty="0">
                        <a:effectLst/>
                        <a:latin typeface="Times New Roman"/>
                        <a:ea typeface="Times New Roman"/>
                      </a:endParaRPr>
                    </a:p>
                  </a:txBody>
                  <a:tcPr marL="68580" marR="68580" marT="0" marB="0">
                    <a:solidFill>
                      <a:schemeClr val="tx2">
                        <a:lumMod val="20000"/>
                        <a:lumOff val="80000"/>
                      </a:schemeClr>
                    </a:solidFill>
                  </a:tcPr>
                </a:tc>
              </a:tr>
              <a:tr h="690283">
                <a:tc>
                  <a:txBody>
                    <a:bodyPr/>
                    <a:lstStyle/>
                    <a:p>
                      <a:pPr marL="0" marR="96520" algn="just">
                        <a:spcBef>
                          <a:spcPts val="0"/>
                        </a:spcBef>
                        <a:spcAft>
                          <a:spcPts val="0"/>
                        </a:spcAft>
                      </a:pPr>
                      <a:r>
                        <a:rPr lang="en-US" sz="1800" dirty="0">
                          <a:effectLst/>
                        </a:rPr>
                        <a:t>Step 6</a:t>
                      </a:r>
                      <a:endParaRPr lang="en-US" sz="1800" dirty="0">
                        <a:effectLst/>
                        <a:latin typeface="Times New Roman"/>
                        <a:ea typeface="Times New Roman"/>
                      </a:endParaRPr>
                    </a:p>
                  </a:txBody>
                  <a:tcPr marL="68580" marR="68580" marT="0" marB="0">
                    <a:solidFill>
                      <a:schemeClr val="tx2">
                        <a:lumMod val="60000"/>
                        <a:lumOff val="40000"/>
                      </a:schemeClr>
                    </a:solidFill>
                  </a:tcPr>
                </a:tc>
                <a:tc>
                  <a:txBody>
                    <a:bodyPr/>
                    <a:lstStyle/>
                    <a:p>
                      <a:pPr marL="0" marR="172720" algn="l">
                        <a:spcBef>
                          <a:spcPts val="0"/>
                        </a:spcBef>
                        <a:spcAft>
                          <a:spcPts val="0"/>
                        </a:spcAft>
                      </a:pPr>
                      <a:r>
                        <a:rPr lang="en-US" sz="1800" dirty="0">
                          <a:effectLst/>
                        </a:rPr>
                        <a:t>Taxable Income by Partner</a:t>
                      </a:r>
                    </a:p>
                    <a:p>
                      <a:pPr marL="0" marR="172720" algn="l">
                        <a:spcBef>
                          <a:spcPts val="0"/>
                        </a:spcBef>
                        <a:spcAft>
                          <a:spcPts val="0"/>
                        </a:spcAft>
                      </a:pPr>
                      <a:r>
                        <a:rPr lang="en-US" sz="1800" dirty="0">
                          <a:effectLst/>
                        </a:rPr>
                        <a:t>(SUBTRACT STEP 3 FROM STEP 5</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60020" algn="ctr">
                        <a:spcBef>
                          <a:spcPts val="0"/>
                        </a:spcBef>
                        <a:spcAft>
                          <a:spcPts val="0"/>
                        </a:spcAft>
                      </a:pPr>
                      <a:r>
                        <a:rPr lang="en-US" sz="1800" dirty="0">
                          <a:effectLst/>
                        </a:rPr>
                        <a:t>80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102870" algn="ctr">
                        <a:spcBef>
                          <a:spcPts val="0"/>
                        </a:spcBef>
                        <a:spcAft>
                          <a:spcPts val="0"/>
                        </a:spcAft>
                      </a:pPr>
                      <a:r>
                        <a:rPr lang="en-US" sz="1800" dirty="0">
                          <a:effectLst/>
                        </a:rPr>
                        <a:t>20</a:t>
                      </a:r>
                      <a:endParaRPr lang="en-US" sz="1800" dirty="0">
                        <a:effectLst/>
                        <a:latin typeface="Times New Roman"/>
                        <a:ea typeface="Times New Roman"/>
                      </a:endParaRPr>
                    </a:p>
                  </a:txBody>
                  <a:tcPr marL="68580" marR="68580" marT="0" marB="0">
                    <a:solidFill>
                      <a:schemeClr val="tx2">
                        <a:lumMod val="20000"/>
                        <a:lumOff val="80000"/>
                      </a:schemeClr>
                    </a:solidFill>
                  </a:tcPr>
                </a:tc>
                <a:tc>
                  <a:txBody>
                    <a:bodyPr/>
                    <a:lstStyle/>
                    <a:p>
                      <a:pPr marL="0" marR="62230" algn="ctr">
                        <a:spcBef>
                          <a:spcPts val="0"/>
                        </a:spcBef>
                        <a:spcAft>
                          <a:spcPts val="0"/>
                        </a:spcAft>
                        <a:tabLst>
                          <a:tab pos="502920" algn="l"/>
                        </a:tabLst>
                      </a:pPr>
                      <a:r>
                        <a:rPr lang="en-US" sz="1800" dirty="0">
                          <a:effectLst/>
                        </a:rPr>
                        <a:t>100</a:t>
                      </a:r>
                      <a:endParaRPr lang="en-US" sz="1800" dirty="0">
                        <a:effectLst/>
                        <a:latin typeface="Times New Roman"/>
                        <a:ea typeface="Times New Roman"/>
                      </a:endParaRPr>
                    </a:p>
                  </a:txBody>
                  <a:tcPr marL="68580" marR="68580" marT="0" marB="0">
                    <a:solidFill>
                      <a:schemeClr val="tx2">
                        <a:lumMod val="20000"/>
                        <a:lumOff val="80000"/>
                      </a:schemeClr>
                    </a:solidFill>
                  </a:tcPr>
                </a:tc>
              </a:tr>
            </a:tbl>
          </a:graphicData>
        </a:graphic>
      </p:graphicFrame>
      <p:sp>
        <p:nvSpPr>
          <p:cNvPr id="8" name="Slide Number Placeholder 7"/>
          <p:cNvSpPr>
            <a:spLocks noGrp="1"/>
          </p:cNvSpPr>
          <p:nvPr>
            <p:ph type="sldNum" sz="quarter" idx="12"/>
          </p:nvPr>
        </p:nvSpPr>
        <p:spPr/>
        <p:txBody>
          <a:bodyPr/>
          <a:lstStyle/>
          <a:p>
            <a:pPr>
              <a:defRPr/>
            </a:pPr>
            <a:fld id="{E191772E-5EC7-483C-850E-6950F9F815FE}" type="slidenum">
              <a:rPr lang="en-US" smtClean="0"/>
              <a:pPr>
                <a:defRPr/>
              </a:pPr>
              <a:t>63</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6058665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noAutofit/>
          </a:bodyPr>
          <a:lstStyle/>
          <a:p>
            <a:pPr algn="ctr"/>
            <a:r>
              <a:rPr lang="en-US" sz="4000" dirty="0">
                <a:latin typeface="+mn-lt"/>
              </a:rPr>
              <a:t>Accounting Considerations for Targeted Allocations</a:t>
            </a:r>
          </a:p>
        </p:txBody>
      </p:sp>
      <p:sp>
        <p:nvSpPr>
          <p:cNvPr id="3" name="Content Placeholder 2"/>
          <p:cNvSpPr>
            <a:spLocks noGrp="1"/>
          </p:cNvSpPr>
          <p:nvPr>
            <p:ph idx="1"/>
          </p:nvPr>
        </p:nvSpPr>
        <p:spPr>
          <a:xfrm>
            <a:off x="304800" y="2057400"/>
            <a:ext cx="8229600" cy="4495800"/>
          </a:xfrm>
        </p:spPr>
        <p:txBody>
          <a:bodyPr>
            <a:normAutofit fontScale="55000" lnSpcReduction="20000"/>
          </a:bodyPr>
          <a:lstStyle/>
          <a:p>
            <a:pPr marL="346075" lvl="1" indent="-346075">
              <a:spcAft>
                <a:spcPts val="600"/>
              </a:spcAft>
            </a:pPr>
            <a:r>
              <a:rPr lang="en-US" sz="4400" u="sng" dirty="0" smtClean="0"/>
              <a:t>Legal </a:t>
            </a:r>
            <a:r>
              <a:rPr lang="en-US" sz="4400" u="sng" dirty="0"/>
              <a:t>Language</a:t>
            </a:r>
            <a:r>
              <a:rPr lang="en-US" sz="4400" dirty="0"/>
              <a:t>. Tax practitioners have not settled on model language for targeted Capital Account allocation.  Possible language would be as follows: </a:t>
            </a:r>
            <a:endParaRPr lang="en-US" sz="4400" dirty="0" smtClean="0"/>
          </a:p>
          <a:p>
            <a:pPr marL="393700" lvl="2" indent="0">
              <a:buNone/>
            </a:pPr>
            <a:r>
              <a:rPr lang="en-US" sz="4400" dirty="0" smtClean="0"/>
              <a:t>“</a:t>
            </a:r>
            <a:r>
              <a:rPr lang="en-US" sz="4400" dirty="0"/>
              <a:t>Except as otherwise provided in this Article, Profits and Losses (or items thereof) for any Fiscal Period shall be allocated among the Members in such manner that, as of the end of such Fiscal Period, the respective Capital Accounts of the Members shall be equal to the respective amounts that would be distributed to them, determined as if the Company were to (i) liquidate the assets of the Company for an amount equal to their Gross Asset Value and (ii) distribute the proceeds of liquidation pursuant to the waterfall distributions required above</a:t>
            </a:r>
            <a:r>
              <a:rPr lang="en-US" sz="4400" dirty="0" smtClean="0"/>
              <a:t>."</a:t>
            </a:r>
          </a:p>
          <a:p>
            <a:pPr marL="0" indent="0">
              <a:buNone/>
            </a:pPr>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6475839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914400"/>
          </a:xfrm>
        </p:spPr>
        <p:txBody>
          <a:bodyPr>
            <a:noAutofit/>
          </a:bodyPr>
          <a:lstStyle/>
          <a:p>
            <a:pPr algn="ctr"/>
            <a:r>
              <a:rPr lang="en-US" sz="4000" dirty="0">
                <a:latin typeface="+mn-lt"/>
              </a:rPr>
              <a:t>Accounting Considerations for Targeted Allocations</a:t>
            </a:r>
          </a:p>
        </p:txBody>
      </p:sp>
      <p:sp>
        <p:nvSpPr>
          <p:cNvPr id="3" name="Content Placeholder 2"/>
          <p:cNvSpPr>
            <a:spLocks noGrp="1"/>
          </p:cNvSpPr>
          <p:nvPr>
            <p:ph idx="1"/>
          </p:nvPr>
        </p:nvSpPr>
        <p:spPr>
          <a:xfrm>
            <a:off x="457200" y="2057400"/>
            <a:ext cx="8229600" cy="4114800"/>
          </a:xfrm>
        </p:spPr>
        <p:txBody>
          <a:bodyPr>
            <a:normAutofit/>
          </a:bodyPr>
          <a:lstStyle/>
          <a:p>
            <a:r>
              <a:rPr lang="en-US" sz="2400" dirty="0" smtClean="0"/>
              <a:t>In </a:t>
            </a:r>
            <a:r>
              <a:rPr lang="en-US" sz="2400" dirty="0"/>
              <a:t>addition to the normal language requiring special allocation of Nonrecourse Deductions outside of the general allocation of net profits and net losses, minimum gain chargebacks, QIO allocations and 704(c) allocations will be included.</a:t>
            </a:r>
          </a:p>
          <a:p>
            <a:pPr marL="0" indent="0">
              <a:buNone/>
            </a:pPr>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1049280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p:spPr>
        <p:txBody>
          <a:bodyPr>
            <a:noAutofit/>
          </a:bodyPr>
          <a:lstStyle/>
          <a:p>
            <a:pPr algn="ctr"/>
            <a:r>
              <a:rPr lang="en-US" sz="4400" dirty="0" smtClean="0">
                <a:latin typeface="+mn-lt"/>
              </a:rPr>
              <a:t>Targeted Allocations- Tax Issues</a:t>
            </a:r>
            <a:endParaRPr lang="en-US" sz="4400" dirty="0">
              <a:latin typeface="+mn-lt"/>
            </a:endParaRPr>
          </a:p>
        </p:txBody>
      </p:sp>
      <p:sp>
        <p:nvSpPr>
          <p:cNvPr id="3" name="Content Placeholder 2"/>
          <p:cNvSpPr>
            <a:spLocks noGrp="1"/>
          </p:cNvSpPr>
          <p:nvPr>
            <p:ph idx="1"/>
          </p:nvPr>
        </p:nvSpPr>
        <p:spPr>
          <a:xfrm>
            <a:off x="457200" y="1600200"/>
            <a:ext cx="8229600" cy="4800600"/>
          </a:xfrm>
        </p:spPr>
        <p:txBody>
          <a:bodyPr>
            <a:normAutofit/>
          </a:bodyPr>
          <a:lstStyle/>
          <a:p>
            <a:pPr marL="457200" lvl="1" indent="-346075">
              <a:spcAft>
                <a:spcPts val="600"/>
              </a:spcAft>
            </a:pPr>
            <a:r>
              <a:rPr lang="en-US" u="sng" dirty="0" smtClean="0"/>
              <a:t>General</a:t>
            </a:r>
            <a:r>
              <a:rPr lang="en-US" dirty="0"/>
              <a:t>.  For the reasons stated </a:t>
            </a:r>
            <a:r>
              <a:rPr lang="en-US" dirty="0" smtClean="0"/>
              <a:t>below</a:t>
            </a:r>
            <a:r>
              <a:rPr lang="en-US" dirty="0"/>
              <a:t>, many commentators do not believe that Targeted Allocations satisfy the 704(b) safe harbor due to the fact that proceeds on liquidation are not distributed pursuant to Capital Accounts.  This leaves two other basis for qualification under 704(b): </a:t>
            </a:r>
          </a:p>
          <a:p>
            <a:pPr marL="690563" lvl="2" indent="-233363">
              <a:spcAft>
                <a:spcPts val="600"/>
              </a:spcAft>
            </a:pPr>
            <a:r>
              <a:rPr lang="en-US" sz="2400" dirty="0"/>
              <a:t>Dumb but lucky under Regulation Section 1.704-1(b)(2)(i); or </a:t>
            </a:r>
            <a:endParaRPr lang="en-US" sz="2400" dirty="0" smtClean="0"/>
          </a:p>
          <a:p>
            <a:pPr marL="690563" lvl="2" indent="-233363"/>
            <a:r>
              <a:rPr lang="en-US" sz="2400" dirty="0" smtClean="0"/>
              <a:t>PIP</a:t>
            </a:r>
            <a:r>
              <a:rPr lang="en-US" sz="2400" dirty="0"/>
              <a:t>.</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6475839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p:spPr>
        <p:txBody>
          <a:bodyPr>
            <a:noAutofit/>
          </a:bodyPr>
          <a:lstStyle/>
          <a:p>
            <a:pPr algn="ctr"/>
            <a:r>
              <a:rPr lang="en-US" sz="4400" dirty="0">
                <a:latin typeface="+mn-lt"/>
              </a:rPr>
              <a:t>Targeted </a:t>
            </a:r>
            <a:r>
              <a:rPr lang="en-US" sz="4400" dirty="0" smtClean="0">
                <a:latin typeface="+mn-lt"/>
              </a:rPr>
              <a:t>Allocations - Tax </a:t>
            </a:r>
            <a:r>
              <a:rPr lang="en-US" sz="4400" dirty="0">
                <a:latin typeface="+mn-lt"/>
              </a:rPr>
              <a:t>Issues</a:t>
            </a:r>
          </a:p>
        </p:txBody>
      </p:sp>
      <p:sp>
        <p:nvSpPr>
          <p:cNvPr id="3" name="Content Placeholder 2"/>
          <p:cNvSpPr>
            <a:spLocks noGrp="1"/>
          </p:cNvSpPr>
          <p:nvPr>
            <p:ph idx="1"/>
          </p:nvPr>
        </p:nvSpPr>
        <p:spPr>
          <a:xfrm>
            <a:off x="457200" y="1524000"/>
            <a:ext cx="8229600" cy="5029200"/>
          </a:xfrm>
        </p:spPr>
        <p:txBody>
          <a:bodyPr>
            <a:normAutofit/>
          </a:bodyPr>
          <a:lstStyle/>
          <a:p>
            <a:pPr marL="455613" lvl="1" indent="-344488"/>
            <a:r>
              <a:rPr lang="en-US" u="sng" dirty="0" smtClean="0"/>
              <a:t>Capital </a:t>
            </a:r>
            <a:r>
              <a:rPr lang="en-US" u="sng" dirty="0"/>
              <a:t>Account Liquidation</a:t>
            </a:r>
            <a:r>
              <a:rPr lang="en-US" dirty="0"/>
              <a:t>.  The capital account liquidation requirement under the regulations is that the partnership agreement “provides” that “liquidating distributions are required in all cases to be made in accordance with positive Capital Account Balance</a:t>
            </a:r>
            <a:r>
              <a:rPr lang="en-US" dirty="0" smtClean="0"/>
              <a:t>.”</a:t>
            </a:r>
          </a:p>
          <a:p>
            <a:pPr marL="111125" lvl="1" indent="0">
              <a:buNone/>
            </a:pPr>
            <a:endParaRPr lang="en-US" sz="1000" dirty="0"/>
          </a:p>
          <a:p>
            <a:pPr marL="801688" lvl="3" indent="-344488"/>
            <a:r>
              <a:rPr lang="en-US" sz="2400" dirty="0"/>
              <a:t>It can be argued that the safe harbor economic effect tests are not satisfied because the partnership agreement does not explicitly provide for liquidations in accordance with Capital Accounts; instead it requires liquidating distributions to be made pursuant to the waterfall distribution provisions.  </a:t>
            </a:r>
            <a:endParaRPr lang="en-US" sz="2400"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1025110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p:spPr>
        <p:txBody>
          <a:bodyPr>
            <a:noAutofit/>
          </a:bodyPr>
          <a:lstStyle/>
          <a:p>
            <a:pPr algn="ctr"/>
            <a:r>
              <a:rPr lang="en-US" sz="4400" dirty="0">
                <a:latin typeface="+mn-lt"/>
              </a:rPr>
              <a:t>Targeted Allocations- Tax Issues</a:t>
            </a:r>
          </a:p>
        </p:txBody>
      </p:sp>
      <p:sp>
        <p:nvSpPr>
          <p:cNvPr id="3" name="Content Placeholder 2"/>
          <p:cNvSpPr>
            <a:spLocks noGrp="1"/>
          </p:cNvSpPr>
          <p:nvPr>
            <p:ph idx="1"/>
          </p:nvPr>
        </p:nvSpPr>
        <p:spPr>
          <a:xfrm>
            <a:off x="457200" y="1524000"/>
            <a:ext cx="8229600" cy="4191000"/>
          </a:xfrm>
        </p:spPr>
        <p:txBody>
          <a:bodyPr>
            <a:normAutofit/>
          </a:bodyPr>
          <a:lstStyle/>
          <a:p>
            <a:pPr marL="801688" lvl="3" indent="-344488"/>
            <a:r>
              <a:rPr lang="en-US" sz="2400" dirty="0" smtClean="0"/>
              <a:t>The </a:t>
            </a:r>
            <a:r>
              <a:rPr lang="en-US" sz="2400" dirty="0"/>
              <a:t>contra argument is that Targeted Allocation provisions are designed to ensure that liquidating distributions will be made in accordance with Capital Accounts.  It can be argued that a partnership agreement that contains those provisions can be said to “Provide” that liquidating distributions are in accordance with Capital Accounts and that the regulation requirement is satisfied.  </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68</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6860870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p:spPr>
        <p:txBody>
          <a:bodyPr>
            <a:noAutofit/>
          </a:bodyPr>
          <a:lstStyle/>
          <a:p>
            <a:pPr algn="ctr"/>
            <a:r>
              <a:rPr lang="en-US" sz="4400" dirty="0">
                <a:latin typeface="+mn-lt"/>
              </a:rPr>
              <a:t>Targeted </a:t>
            </a:r>
            <a:r>
              <a:rPr lang="en-US" sz="4400" dirty="0" smtClean="0">
                <a:latin typeface="+mn-lt"/>
              </a:rPr>
              <a:t>Allocations - </a:t>
            </a:r>
            <a:r>
              <a:rPr lang="en-US" sz="4400" dirty="0">
                <a:latin typeface="+mn-lt"/>
              </a:rPr>
              <a:t>Tax Issues</a:t>
            </a:r>
          </a:p>
        </p:txBody>
      </p:sp>
      <p:sp>
        <p:nvSpPr>
          <p:cNvPr id="3" name="Content Placeholder 2"/>
          <p:cNvSpPr>
            <a:spLocks noGrp="1"/>
          </p:cNvSpPr>
          <p:nvPr>
            <p:ph idx="1"/>
          </p:nvPr>
        </p:nvSpPr>
        <p:spPr>
          <a:xfrm>
            <a:off x="457200" y="1600200"/>
            <a:ext cx="8229600" cy="5029200"/>
          </a:xfrm>
        </p:spPr>
        <p:txBody>
          <a:bodyPr>
            <a:normAutofit/>
          </a:bodyPr>
          <a:lstStyle/>
          <a:p>
            <a:pPr marL="466725" lvl="1" indent="-406400"/>
            <a:r>
              <a:rPr lang="en-US" u="sng" dirty="0" smtClean="0"/>
              <a:t>Targeted </a:t>
            </a:r>
            <a:r>
              <a:rPr lang="en-US" u="sng" dirty="0"/>
              <a:t>Allocations and partner’s interests in the partnership</a:t>
            </a:r>
            <a:r>
              <a:rPr lang="en-US" dirty="0"/>
              <a:t>.  Section  704(b) provides safe harbors for substantial economic effect.  Failure to satisfy these tests means that the allocation will be tested under the “partner’s interests in the partnership” standard unless the “dumb but lucky” rule applies.  </a:t>
            </a:r>
          </a:p>
          <a:p>
            <a:pPr marL="690563" lvl="2" indent="-233363"/>
            <a:r>
              <a:rPr lang="en-US" sz="2400" dirty="0"/>
              <a:t>While one would generally expect Targeted Allocations to equal “partner’s interests in the partnership,” there is some softness in that conclusion because of the absence of the “book value equals fair market value” presumption in applying the partner’s interest in the partnership method.</a:t>
            </a:r>
            <a:r>
              <a:rPr lang="en-US" sz="2400" b="1" dirty="0"/>
              <a:t>  </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69</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102511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a:xfrm>
            <a:off x="304800" y="838200"/>
            <a:ext cx="8534400" cy="609600"/>
          </a:xfrm>
        </p:spPr>
        <p:txBody>
          <a:bodyPr>
            <a:normAutofit fontScale="90000"/>
          </a:bodyPr>
          <a:lstStyle/>
          <a:p>
            <a:pPr algn="ctr" eaLnBrk="1" hangingPunct="1"/>
            <a:r>
              <a:rPr lang="en-US" altLang="en-US" sz="4400" dirty="0" smtClean="0">
                <a:latin typeface="+mn-lt"/>
              </a:rPr>
              <a:t>Partnership/Operating Agreements</a:t>
            </a:r>
          </a:p>
        </p:txBody>
      </p:sp>
      <p:sp>
        <p:nvSpPr>
          <p:cNvPr id="19461" name="Rectangle 3"/>
          <p:cNvSpPr>
            <a:spLocks noGrp="1" noChangeArrowheads="1"/>
          </p:cNvSpPr>
          <p:nvPr>
            <p:ph idx="1"/>
          </p:nvPr>
        </p:nvSpPr>
        <p:spPr>
          <a:xfrm>
            <a:off x="457200" y="1676400"/>
            <a:ext cx="8229600" cy="4389120"/>
          </a:xfrm>
        </p:spPr>
        <p:txBody>
          <a:bodyPr>
            <a:noAutofit/>
          </a:bodyPr>
          <a:lstStyle/>
          <a:p>
            <a:pPr lvl="1"/>
            <a:r>
              <a:rPr lang="en-US" u="sng" dirty="0" smtClean="0"/>
              <a:t>LLC</a:t>
            </a:r>
            <a:r>
              <a:rPr lang="en-US" dirty="0"/>
              <a:t>.  In a limited liability company the rights and duties of the members are determined under the "Operating Agreement."  An LLC has the unique attribute that no "member" of the company must contribute capital to the company in the absence of an agreement to the contrary set forth in the "operating agreement."  </a:t>
            </a:r>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36174344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457200"/>
          </a:xfrm>
        </p:spPr>
        <p:txBody>
          <a:bodyPr>
            <a:noAutofit/>
          </a:bodyPr>
          <a:lstStyle/>
          <a:p>
            <a:pPr algn="ctr"/>
            <a:r>
              <a:rPr lang="en-US" sz="4400" dirty="0">
                <a:latin typeface="+mn-lt"/>
              </a:rPr>
              <a:t>Targeted </a:t>
            </a:r>
            <a:r>
              <a:rPr lang="en-US" sz="4400" dirty="0" smtClean="0">
                <a:latin typeface="+mn-lt"/>
              </a:rPr>
              <a:t>Allocations - </a:t>
            </a:r>
            <a:r>
              <a:rPr lang="en-US" sz="4400" dirty="0">
                <a:latin typeface="+mn-lt"/>
              </a:rPr>
              <a:t>Tax Issues</a:t>
            </a:r>
          </a:p>
        </p:txBody>
      </p:sp>
      <p:sp>
        <p:nvSpPr>
          <p:cNvPr id="3" name="Content Placeholder 2"/>
          <p:cNvSpPr>
            <a:spLocks noGrp="1"/>
          </p:cNvSpPr>
          <p:nvPr>
            <p:ph idx="1"/>
          </p:nvPr>
        </p:nvSpPr>
        <p:spPr>
          <a:xfrm>
            <a:off x="457200" y="1524000"/>
            <a:ext cx="8229600" cy="5029200"/>
          </a:xfrm>
        </p:spPr>
        <p:txBody>
          <a:bodyPr>
            <a:noAutofit/>
          </a:bodyPr>
          <a:lstStyle/>
          <a:p>
            <a:pPr marL="346075" lvl="1" indent="-246063"/>
            <a:r>
              <a:rPr lang="en-US" u="sng" dirty="0" smtClean="0"/>
              <a:t>Targeted </a:t>
            </a:r>
            <a:r>
              <a:rPr lang="en-US" u="sng" dirty="0"/>
              <a:t>Allocations and Nonrecourse Deductions</a:t>
            </a:r>
            <a:r>
              <a:rPr lang="en-US" dirty="0"/>
              <a:t>.  As described above, allocations of Nonrecourse Deductions can never have economic effect and must be allocated in accordance with the partner’s overall economic interest in the partnership.  The regulations go on to provide a special rule that says Nonrecourse Deductions will be deemed to be in accordance with the partner’s interests in the partnership when (1) liquidating distributions are made in accordance with Capital Accounts; (2) the Nonrecourse Deductions are allocated in a manner that is reasonably consistent with the allocation of another item that has substantial economic effect; and (3) there is a MGCB provision.</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70</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10251109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457200"/>
          </a:xfrm>
        </p:spPr>
        <p:txBody>
          <a:bodyPr>
            <a:noAutofit/>
          </a:bodyPr>
          <a:lstStyle/>
          <a:p>
            <a:pPr algn="ctr"/>
            <a:r>
              <a:rPr lang="en-US" sz="4400" dirty="0">
                <a:solidFill>
                  <a:srgbClr val="564B3C"/>
                </a:solidFill>
                <a:latin typeface="Constantia"/>
              </a:rPr>
              <a:t>Targeted </a:t>
            </a:r>
            <a:r>
              <a:rPr lang="en-US" sz="4400" dirty="0" smtClean="0">
                <a:solidFill>
                  <a:srgbClr val="564B3C"/>
                </a:solidFill>
                <a:latin typeface="Constantia"/>
              </a:rPr>
              <a:t>Allocations - </a:t>
            </a:r>
            <a:r>
              <a:rPr lang="en-US" sz="4400" dirty="0">
                <a:solidFill>
                  <a:srgbClr val="564B3C"/>
                </a:solidFill>
                <a:latin typeface="Constantia"/>
              </a:rPr>
              <a:t>Tax Issues</a:t>
            </a:r>
            <a:endParaRPr lang="en-US" sz="4800" dirty="0">
              <a:latin typeface="+mn-lt"/>
            </a:endParaRPr>
          </a:p>
        </p:txBody>
      </p:sp>
      <p:sp>
        <p:nvSpPr>
          <p:cNvPr id="3" name="Content Placeholder 2"/>
          <p:cNvSpPr>
            <a:spLocks noGrp="1"/>
          </p:cNvSpPr>
          <p:nvPr>
            <p:ph idx="1"/>
          </p:nvPr>
        </p:nvSpPr>
        <p:spPr>
          <a:xfrm>
            <a:off x="609600" y="1600200"/>
            <a:ext cx="8077200" cy="4800600"/>
          </a:xfrm>
        </p:spPr>
        <p:txBody>
          <a:bodyPr>
            <a:normAutofit/>
          </a:bodyPr>
          <a:lstStyle/>
          <a:p>
            <a:r>
              <a:rPr lang="en-US" sz="2400" dirty="0"/>
              <a:t>Some commentators argue that this rule calls into question the ability of partnerships using Targeted Allocations to specially allocate Nonrecourse Deductions because the they argue that partnership agreement does not satisfy either of the first 2 prongs of the test even if a MGCB provision is included in the partnership agreement.  If correct, that conclusion would leave the allocation of nonrecourse items entirely up in the air.  This would not be a good result and caution should be exercised if special allocations of Nonrecourse Deduction are a major element of the business deal. </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71</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64758392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Autofit/>
          </a:bodyPr>
          <a:lstStyle/>
          <a:p>
            <a:pPr algn="ctr"/>
            <a:r>
              <a:rPr lang="en-US" sz="4400" dirty="0">
                <a:latin typeface="+mn-lt"/>
              </a:rPr>
              <a:t>Targeted </a:t>
            </a:r>
            <a:r>
              <a:rPr lang="en-US" sz="4400" dirty="0" smtClean="0">
                <a:latin typeface="+mn-lt"/>
              </a:rPr>
              <a:t>Allocations - </a:t>
            </a:r>
            <a:r>
              <a:rPr lang="en-US" sz="4400" dirty="0">
                <a:latin typeface="+mn-lt"/>
              </a:rPr>
              <a:t>Tax Issues</a:t>
            </a:r>
          </a:p>
        </p:txBody>
      </p:sp>
      <p:sp>
        <p:nvSpPr>
          <p:cNvPr id="3" name="Content Placeholder 2"/>
          <p:cNvSpPr>
            <a:spLocks noGrp="1"/>
          </p:cNvSpPr>
          <p:nvPr>
            <p:ph idx="1"/>
          </p:nvPr>
        </p:nvSpPr>
        <p:spPr>
          <a:xfrm>
            <a:off x="457200" y="1600200"/>
            <a:ext cx="8229600" cy="5029200"/>
          </a:xfrm>
        </p:spPr>
        <p:txBody>
          <a:bodyPr>
            <a:normAutofit/>
          </a:bodyPr>
          <a:lstStyle/>
          <a:p>
            <a:pPr marL="396875" lvl="1" indent="-246063"/>
            <a:r>
              <a:rPr lang="en-US" u="sng" dirty="0" smtClean="0"/>
              <a:t>Preferred </a:t>
            </a:r>
            <a:r>
              <a:rPr lang="en-US" u="sng" dirty="0"/>
              <a:t>Return and Targeted Allocations</a:t>
            </a:r>
            <a:r>
              <a:rPr lang="en-US" dirty="0"/>
              <a:t>.  One of the issues with Targeted Allocations is whether a gross income allocation, guaranteed payment, or taxable capital shift may be mandatory when one partner is entitled to a preferred return that takes priority over another partner’s capital return.</a:t>
            </a:r>
          </a:p>
          <a:p>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72</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7866681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9</a:t>
            </a:r>
            <a:endParaRPr lang="en-US" sz="4400" dirty="0">
              <a:latin typeface="+mn-lt"/>
            </a:endParaRPr>
          </a:p>
        </p:txBody>
      </p:sp>
      <p:sp>
        <p:nvSpPr>
          <p:cNvPr id="3" name="Content Placeholder 2"/>
          <p:cNvSpPr>
            <a:spLocks noGrp="1"/>
          </p:cNvSpPr>
          <p:nvPr>
            <p:ph idx="1"/>
          </p:nvPr>
        </p:nvSpPr>
        <p:spPr>
          <a:xfrm>
            <a:off x="457200" y="1447800"/>
            <a:ext cx="8229600" cy="4876800"/>
          </a:xfrm>
        </p:spPr>
        <p:txBody>
          <a:bodyPr>
            <a:normAutofit fontScale="70000" lnSpcReduction="20000"/>
          </a:bodyPr>
          <a:lstStyle/>
          <a:p>
            <a:pPr>
              <a:spcAft>
                <a:spcPts val="600"/>
              </a:spcAft>
            </a:pPr>
            <a:r>
              <a:rPr lang="en-US" sz="3400" dirty="0" smtClean="0"/>
              <a:t>A and B each contributes $100 to the partnership.  A is entitled to receive a compounded 12 percent return on her $100 investment plus return of capital before B is entitled to any return of capital.  The partnership earns $10 of net profits in year 1.</a:t>
            </a:r>
          </a:p>
          <a:p>
            <a:pPr marL="0" indent="0">
              <a:spcAft>
                <a:spcPts val="600"/>
              </a:spcAft>
              <a:buNone/>
            </a:pPr>
            <a:endParaRPr lang="en-US" sz="1400" dirty="0" smtClean="0"/>
          </a:p>
          <a:p>
            <a:r>
              <a:rPr lang="en-US" sz="3400" dirty="0" smtClean="0"/>
              <a:t>In this example, net profits for the year fell short of the preferred return.  This issue is not unique to Targeted Allocations and would also seem to be present for traditional liquidate-in-accordance-with-Capital-Account allocations.  The question is whether the partnership should allocate $12 of </a:t>
            </a:r>
            <a:r>
              <a:rPr lang="en-US" sz="3400" i="1" dirty="0" smtClean="0"/>
              <a:t>gross</a:t>
            </a:r>
            <a:r>
              <a:rPr lang="en-US" sz="3400" dirty="0" smtClean="0"/>
              <a:t> income to the partner who is entitled to the priority return, or treat the amount as a $12 guaranteed payment to that partner, or simply allocate $10 of net income and wait for the next year to catch up.</a:t>
            </a:r>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73</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14575111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Autofit/>
          </a:bodyPr>
          <a:lstStyle/>
          <a:p>
            <a:pPr algn="ctr"/>
            <a:r>
              <a:rPr lang="en-US" altLang="en-US" sz="4400" dirty="0">
                <a:latin typeface="+mn-lt"/>
              </a:rPr>
              <a:t>Example </a:t>
            </a:r>
            <a:r>
              <a:rPr lang="en-US" altLang="en-US" sz="4400" dirty="0" smtClean="0">
                <a:latin typeface="+mn-lt"/>
              </a:rPr>
              <a:t>9 Continued</a:t>
            </a:r>
            <a:endParaRPr lang="en-US" sz="4400" dirty="0">
              <a:latin typeface="+mn-lt"/>
            </a:endParaRPr>
          </a:p>
        </p:txBody>
      </p:sp>
      <p:sp>
        <p:nvSpPr>
          <p:cNvPr id="3" name="Content Placeholder 2"/>
          <p:cNvSpPr>
            <a:spLocks noGrp="1"/>
          </p:cNvSpPr>
          <p:nvPr>
            <p:ph idx="1"/>
          </p:nvPr>
        </p:nvSpPr>
        <p:spPr>
          <a:xfrm>
            <a:off x="457200" y="1447800"/>
            <a:ext cx="8229600" cy="4876800"/>
          </a:xfrm>
        </p:spPr>
        <p:txBody>
          <a:bodyPr>
            <a:normAutofit/>
          </a:bodyPr>
          <a:lstStyle/>
          <a:p>
            <a:r>
              <a:rPr lang="en-US" sz="2400" dirty="0" smtClean="0"/>
              <a:t>Some </a:t>
            </a:r>
            <a:r>
              <a:rPr lang="en-US" sz="2400" dirty="0"/>
              <a:t>commentators argue that the section 704(b) partner’s interest in the partnership rule may require a gross income allocation even if the Targeted Allocation provision in the agreement only required allocations of items of net income and loss.  Alternatively, the amount could be treated as an accrued guaranteed payment for A in year 1 or a taxable capital </a:t>
            </a:r>
            <a:r>
              <a:rPr lang="en-US" sz="2400" dirty="0" smtClean="0"/>
              <a:t>shift.</a:t>
            </a:r>
            <a:endParaRPr lang="en-US" sz="2400" dirty="0"/>
          </a:p>
          <a:p>
            <a:pPr marL="0" indent="0">
              <a:buNone/>
            </a:pPr>
            <a:endParaRPr lang="en-US" dirty="0" smtClean="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74</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465004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33400"/>
          </a:xfrm>
        </p:spPr>
        <p:txBody>
          <a:bodyPr>
            <a:noAutofit/>
          </a:bodyPr>
          <a:lstStyle/>
          <a:p>
            <a:pPr algn="ctr"/>
            <a:r>
              <a:rPr lang="en-US" sz="4400" dirty="0">
                <a:latin typeface="+mn-lt"/>
              </a:rPr>
              <a:t>Targeted </a:t>
            </a:r>
            <a:r>
              <a:rPr lang="en-US" sz="4400" dirty="0" smtClean="0">
                <a:latin typeface="+mn-lt"/>
              </a:rPr>
              <a:t>Allocations - </a:t>
            </a:r>
            <a:r>
              <a:rPr lang="en-US" sz="4400" dirty="0">
                <a:latin typeface="+mn-lt"/>
              </a:rPr>
              <a:t>Tax Issues</a:t>
            </a:r>
          </a:p>
        </p:txBody>
      </p:sp>
      <p:sp>
        <p:nvSpPr>
          <p:cNvPr id="3" name="Content Placeholder 2"/>
          <p:cNvSpPr>
            <a:spLocks noGrp="1"/>
          </p:cNvSpPr>
          <p:nvPr>
            <p:ph idx="1"/>
          </p:nvPr>
        </p:nvSpPr>
        <p:spPr>
          <a:xfrm>
            <a:off x="457200" y="1447800"/>
            <a:ext cx="8229600" cy="5029200"/>
          </a:xfrm>
        </p:spPr>
        <p:txBody>
          <a:bodyPr>
            <a:normAutofit/>
          </a:bodyPr>
          <a:lstStyle/>
          <a:p>
            <a:pPr marL="346075" lvl="1" indent="-246063"/>
            <a:r>
              <a:rPr lang="en-US" u="sng" dirty="0" smtClean="0"/>
              <a:t>Fractions </a:t>
            </a:r>
            <a:r>
              <a:rPr lang="en-US" u="sng" dirty="0"/>
              <a:t>Rule</a:t>
            </a:r>
            <a:r>
              <a:rPr lang="en-US" dirty="0"/>
              <a:t>.  </a:t>
            </a:r>
          </a:p>
          <a:p>
            <a:pPr marL="690563" lvl="3" indent="-293688"/>
            <a:r>
              <a:rPr lang="en-US" sz="2400" dirty="0"/>
              <a:t>The "Fractions Rule" (IRC Section 514(c)(9) permits certain tax exempt partners to invest in leveraged real estate partnerships without realizing debt financed income.  </a:t>
            </a:r>
            <a:endParaRPr lang="en-US" sz="2400" dirty="0" smtClean="0"/>
          </a:p>
          <a:p>
            <a:pPr marL="690563" lvl="3" indent="-293688"/>
            <a:r>
              <a:rPr lang="en-US" sz="2400" dirty="0" smtClean="0"/>
              <a:t>The </a:t>
            </a:r>
            <a:r>
              <a:rPr lang="en-US" sz="2400" dirty="0"/>
              <a:t>Fractions Rule requires that allocations have substantial economic effect within the meaning of IRC Section 704(b)(2).  </a:t>
            </a:r>
            <a:endParaRPr lang="en-US" sz="2400" dirty="0" smtClean="0"/>
          </a:p>
          <a:p>
            <a:pPr marL="690563" lvl="3" indent="-293688"/>
            <a:r>
              <a:rPr lang="en-US" sz="2400" dirty="0" smtClean="0"/>
              <a:t>If </a:t>
            </a:r>
            <a:r>
              <a:rPr lang="en-US" sz="2400" dirty="0"/>
              <a:t>Targeted Allocations do not meet safe harbor for economic effect, then there is risk that the Fractions Rule may be violated.</a:t>
            </a:r>
          </a:p>
          <a:p>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75</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78666815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Autofit/>
          </a:bodyPr>
          <a:lstStyle/>
          <a:p>
            <a:pPr algn="ctr"/>
            <a:r>
              <a:rPr lang="en-US" sz="4400" dirty="0">
                <a:latin typeface="+mn-lt"/>
              </a:rPr>
              <a:t>Targeted </a:t>
            </a:r>
            <a:r>
              <a:rPr lang="en-US" sz="4400" dirty="0" smtClean="0">
                <a:latin typeface="+mn-lt"/>
              </a:rPr>
              <a:t>Allocations - </a:t>
            </a:r>
            <a:r>
              <a:rPr lang="en-US" sz="4400" dirty="0">
                <a:latin typeface="+mn-lt"/>
              </a:rPr>
              <a:t>Tax Issues</a:t>
            </a:r>
          </a:p>
        </p:txBody>
      </p:sp>
      <p:sp>
        <p:nvSpPr>
          <p:cNvPr id="3" name="Content Placeholder 2"/>
          <p:cNvSpPr>
            <a:spLocks noGrp="1"/>
          </p:cNvSpPr>
          <p:nvPr>
            <p:ph idx="1"/>
          </p:nvPr>
        </p:nvSpPr>
        <p:spPr>
          <a:xfrm>
            <a:off x="457200" y="1600200"/>
            <a:ext cx="8229600" cy="4800600"/>
          </a:xfrm>
        </p:spPr>
        <p:txBody>
          <a:bodyPr>
            <a:normAutofit/>
          </a:bodyPr>
          <a:lstStyle/>
          <a:p>
            <a:pPr marL="346075" lvl="1" indent="-285750"/>
            <a:r>
              <a:rPr lang="en-US" u="sng" dirty="0" smtClean="0"/>
              <a:t>Issues </a:t>
            </a:r>
            <a:r>
              <a:rPr lang="en-US" u="sng" dirty="0"/>
              <a:t>with Allocations of Nonrecourse Debt</a:t>
            </a:r>
            <a:r>
              <a:rPr lang="en-US" dirty="0"/>
              <a:t>.  </a:t>
            </a:r>
          </a:p>
          <a:p>
            <a:pPr marL="566738" lvl="3" indent="-209550"/>
            <a:r>
              <a:rPr lang="en-US" sz="2400" dirty="0"/>
              <a:t>Nonrecourse Debt – Debt for which no partner has economic risk of loss</a:t>
            </a:r>
          </a:p>
          <a:p>
            <a:pPr marL="566738" lvl="3" indent="-209550"/>
            <a:r>
              <a:rPr lang="en-US" sz="2400" dirty="0"/>
              <a:t>IRC Section 752(a) – partners include in the basis of their partnership interest allocable share of partnership debt.</a:t>
            </a:r>
          </a:p>
          <a:p>
            <a:pPr marL="566738" lvl="3" indent="-209550"/>
            <a:r>
              <a:rPr lang="en-US" sz="2400" dirty="0"/>
              <a:t>Partners include their share of partnership nonrecourse debt in proportion to their share of partnership profits – Treas. Reg. Section 1.752-3(a)(3).</a:t>
            </a:r>
          </a:p>
          <a:p>
            <a:pPr marL="0" indent="0">
              <a:buNone/>
            </a:pPr>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76</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5954845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Autofit/>
          </a:bodyPr>
          <a:lstStyle/>
          <a:p>
            <a:pPr algn="ctr"/>
            <a:r>
              <a:rPr lang="en-US" sz="4400" dirty="0">
                <a:latin typeface="+mn-lt"/>
              </a:rPr>
              <a:t>Targeted </a:t>
            </a:r>
            <a:r>
              <a:rPr lang="en-US" sz="4400" dirty="0" smtClean="0">
                <a:latin typeface="+mn-lt"/>
              </a:rPr>
              <a:t>Allocations - </a:t>
            </a:r>
            <a:r>
              <a:rPr lang="en-US" sz="4400" dirty="0">
                <a:latin typeface="+mn-lt"/>
              </a:rPr>
              <a:t>Tax Issues</a:t>
            </a:r>
          </a:p>
        </p:txBody>
      </p:sp>
      <p:sp>
        <p:nvSpPr>
          <p:cNvPr id="3" name="Content Placeholder 2"/>
          <p:cNvSpPr>
            <a:spLocks noGrp="1"/>
          </p:cNvSpPr>
          <p:nvPr>
            <p:ph idx="1"/>
          </p:nvPr>
        </p:nvSpPr>
        <p:spPr>
          <a:xfrm>
            <a:off x="457200" y="1600200"/>
            <a:ext cx="8229600" cy="4800600"/>
          </a:xfrm>
        </p:spPr>
        <p:txBody>
          <a:bodyPr>
            <a:normAutofit/>
          </a:bodyPr>
          <a:lstStyle/>
          <a:p>
            <a:pPr marL="566738" lvl="3" indent="-209550">
              <a:spcAft>
                <a:spcPts val="600"/>
              </a:spcAft>
            </a:pPr>
            <a:r>
              <a:rPr lang="en-US" sz="2400" dirty="0" smtClean="0"/>
              <a:t>Partnership </a:t>
            </a:r>
            <a:r>
              <a:rPr lang="en-US" sz="2400" dirty="0"/>
              <a:t>agreement may specify interest in partnership profits as long as it is consistent with allocations of significant item of income or gain that have substantial economic effect under IRC Section 704(b)(2).</a:t>
            </a:r>
          </a:p>
          <a:p>
            <a:pPr marL="566738" lvl="3" indent="-209550"/>
            <a:r>
              <a:rPr lang="en-US" sz="2400" dirty="0"/>
              <a:t>If Targeted Allocations do not meet safe harbor for economic effect, then the allocation of Nonrecourse Debt is called into question.</a:t>
            </a:r>
          </a:p>
          <a:p>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77</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26404689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Autofit/>
          </a:bodyPr>
          <a:lstStyle/>
          <a:p>
            <a:pPr algn="ctr"/>
            <a:r>
              <a:rPr lang="en-US" sz="4400" smtClean="0">
                <a:latin typeface="+mn-lt"/>
              </a:rPr>
              <a:t>Linked Materials</a:t>
            </a:r>
            <a:endParaRPr lang="en-US" sz="4400" dirty="0">
              <a:latin typeface="+mn-lt"/>
            </a:endParaRPr>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Below </a:t>
            </a:r>
            <a:r>
              <a:rPr lang="en-US" dirty="0"/>
              <a:t>is a link to the AICPA proposed revenue ruling on targeted allocations from 2014 (it has examples in the back):</a:t>
            </a:r>
          </a:p>
          <a:p>
            <a:pPr marL="0" indent="0">
              <a:buNone/>
            </a:pPr>
            <a:endParaRPr lang="en-US" dirty="0"/>
          </a:p>
          <a:p>
            <a:r>
              <a:rPr lang="en-US" u="sng" dirty="0">
                <a:hlinkClick r:id="rId2"/>
              </a:rPr>
              <a:t>http://www.aicpa.org/Advocacy/Tax/Partnerships/DownloadableDocuments/2014_02.11_Proposed_Rev_Rulings_Targeted_Allocations.pdf</a:t>
            </a:r>
            <a:endParaRPr lang="en-US" dirty="0"/>
          </a:p>
          <a:p>
            <a:endParaRPr lang="en-US" dirty="0"/>
          </a:p>
        </p:txBody>
      </p:sp>
      <p:sp>
        <p:nvSpPr>
          <p:cNvPr id="7" name="Slide Number Placeholder 6"/>
          <p:cNvSpPr>
            <a:spLocks noGrp="1"/>
          </p:cNvSpPr>
          <p:nvPr>
            <p:ph type="sldNum" sz="quarter" idx="12"/>
          </p:nvPr>
        </p:nvSpPr>
        <p:spPr/>
        <p:txBody>
          <a:bodyPr/>
          <a:lstStyle/>
          <a:p>
            <a:pPr>
              <a:defRPr/>
            </a:pPr>
            <a:fld id="{E191772E-5EC7-483C-850E-6950F9F815FE}" type="slidenum">
              <a:rPr lang="en-US" smtClean="0"/>
              <a:pPr>
                <a:defRPr/>
              </a:pPr>
              <a:t>78</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68452370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685800"/>
            <a:ext cx="7391400" cy="1295400"/>
          </a:xfrm>
        </p:spPr>
        <p:txBody>
          <a:bodyPr>
            <a:normAutofit/>
          </a:bodyPr>
          <a:lstStyle/>
          <a:p>
            <a:pPr algn="ctr"/>
            <a:r>
              <a:rPr lang="en-US" sz="6600" dirty="0" smtClean="0">
                <a:solidFill>
                  <a:schemeClr val="accent1">
                    <a:lumMod val="75000"/>
                  </a:schemeClr>
                </a:solidFill>
                <a:latin typeface="+mn-lt"/>
              </a:rPr>
              <a:t>Thank You </a:t>
            </a:r>
            <a:endParaRPr lang="en-US" sz="6600" dirty="0">
              <a:latin typeface="+mn-lt"/>
            </a:endParaRPr>
          </a:p>
        </p:txBody>
      </p:sp>
      <p:sp>
        <p:nvSpPr>
          <p:cNvPr id="5" name="Content Placeholder 4"/>
          <p:cNvSpPr>
            <a:spLocks noGrp="1"/>
          </p:cNvSpPr>
          <p:nvPr>
            <p:ph type="subTitle" idx="1"/>
          </p:nvPr>
        </p:nvSpPr>
        <p:spPr>
          <a:xfrm>
            <a:off x="910010" y="2209800"/>
            <a:ext cx="7543800" cy="1219200"/>
          </a:xfrm>
        </p:spPr>
        <p:txBody>
          <a:bodyPr>
            <a:normAutofit fontScale="92500" lnSpcReduction="20000"/>
          </a:bodyPr>
          <a:lstStyle/>
          <a:p>
            <a:pPr marL="0" indent="0" algn="ctr">
              <a:buNone/>
            </a:pPr>
            <a:endParaRPr lang="en-US" sz="3200" dirty="0" smtClean="0"/>
          </a:p>
          <a:p>
            <a:pPr marL="0" indent="0" algn="ctr">
              <a:buNone/>
            </a:pPr>
            <a:r>
              <a:rPr lang="en-US" dirty="0" smtClean="0"/>
              <a:t>Belan K. Wagner, Esq. </a:t>
            </a:r>
          </a:p>
          <a:p>
            <a:pPr algn="ctr"/>
            <a:r>
              <a:rPr lang="en-US" sz="2400" b="1" u="sng" dirty="0">
                <a:solidFill>
                  <a:schemeClr val="accent1">
                    <a:lumMod val="75000"/>
                  </a:schemeClr>
                </a:solidFill>
              </a:rPr>
              <a:t>b</a:t>
            </a:r>
            <a:r>
              <a:rPr lang="en-US" sz="2400" b="1" u="sng" dirty="0" smtClean="0">
                <a:solidFill>
                  <a:schemeClr val="accent1">
                    <a:lumMod val="75000"/>
                  </a:schemeClr>
                </a:solidFill>
              </a:rPr>
              <a:t>wagner@wkblaw.com</a:t>
            </a:r>
            <a:r>
              <a:rPr lang="en-US" sz="2400" b="1" dirty="0" smtClean="0">
                <a:solidFill>
                  <a:schemeClr val="accent1">
                    <a:lumMod val="75000"/>
                  </a:schemeClr>
                </a:solidFill>
              </a:rPr>
              <a:t> </a:t>
            </a:r>
            <a:endParaRPr lang="en-US" sz="2400" b="1" dirty="0" smtClean="0">
              <a:solidFill>
                <a:schemeClr val="accent3"/>
              </a:solidFill>
            </a:endParaRPr>
          </a:p>
          <a:p>
            <a:pPr marL="0" indent="0" algn="ctr">
              <a:buNone/>
            </a:pPr>
            <a:endParaRPr lang="en-US" sz="2400" dirty="0">
              <a:solidFill>
                <a:schemeClr val="accent3"/>
              </a:solidFill>
            </a:endParaRPr>
          </a:p>
          <a:p>
            <a:pPr marL="0" indent="0" algn="ctr">
              <a:buNone/>
            </a:pPr>
            <a:endParaRPr lang="en-US" sz="2400" dirty="0" smtClean="0">
              <a:solidFill>
                <a:schemeClr val="accent3"/>
              </a:solidFill>
            </a:endParaRPr>
          </a:p>
          <a:p>
            <a:pPr marL="0" indent="0" algn="ctr">
              <a:buNone/>
            </a:pPr>
            <a:endParaRPr lang="en-US" sz="3200" dirty="0">
              <a:solidFill>
                <a:schemeClr val="accent3"/>
              </a:solidFill>
            </a:endParaRPr>
          </a:p>
          <a:p>
            <a:endParaRPr lang="en-US" dirty="0"/>
          </a:p>
        </p:txBody>
      </p:sp>
      <p:sp>
        <p:nvSpPr>
          <p:cNvPr id="7" name="Rectangle 6"/>
          <p:cNvSpPr/>
          <p:nvPr/>
        </p:nvSpPr>
        <p:spPr>
          <a:xfrm>
            <a:off x="1143000" y="3886200"/>
            <a:ext cx="7086600" cy="830997"/>
          </a:xfrm>
          <a:prstGeom prst="rect">
            <a:avLst/>
          </a:prstGeom>
        </p:spPr>
        <p:txBody>
          <a:bodyPr wrap="square">
            <a:spAutoFit/>
          </a:bodyPr>
          <a:lstStyle/>
          <a:p>
            <a:pPr marL="0" indent="0" algn="ctr">
              <a:buNone/>
            </a:pPr>
            <a:r>
              <a:rPr lang="en-US" sz="2400" dirty="0" smtClean="0">
                <a:solidFill>
                  <a:schemeClr val="tx1">
                    <a:lumMod val="75000"/>
                  </a:schemeClr>
                </a:solidFill>
                <a:latin typeface="+mn-lt"/>
              </a:rPr>
              <a:t>Wagner Kirkman Blaine </a:t>
            </a:r>
            <a:r>
              <a:rPr lang="en-US" sz="2400" dirty="0">
                <a:solidFill>
                  <a:schemeClr val="tx1">
                    <a:lumMod val="75000"/>
                  </a:schemeClr>
                </a:solidFill>
                <a:latin typeface="+mn-lt"/>
              </a:rPr>
              <a:t>Klomparens </a:t>
            </a:r>
          </a:p>
          <a:p>
            <a:pPr marL="0" indent="0" algn="ctr">
              <a:buNone/>
            </a:pPr>
            <a:r>
              <a:rPr lang="en-US" sz="2400" dirty="0">
                <a:solidFill>
                  <a:schemeClr val="tx1">
                    <a:lumMod val="75000"/>
                  </a:schemeClr>
                </a:solidFill>
                <a:latin typeface="+mn-lt"/>
              </a:rPr>
              <a:t>&amp; Youmans LLP</a:t>
            </a:r>
          </a:p>
        </p:txBody>
      </p:sp>
      <p:sp>
        <p:nvSpPr>
          <p:cNvPr id="8" name="Rectangle 7"/>
          <p:cNvSpPr/>
          <p:nvPr/>
        </p:nvSpPr>
        <p:spPr>
          <a:xfrm>
            <a:off x="319043" y="4953000"/>
            <a:ext cx="4572000" cy="646331"/>
          </a:xfrm>
          <a:prstGeom prst="rect">
            <a:avLst/>
          </a:prstGeom>
        </p:spPr>
        <p:txBody>
          <a:bodyPr>
            <a:spAutoFit/>
          </a:bodyPr>
          <a:lstStyle/>
          <a:p>
            <a:pPr marL="0" indent="0" algn="ctr">
              <a:buNone/>
            </a:pPr>
            <a:r>
              <a:rPr lang="en-US" dirty="0" smtClean="0">
                <a:solidFill>
                  <a:schemeClr val="tx1">
                    <a:lumMod val="75000"/>
                  </a:schemeClr>
                </a:solidFill>
                <a:latin typeface="+mn-lt"/>
              </a:rPr>
              <a:t>10640 Mather Blvd., Suite 200</a:t>
            </a:r>
          </a:p>
          <a:p>
            <a:pPr marL="0" indent="0" algn="ctr">
              <a:buNone/>
            </a:pPr>
            <a:r>
              <a:rPr lang="en-US" dirty="0" smtClean="0">
                <a:solidFill>
                  <a:schemeClr val="tx1">
                    <a:lumMod val="75000"/>
                  </a:schemeClr>
                </a:solidFill>
                <a:latin typeface="+mn-lt"/>
              </a:rPr>
              <a:t>Mather, CA 95655</a:t>
            </a:r>
            <a:endParaRPr lang="en-US" dirty="0">
              <a:solidFill>
                <a:schemeClr val="tx1">
                  <a:lumMod val="75000"/>
                </a:schemeClr>
              </a:solidFill>
              <a:latin typeface="+mn-lt"/>
            </a:endParaRPr>
          </a:p>
        </p:txBody>
      </p:sp>
      <p:sp>
        <p:nvSpPr>
          <p:cNvPr id="9" name="Rectangle 8"/>
          <p:cNvSpPr/>
          <p:nvPr/>
        </p:nvSpPr>
        <p:spPr>
          <a:xfrm>
            <a:off x="4549211" y="4953000"/>
            <a:ext cx="4572000" cy="646331"/>
          </a:xfrm>
          <a:prstGeom prst="rect">
            <a:avLst/>
          </a:prstGeom>
        </p:spPr>
        <p:txBody>
          <a:bodyPr>
            <a:spAutoFit/>
          </a:bodyPr>
          <a:lstStyle/>
          <a:p>
            <a:pPr marL="0" indent="0" algn="ctr">
              <a:buNone/>
            </a:pPr>
            <a:r>
              <a:rPr lang="en-US" dirty="0" smtClean="0">
                <a:solidFill>
                  <a:schemeClr val="tx1">
                    <a:lumMod val="75000"/>
                  </a:schemeClr>
                </a:solidFill>
                <a:latin typeface="+mn-lt"/>
              </a:rPr>
              <a:t>1350 Treat Blvd., Suite 400</a:t>
            </a:r>
          </a:p>
          <a:p>
            <a:pPr marL="0" indent="0" algn="ctr">
              <a:buNone/>
            </a:pPr>
            <a:r>
              <a:rPr lang="en-US" dirty="0" smtClean="0">
                <a:solidFill>
                  <a:schemeClr val="tx1">
                    <a:lumMod val="75000"/>
                  </a:schemeClr>
                </a:solidFill>
                <a:latin typeface="+mn-lt"/>
              </a:rPr>
              <a:t>Walnut Creek, CA 94597</a:t>
            </a:r>
            <a:endParaRPr lang="en-US" dirty="0">
              <a:solidFill>
                <a:schemeClr val="tx1">
                  <a:lumMod val="75000"/>
                </a:schemeClr>
              </a:solidFill>
              <a:latin typeface="+mn-lt"/>
            </a:endParaRPr>
          </a:p>
        </p:txBody>
      </p:sp>
      <p:sp>
        <p:nvSpPr>
          <p:cNvPr id="3" name="TextBox 2"/>
          <p:cNvSpPr txBox="1"/>
          <p:nvPr/>
        </p:nvSpPr>
        <p:spPr>
          <a:xfrm>
            <a:off x="1295400" y="6019800"/>
            <a:ext cx="2133600" cy="369332"/>
          </a:xfrm>
          <a:prstGeom prst="rect">
            <a:avLst/>
          </a:prstGeom>
          <a:noFill/>
        </p:spPr>
        <p:txBody>
          <a:bodyPr wrap="square" rtlCol="0">
            <a:spAutoFit/>
          </a:bodyPr>
          <a:lstStyle/>
          <a:p>
            <a:pPr algn="ctr"/>
            <a:r>
              <a:rPr lang="en-US" dirty="0" smtClean="0">
                <a:solidFill>
                  <a:schemeClr val="accent1">
                    <a:lumMod val="75000"/>
                  </a:schemeClr>
                </a:solidFill>
                <a:latin typeface="+mn-lt"/>
              </a:rPr>
              <a:t>www.wkblaw.com</a:t>
            </a:r>
            <a:endParaRPr lang="en-US" dirty="0">
              <a:solidFill>
                <a:schemeClr val="accent3"/>
              </a:solidFill>
              <a:latin typeface="+mn-lt"/>
            </a:endParaRPr>
          </a:p>
        </p:txBody>
      </p:sp>
      <p:sp>
        <p:nvSpPr>
          <p:cNvPr id="4" name="TextBox 3"/>
          <p:cNvSpPr txBox="1"/>
          <p:nvPr/>
        </p:nvSpPr>
        <p:spPr>
          <a:xfrm>
            <a:off x="5486400" y="6018292"/>
            <a:ext cx="2997890" cy="369332"/>
          </a:xfrm>
          <a:prstGeom prst="rect">
            <a:avLst/>
          </a:prstGeom>
          <a:noFill/>
        </p:spPr>
        <p:txBody>
          <a:bodyPr wrap="square" rtlCol="0">
            <a:spAutoFit/>
          </a:bodyPr>
          <a:lstStyle/>
          <a:p>
            <a:pPr algn="ctr"/>
            <a:r>
              <a:rPr lang="en-US" dirty="0" smtClean="0">
                <a:solidFill>
                  <a:schemeClr val="accent1">
                    <a:lumMod val="75000"/>
                  </a:schemeClr>
                </a:solidFill>
                <a:latin typeface="+mn-lt"/>
              </a:rPr>
              <a:t>www.facebook.com/wkblaw</a:t>
            </a:r>
            <a:endParaRPr lang="en-US" dirty="0">
              <a:solidFill>
                <a:schemeClr val="accent3"/>
              </a:solidFill>
              <a:latin typeface="+mn-lt"/>
            </a:endParaRPr>
          </a:p>
        </p:txBody>
      </p:sp>
    </p:spTree>
    <p:extLst>
      <p:ext uri="{BB962C8B-B14F-4D97-AF65-F5344CB8AC3E}">
        <p14:creationId xmlns:p14="http://schemas.microsoft.com/office/powerpoint/2010/main" val="3673001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76200" y="762000"/>
            <a:ext cx="9296400" cy="685800"/>
          </a:xfrm>
        </p:spPr>
        <p:txBody>
          <a:bodyPr>
            <a:normAutofit/>
          </a:bodyPr>
          <a:lstStyle/>
          <a:p>
            <a:pPr algn="ctr"/>
            <a:r>
              <a:rPr lang="en-US" sz="3400" dirty="0">
                <a:latin typeface="+mn-lt"/>
              </a:rPr>
              <a:t>Deficit Capital Account Restoration Provisions</a:t>
            </a:r>
            <a:endParaRPr lang="en-US" altLang="en-US" sz="3400" dirty="0" smtClean="0">
              <a:latin typeface="+mn-lt"/>
            </a:endParaRPr>
          </a:p>
        </p:txBody>
      </p:sp>
      <p:sp>
        <p:nvSpPr>
          <p:cNvPr id="25605" name="Rectangle 3"/>
          <p:cNvSpPr>
            <a:spLocks noGrp="1" noChangeArrowheads="1"/>
          </p:cNvSpPr>
          <p:nvPr>
            <p:ph idx="1"/>
          </p:nvPr>
        </p:nvSpPr>
        <p:spPr>
          <a:xfrm>
            <a:off x="457200" y="1676400"/>
            <a:ext cx="8229600" cy="4800600"/>
          </a:xfrm>
        </p:spPr>
        <p:txBody>
          <a:bodyPr>
            <a:normAutofit/>
          </a:bodyPr>
          <a:lstStyle/>
          <a:p>
            <a:pPr lvl="1"/>
            <a:r>
              <a:rPr lang="en-US" u="sng" dirty="0" smtClean="0"/>
              <a:t>Safe </a:t>
            </a:r>
            <a:r>
              <a:rPr lang="en-US" u="sng" dirty="0"/>
              <a:t>Harbor Requirement</a:t>
            </a:r>
            <a:r>
              <a:rPr lang="en-US" dirty="0"/>
              <a:t>.  To fall under a "safe harbor" for determining whether or not a special allocation has Substantial Economic Effect, the regulations </a:t>
            </a:r>
            <a:r>
              <a:rPr lang="en-US" dirty="0" smtClean="0"/>
              <a:t>generally require </a:t>
            </a:r>
            <a:r>
              <a:rPr lang="en-US" dirty="0"/>
              <a:t>the inclusion of Deficit Capital Account Restoration Provision ("DRO") in the partnership or operating agreement or </a:t>
            </a:r>
            <a:r>
              <a:rPr lang="en-US" dirty="0" smtClean="0"/>
              <a:t>under </a:t>
            </a:r>
            <a:r>
              <a:rPr lang="en-US" dirty="0"/>
              <a:t>State </a:t>
            </a:r>
            <a:r>
              <a:rPr lang="en-US" dirty="0" smtClean="0"/>
              <a:t>law</a:t>
            </a:r>
            <a:r>
              <a:rPr lang="en-US" dirty="0"/>
              <a:t>. Sometimes professionals, not realizing the impact of the inclusion of a DRO in a limited partnership agreement or operating agreement, include such provisions for "tax </a:t>
            </a:r>
            <a:r>
              <a:rPr lang="en-US" dirty="0" smtClean="0"/>
              <a:t>purposes”—this is an error. </a:t>
            </a:r>
            <a:endParaRPr lang="en-US" dirty="0"/>
          </a:p>
          <a:p>
            <a:pPr eaLnBrk="1" hangingPunct="1">
              <a:lnSpc>
                <a:spcPct val="80000"/>
              </a:lnSpc>
            </a:pPr>
            <a:endParaRPr lang="en-US" altLang="en-US" sz="2100" dirty="0" smtClean="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8</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408364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304800" y="762000"/>
            <a:ext cx="8610600" cy="685800"/>
          </a:xfrm>
        </p:spPr>
        <p:txBody>
          <a:bodyPr>
            <a:noAutofit/>
          </a:bodyPr>
          <a:lstStyle/>
          <a:p>
            <a:pPr lvl="0"/>
            <a:r>
              <a:rPr lang="en-US" sz="3500" dirty="0">
                <a:latin typeface="+mn-lt"/>
              </a:rPr>
              <a:t>Partner's Interest in Partnership  (b)(3) Regs</a:t>
            </a:r>
            <a:r>
              <a:rPr lang="en-US" sz="3500" dirty="0" smtClean="0">
                <a:latin typeface="+mn-lt"/>
              </a:rPr>
              <a:t>)</a:t>
            </a:r>
            <a:endParaRPr lang="en-US" sz="3500" dirty="0">
              <a:latin typeface="+mn-lt"/>
            </a:endParaRPr>
          </a:p>
        </p:txBody>
      </p:sp>
      <p:sp>
        <p:nvSpPr>
          <p:cNvPr id="28677" name="Rectangle 3"/>
          <p:cNvSpPr>
            <a:spLocks noGrp="1" noChangeArrowheads="1"/>
          </p:cNvSpPr>
          <p:nvPr>
            <p:ph idx="1"/>
          </p:nvPr>
        </p:nvSpPr>
        <p:spPr>
          <a:xfrm>
            <a:off x="457200" y="1371600"/>
            <a:ext cx="8229600" cy="5105400"/>
          </a:xfrm>
        </p:spPr>
        <p:txBody>
          <a:bodyPr>
            <a:normAutofit/>
          </a:bodyPr>
          <a:lstStyle/>
          <a:p>
            <a:pPr marL="393192" lvl="1" indent="0" eaLnBrk="1" hangingPunct="1">
              <a:lnSpc>
                <a:spcPct val="80000"/>
              </a:lnSpc>
              <a:buNone/>
            </a:pPr>
            <a:endParaRPr lang="en-US" altLang="en-US" dirty="0"/>
          </a:p>
          <a:p>
            <a:pPr lvl="1"/>
            <a:r>
              <a:rPr lang="en-US" u="sng" dirty="0" smtClean="0"/>
              <a:t>Default </a:t>
            </a:r>
            <a:r>
              <a:rPr lang="en-US" u="sng" dirty="0"/>
              <a:t>Provision</a:t>
            </a:r>
            <a:r>
              <a:rPr lang="en-US" dirty="0"/>
              <a:t>.  Of essential importance to § 704(b) is the concept of the PIP. This is a default provision. If a partnership agreement does not provide for allocation income, gain, deduction, loss or credit or if any such allocation is invalid, then the default is that the allocation will be made pursuant to the PIP of each partner</a:t>
            </a:r>
            <a:r>
              <a:rPr lang="en-US" dirty="0" smtClean="0"/>
              <a:t>.</a:t>
            </a:r>
            <a:endParaRPr lang="en-US" dirty="0"/>
          </a:p>
        </p:txBody>
      </p:sp>
      <p:sp>
        <p:nvSpPr>
          <p:cNvPr id="2" name="Slide Number Placeholder 1"/>
          <p:cNvSpPr>
            <a:spLocks noGrp="1"/>
          </p:cNvSpPr>
          <p:nvPr>
            <p:ph type="sldNum" sz="quarter" idx="12"/>
          </p:nvPr>
        </p:nvSpPr>
        <p:spPr/>
        <p:txBody>
          <a:bodyPr/>
          <a:lstStyle/>
          <a:p>
            <a:pPr>
              <a:defRPr/>
            </a:pPr>
            <a:fld id="{E191772E-5EC7-483C-850E-6950F9F815FE}" type="slidenum">
              <a:rPr lang="en-US" smtClean="0"/>
              <a:pPr>
                <a:defRPr/>
              </a:pPr>
              <a:t>9</a:t>
            </a:fld>
            <a:endParaRPr lang="en-US" dirty="0"/>
          </a:p>
        </p:txBody>
      </p:sp>
      <p:sp>
        <p:nvSpPr>
          <p:cNvPr id="4" name="Footer Placeholder 3"/>
          <p:cNvSpPr>
            <a:spLocks noGrp="1"/>
          </p:cNvSpPr>
          <p:nvPr>
            <p:ph type="ftr" sz="quarter" idx="11"/>
          </p:nvPr>
        </p:nvSpPr>
        <p:spPr/>
        <p:txBody>
          <a:bodyPr/>
          <a:lstStyle/>
          <a:p>
            <a:pPr>
              <a:defRPr/>
            </a:pPr>
            <a:r>
              <a:rPr lang="en-US" smtClean="0"/>
              <a:t>WKBK&amp;Y- November 17, 2017</a:t>
            </a:r>
            <a:endParaRPr lang="en-US" dirty="0"/>
          </a:p>
        </p:txBody>
      </p:sp>
    </p:spTree>
    <p:extLst>
      <p:ext uri="{BB962C8B-B14F-4D97-AF65-F5344CB8AC3E}">
        <p14:creationId xmlns:p14="http://schemas.microsoft.com/office/powerpoint/2010/main" val="30033124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4215</TotalTime>
  <Words>6128</Words>
  <Application>Microsoft Office PowerPoint</Application>
  <PresentationFormat>On-screen Show (4:3)</PresentationFormat>
  <Paragraphs>559</Paragraphs>
  <Slides>79</Slides>
  <Notes>4</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Flow</vt:lpstr>
      <vt:lpstr>  Partnership Tax Allocation Issues  IRC § 704(b) and  Target Allocations  By: Belan K. Wagner</vt:lpstr>
      <vt:lpstr>Background</vt:lpstr>
      <vt:lpstr>Background</vt:lpstr>
      <vt:lpstr>Background</vt:lpstr>
      <vt:lpstr>Background</vt:lpstr>
      <vt:lpstr>Partnership/Operating Agreements</vt:lpstr>
      <vt:lpstr>Partnership/Operating Agreements</vt:lpstr>
      <vt:lpstr>Deficit Capital Account Restoration Provisions</vt:lpstr>
      <vt:lpstr>Partner's Interest in Partnership  (b)(3) Regs)</vt:lpstr>
      <vt:lpstr>PIP</vt:lpstr>
      <vt:lpstr>Preserved Value Rule</vt:lpstr>
      <vt:lpstr>Example 1</vt:lpstr>
      <vt:lpstr>"Substantial Economic Effect"—Regs (b)(2) </vt:lpstr>
      <vt:lpstr>Economic Effect</vt:lpstr>
      <vt:lpstr>Economic Effect</vt:lpstr>
      <vt:lpstr>Economic Effect</vt:lpstr>
      <vt:lpstr>Economic Effect</vt:lpstr>
      <vt:lpstr>Example 2</vt:lpstr>
      <vt:lpstr>Example 2 Continued </vt:lpstr>
      <vt:lpstr>Example 3</vt:lpstr>
      <vt:lpstr>Example 3 Continued</vt:lpstr>
      <vt:lpstr>Example 3 Continued</vt:lpstr>
      <vt:lpstr> Example 3 Continued</vt:lpstr>
      <vt:lpstr>Alternate Test for Economic Effect: Qualified Income Offsets (QIO)</vt:lpstr>
      <vt:lpstr>Alternate Test for Economic Effect: Qualified Income Offsets (QIO)</vt:lpstr>
      <vt:lpstr>Alternate Test for Economic Effect: Qualified Income Offsets (QIO)</vt:lpstr>
      <vt:lpstr>Alternate Test for Economic Effect: Qualified Income Offsets (QIO)</vt:lpstr>
      <vt:lpstr>Example 4</vt:lpstr>
      <vt:lpstr>Example 4 Continued</vt:lpstr>
      <vt:lpstr>Example 5</vt:lpstr>
      <vt:lpstr>Example 5 Continued</vt:lpstr>
      <vt:lpstr>Substantiality</vt:lpstr>
      <vt:lpstr>Nonrecourse Liabilities and Deductions</vt:lpstr>
      <vt:lpstr>Nonrecourse Liabilities and Deductions</vt:lpstr>
      <vt:lpstr>Minimum Gain</vt:lpstr>
      <vt:lpstr>Minimum Gain</vt:lpstr>
      <vt:lpstr>Minimum Gain</vt:lpstr>
      <vt:lpstr>Minimum Gain</vt:lpstr>
      <vt:lpstr>Minimum Gain Chargebacks</vt:lpstr>
      <vt:lpstr>Minimum Gain Chargebacks</vt:lpstr>
      <vt:lpstr>Minimum Gain Chargebacks</vt:lpstr>
      <vt:lpstr>Minimum Gain Chargebacks</vt:lpstr>
      <vt:lpstr>Minimum Gain Chargebacks</vt:lpstr>
      <vt:lpstr>Example 6</vt:lpstr>
      <vt:lpstr>Example 6 Continued</vt:lpstr>
      <vt:lpstr>Example 6 Continued</vt:lpstr>
      <vt:lpstr>Example 6 Continued</vt:lpstr>
      <vt:lpstr>Example 6 Continued</vt:lpstr>
      <vt:lpstr>Example 6 Continued</vt:lpstr>
      <vt:lpstr>Example 6 Continued</vt:lpstr>
      <vt:lpstr>Example 6 Continued</vt:lpstr>
      <vt:lpstr>Example 6 Continued</vt:lpstr>
      <vt:lpstr>Targeted Allocations; the Attorney Revolt</vt:lpstr>
      <vt:lpstr>Layercake Allocations (704(b))</vt:lpstr>
      <vt:lpstr>Example 7</vt:lpstr>
      <vt:lpstr>Example 7 Continued</vt:lpstr>
      <vt:lpstr>Targeted Allocation</vt:lpstr>
      <vt:lpstr>Targeted Allocation Continued</vt:lpstr>
      <vt:lpstr>Targeted Allocation Continued</vt:lpstr>
      <vt:lpstr>Accounting Considerations for Targeted Allocations</vt:lpstr>
      <vt:lpstr>Accounting Considerations for Targeted Allocations Continued</vt:lpstr>
      <vt:lpstr>Example 8</vt:lpstr>
      <vt:lpstr>Example 8 Continued</vt:lpstr>
      <vt:lpstr>Accounting Considerations for Targeted Allocations</vt:lpstr>
      <vt:lpstr>Accounting Considerations for Targeted Allocations</vt:lpstr>
      <vt:lpstr>Targeted Allocations- Tax Issues</vt:lpstr>
      <vt:lpstr>Targeted Allocations - Tax Issues</vt:lpstr>
      <vt:lpstr>Targeted Allocations- Tax Issues</vt:lpstr>
      <vt:lpstr>Targeted Allocations - Tax Issues</vt:lpstr>
      <vt:lpstr>Targeted Allocations - Tax Issues</vt:lpstr>
      <vt:lpstr>Targeted Allocations - Tax Issues</vt:lpstr>
      <vt:lpstr>Targeted Allocations - Tax Issues</vt:lpstr>
      <vt:lpstr>Example 9</vt:lpstr>
      <vt:lpstr>Example 9 Continued</vt:lpstr>
      <vt:lpstr>Targeted Allocations - Tax Issues</vt:lpstr>
      <vt:lpstr>Targeted Allocations - Tax Issues</vt:lpstr>
      <vt:lpstr>Targeted Allocations - Tax Issues</vt:lpstr>
      <vt:lpstr>Linked Materials</vt:lpstr>
      <vt:lpstr>Thank You </vt:lpstr>
    </vt:vector>
  </TitlesOfParts>
  <Company>Wagner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WORTHLESS PARTNERSHIP INTEREST</dc:title>
  <dc:creator>Tricia Nelson</dc:creator>
  <cp:lastModifiedBy>Tara Weston</cp:lastModifiedBy>
  <cp:revision>362</cp:revision>
  <cp:lastPrinted>2016-06-10T15:47:19Z</cp:lastPrinted>
  <dcterms:created xsi:type="dcterms:W3CDTF">2011-09-06T22:11:56Z</dcterms:created>
  <dcterms:modified xsi:type="dcterms:W3CDTF">2017-09-22T14:05:37Z</dcterms:modified>
</cp:coreProperties>
</file>