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61"/>
  </p:notesMasterIdLst>
  <p:handoutMasterIdLst>
    <p:handoutMasterId r:id="rId62"/>
  </p:handoutMasterIdLst>
  <p:sldIdLst>
    <p:sldId id="360" r:id="rId2"/>
    <p:sldId id="436" r:id="rId3"/>
    <p:sldId id="259" r:id="rId4"/>
    <p:sldId id="260" r:id="rId5"/>
    <p:sldId id="361" r:id="rId6"/>
    <p:sldId id="362" r:id="rId7"/>
    <p:sldId id="363" r:id="rId8"/>
    <p:sldId id="365" r:id="rId9"/>
    <p:sldId id="366" r:id="rId10"/>
    <p:sldId id="368" r:id="rId11"/>
    <p:sldId id="369" r:id="rId12"/>
    <p:sldId id="372" r:id="rId13"/>
    <p:sldId id="374" r:id="rId14"/>
    <p:sldId id="376" r:id="rId15"/>
    <p:sldId id="379" r:id="rId16"/>
    <p:sldId id="380" r:id="rId17"/>
    <p:sldId id="381" r:id="rId18"/>
    <p:sldId id="382" r:id="rId19"/>
    <p:sldId id="383" r:id="rId20"/>
    <p:sldId id="384" r:id="rId21"/>
    <p:sldId id="385" r:id="rId22"/>
    <p:sldId id="386" r:id="rId23"/>
    <p:sldId id="387" r:id="rId24"/>
    <p:sldId id="388" r:id="rId25"/>
    <p:sldId id="390" r:id="rId26"/>
    <p:sldId id="391" r:id="rId27"/>
    <p:sldId id="437" r:id="rId28"/>
    <p:sldId id="414" r:id="rId29"/>
    <p:sldId id="415" r:id="rId30"/>
    <p:sldId id="417" r:id="rId31"/>
    <p:sldId id="393" r:id="rId32"/>
    <p:sldId id="403" r:id="rId33"/>
    <p:sldId id="404" r:id="rId34"/>
    <p:sldId id="439" r:id="rId35"/>
    <p:sldId id="440" r:id="rId36"/>
    <p:sldId id="441" r:id="rId37"/>
    <p:sldId id="432" r:id="rId38"/>
    <p:sldId id="405" r:id="rId39"/>
    <p:sldId id="433" r:id="rId40"/>
    <p:sldId id="434" r:id="rId41"/>
    <p:sldId id="435" r:id="rId42"/>
    <p:sldId id="406" r:id="rId43"/>
    <p:sldId id="408" r:id="rId44"/>
    <p:sldId id="421" r:id="rId45"/>
    <p:sldId id="422" r:id="rId46"/>
    <p:sldId id="424" r:id="rId47"/>
    <p:sldId id="399" r:id="rId48"/>
    <p:sldId id="425" r:id="rId49"/>
    <p:sldId id="426" r:id="rId50"/>
    <p:sldId id="427" r:id="rId51"/>
    <p:sldId id="428" r:id="rId52"/>
    <p:sldId id="429" r:id="rId53"/>
    <p:sldId id="430" r:id="rId54"/>
    <p:sldId id="431" r:id="rId55"/>
    <p:sldId id="410" r:id="rId56"/>
    <p:sldId id="411" r:id="rId57"/>
    <p:sldId id="412" r:id="rId58"/>
    <p:sldId id="413" r:id="rId59"/>
    <p:sldId id="407" r:id="rId60"/>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705" autoAdjust="0"/>
  </p:normalViewPr>
  <p:slideViewPr>
    <p:cSldViewPr>
      <p:cViewPr varScale="1">
        <p:scale>
          <a:sx n="84" d="100"/>
          <a:sy n="84" d="100"/>
        </p:scale>
        <p:origin x="-1334"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1440" tIns="45720" rIns="91440" bIns="45720" rtlCol="0"/>
          <a:lstStyle>
            <a:lvl1pPr algn="r">
              <a:defRPr sz="1200"/>
            </a:lvl1pPr>
          </a:lstStyle>
          <a:p>
            <a:fld id="{9A210166-8CD3-4AC1-8786-675E3D342590}" type="datetimeFigureOut">
              <a:rPr lang="en-US" smtClean="0"/>
              <a:t>10/11/2016</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1440" tIns="45720" rIns="91440" bIns="45720" rtlCol="0" anchor="b"/>
          <a:lstStyle>
            <a:lvl1pPr algn="r">
              <a:defRPr sz="1200"/>
            </a:lvl1pPr>
          </a:lstStyle>
          <a:p>
            <a:fld id="{31F00360-5DA8-480A-8FB4-1B65695029E6}" type="slidenum">
              <a:rPr lang="en-US" smtClean="0"/>
              <a:t>‹#›</a:t>
            </a:fld>
            <a:endParaRPr lang="en-US" dirty="0"/>
          </a:p>
        </p:txBody>
      </p:sp>
    </p:spTree>
    <p:extLst>
      <p:ext uri="{BB962C8B-B14F-4D97-AF65-F5344CB8AC3E}">
        <p14:creationId xmlns:p14="http://schemas.microsoft.com/office/powerpoint/2010/main" val="1138547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DC875A96-7113-4911-9C8B-B32AE050558E}" type="datetimeFigureOut">
              <a:rPr lang="en-US" smtClean="0"/>
              <a:t>10/11/2016</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16352267-F456-441D-BFA3-3BCDEB8C922C}" type="slidenum">
              <a:rPr lang="en-US" smtClean="0"/>
              <a:t>‹#›</a:t>
            </a:fld>
            <a:endParaRPr lang="en-US" dirty="0"/>
          </a:p>
        </p:txBody>
      </p:sp>
    </p:spTree>
    <p:extLst>
      <p:ext uri="{BB962C8B-B14F-4D97-AF65-F5344CB8AC3E}">
        <p14:creationId xmlns:p14="http://schemas.microsoft.com/office/powerpoint/2010/main" val="4282754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B03D39F-A349-447A-909C-0327937A1990}" type="datetime1">
              <a:rPr lang="en-US" smtClean="0"/>
              <a:t>10/11/2016</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0A86F335-246E-40EA-9623-8471D832438D}"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9A85D1-2E0F-4145-B630-2C850D7ECBBF}" type="datetime1">
              <a:rPr lang="en-US" smtClean="0"/>
              <a:t>10/11/2016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7A7DBD-337D-4569-BBB4-7FBFAA9DAD6C}" type="datetime1">
              <a:rPr lang="en-US" smtClean="0"/>
              <a:t>10/11/2016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0E397C-C43B-4861-9B70-1F83C1143E60}" type="datetime1">
              <a:rPr lang="en-US" smtClean="0"/>
              <a:t>10/11/2016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33FD426-8BB9-4CD5-ADE5-12F2D81B955B}" type="datetime1">
              <a:rPr lang="en-US" smtClean="0"/>
              <a:t>10/11/2016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86F335-246E-40EA-9623-8471D832438D}"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C90DBE-E4EB-46AC-9920-BB39583A7A75}" type="datetime1">
              <a:rPr lang="en-US" smtClean="0"/>
              <a:t>10/11/2016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BD641B-5699-444C-9A46-996331BC8566}" type="datetime1">
              <a:rPr lang="en-US" smtClean="0"/>
              <a:t>10/11/2016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55AF143-7E01-40F8-8D52-257736A9DD03}" type="datetime1">
              <a:rPr lang="en-US" smtClean="0"/>
              <a:t>10/11/2016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36BADBD-77BA-4108-B82B-29DCE82B7EE1}" type="datetime1">
              <a:rPr lang="en-US" smtClean="0"/>
              <a:t>10/11/2016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A86F335-246E-40EA-9623-8471D832438D}"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2458D8-BD1D-4444-8197-53771A1E5AC8}" type="datetime1">
              <a:rPr lang="en-US" smtClean="0"/>
              <a:t>10/11/2016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86F335-246E-40EA-9623-8471D832438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0618B68-DE2B-428C-9A1A-22ABA18BA3FD}" type="datetime1">
              <a:rPr lang="en-US" smtClean="0"/>
              <a:t>10/11/2016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86F335-246E-40EA-9623-8471D832438D}"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5AB9B40-F810-41AA-8D2E-E86FB4603060}" type="datetime1">
              <a:rPr lang="en-US" smtClean="0"/>
              <a:t>10/11/2016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A86F335-246E-40EA-9623-8471D832438D}"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9620" y="0"/>
            <a:ext cx="8610600" cy="1752600"/>
          </a:xfrm>
        </p:spPr>
        <p:txBody>
          <a:bodyPr>
            <a:noAutofit/>
          </a:bodyPr>
          <a:lstStyle/>
          <a:p>
            <a:pPr algn="ctr"/>
            <a:r>
              <a:rPr lang="en-US" sz="4500" dirty="0" smtClean="0"/>
              <a:t>Federal</a:t>
            </a:r>
            <a:r>
              <a:rPr lang="en-US" sz="4500" dirty="0"/>
              <a:t>, State, Local and International Taxation Conference</a:t>
            </a:r>
          </a:p>
        </p:txBody>
      </p:sp>
      <p:sp>
        <p:nvSpPr>
          <p:cNvPr id="6" name="Subtitle 5"/>
          <p:cNvSpPr>
            <a:spLocks noGrp="1"/>
          </p:cNvSpPr>
          <p:nvPr>
            <p:ph type="subTitle" idx="1"/>
          </p:nvPr>
        </p:nvSpPr>
        <p:spPr>
          <a:xfrm>
            <a:off x="1365564" y="2133600"/>
            <a:ext cx="7406640" cy="2231064"/>
          </a:xfrm>
        </p:spPr>
        <p:txBody>
          <a:bodyPr>
            <a:normAutofit/>
          </a:bodyPr>
          <a:lstStyle/>
          <a:p>
            <a:endParaRPr lang="en-US" dirty="0" smtClean="0"/>
          </a:p>
          <a:p>
            <a:pPr algn="ctr"/>
            <a:r>
              <a:rPr lang="en-US" sz="4800" dirty="0" smtClean="0"/>
              <a:t>Real Estate </a:t>
            </a:r>
          </a:p>
          <a:p>
            <a:pPr algn="ctr"/>
            <a:r>
              <a:rPr lang="en-US" sz="4800" dirty="0" smtClean="0"/>
              <a:t>Problems and Solutions</a:t>
            </a:r>
            <a:endParaRPr lang="en-US" sz="4800" dirty="0"/>
          </a:p>
        </p:txBody>
      </p:sp>
      <p:sp>
        <p:nvSpPr>
          <p:cNvPr id="4" name="Slide Number Placeholder 3"/>
          <p:cNvSpPr>
            <a:spLocks noGrp="1"/>
          </p:cNvSpPr>
          <p:nvPr>
            <p:ph type="sldNum" sz="quarter" idx="12"/>
          </p:nvPr>
        </p:nvSpPr>
        <p:spPr/>
        <p:txBody>
          <a:bodyPr/>
          <a:lstStyle/>
          <a:p>
            <a:fld id="{0A86F335-246E-40EA-9623-8471D832438D}" type="slidenum">
              <a:rPr lang="en-US" smtClean="0"/>
              <a:t>1</a:t>
            </a:fld>
            <a:endParaRPr lang="en-US" dirty="0"/>
          </a:p>
        </p:txBody>
      </p:sp>
      <p:sp>
        <p:nvSpPr>
          <p:cNvPr id="7" name="Subtitle 5"/>
          <p:cNvSpPr txBox="1">
            <a:spLocks/>
          </p:cNvSpPr>
          <p:nvPr/>
        </p:nvSpPr>
        <p:spPr>
          <a:xfrm>
            <a:off x="1371600" y="4800600"/>
            <a:ext cx="7406640" cy="1752600"/>
          </a:xfrm>
          <a:prstGeom prst="rect">
            <a:avLst/>
          </a:prstGeom>
        </p:spPr>
        <p:txBody>
          <a:bodyPr tIns="0">
            <a:normAutofit lnSpcReduction="1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n-US" dirty="0" smtClean="0"/>
          </a:p>
          <a:p>
            <a:pPr algn="ctr"/>
            <a:r>
              <a:rPr lang="en-US" b="1" dirty="0" err="1" smtClean="0">
                <a:solidFill>
                  <a:schemeClr val="accent3">
                    <a:lumMod val="50000"/>
                  </a:schemeClr>
                </a:solidFill>
              </a:rPr>
              <a:t>CalCPA</a:t>
            </a:r>
            <a:r>
              <a:rPr lang="en-US" b="1" dirty="0" smtClean="0">
                <a:solidFill>
                  <a:schemeClr val="accent3">
                    <a:lumMod val="50000"/>
                  </a:schemeClr>
                </a:solidFill>
              </a:rPr>
              <a:t> Educational Foundation </a:t>
            </a:r>
          </a:p>
          <a:p>
            <a:pPr algn="ctr"/>
            <a:r>
              <a:rPr lang="en-US" dirty="0" smtClean="0">
                <a:solidFill>
                  <a:schemeClr val="accent3">
                    <a:lumMod val="50000"/>
                  </a:schemeClr>
                </a:solidFill>
              </a:rPr>
              <a:t>November 2– 4, 2016 Sheraton Universal Hotel </a:t>
            </a:r>
          </a:p>
          <a:p>
            <a:pPr algn="ctr"/>
            <a:r>
              <a:rPr lang="en-US" dirty="0" smtClean="0">
                <a:solidFill>
                  <a:schemeClr val="accent3">
                    <a:lumMod val="50000"/>
                  </a:schemeClr>
                </a:solidFill>
              </a:rPr>
              <a:t>Universal City, CA </a:t>
            </a:r>
            <a:endParaRPr lang="en-US" dirty="0">
              <a:solidFill>
                <a:schemeClr val="accent3">
                  <a:lumMod val="50000"/>
                </a:schemeClr>
              </a:solidFill>
            </a:endParaRPr>
          </a:p>
        </p:txBody>
      </p:sp>
    </p:spTree>
    <p:extLst>
      <p:ext uri="{BB962C8B-B14F-4D97-AF65-F5344CB8AC3E}">
        <p14:creationId xmlns:p14="http://schemas.microsoft.com/office/powerpoint/2010/main" val="2425252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249362"/>
          </a:xfrm>
        </p:spPr>
        <p:txBody>
          <a:bodyPr>
            <a:noAutofit/>
          </a:bodyPr>
          <a:lstStyle/>
          <a:p>
            <a:pPr algn="ctr"/>
            <a:r>
              <a:rPr lang="en-US" sz="3400" dirty="0"/>
              <a:t>IRS Conditions for Determining Co-Tenancy as opposed to a Partnership (Cont’d.)</a:t>
            </a:r>
          </a:p>
        </p:txBody>
      </p:sp>
      <p:sp>
        <p:nvSpPr>
          <p:cNvPr id="3" name="Content Placeholder 2"/>
          <p:cNvSpPr>
            <a:spLocks noGrp="1"/>
          </p:cNvSpPr>
          <p:nvPr>
            <p:ph idx="1"/>
          </p:nvPr>
        </p:nvSpPr>
        <p:spPr>
          <a:xfrm>
            <a:off x="1143000" y="1524000"/>
            <a:ext cx="7543800" cy="5257800"/>
          </a:xfrm>
        </p:spPr>
        <p:txBody>
          <a:bodyPr>
            <a:noAutofit/>
          </a:bodyPr>
          <a:lstStyle/>
          <a:p>
            <a:pPr marL="457200" indent="-457200" algn="just">
              <a:spcAft>
                <a:spcPts val="600"/>
              </a:spcAft>
              <a:buAutoNum type="arabicPeriod" startAt="5"/>
              <a:tabLst>
                <a:tab pos="457200" algn="l"/>
              </a:tabLst>
            </a:pPr>
            <a:r>
              <a:rPr lang="en-US" sz="1650" u="sng" dirty="0" smtClean="0"/>
              <a:t>Voting</a:t>
            </a:r>
            <a:r>
              <a:rPr lang="en-US" sz="1650" dirty="0" smtClean="0"/>
              <a:t>.  The co-owners retain the right to approve the hiring of any manager, the sale or other disposition of the Property, any leases or the creation or modification of a blanket lien. Any sale, lease, or re-lease of a portion or all of the Property, any negotiation or renegotiation of indebtedness secured by a blanket lien, the hiring of any manager, or the negotiation of any management contract is by unanimous approval of the co-owners. For all other actions on behalf of the co-ownership, the co-owners may agree to be bound by the vote of those holding more than 50 percent of the undivided interests in the Property.</a:t>
            </a:r>
          </a:p>
          <a:p>
            <a:pPr marL="514350" indent="-514350" algn="just">
              <a:spcAft>
                <a:spcPts val="600"/>
              </a:spcAft>
              <a:buAutoNum type="arabicPeriod" startAt="5"/>
              <a:tabLst>
                <a:tab pos="457200" algn="l"/>
              </a:tabLst>
            </a:pPr>
            <a:r>
              <a:rPr lang="en-US" sz="1650" u="sng" dirty="0" smtClean="0"/>
              <a:t>Restrictions on Alienation</a:t>
            </a:r>
            <a:r>
              <a:rPr lang="en-US" sz="1650" dirty="0" smtClean="0"/>
              <a:t>. Each co-owner has the right to transfer, partition, and encumber the co-owner’s undivided interest in the Property without approval of any person. However, restrictions on the right to transfer, partition, or encumber interests in the Property that are required by a lender and that are consistent with customary commercial lending practices are not prohibited. Moreover, the co-owners, the sponsor, or the lessee may have a right of first refusal with respect to any co-owner’s exercise of the right to transfer the co-ownership interest in the Property. In addition, a co-owner may agree to offer the co-ownership interest for sale to the other co-owners, the sponsor, or the lessee at fair market value, determined as of the time the partition right is exercised, before exercising any right to partition.</a:t>
            </a:r>
            <a:endParaRPr lang="en-US" sz="1650" dirty="0"/>
          </a:p>
        </p:txBody>
      </p:sp>
      <p:sp>
        <p:nvSpPr>
          <p:cNvPr id="4" name="Slide Number Placeholder 3"/>
          <p:cNvSpPr>
            <a:spLocks noGrp="1"/>
          </p:cNvSpPr>
          <p:nvPr>
            <p:ph type="sldNum" sz="quarter" idx="12"/>
          </p:nvPr>
        </p:nvSpPr>
        <p:spPr/>
        <p:txBody>
          <a:bodyPr/>
          <a:lstStyle/>
          <a:p>
            <a:fld id="{0A86F335-246E-40EA-9623-8471D832438D}" type="slidenum">
              <a:rPr lang="en-US" smtClean="0"/>
              <a:t>10</a:t>
            </a:fld>
            <a:endParaRPr lang="en-US" dirty="0"/>
          </a:p>
        </p:txBody>
      </p:sp>
    </p:spTree>
    <p:extLst>
      <p:ext uri="{BB962C8B-B14F-4D97-AF65-F5344CB8AC3E}">
        <p14:creationId xmlns:p14="http://schemas.microsoft.com/office/powerpoint/2010/main" val="303477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400" dirty="0"/>
              <a:t>IRS Conditions for Determining Co-Tenancy as opposed to a Partnership (Cont’d.)</a:t>
            </a:r>
          </a:p>
        </p:txBody>
      </p:sp>
      <p:sp>
        <p:nvSpPr>
          <p:cNvPr id="3" name="Content Placeholder 2"/>
          <p:cNvSpPr>
            <a:spLocks noGrp="1"/>
          </p:cNvSpPr>
          <p:nvPr>
            <p:ph idx="1"/>
          </p:nvPr>
        </p:nvSpPr>
        <p:spPr>
          <a:xfrm>
            <a:off x="1143000" y="1143000"/>
            <a:ext cx="7543800" cy="5334000"/>
          </a:xfrm>
        </p:spPr>
        <p:txBody>
          <a:bodyPr>
            <a:noAutofit/>
          </a:bodyPr>
          <a:lstStyle/>
          <a:p>
            <a:pPr marL="0" indent="0" algn="just">
              <a:spcAft>
                <a:spcPts val="600"/>
              </a:spcAft>
              <a:buNone/>
              <a:tabLst>
                <a:tab pos="457200" algn="l"/>
              </a:tabLst>
            </a:pPr>
            <a:endParaRPr lang="en-US" sz="2100" dirty="0"/>
          </a:p>
          <a:p>
            <a:pPr marL="512064" indent="-512064" algn="just">
              <a:spcAft>
                <a:spcPts val="600"/>
              </a:spcAft>
              <a:buFont typeface="+mj-lt"/>
              <a:buAutoNum type="arabicPeriod" startAt="7"/>
              <a:tabLst>
                <a:tab pos="457200" algn="l"/>
              </a:tabLst>
            </a:pPr>
            <a:r>
              <a:rPr lang="en-US" sz="2000" u="sng" dirty="0"/>
              <a:t>Sharing Proceeds and Liabilities Upon Sale of Property</a:t>
            </a:r>
            <a:r>
              <a:rPr lang="en-US" sz="2000" dirty="0"/>
              <a:t>.  If the Property is sold, any debt secured by a blanket lien is satisfied and the remaining sales proceeds are distributed to the </a:t>
            </a:r>
            <a:r>
              <a:rPr lang="en-US" sz="2000" dirty="0" smtClean="0"/>
              <a:t>co-owners.</a:t>
            </a:r>
          </a:p>
          <a:p>
            <a:pPr marL="514350" indent="-514350" algn="just">
              <a:spcAft>
                <a:spcPts val="600"/>
              </a:spcAft>
              <a:buFont typeface="+mj-lt"/>
              <a:buAutoNum type="arabicPeriod" startAt="7"/>
              <a:tabLst>
                <a:tab pos="457200" algn="l"/>
              </a:tabLst>
            </a:pPr>
            <a:r>
              <a:rPr lang="en-US" sz="2000" u="sng" dirty="0" smtClean="0"/>
              <a:t>Proportionate </a:t>
            </a:r>
            <a:r>
              <a:rPr lang="en-US" sz="2000" u="sng" dirty="0"/>
              <a:t>Sharing of Profits and Losses</a:t>
            </a:r>
            <a:r>
              <a:rPr lang="en-US" sz="2000" dirty="0"/>
              <a:t>.  Each co-owner shares in all revenues generated by the Property and all costs associated with the Property in proportion to the co-owner’s undivided interest in the Property. Neither the other co-owners, nor the sponsor, nor the manager may advance funds to a co-owner to meet expenses associated with the co-ownership interest, unless the advance is recourse to the co-owner and is not for a period exceeding 31 days</a:t>
            </a:r>
            <a:r>
              <a:rPr lang="en-US" sz="2000" dirty="0" smtClean="0"/>
              <a:t>.</a:t>
            </a:r>
          </a:p>
          <a:p>
            <a:pPr marL="514350" indent="-514350" algn="just">
              <a:spcAft>
                <a:spcPts val="600"/>
              </a:spcAft>
              <a:buFont typeface="+mj-lt"/>
              <a:buAutoNum type="arabicPeriod" startAt="7"/>
              <a:tabLst>
                <a:tab pos="457200" algn="l"/>
              </a:tabLst>
            </a:pPr>
            <a:r>
              <a:rPr lang="en-US" sz="2000" u="sng" dirty="0" smtClean="0"/>
              <a:t>Proportionate </a:t>
            </a:r>
            <a:r>
              <a:rPr lang="en-US" sz="2000" u="sng" dirty="0"/>
              <a:t>Sharing of Debt</a:t>
            </a:r>
            <a:r>
              <a:rPr lang="en-US" sz="2000" dirty="0"/>
              <a:t>.  The co-owners share in any indebtedness secured by a blanket lien in proportion to their undivided </a:t>
            </a:r>
            <a:r>
              <a:rPr lang="en-US" sz="2000" dirty="0" smtClean="0"/>
              <a:t>interests</a:t>
            </a:r>
            <a:r>
              <a:rPr lang="en-US" sz="2000" dirty="0"/>
              <a:t>.</a:t>
            </a:r>
          </a:p>
        </p:txBody>
      </p:sp>
      <p:sp>
        <p:nvSpPr>
          <p:cNvPr id="4" name="Slide Number Placeholder 3"/>
          <p:cNvSpPr>
            <a:spLocks noGrp="1"/>
          </p:cNvSpPr>
          <p:nvPr>
            <p:ph type="sldNum" sz="quarter" idx="12"/>
          </p:nvPr>
        </p:nvSpPr>
        <p:spPr/>
        <p:txBody>
          <a:bodyPr/>
          <a:lstStyle/>
          <a:p>
            <a:fld id="{0A86F335-246E-40EA-9623-8471D832438D}" type="slidenum">
              <a:rPr lang="en-US" smtClean="0"/>
              <a:t>11</a:t>
            </a:fld>
            <a:endParaRPr lang="en-US" dirty="0"/>
          </a:p>
        </p:txBody>
      </p:sp>
    </p:spTree>
    <p:extLst>
      <p:ext uri="{BB962C8B-B14F-4D97-AF65-F5344CB8AC3E}">
        <p14:creationId xmlns:p14="http://schemas.microsoft.com/office/powerpoint/2010/main" val="1380937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077200" cy="1249362"/>
          </a:xfrm>
        </p:spPr>
        <p:txBody>
          <a:bodyPr>
            <a:normAutofit/>
          </a:bodyPr>
          <a:lstStyle/>
          <a:p>
            <a:pPr algn="ctr"/>
            <a:r>
              <a:rPr lang="en-US" sz="3400" dirty="0"/>
              <a:t>IRS Conditions for Determining Co-Tenancy as opposed to a Partnership (Cont’d.)</a:t>
            </a:r>
          </a:p>
        </p:txBody>
      </p:sp>
      <p:sp>
        <p:nvSpPr>
          <p:cNvPr id="3" name="Content Placeholder 2"/>
          <p:cNvSpPr>
            <a:spLocks noGrp="1"/>
          </p:cNvSpPr>
          <p:nvPr>
            <p:ph idx="1"/>
          </p:nvPr>
        </p:nvSpPr>
        <p:spPr>
          <a:xfrm>
            <a:off x="1143000" y="1600200"/>
            <a:ext cx="7848600" cy="5105400"/>
          </a:xfrm>
        </p:spPr>
        <p:txBody>
          <a:bodyPr>
            <a:normAutofit fontScale="85000" lnSpcReduction="20000"/>
          </a:bodyPr>
          <a:lstStyle/>
          <a:p>
            <a:pPr marL="574675" indent="-574675">
              <a:spcAft>
                <a:spcPts val="600"/>
              </a:spcAft>
              <a:buAutoNum type="arabicPeriod" startAt="10"/>
              <a:tabLst>
                <a:tab pos="574675" algn="l"/>
              </a:tabLst>
            </a:pPr>
            <a:r>
              <a:rPr lang="en-US" sz="2400" u="sng" dirty="0" smtClean="0"/>
              <a:t>Options</a:t>
            </a:r>
            <a:r>
              <a:rPr lang="en-US" sz="2400" dirty="0"/>
              <a:t>. </a:t>
            </a:r>
            <a:r>
              <a:rPr lang="en-US" sz="2400" dirty="0" smtClean="0"/>
              <a:t>  A </a:t>
            </a:r>
            <a:r>
              <a:rPr lang="en-US" sz="2400" dirty="0"/>
              <a:t>co-owner may issue an option to purchase the co-owner’s undivided interest, provided that the exercise price for the call option reflects the fair market value of the Property determined as of the time the option is exercised. A co-owner may not acquire an option to sell the co-owner’s undivided interest (put option) to the sponsor, the lessee, another co-owner, or the lender, or any person related to the sponsor, the lessee, another co-owner, or the lender</a:t>
            </a:r>
            <a:r>
              <a:rPr lang="en-US" sz="2400" dirty="0" smtClean="0"/>
              <a:t>.</a:t>
            </a:r>
          </a:p>
          <a:p>
            <a:pPr marL="574675" indent="-574675">
              <a:spcAft>
                <a:spcPts val="600"/>
              </a:spcAft>
              <a:buFont typeface="Wingdings 2"/>
              <a:buAutoNum type="arabicPeriod" startAt="10"/>
              <a:tabLst>
                <a:tab pos="574675" algn="l"/>
              </a:tabLst>
            </a:pPr>
            <a:r>
              <a:rPr lang="en-US" sz="2400" u="sng" dirty="0" smtClean="0"/>
              <a:t>No </a:t>
            </a:r>
            <a:r>
              <a:rPr lang="en-US" sz="2400" u="sng" dirty="0"/>
              <a:t>Business Activities</a:t>
            </a:r>
            <a:r>
              <a:rPr lang="en-US" sz="2400" dirty="0"/>
              <a:t>. </a:t>
            </a:r>
            <a:r>
              <a:rPr lang="en-US" sz="2400" dirty="0" smtClean="0"/>
              <a:t>  The </a:t>
            </a:r>
            <a:r>
              <a:rPr lang="en-US" sz="2400" dirty="0"/>
              <a:t>co-owners’ activities are limited to those customarily performed in connection with the maintenance and repair of rental real property. See Rev. Rul. 75-374 (1975-2 C.B. 261). In determining the co-owners’ activities, all activities of the co-owners, their agents, and any persons related to the co-owners with respect to the Property will be taken into account, whether or not those activities are performed by the co-owners in their capacities as co-owners. However, activities of a co-owner or a related person with respect to the Property (other than in the co-owner’s capacity as a co-owner) will not be taken into account if the co-owner owns an undivided interest in the Property for less than 6 months.</a:t>
            </a:r>
          </a:p>
          <a:p>
            <a:pPr marL="574675" indent="-574675">
              <a:spcAft>
                <a:spcPts val="600"/>
              </a:spcAft>
              <a:buAutoNum type="arabicPeriod" startAt="10"/>
              <a:tabLst>
                <a:tab pos="574675" algn="l"/>
              </a:tabLst>
            </a:pPr>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12</a:t>
            </a:fld>
            <a:endParaRPr lang="en-US" dirty="0"/>
          </a:p>
        </p:txBody>
      </p:sp>
    </p:spTree>
    <p:extLst>
      <p:ext uri="{BB962C8B-B14F-4D97-AF65-F5344CB8AC3E}">
        <p14:creationId xmlns:p14="http://schemas.microsoft.com/office/powerpoint/2010/main" val="411992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249362"/>
          </a:xfrm>
        </p:spPr>
        <p:txBody>
          <a:bodyPr>
            <a:normAutofit/>
          </a:bodyPr>
          <a:lstStyle/>
          <a:p>
            <a:pPr algn="ctr"/>
            <a:r>
              <a:rPr lang="en-US" sz="3400" dirty="0"/>
              <a:t>IRS Conditions for Determining Co-Tenancy as opposed to a Partnership (Cont’d.)</a:t>
            </a:r>
          </a:p>
        </p:txBody>
      </p:sp>
      <p:sp>
        <p:nvSpPr>
          <p:cNvPr id="3" name="Content Placeholder 2"/>
          <p:cNvSpPr>
            <a:spLocks noGrp="1"/>
          </p:cNvSpPr>
          <p:nvPr>
            <p:ph idx="1"/>
          </p:nvPr>
        </p:nvSpPr>
        <p:spPr>
          <a:xfrm>
            <a:off x="1066800" y="1600200"/>
            <a:ext cx="7848600" cy="5105400"/>
          </a:xfrm>
        </p:spPr>
        <p:txBody>
          <a:bodyPr>
            <a:normAutofit fontScale="70000" lnSpcReduction="20000"/>
          </a:bodyPr>
          <a:lstStyle/>
          <a:p>
            <a:pPr marL="574675" indent="-574675" algn="just">
              <a:spcAft>
                <a:spcPts val="600"/>
              </a:spcAft>
              <a:buAutoNum type="arabicPeriod" startAt="12"/>
              <a:tabLst>
                <a:tab pos="574675" algn="l"/>
              </a:tabLst>
            </a:pPr>
            <a:r>
              <a:rPr lang="en-US" sz="2500" u="sng" dirty="0" smtClean="0"/>
              <a:t>Management and Brokerage Agreements</a:t>
            </a:r>
            <a:r>
              <a:rPr lang="en-US" sz="2500" dirty="0"/>
              <a:t>. The co-owners may enter into management or brokerage agreements, which is renewable no less frequently than annually, with an agent, who may be the sponsor or a co-owner (or any person related to the sponsor or a co-owner), but who is not a lessee. The management agreement may authorize the manager to maintain a common bank account for the collection and deposit of rents and to offset expenses associated with the Property against any revenues before disbursing each co- owner’s share of net revenues. In all events, however, the manager will disburse to the co-owners their shares of net revenues within 3 months from the date of receipt of those revenues. </a:t>
            </a:r>
            <a:endParaRPr lang="en-US" sz="2500" dirty="0" smtClean="0"/>
          </a:p>
          <a:p>
            <a:pPr marL="576072" indent="-576072" algn="just">
              <a:spcAft>
                <a:spcPts val="600"/>
              </a:spcAft>
              <a:buNone/>
              <a:tabLst>
                <a:tab pos="574675" algn="l"/>
              </a:tabLst>
            </a:pPr>
            <a:r>
              <a:rPr lang="en-US" sz="2400" dirty="0" smtClean="0"/>
              <a:t>	</a:t>
            </a:r>
            <a:r>
              <a:rPr lang="en-US" sz="2500" dirty="0" smtClean="0"/>
              <a:t>The </a:t>
            </a:r>
            <a:r>
              <a:rPr lang="en-US" sz="2500" dirty="0"/>
              <a:t>management agreement may also authorize the manager to prepare statements for the co-owners showing their shares of revenue and costs from the Property. In addition, the management agreement may authorize the manager to obtain or modify insurance on the Property, and to negotiate modifications of the terms of any lease or any indebtedness encumbering the Property, subject to the approval of the co-owners. The determination of any fees paid by the co-ownership to the manager does not depend in whole or in part on the income or profits derived by any person from the Property and will not exceed the fair market value of the manager’s services. Any fee paid by the co-ownership to a broker is comparable to fees paid by unrelated parties to brokers for similar services.</a:t>
            </a:r>
          </a:p>
          <a:p>
            <a:pPr marL="574675" indent="-574675">
              <a:spcAft>
                <a:spcPts val="600"/>
              </a:spcAft>
              <a:buAutoNum type="arabicPeriod" startAt="12"/>
              <a:tabLst>
                <a:tab pos="574675" algn="l"/>
              </a:tabLst>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13</a:t>
            </a:fld>
            <a:endParaRPr lang="en-US" dirty="0"/>
          </a:p>
        </p:txBody>
      </p:sp>
    </p:spTree>
    <p:extLst>
      <p:ext uri="{BB962C8B-B14F-4D97-AF65-F5344CB8AC3E}">
        <p14:creationId xmlns:p14="http://schemas.microsoft.com/office/powerpoint/2010/main" val="2883149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249362"/>
          </a:xfrm>
        </p:spPr>
        <p:txBody>
          <a:bodyPr>
            <a:noAutofit/>
          </a:bodyPr>
          <a:lstStyle/>
          <a:p>
            <a:pPr algn="ctr"/>
            <a:r>
              <a:rPr lang="en-US" sz="3400" dirty="0"/>
              <a:t>IRS Conditions for Determining Co-Tenancy as opposed to a Partnership (Cont’d.)</a:t>
            </a:r>
          </a:p>
        </p:txBody>
      </p:sp>
      <p:sp>
        <p:nvSpPr>
          <p:cNvPr id="3" name="Content Placeholder 2"/>
          <p:cNvSpPr>
            <a:spLocks noGrp="1"/>
          </p:cNvSpPr>
          <p:nvPr>
            <p:ph idx="1"/>
          </p:nvPr>
        </p:nvSpPr>
        <p:spPr>
          <a:xfrm>
            <a:off x="1219200" y="1752600"/>
            <a:ext cx="7467600" cy="4800600"/>
          </a:xfrm>
        </p:spPr>
        <p:txBody>
          <a:bodyPr>
            <a:normAutofit fontScale="77500" lnSpcReduction="20000"/>
          </a:bodyPr>
          <a:lstStyle/>
          <a:p>
            <a:pPr marL="627063" indent="-574675" algn="just">
              <a:spcAft>
                <a:spcPts val="600"/>
              </a:spcAft>
              <a:buAutoNum type="arabicPeriod" startAt="13"/>
              <a:tabLst>
                <a:tab pos="627063" algn="l"/>
              </a:tabLst>
            </a:pPr>
            <a:r>
              <a:rPr lang="en-US" sz="2400" u="sng" dirty="0" smtClean="0"/>
              <a:t>Leasing Agreements</a:t>
            </a:r>
            <a:r>
              <a:rPr lang="en-US" sz="2400" dirty="0" smtClean="0"/>
              <a:t>.  All </a:t>
            </a:r>
            <a:r>
              <a:rPr lang="en-US" sz="2400" dirty="0"/>
              <a:t>leasing arrangements are bona fide leases for federal tax purposes. Rents paid by a lessee reflect the fair market value for the use of the Property. The determination of the amount of the rent does not depend, in whole or in part, on the income or profits derived by any person from the Property leased, other than an amount based on a fixed percentage or percentages of receipts or sales</a:t>
            </a:r>
            <a:r>
              <a:rPr lang="en-US" sz="2400" dirty="0" smtClean="0"/>
              <a:t>.</a:t>
            </a:r>
          </a:p>
          <a:p>
            <a:pPr marL="627063" indent="-574675" algn="just">
              <a:spcAft>
                <a:spcPts val="600"/>
              </a:spcAft>
              <a:buFont typeface="Wingdings 2"/>
              <a:buAutoNum type="arabicPeriod" startAt="13"/>
              <a:tabLst>
                <a:tab pos="627063" algn="l"/>
              </a:tabLst>
            </a:pPr>
            <a:r>
              <a:rPr lang="en-US" sz="2400" u="sng" dirty="0" smtClean="0"/>
              <a:t>Loan </a:t>
            </a:r>
            <a:r>
              <a:rPr lang="en-US" sz="2400" u="sng" dirty="0"/>
              <a:t>Agreements</a:t>
            </a:r>
            <a:r>
              <a:rPr lang="en-US" sz="2400" dirty="0"/>
              <a:t>.  The lender with respect to any debt that encumbers the Property or with respect to any debt incurred to acquire an undivided interest in the Property is not a related person to any co-owner, the sponsor, the manager, or any lessee of the Property</a:t>
            </a:r>
            <a:r>
              <a:rPr lang="en-US" sz="2400" dirty="0" smtClean="0"/>
              <a:t>.</a:t>
            </a:r>
          </a:p>
          <a:p>
            <a:pPr marL="627063" indent="-574675" algn="just">
              <a:spcAft>
                <a:spcPts val="600"/>
              </a:spcAft>
              <a:buFont typeface="Wingdings 2"/>
              <a:buAutoNum type="arabicPeriod" startAt="13"/>
              <a:tabLst>
                <a:tab pos="627063" algn="l"/>
              </a:tabLst>
            </a:pPr>
            <a:r>
              <a:rPr lang="en-US" sz="2400" u="sng" dirty="0" smtClean="0"/>
              <a:t>Payments </a:t>
            </a:r>
            <a:r>
              <a:rPr lang="en-US" sz="2400" u="sng" dirty="0"/>
              <a:t>to Sponsor</a:t>
            </a:r>
            <a:r>
              <a:rPr lang="en-US" sz="2400" dirty="0"/>
              <a:t>. The amount of any payment to the sponsor for the acquisition of the co-ownership interest and the amount of any fees paid to the sponsor for services reflects the fair market value of the acquired co-ownership interest, or the services rendered, and may not depend, in whole or in part, on the income or profits derived by any person from the Property.</a:t>
            </a:r>
          </a:p>
          <a:p>
            <a:pPr marL="627063" indent="-574675">
              <a:spcAft>
                <a:spcPts val="600"/>
              </a:spcAft>
              <a:buFont typeface="Wingdings 2"/>
              <a:buAutoNum type="arabicPeriod" startAt="13"/>
              <a:tabLst>
                <a:tab pos="627063" algn="l"/>
              </a:tabLst>
            </a:pPr>
            <a:endParaRPr lang="en-US" sz="2400" dirty="0"/>
          </a:p>
          <a:p>
            <a:pPr marL="627063" indent="-574675">
              <a:spcAft>
                <a:spcPts val="600"/>
              </a:spcAft>
              <a:buAutoNum type="arabicPeriod" startAt="13"/>
              <a:tabLst>
                <a:tab pos="627063" algn="l"/>
              </a:tabLst>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14</a:t>
            </a:fld>
            <a:endParaRPr lang="en-US" dirty="0"/>
          </a:p>
        </p:txBody>
      </p:sp>
    </p:spTree>
    <p:extLst>
      <p:ext uri="{BB962C8B-B14F-4D97-AF65-F5344CB8AC3E}">
        <p14:creationId xmlns:p14="http://schemas.microsoft.com/office/powerpoint/2010/main" val="149648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State Law </a:t>
            </a:r>
            <a:endParaRPr lang="en-US" sz="4000" dirty="0"/>
          </a:p>
        </p:txBody>
      </p:sp>
      <p:sp>
        <p:nvSpPr>
          <p:cNvPr id="3" name="Content Placeholder 2"/>
          <p:cNvSpPr>
            <a:spLocks noGrp="1"/>
          </p:cNvSpPr>
          <p:nvPr>
            <p:ph idx="1"/>
          </p:nvPr>
        </p:nvSpPr>
        <p:spPr>
          <a:xfrm>
            <a:off x="1295400" y="1524000"/>
            <a:ext cx="7543800" cy="4800600"/>
          </a:xfrm>
        </p:spPr>
        <p:txBody>
          <a:bodyPr>
            <a:normAutofit/>
          </a:bodyPr>
          <a:lstStyle/>
          <a:p>
            <a:pPr marL="0" indent="0" algn="just">
              <a:spcAft>
                <a:spcPts val="600"/>
              </a:spcAft>
              <a:buNone/>
              <a:tabLst>
                <a:tab pos="627063" algn="l"/>
              </a:tabLst>
            </a:pPr>
            <a:r>
              <a:rPr lang="en-US" sz="2400" dirty="0"/>
              <a:t>The three minimum requirements set forth in the Uniform Partnership Act (“UPA”) essential to a finding of partnership status are: (1) the active conduct of a business; (2) for profit; and (3) by two or more persons as co-owners.</a:t>
            </a: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15</a:t>
            </a:fld>
            <a:endParaRPr lang="en-US" dirty="0"/>
          </a:p>
        </p:txBody>
      </p:sp>
    </p:spTree>
    <p:extLst>
      <p:ext uri="{BB962C8B-B14F-4D97-AF65-F5344CB8AC3E}">
        <p14:creationId xmlns:p14="http://schemas.microsoft.com/office/powerpoint/2010/main" val="226827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State Law (Cont’d.)</a:t>
            </a:r>
            <a:endParaRPr lang="en-US" sz="4000" dirty="0"/>
          </a:p>
        </p:txBody>
      </p:sp>
      <p:sp>
        <p:nvSpPr>
          <p:cNvPr id="3" name="Content Placeholder 2"/>
          <p:cNvSpPr>
            <a:spLocks noGrp="1"/>
          </p:cNvSpPr>
          <p:nvPr>
            <p:ph idx="1"/>
          </p:nvPr>
        </p:nvSpPr>
        <p:spPr>
          <a:xfrm>
            <a:off x="1143000" y="1600200"/>
            <a:ext cx="7543800" cy="4800600"/>
          </a:xfrm>
        </p:spPr>
        <p:txBody>
          <a:bodyPr>
            <a:normAutofit lnSpcReduction="10000"/>
          </a:bodyPr>
          <a:lstStyle/>
          <a:p>
            <a:pPr marL="457200" indent="-457200" algn="just">
              <a:spcAft>
                <a:spcPts val="600"/>
              </a:spcAft>
              <a:buNone/>
              <a:tabLst>
                <a:tab pos="627063" algn="l"/>
              </a:tabLst>
            </a:pPr>
            <a:r>
              <a:rPr lang="en-US" sz="2400" dirty="0" smtClean="0"/>
              <a:t>1.	</a:t>
            </a:r>
            <a:r>
              <a:rPr lang="en-US" sz="2400" u="sng" dirty="0" smtClean="0"/>
              <a:t>Active Conduct of a Business</a:t>
            </a:r>
            <a:r>
              <a:rPr lang="en-US" sz="2400" dirty="0" smtClean="0"/>
              <a:t>.  There must be an active business. If an activity involves passive investment by all investors, as co-tenants,  partnership treatment may not apply and each co-owner could report his or her separate share of income. For example, in Revenue Ruling 75-374 (1975-2 C.B. 261) a real estate investment trust and a life insurance company each held an undivided one-half interest in an apartment complex. A separate management corporation handled tenant services and charged for the services, making additional profit. The IRS ruled that because these tenants services were provided by a separate entity that was not an agent of the two owners, a passive co-ownership arrangement existed, rather than a partnership. </a:t>
            </a:r>
          </a:p>
        </p:txBody>
      </p:sp>
      <p:sp>
        <p:nvSpPr>
          <p:cNvPr id="4" name="Slide Number Placeholder 3"/>
          <p:cNvSpPr>
            <a:spLocks noGrp="1"/>
          </p:cNvSpPr>
          <p:nvPr>
            <p:ph type="sldNum" sz="quarter" idx="12"/>
          </p:nvPr>
        </p:nvSpPr>
        <p:spPr/>
        <p:txBody>
          <a:bodyPr/>
          <a:lstStyle/>
          <a:p>
            <a:fld id="{0A86F335-246E-40EA-9623-8471D832438D}" type="slidenum">
              <a:rPr lang="en-US" smtClean="0"/>
              <a:t>16</a:t>
            </a:fld>
            <a:endParaRPr lang="en-US" dirty="0"/>
          </a:p>
        </p:txBody>
      </p:sp>
    </p:spTree>
    <p:extLst>
      <p:ext uri="{BB962C8B-B14F-4D97-AF65-F5344CB8AC3E}">
        <p14:creationId xmlns:p14="http://schemas.microsoft.com/office/powerpoint/2010/main" val="2446332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State Law (Cont’d.)</a:t>
            </a:r>
          </a:p>
        </p:txBody>
      </p:sp>
      <p:sp>
        <p:nvSpPr>
          <p:cNvPr id="3" name="Content Placeholder 2"/>
          <p:cNvSpPr>
            <a:spLocks noGrp="1"/>
          </p:cNvSpPr>
          <p:nvPr>
            <p:ph idx="1"/>
          </p:nvPr>
        </p:nvSpPr>
        <p:spPr>
          <a:xfrm>
            <a:off x="1143000" y="1600200"/>
            <a:ext cx="7543800" cy="4800600"/>
          </a:xfrm>
        </p:spPr>
        <p:txBody>
          <a:bodyPr>
            <a:normAutofit/>
          </a:bodyPr>
          <a:lstStyle/>
          <a:p>
            <a:pPr marL="457200" indent="-457200" algn="just">
              <a:spcAft>
                <a:spcPts val="600"/>
              </a:spcAft>
              <a:buNone/>
              <a:tabLst>
                <a:tab pos="627063" algn="l"/>
              </a:tabLst>
            </a:pPr>
            <a:r>
              <a:rPr lang="en-US" sz="2400" dirty="0" smtClean="0"/>
              <a:t>2.</a:t>
            </a:r>
            <a:r>
              <a:rPr lang="en-US" sz="2400" dirty="0"/>
              <a:t>	</a:t>
            </a:r>
            <a:r>
              <a:rPr lang="en-US" sz="2400" u="sng" dirty="0" smtClean="0"/>
              <a:t>Profit Motive</a:t>
            </a:r>
            <a:r>
              <a:rPr lang="en-US" sz="2400" dirty="0"/>
              <a:t>. There must generally be a profit motive. An enterprise merely engaged in sharing expenses may not be a partnership. For example, two accountants who merely share the costs of an office and receptionist are generally not partners and do not have a partnership. The absence of a joint profit motive is the critical factor. (Treas. </a:t>
            </a:r>
            <a:r>
              <a:rPr lang="en-US" sz="2400" dirty="0" err="1"/>
              <a:t>Regs</a:t>
            </a:r>
            <a:r>
              <a:rPr lang="en-US" sz="2400" dirty="0"/>
              <a:t>., §§ 1.761-1(a), 301.7701-3(a). </a:t>
            </a: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17</a:t>
            </a:fld>
            <a:endParaRPr lang="en-US" dirty="0"/>
          </a:p>
        </p:txBody>
      </p:sp>
    </p:spTree>
    <p:extLst>
      <p:ext uri="{BB962C8B-B14F-4D97-AF65-F5344CB8AC3E}">
        <p14:creationId xmlns:p14="http://schemas.microsoft.com/office/powerpoint/2010/main" val="4006993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State Law (Cont’d.)</a:t>
            </a:r>
          </a:p>
        </p:txBody>
      </p:sp>
      <p:sp>
        <p:nvSpPr>
          <p:cNvPr id="3" name="Content Placeholder 2"/>
          <p:cNvSpPr>
            <a:spLocks noGrp="1"/>
          </p:cNvSpPr>
          <p:nvPr>
            <p:ph idx="1"/>
          </p:nvPr>
        </p:nvSpPr>
        <p:spPr>
          <a:xfrm>
            <a:off x="1143000" y="1600200"/>
            <a:ext cx="7543800" cy="4800600"/>
          </a:xfrm>
        </p:spPr>
        <p:txBody>
          <a:bodyPr>
            <a:normAutofit/>
          </a:bodyPr>
          <a:lstStyle/>
          <a:p>
            <a:pPr marL="457200" indent="-457200" algn="just">
              <a:spcAft>
                <a:spcPts val="600"/>
              </a:spcAft>
              <a:buNone/>
              <a:tabLst>
                <a:tab pos="627063" algn="l"/>
              </a:tabLst>
            </a:pPr>
            <a:r>
              <a:rPr lang="en-US" sz="2400" dirty="0" smtClean="0"/>
              <a:t>3.</a:t>
            </a:r>
            <a:r>
              <a:rPr lang="en-US" sz="2400" dirty="0"/>
              <a:t>	</a:t>
            </a:r>
            <a:r>
              <a:rPr lang="en-US" sz="2400" u="sng" dirty="0" smtClean="0"/>
              <a:t>Co-Ownership</a:t>
            </a:r>
            <a:r>
              <a:rPr lang="en-US" sz="2400" dirty="0"/>
              <a:t>. Mere co-ownership of property does not create a partnership. The regulations provide that co-owned property that is “maintained, kept in repair, and rented or leased” does not create a partnership. Co-owners who simply provide “customary” services such as heat, water, unattended parking, repairs, trash removal and the cleaning of public areas are not partners. (Treas. </a:t>
            </a:r>
            <a:r>
              <a:rPr lang="en-US" sz="2400" dirty="0" err="1"/>
              <a:t>Regs</a:t>
            </a:r>
            <a:r>
              <a:rPr lang="en-US" sz="2400" dirty="0"/>
              <a:t>, §§ 1.761-1(a), 301.7701-3(a). </a:t>
            </a: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18</a:t>
            </a:fld>
            <a:endParaRPr lang="en-US" dirty="0"/>
          </a:p>
        </p:txBody>
      </p:sp>
    </p:spTree>
    <p:extLst>
      <p:ext uri="{BB962C8B-B14F-4D97-AF65-F5344CB8AC3E}">
        <p14:creationId xmlns:p14="http://schemas.microsoft.com/office/powerpoint/2010/main" val="371311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Other Factors </a:t>
            </a:r>
            <a:endParaRPr lang="en-US" sz="4000" dirty="0"/>
          </a:p>
        </p:txBody>
      </p:sp>
      <p:sp>
        <p:nvSpPr>
          <p:cNvPr id="3" name="Content Placeholder 2"/>
          <p:cNvSpPr>
            <a:spLocks noGrp="1"/>
          </p:cNvSpPr>
          <p:nvPr>
            <p:ph idx="1"/>
          </p:nvPr>
        </p:nvSpPr>
        <p:spPr>
          <a:xfrm>
            <a:off x="1143000" y="1447800"/>
            <a:ext cx="7543800" cy="4953000"/>
          </a:xfrm>
        </p:spPr>
        <p:txBody>
          <a:bodyPr>
            <a:normAutofit lnSpcReduction="10000"/>
          </a:bodyPr>
          <a:lstStyle/>
          <a:p>
            <a:pPr marL="52388" indent="0" algn="just">
              <a:spcAft>
                <a:spcPts val="600"/>
              </a:spcAft>
              <a:buNone/>
            </a:pPr>
            <a:r>
              <a:rPr lang="en-US" sz="2400" dirty="0"/>
              <a:t>In addition, if other factors evidencing an intention to be treated as partners are present, the arrangement may be deemed a partnership. These factors include maintaining a joint bank account, keeping partnership capital accounts, computing profit and loss on a joint basis, use of a trade or business name and filing a partnership tax return. Further, if a co-owner relinquishes some or all of his liability to deal with his property as a separate owner, by waiving partition rights, agreeing not to encumber the property without consent of the co-owners, delegating management duties to another, or agreeing to other restrictions, a partnership is more likely to result. (</a:t>
            </a:r>
            <a:r>
              <a:rPr lang="en-US" sz="2400" i="1" u="sng" dirty="0"/>
              <a:t>McManus v. Comr</a:t>
            </a:r>
            <a:r>
              <a:rPr lang="en-US" sz="2400" i="1" dirty="0"/>
              <a:t>.</a:t>
            </a:r>
            <a:r>
              <a:rPr lang="en-US" sz="2400" dirty="0"/>
              <a:t> (1975) 65 T.C. 197, aff’d. (9th Cir. 1978) 583 F.2d 443, cert. denied (1979) 440 U.S. 959; see </a:t>
            </a:r>
            <a:r>
              <a:rPr lang="en-US" sz="2400" i="1" u="sng" dirty="0"/>
              <a:t>Bussing v. Comr</a:t>
            </a:r>
            <a:r>
              <a:rPr lang="en-US" sz="2400" dirty="0"/>
              <a:t>. (1987) 89 T.C. 1050.)). </a:t>
            </a: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19</a:t>
            </a:fld>
            <a:endParaRPr lang="en-US" dirty="0"/>
          </a:p>
        </p:txBody>
      </p:sp>
    </p:spTree>
    <p:extLst>
      <p:ext uri="{BB962C8B-B14F-4D97-AF65-F5344CB8AC3E}">
        <p14:creationId xmlns:p14="http://schemas.microsoft.com/office/powerpoint/2010/main" val="38895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lgn="ctr">
              <a:buNone/>
            </a:pPr>
            <a:r>
              <a:rPr lang="en-US" sz="6600" dirty="0" smtClean="0">
                <a:solidFill>
                  <a:schemeClr val="accent3">
                    <a:lumMod val="50000"/>
                  </a:schemeClr>
                </a:solidFill>
              </a:rPr>
              <a:t>Co-Tenancy </a:t>
            </a:r>
          </a:p>
          <a:p>
            <a:pPr marL="82296" indent="0" algn="ctr">
              <a:buNone/>
            </a:pPr>
            <a:r>
              <a:rPr lang="en-US" sz="6600" dirty="0" smtClean="0">
                <a:solidFill>
                  <a:schemeClr val="accent3">
                    <a:lumMod val="50000"/>
                  </a:schemeClr>
                </a:solidFill>
              </a:rPr>
              <a:t>vs. </a:t>
            </a:r>
          </a:p>
          <a:p>
            <a:pPr marL="82296" indent="0" algn="ctr">
              <a:buNone/>
            </a:pPr>
            <a:r>
              <a:rPr lang="en-US" sz="6600" dirty="0" smtClean="0">
                <a:solidFill>
                  <a:schemeClr val="accent3">
                    <a:lumMod val="50000"/>
                  </a:schemeClr>
                </a:solidFill>
              </a:rPr>
              <a:t>Partnership </a:t>
            </a:r>
            <a:endParaRPr lang="en-US" sz="6600" dirty="0">
              <a:solidFill>
                <a:schemeClr val="accent3">
                  <a:lumMod val="50000"/>
                </a:schemeClr>
              </a:solidFill>
            </a:endParaRPr>
          </a:p>
        </p:txBody>
      </p:sp>
      <p:sp>
        <p:nvSpPr>
          <p:cNvPr id="4" name="Slide Number Placeholder 3"/>
          <p:cNvSpPr>
            <a:spLocks noGrp="1"/>
          </p:cNvSpPr>
          <p:nvPr>
            <p:ph type="sldNum" sz="quarter" idx="12"/>
          </p:nvPr>
        </p:nvSpPr>
        <p:spPr/>
        <p:txBody>
          <a:bodyPr/>
          <a:lstStyle/>
          <a:p>
            <a:fld id="{0A86F335-246E-40EA-9623-8471D832438D}" type="slidenum">
              <a:rPr lang="en-US" smtClean="0"/>
              <a:t>2</a:t>
            </a:fld>
            <a:endParaRPr lang="en-US" dirty="0"/>
          </a:p>
        </p:txBody>
      </p:sp>
    </p:spTree>
    <p:extLst>
      <p:ext uri="{BB962C8B-B14F-4D97-AF65-F5344CB8AC3E}">
        <p14:creationId xmlns:p14="http://schemas.microsoft.com/office/powerpoint/2010/main" val="18517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Election to be Excluded from Subchapter K</a:t>
            </a:r>
            <a:endParaRPr lang="en-US" sz="4000" dirty="0"/>
          </a:p>
        </p:txBody>
      </p:sp>
      <p:sp>
        <p:nvSpPr>
          <p:cNvPr id="3" name="Content Placeholder 2"/>
          <p:cNvSpPr>
            <a:spLocks noGrp="1"/>
          </p:cNvSpPr>
          <p:nvPr>
            <p:ph idx="1"/>
          </p:nvPr>
        </p:nvSpPr>
        <p:spPr>
          <a:xfrm>
            <a:off x="1143000" y="1752600"/>
            <a:ext cx="7543800" cy="4800600"/>
          </a:xfrm>
        </p:spPr>
        <p:txBody>
          <a:bodyPr>
            <a:normAutofit/>
          </a:bodyPr>
          <a:lstStyle/>
          <a:p>
            <a:pPr marL="52388" indent="0" algn="just">
              <a:spcAft>
                <a:spcPts val="600"/>
              </a:spcAft>
              <a:buNone/>
            </a:pPr>
            <a:r>
              <a:rPr lang="en-US" sz="2400" u="sng" dirty="0" smtClean="0"/>
              <a:t>Why Important</a:t>
            </a:r>
            <a:r>
              <a:rPr lang="en-US" sz="2400" dirty="0" smtClean="0"/>
              <a:t>? </a:t>
            </a:r>
          </a:p>
          <a:p>
            <a:pPr marL="52388" indent="0" algn="just">
              <a:spcAft>
                <a:spcPts val="600"/>
              </a:spcAft>
              <a:buNone/>
            </a:pPr>
            <a:r>
              <a:rPr lang="en-US" sz="2400" dirty="0" smtClean="0"/>
              <a:t>Even if there is an entity, co-tenancy treatment might be obtained if the opt-out provisions can be satisfied.</a:t>
            </a:r>
          </a:p>
        </p:txBody>
      </p:sp>
      <p:sp>
        <p:nvSpPr>
          <p:cNvPr id="4" name="Slide Number Placeholder 3"/>
          <p:cNvSpPr>
            <a:spLocks noGrp="1"/>
          </p:cNvSpPr>
          <p:nvPr>
            <p:ph type="sldNum" sz="quarter" idx="12"/>
          </p:nvPr>
        </p:nvSpPr>
        <p:spPr/>
        <p:txBody>
          <a:bodyPr/>
          <a:lstStyle/>
          <a:p>
            <a:fld id="{0A86F335-246E-40EA-9623-8471D832438D}" type="slidenum">
              <a:rPr lang="en-US" smtClean="0"/>
              <a:t>20</a:t>
            </a:fld>
            <a:endParaRPr lang="en-US" dirty="0"/>
          </a:p>
        </p:txBody>
      </p:sp>
    </p:spTree>
    <p:extLst>
      <p:ext uri="{BB962C8B-B14F-4D97-AF65-F5344CB8AC3E}">
        <p14:creationId xmlns:p14="http://schemas.microsoft.com/office/powerpoint/2010/main" val="1937695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Election to be Excluded from Subchapter </a:t>
            </a:r>
            <a:r>
              <a:rPr lang="en-US" sz="4000" dirty="0" smtClean="0"/>
              <a:t>K (Cont’d.)</a:t>
            </a:r>
            <a:endParaRPr lang="en-US" sz="4000" dirty="0"/>
          </a:p>
        </p:txBody>
      </p:sp>
      <p:sp>
        <p:nvSpPr>
          <p:cNvPr id="3" name="Content Placeholder 2"/>
          <p:cNvSpPr>
            <a:spLocks noGrp="1"/>
          </p:cNvSpPr>
          <p:nvPr>
            <p:ph idx="1"/>
          </p:nvPr>
        </p:nvSpPr>
        <p:spPr>
          <a:xfrm>
            <a:off x="1143000" y="1752600"/>
            <a:ext cx="7543800" cy="4800600"/>
          </a:xfrm>
        </p:spPr>
        <p:txBody>
          <a:bodyPr>
            <a:normAutofit fontScale="85000" lnSpcReduction="20000"/>
          </a:bodyPr>
          <a:lstStyle/>
          <a:p>
            <a:pPr marL="52388" indent="0" algn="just">
              <a:spcAft>
                <a:spcPts val="600"/>
              </a:spcAft>
              <a:buNone/>
            </a:pPr>
            <a:r>
              <a:rPr lang="en-US" sz="2600" u="sng" dirty="0" smtClean="0"/>
              <a:t>Eligibility for Election</a:t>
            </a:r>
            <a:r>
              <a:rPr lang="en-US" sz="2600" dirty="0" smtClean="0"/>
              <a:t> </a:t>
            </a:r>
          </a:p>
          <a:p>
            <a:pPr marL="52388" indent="0" algn="just">
              <a:spcAft>
                <a:spcPts val="600"/>
              </a:spcAft>
              <a:buNone/>
            </a:pPr>
            <a:r>
              <a:rPr lang="en-US" sz="2600" dirty="0" smtClean="0"/>
              <a:t>Some co-owners may want </a:t>
            </a:r>
            <a:r>
              <a:rPr lang="en-US" sz="2600" dirty="0"/>
              <a:t>to </a:t>
            </a:r>
            <a:r>
              <a:rPr lang="en-US" sz="2600" dirty="0" smtClean="0"/>
              <a:t>avoid unincorporated </a:t>
            </a:r>
            <a:r>
              <a:rPr lang="en-US" sz="2600" dirty="0"/>
              <a:t>organizations may elect to be excluded from all or a portion of Subchapter K. These include:</a:t>
            </a:r>
          </a:p>
          <a:p>
            <a:pPr marL="509587" indent="-457200" algn="just">
              <a:spcAft>
                <a:spcPts val="300"/>
              </a:spcAft>
              <a:buAutoNum type="arabicPeriod"/>
              <a:tabLst>
                <a:tab pos="457200" algn="l"/>
              </a:tabLst>
            </a:pPr>
            <a:r>
              <a:rPr lang="en-US" sz="2600" dirty="0" smtClean="0"/>
              <a:t>Investment </a:t>
            </a:r>
            <a:r>
              <a:rPr lang="en-US" sz="2600" dirty="0"/>
              <a:t>partnerships not engaged in the active conduct of a business; </a:t>
            </a:r>
            <a:endParaRPr lang="en-US" sz="2600" dirty="0" smtClean="0"/>
          </a:p>
          <a:p>
            <a:pPr marL="509587" indent="-457200" algn="just">
              <a:spcAft>
                <a:spcPts val="300"/>
              </a:spcAft>
              <a:buAutoNum type="arabicPeriod"/>
              <a:tabLst>
                <a:tab pos="457200" algn="l"/>
              </a:tabLst>
            </a:pPr>
            <a:r>
              <a:rPr lang="en-US" sz="2600" dirty="0" smtClean="0"/>
              <a:t>Joint </a:t>
            </a:r>
            <a:r>
              <a:rPr lang="en-US" sz="2600" dirty="0"/>
              <a:t>production, extraction or use of organizations that do not sell the services or property produced or extracted; and </a:t>
            </a:r>
            <a:endParaRPr lang="en-US" sz="2600" dirty="0" smtClean="0"/>
          </a:p>
          <a:p>
            <a:pPr marL="509587" indent="-457200" algn="just">
              <a:spcAft>
                <a:spcPts val="300"/>
              </a:spcAft>
              <a:buAutoNum type="arabicPeriod"/>
              <a:tabLst>
                <a:tab pos="457200" algn="l"/>
              </a:tabLst>
            </a:pPr>
            <a:r>
              <a:rPr lang="en-US" sz="2600" dirty="0" smtClean="0"/>
              <a:t>A </a:t>
            </a:r>
            <a:r>
              <a:rPr lang="en-US" sz="2600" dirty="0"/>
              <a:t>joint venture of dealers in securities formed to underwrite, sell or distribute a particular issue of securities. </a:t>
            </a:r>
          </a:p>
          <a:p>
            <a:pPr marL="52388" indent="0" algn="just">
              <a:spcAft>
                <a:spcPts val="600"/>
              </a:spcAft>
              <a:buNone/>
              <a:tabLst>
                <a:tab pos="457200" algn="l"/>
              </a:tabLst>
            </a:pPr>
            <a:r>
              <a:rPr lang="en-US" sz="2600" dirty="0"/>
              <a:t>	To elect out, the organization’s members must be able to calculate their income without the need to compute partnership taxable income.</a:t>
            </a:r>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21</a:t>
            </a:fld>
            <a:endParaRPr lang="en-US" dirty="0"/>
          </a:p>
        </p:txBody>
      </p:sp>
    </p:spTree>
    <p:extLst>
      <p:ext uri="{BB962C8B-B14F-4D97-AF65-F5344CB8AC3E}">
        <p14:creationId xmlns:p14="http://schemas.microsoft.com/office/powerpoint/2010/main" val="1836050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Election to be Excluded from Subchapter K (Cont’d.)</a:t>
            </a:r>
          </a:p>
        </p:txBody>
      </p:sp>
      <p:sp>
        <p:nvSpPr>
          <p:cNvPr id="3" name="Content Placeholder 2"/>
          <p:cNvSpPr>
            <a:spLocks noGrp="1"/>
          </p:cNvSpPr>
          <p:nvPr>
            <p:ph idx="1"/>
          </p:nvPr>
        </p:nvSpPr>
        <p:spPr>
          <a:xfrm>
            <a:off x="1143000" y="1752600"/>
            <a:ext cx="7543800" cy="4800600"/>
          </a:xfrm>
        </p:spPr>
        <p:txBody>
          <a:bodyPr>
            <a:normAutofit fontScale="85000" lnSpcReduction="20000"/>
          </a:bodyPr>
          <a:lstStyle/>
          <a:p>
            <a:pPr marL="52388" indent="0" algn="just">
              <a:spcAft>
                <a:spcPts val="600"/>
              </a:spcAft>
              <a:buNone/>
            </a:pPr>
            <a:r>
              <a:rPr lang="en-US" sz="2600" u="sng" dirty="0" smtClean="0"/>
              <a:t>Eligibility for Election</a:t>
            </a:r>
            <a:r>
              <a:rPr lang="en-US" sz="2600" dirty="0" smtClean="0"/>
              <a:t> (</a:t>
            </a:r>
            <a:r>
              <a:rPr lang="en-US" sz="2600" dirty="0" err="1" smtClean="0"/>
              <a:t>Cont.d</a:t>
            </a:r>
            <a:r>
              <a:rPr lang="en-US" sz="2600" dirty="0" smtClean="0"/>
              <a:t>’)</a:t>
            </a:r>
          </a:p>
          <a:p>
            <a:pPr marL="52388" indent="0" algn="just">
              <a:spcAft>
                <a:spcPts val="600"/>
              </a:spcAft>
              <a:buNone/>
            </a:pPr>
            <a:r>
              <a:rPr lang="en-US" sz="2600" dirty="0" smtClean="0"/>
              <a:t>An investment partnership is a group joined to purchase, retain, sell or exchange investment property and whose participants:</a:t>
            </a:r>
            <a:endParaRPr lang="en-US" sz="2600" dirty="0"/>
          </a:p>
          <a:p>
            <a:pPr marL="509587" indent="-457200" algn="just">
              <a:spcAft>
                <a:spcPts val="300"/>
              </a:spcAft>
              <a:buAutoNum type="arabicPeriod"/>
              <a:tabLst>
                <a:tab pos="457200" algn="l"/>
              </a:tabLst>
            </a:pPr>
            <a:r>
              <a:rPr lang="en-US" sz="2600" dirty="0" smtClean="0"/>
              <a:t>Own the property as co-owners; </a:t>
            </a:r>
          </a:p>
          <a:p>
            <a:pPr marL="509587" indent="-457200" algn="just">
              <a:spcAft>
                <a:spcPts val="300"/>
              </a:spcAft>
              <a:buAutoNum type="arabicPeriod"/>
              <a:tabLst>
                <a:tab pos="457200" algn="l"/>
              </a:tabLst>
            </a:pPr>
            <a:r>
              <a:rPr lang="en-US" sz="2600" dirty="0" smtClean="0"/>
              <a:t>Reserve the right to separately take or dispose of their shares of any property acquired or retained; and</a:t>
            </a:r>
          </a:p>
          <a:p>
            <a:pPr marL="509587" indent="-457200" algn="just">
              <a:spcAft>
                <a:spcPts val="300"/>
              </a:spcAft>
              <a:buAutoNum type="arabicPeriod"/>
              <a:tabLst>
                <a:tab pos="457200" algn="l"/>
              </a:tabLst>
            </a:pPr>
            <a:r>
              <a:rPr lang="en-US" sz="2600" dirty="0" smtClean="0"/>
              <a:t>Do not actively conduct business </a:t>
            </a:r>
            <a:r>
              <a:rPr lang="en-US" sz="2600" dirty="0"/>
              <a:t>or </a:t>
            </a:r>
            <a:r>
              <a:rPr lang="en-US" sz="2600" dirty="0" smtClean="0"/>
              <a:t>irrevocably authorize </a:t>
            </a:r>
            <a:r>
              <a:rPr lang="en-US" sz="2600" dirty="0"/>
              <a:t>some person or persons acting in a representative capacity to purchase, sell or exchange such investment property, although each separate participant may delegate authority to purchase, sell or exchange his share of any such investment property for the time being for his account, but not for a period of more than a year. (Treas. </a:t>
            </a:r>
            <a:r>
              <a:rPr lang="en-US" sz="2600" dirty="0" err="1"/>
              <a:t>Regs</a:t>
            </a:r>
            <a:r>
              <a:rPr lang="en-US" sz="2600" dirty="0"/>
              <a:t>., § 1.761-2(a)(2</a:t>
            </a:r>
            <a:r>
              <a:rPr lang="en-US" sz="2600" dirty="0" smtClean="0"/>
              <a:t>).)</a:t>
            </a:r>
            <a:endParaRPr lang="en-US" sz="2600" dirty="0"/>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22</a:t>
            </a:fld>
            <a:endParaRPr lang="en-US" dirty="0"/>
          </a:p>
        </p:txBody>
      </p:sp>
    </p:spTree>
    <p:extLst>
      <p:ext uri="{BB962C8B-B14F-4D97-AF65-F5344CB8AC3E}">
        <p14:creationId xmlns:p14="http://schemas.microsoft.com/office/powerpoint/2010/main" val="26777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Autofit/>
          </a:bodyPr>
          <a:lstStyle/>
          <a:p>
            <a:pPr algn="ctr"/>
            <a:r>
              <a:rPr lang="en-US" sz="4000" dirty="0"/>
              <a:t>Election to be Excluded from Subchapter K (Cont’d.)</a:t>
            </a:r>
          </a:p>
        </p:txBody>
      </p:sp>
      <p:sp>
        <p:nvSpPr>
          <p:cNvPr id="3" name="Content Placeholder 2"/>
          <p:cNvSpPr>
            <a:spLocks noGrp="1"/>
          </p:cNvSpPr>
          <p:nvPr>
            <p:ph idx="1"/>
          </p:nvPr>
        </p:nvSpPr>
        <p:spPr>
          <a:xfrm>
            <a:off x="1143000" y="1752600"/>
            <a:ext cx="7543800" cy="4800600"/>
          </a:xfrm>
        </p:spPr>
        <p:txBody>
          <a:bodyPr>
            <a:normAutofit/>
          </a:bodyPr>
          <a:lstStyle/>
          <a:p>
            <a:pPr marL="52388" indent="0" algn="just">
              <a:spcAft>
                <a:spcPts val="600"/>
              </a:spcAft>
              <a:buNone/>
            </a:pPr>
            <a:r>
              <a:rPr lang="en-US" sz="2400" i="1" u="sng" dirty="0" smtClean="0"/>
              <a:t>Query</a:t>
            </a:r>
            <a:r>
              <a:rPr lang="en-US" sz="2400" i="1" dirty="0" smtClean="0"/>
              <a:t>:</a:t>
            </a:r>
          </a:p>
          <a:p>
            <a:pPr marL="52388" indent="0" algn="just">
              <a:spcAft>
                <a:spcPts val="600"/>
              </a:spcAft>
              <a:buNone/>
            </a:pPr>
            <a:r>
              <a:rPr lang="en-US" sz="2400" dirty="0" smtClean="0"/>
              <a:t>Can requirement #2 be satisfied by a nominee agreement or does the property have to be titled in the name of the co-owner?</a:t>
            </a:r>
            <a:endParaRPr lang="en-US" sz="2400" dirty="0"/>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23</a:t>
            </a:fld>
            <a:endParaRPr lang="en-US" dirty="0"/>
          </a:p>
        </p:txBody>
      </p:sp>
    </p:spTree>
    <p:extLst>
      <p:ext uri="{BB962C8B-B14F-4D97-AF65-F5344CB8AC3E}">
        <p14:creationId xmlns:p14="http://schemas.microsoft.com/office/powerpoint/2010/main" val="2968906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Autofit/>
          </a:bodyPr>
          <a:lstStyle/>
          <a:p>
            <a:pPr algn="ctr"/>
            <a:r>
              <a:rPr lang="en-US" sz="4000" dirty="0"/>
              <a:t>Election to be Excluded from Subchapter K (Cont’d.)</a:t>
            </a:r>
          </a:p>
        </p:txBody>
      </p:sp>
      <p:sp>
        <p:nvSpPr>
          <p:cNvPr id="3" name="Content Placeholder 2"/>
          <p:cNvSpPr>
            <a:spLocks noGrp="1"/>
          </p:cNvSpPr>
          <p:nvPr>
            <p:ph idx="1"/>
          </p:nvPr>
        </p:nvSpPr>
        <p:spPr>
          <a:xfrm>
            <a:off x="1143000" y="1752600"/>
            <a:ext cx="7543800" cy="4800600"/>
          </a:xfrm>
        </p:spPr>
        <p:txBody>
          <a:bodyPr>
            <a:normAutofit/>
          </a:bodyPr>
          <a:lstStyle/>
          <a:p>
            <a:pPr marL="52388" indent="0" algn="just">
              <a:spcAft>
                <a:spcPts val="600"/>
              </a:spcAft>
              <a:buNone/>
            </a:pPr>
            <a:r>
              <a:rPr lang="en-US" sz="2400" u="sng" dirty="0" smtClean="0"/>
              <a:t>Mechanics of Election</a:t>
            </a:r>
            <a:endParaRPr lang="en-US" sz="2400" dirty="0" smtClean="0"/>
          </a:p>
          <a:p>
            <a:pPr marL="52388" indent="0" algn="just">
              <a:spcAft>
                <a:spcPts val="600"/>
              </a:spcAft>
              <a:buNone/>
            </a:pPr>
            <a:r>
              <a:rPr lang="en-US" sz="2400" dirty="0"/>
              <a:t>The election out available under Section 761(a) must be made on a timely filed partnership return (including extensions) for the first taxable year for which the exclusion is desired. The election must include the names, addresses and identification numbers of all members of the organization, a statement that the organization qualifies for the exclusion and that all members elect the exclusion, and the location where a copy of the organization’s operating agreement may be obtained.</a:t>
            </a:r>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24</a:t>
            </a:fld>
            <a:endParaRPr lang="en-US" dirty="0"/>
          </a:p>
        </p:txBody>
      </p:sp>
    </p:spTree>
    <p:extLst>
      <p:ext uri="{BB962C8B-B14F-4D97-AF65-F5344CB8AC3E}">
        <p14:creationId xmlns:p14="http://schemas.microsoft.com/office/powerpoint/2010/main" val="3826929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249362"/>
          </a:xfrm>
        </p:spPr>
        <p:txBody>
          <a:bodyPr>
            <a:noAutofit/>
          </a:bodyPr>
          <a:lstStyle/>
          <a:p>
            <a:pPr algn="ctr"/>
            <a:r>
              <a:rPr lang="en-US" sz="4000" dirty="0"/>
              <a:t>Election to be Excluded from Subchapter K (Cont’d.)</a:t>
            </a:r>
          </a:p>
        </p:txBody>
      </p:sp>
      <p:sp>
        <p:nvSpPr>
          <p:cNvPr id="3" name="Content Placeholder 2"/>
          <p:cNvSpPr>
            <a:spLocks noGrp="1"/>
          </p:cNvSpPr>
          <p:nvPr>
            <p:ph idx="1"/>
          </p:nvPr>
        </p:nvSpPr>
        <p:spPr>
          <a:xfrm>
            <a:off x="1143000" y="1752600"/>
            <a:ext cx="7543800" cy="4800600"/>
          </a:xfrm>
        </p:spPr>
        <p:txBody>
          <a:bodyPr>
            <a:normAutofit lnSpcReduction="10000"/>
          </a:bodyPr>
          <a:lstStyle/>
          <a:p>
            <a:pPr marL="52388" indent="0" algn="just">
              <a:spcAft>
                <a:spcPts val="300"/>
              </a:spcAft>
              <a:buNone/>
            </a:pPr>
            <a:r>
              <a:rPr lang="en-US" sz="2400" u="sng" dirty="0" smtClean="0"/>
              <a:t>Mechanics of Election</a:t>
            </a:r>
            <a:r>
              <a:rPr lang="en-US" sz="2400" dirty="0" smtClean="0"/>
              <a:t> (Cont’d.)</a:t>
            </a:r>
          </a:p>
          <a:p>
            <a:pPr marL="52388" indent="0" algn="just">
              <a:spcAft>
                <a:spcPts val="300"/>
              </a:spcAft>
              <a:buNone/>
            </a:pPr>
            <a:r>
              <a:rPr lang="en-US" sz="2400" dirty="0"/>
              <a:t>If an organization that is qualified and intends to make the election, but fails to do so, the organization will be deemed to have made the election under the following facts:</a:t>
            </a:r>
          </a:p>
          <a:p>
            <a:pPr marL="457200" indent="-457200" algn="just">
              <a:spcAft>
                <a:spcPts val="300"/>
              </a:spcAft>
              <a:buAutoNum type="arabicPeriod"/>
              <a:tabLst>
                <a:tab pos="457200" algn="l"/>
              </a:tabLst>
            </a:pPr>
            <a:r>
              <a:rPr lang="en-US" sz="2400" dirty="0" smtClean="0"/>
              <a:t>At </a:t>
            </a:r>
            <a:r>
              <a:rPr lang="en-US" sz="2400" dirty="0"/>
              <a:t>the time of the formation of the organization there is an agreement among the members that the organization be excluded from Subchapter K beginning with the first taxable year of the organization; or </a:t>
            </a:r>
            <a:endParaRPr lang="en-US" sz="2400" dirty="0" smtClean="0"/>
          </a:p>
          <a:p>
            <a:pPr marL="457200" indent="-457200" algn="just">
              <a:spcAft>
                <a:spcPts val="300"/>
              </a:spcAft>
              <a:buAutoNum type="arabicPeriod"/>
              <a:tabLst>
                <a:tab pos="457200" algn="l"/>
              </a:tabLst>
            </a:pPr>
            <a:r>
              <a:rPr lang="en-US" sz="2400" dirty="0" smtClean="0"/>
              <a:t>The </a:t>
            </a:r>
            <a:r>
              <a:rPr lang="en-US" sz="2400" dirty="0"/>
              <a:t>members of the organization owning substantially all of the capital interests report their respective shares on their returns in a manner consistent with the exclusion of the organization from Subchapter K. (Treas. Reg., § 1.761-2(b)(2)(ii).) </a:t>
            </a:r>
          </a:p>
          <a:p>
            <a:pPr marL="52388" indent="0">
              <a:spcAft>
                <a:spcPts val="600"/>
              </a:spcAft>
              <a:buNone/>
            </a:pPr>
            <a:endParaRPr lang="en-US" sz="2400" dirty="0" smtClean="0"/>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25</a:t>
            </a:fld>
            <a:endParaRPr lang="en-US" dirty="0"/>
          </a:p>
        </p:txBody>
      </p:sp>
    </p:spTree>
    <p:extLst>
      <p:ext uri="{BB962C8B-B14F-4D97-AF65-F5344CB8AC3E}">
        <p14:creationId xmlns:p14="http://schemas.microsoft.com/office/powerpoint/2010/main" val="1443024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401762"/>
          </a:xfrm>
        </p:spPr>
        <p:txBody>
          <a:bodyPr>
            <a:normAutofit/>
          </a:bodyPr>
          <a:lstStyle/>
          <a:p>
            <a:pPr algn="ctr"/>
            <a:r>
              <a:rPr lang="en-US" sz="4000" dirty="0"/>
              <a:t>Election to be Excluded from Subchapter K (Cont’d.)</a:t>
            </a:r>
          </a:p>
        </p:txBody>
      </p:sp>
      <p:sp>
        <p:nvSpPr>
          <p:cNvPr id="3" name="Content Placeholder 2"/>
          <p:cNvSpPr>
            <a:spLocks noGrp="1"/>
          </p:cNvSpPr>
          <p:nvPr>
            <p:ph idx="1"/>
          </p:nvPr>
        </p:nvSpPr>
        <p:spPr>
          <a:xfrm>
            <a:off x="1143000" y="1752600"/>
            <a:ext cx="7543800" cy="4800600"/>
          </a:xfrm>
        </p:spPr>
        <p:txBody>
          <a:bodyPr>
            <a:normAutofit/>
          </a:bodyPr>
          <a:lstStyle/>
          <a:p>
            <a:pPr marL="52388" indent="0" algn="just">
              <a:spcAft>
                <a:spcPts val="300"/>
              </a:spcAft>
              <a:buNone/>
            </a:pPr>
            <a:r>
              <a:rPr lang="en-US" sz="2400" u="sng" dirty="0" smtClean="0"/>
              <a:t>Effect of Election</a:t>
            </a:r>
            <a:endParaRPr lang="en-US" sz="2400" dirty="0" smtClean="0"/>
          </a:p>
          <a:p>
            <a:pPr marL="52388" indent="0" algn="just">
              <a:spcAft>
                <a:spcPts val="300"/>
              </a:spcAft>
              <a:buNone/>
            </a:pPr>
            <a:r>
              <a:rPr lang="en-US" sz="2400" dirty="0"/>
              <a:t>Generally, once a Section 761(a) election is made, each partner’s share of income and deductions is separately reported. The election allows co-owners to make inconsistent elections, such as whether to depreciate property at straight line or accelerated rates, or to utilize the installment method under Section 453 to report income from the sale of jointly owned property. The election is also use to allow each investor to separately choose to participate or not in a Section 1031 exchange. </a:t>
            </a:r>
          </a:p>
          <a:p>
            <a:pPr marL="52388" indent="0">
              <a:spcAft>
                <a:spcPts val="600"/>
              </a:spcAft>
              <a:buNone/>
            </a:pPr>
            <a:endParaRPr lang="en-US" sz="2400" dirty="0" smtClean="0"/>
          </a:p>
          <a:p>
            <a:pPr marL="52388" indent="0">
              <a:spcAft>
                <a:spcPts val="600"/>
              </a:spcAft>
              <a:buNone/>
            </a:pPr>
            <a:endParaRPr lang="en-US" sz="24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26</a:t>
            </a:fld>
            <a:endParaRPr lang="en-US" dirty="0"/>
          </a:p>
        </p:txBody>
      </p:sp>
    </p:spTree>
    <p:extLst>
      <p:ext uri="{BB962C8B-B14F-4D97-AF65-F5344CB8AC3E}">
        <p14:creationId xmlns:p14="http://schemas.microsoft.com/office/powerpoint/2010/main" val="3585193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47800" y="1219200"/>
            <a:ext cx="7498080" cy="4800600"/>
          </a:xfrm>
        </p:spPr>
        <p:txBody>
          <a:bodyPr/>
          <a:lstStyle/>
          <a:p>
            <a:pPr marL="82296" indent="0" algn="ctr">
              <a:buNone/>
            </a:pPr>
            <a:endParaRPr lang="en-US" dirty="0"/>
          </a:p>
          <a:p>
            <a:pPr marL="82296" indent="0" algn="ctr">
              <a:buNone/>
            </a:pPr>
            <a:r>
              <a:rPr lang="en-US" sz="6600" dirty="0" smtClean="0">
                <a:solidFill>
                  <a:schemeClr val="accent3">
                    <a:lumMod val="50000"/>
                  </a:schemeClr>
                </a:solidFill>
              </a:rPr>
              <a:t>Negative Basis:</a:t>
            </a:r>
          </a:p>
          <a:p>
            <a:pPr marL="82296" indent="0" algn="ctr">
              <a:buNone/>
            </a:pPr>
            <a:r>
              <a:rPr lang="en-US" sz="6600" dirty="0" smtClean="0">
                <a:solidFill>
                  <a:schemeClr val="accent3">
                    <a:lumMod val="50000"/>
                  </a:schemeClr>
                </a:solidFill>
              </a:rPr>
              <a:t>The Problem and </a:t>
            </a:r>
          </a:p>
          <a:p>
            <a:pPr marL="82296" indent="0" algn="ctr">
              <a:buNone/>
            </a:pPr>
            <a:r>
              <a:rPr lang="en-US" sz="6600" dirty="0" smtClean="0">
                <a:solidFill>
                  <a:schemeClr val="accent3">
                    <a:lumMod val="50000"/>
                  </a:schemeClr>
                </a:solidFill>
              </a:rPr>
              <a:t>Some Cures </a:t>
            </a:r>
            <a:endParaRPr lang="en-US" sz="6600" dirty="0">
              <a:solidFill>
                <a:schemeClr val="accent3">
                  <a:lumMod val="50000"/>
                </a:schemeClr>
              </a:solidFill>
            </a:endParaRPr>
          </a:p>
        </p:txBody>
      </p:sp>
      <p:sp>
        <p:nvSpPr>
          <p:cNvPr id="4" name="Slide Number Placeholder 3"/>
          <p:cNvSpPr>
            <a:spLocks noGrp="1"/>
          </p:cNvSpPr>
          <p:nvPr>
            <p:ph type="sldNum" sz="quarter" idx="12"/>
          </p:nvPr>
        </p:nvSpPr>
        <p:spPr/>
        <p:txBody>
          <a:bodyPr/>
          <a:lstStyle/>
          <a:p>
            <a:fld id="{0A86F335-246E-40EA-9623-8471D832438D}" type="slidenum">
              <a:rPr lang="en-US" smtClean="0"/>
              <a:t>27</a:t>
            </a:fld>
            <a:endParaRPr lang="en-US" dirty="0"/>
          </a:p>
        </p:txBody>
      </p:sp>
    </p:spTree>
    <p:extLst>
      <p:ext uri="{BB962C8B-B14F-4D97-AF65-F5344CB8AC3E}">
        <p14:creationId xmlns:p14="http://schemas.microsoft.com/office/powerpoint/2010/main" val="747114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Negative Basis</a:t>
            </a:r>
            <a:endParaRPr lang="en-US" dirty="0"/>
          </a:p>
        </p:txBody>
      </p:sp>
      <p:sp>
        <p:nvSpPr>
          <p:cNvPr id="3" name="Content Placeholder 2"/>
          <p:cNvSpPr>
            <a:spLocks noGrp="1"/>
          </p:cNvSpPr>
          <p:nvPr>
            <p:ph idx="1"/>
          </p:nvPr>
        </p:nvSpPr>
        <p:spPr>
          <a:xfrm>
            <a:off x="1447800" y="1524000"/>
            <a:ext cx="7498080" cy="4800600"/>
          </a:xfrm>
        </p:spPr>
        <p:txBody>
          <a:bodyPr>
            <a:normAutofit/>
          </a:bodyPr>
          <a:lstStyle/>
          <a:p>
            <a:pPr algn="just"/>
            <a:r>
              <a:rPr lang="en-US" sz="2400" dirty="0" smtClean="0"/>
              <a:t>Negative Basis is a Misnomer</a:t>
            </a:r>
          </a:p>
          <a:p>
            <a:pPr algn="just"/>
            <a:r>
              <a:rPr lang="en-US" sz="2400" dirty="0" smtClean="0"/>
              <a:t>Negative Basis is Often </a:t>
            </a:r>
            <a:r>
              <a:rPr lang="en-US" sz="2400" dirty="0"/>
              <a:t>U</a:t>
            </a:r>
            <a:r>
              <a:rPr lang="en-US" sz="2400" dirty="0" smtClean="0"/>
              <a:t>sed to Describe a Negative Capital Account</a:t>
            </a:r>
          </a:p>
          <a:p>
            <a:pPr algn="just"/>
            <a:r>
              <a:rPr lang="en-US" sz="2400" dirty="0" smtClean="0"/>
              <a:t>Negative Capital Often </a:t>
            </a:r>
            <a:r>
              <a:rPr lang="en-US" sz="2400" dirty="0"/>
              <a:t>I</a:t>
            </a:r>
            <a:r>
              <a:rPr lang="en-US" sz="2400" dirty="0" smtClean="0"/>
              <a:t>nvolves Debt in Excess of a Tax Basis Capital Account</a:t>
            </a:r>
          </a:p>
          <a:p>
            <a:pPr algn="just"/>
            <a:r>
              <a:rPr lang="en-US" sz="2400" dirty="0"/>
              <a:t>Negative </a:t>
            </a:r>
            <a:r>
              <a:rPr lang="en-US" sz="2400" dirty="0" smtClean="0"/>
              <a:t>Basis Often </a:t>
            </a:r>
            <a:r>
              <a:rPr lang="en-US" sz="2400" dirty="0"/>
              <a:t>A</a:t>
            </a:r>
            <a:r>
              <a:rPr lang="en-US" sz="2400" dirty="0" smtClean="0"/>
              <a:t>rises </a:t>
            </a:r>
            <a:r>
              <a:rPr lang="en-US" sz="2400" dirty="0"/>
              <a:t>W</a:t>
            </a:r>
            <a:r>
              <a:rPr lang="en-US" sz="2400" dirty="0" smtClean="0"/>
              <a:t>hen  Losses Exceed a Partner’s Tax Basis Capital Account and Have Been Allowed as a Result of the Partner’s Allocation of Debt. </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28</a:t>
            </a:fld>
            <a:endParaRPr lang="en-US" dirty="0"/>
          </a:p>
        </p:txBody>
      </p:sp>
    </p:spTree>
    <p:extLst>
      <p:ext uri="{BB962C8B-B14F-4D97-AF65-F5344CB8AC3E}">
        <p14:creationId xmlns:p14="http://schemas.microsoft.com/office/powerpoint/2010/main" val="249616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Negative Basis (Cont’d.)</a:t>
            </a:r>
            <a:endParaRPr lang="en-US" dirty="0"/>
          </a:p>
        </p:txBody>
      </p:sp>
      <p:sp>
        <p:nvSpPr>
          <p:cNvPr id="3" name="Content Placeholder 2"/>
          <p:cNvSpPr>
            <a:spLocks noGrp="1"/>
          </p:cNvSpPr>
          <p:nvPr>
            <p:ph idx="1"/>
          </p:nvPr>
        </p:nvSpPr>
        <p:spPr>
          <a:xfrm>
            <a:off x="1447800" y="1600200"/>
            <a:ext cx="7498080" cy="4800600"/>
          </a:xfrm>
        </p:spPr>
        <p:txBody>
          <a:bodyPr>
            <a:normAutofit/>
          </a:bodyPr>
          <a:lstStyle/>
          <a:p>
            <a:pPr algn="just"/>
            <a:r>
              <a:rPr lang="en-US" sz="2400" dirty="0" smtClean="0"/>
              <a:t>If </a:t>
            </a:r>
            <a:r>
              <a:rPr lang="en-US" sz="2400" dirty="0"/>
              <a:t>there is a transfer of a partnership interest which has negative basis, the amount realized on the sale includes a relief of debt.  </a:t>
            </a:r>
          </a:p>
          <a:p>
            <a:pPr algn="just"/>
            <a:r>
              <a:rPr lang="en-US" sz="2400" dirty="0"/>
              <a:t>Stated more simply, the gain on the sale of a partnership interest with negative basis is the sum of the consideration received plus the negative capital account.  </a:t>
            </a:r>
          </a:p>
        </p:txBody>
      </p:sp>
      <p:sp>
        <p:nvSpPr>
          <p:cNvPr id="4" name="Slide Number Placeholder 3"/>
          <p:cNvSpPr>
            <a:spLocks noGrp="1"/>
          </p:cNvSpPr>
          <p:nvPr>
            <p:ph type="sldNum" sz="quarter" idx="12"/>
          </p:nvPr>
        </p:nvSpPr>
        <p:spPr/>
        <p:txBody>
          <a:bodyPr/>
          <a:lstStyle/>
          <a:p>
            <a:fld id="{0A86F335-246E-40EA-9623-8471D832438D}" type="slidenum">
              <a:rPr lang="en-US" smtClean="0"/>
              <a:t>29</a:t>
            </a:fld>
            <a:endParaRPr lang="en-US" dirty="0"/>
          </a:p>
        </p:txBody>
      </p:sp>
    </p:spTree>
    <p:extLst>
      <p:ext uri="{BB962C8B-B14F-4D97-AF65-F5344CB8AC3E}">
        <p14:creationId xmlns:p14="http://schemas.microsoft.com/office/powerpoint/2010/main" val="108451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Tenancy In Common</a:t>
            </a:r>
            <a:endParaRPr lang="en-US" sz="4000" dirty="0"/>
          </a:p>
        </p:txBody>
      </p:sp>
      <p:sp>
        <p:nvSpPr>
          <p:cNvPr id="3" name="Content Placeholder 2"/>
          <p:cNvSpPr>
            <a:spLocks noGrp="1"/>
          </p:cNvSpPr>
          <p:nvPr>
            <p:ph idx="1"/>
          </p:nvPr>
        </p:nvSpPr>
        <p:spPr/>
        <p:txBody>
          <a:bodyPr>
            <a:normAutofit/>
          </a:bodyPr>
          <a:lstStyle/>
          <a:p>
            <a:pPr marL="0" indent="0" algn="just">
              <a:buNone/>
            </a:pPr>
            <a:r>
              <a:rPr lang="en-US" sz="2400" b="1" u="sng" dirty="0"/>
              <a:t>Why is the Distinction </a:t>
            </a:r>
            <a:r>
              <a:rPr lang="en-US" sz="2400" b="1" u="sng" dirty="0" smtClean="0"/>
              <a:t>Between Co-tenancy </a:t>
            </a:r>
            <a:r>
              <a:rPr lang="en-US" sz="2400" b="1" u="sng" dirty="0"/>
              <a:t>and Partnership Important</a:t>
            </a:r>
            <a:r>
              <a:rPr lang="en-US" sz="2400" b="1" dirty="0"/>
              <a:t>?</a:t>
            </a:r>
            <a:endParaRPr lang="en-US" sz="2400" dirty="0" smtClean="0"/>
          </a:p>
          <a:p>
            <a:pPr algn="just"/>
            <a:r>
              <a:rPr lang="en-US" sz="2400" dirty="0" smtClean="0"/>
              <a:t>Co-tenancy is not usually subject to new 2704(b) Regulations; therefore, discounts are more probable.</a:t>
            </a:r>
          </a:p>
          <a:p>
            <a:pPr algn="just"/>
            <a:r>
              <a:rPr lang="en-US" sz="2400" dirty="0" smtClean="0"/>
              <a:t>Separate exchanges possible.</a:t>
            </a:r>
          </a:p>
          <a:p>
            <a:pPr algn="just"/>
            <a:r>
              <a:rPr lang="en-US" sz="2400" dirty="0" smtClean="0"/>
              <a:t>Separate tax elections possible.</a:t>
            </a:r>
          </a:p>
          <a:p>
            <a:pPr algn="just"/>
            <a:r>
              <a:rPr lang="en-US" sz="2400" dirty="0" smtClean="0"/>
              <a:t>No 754 election required on death.</a:t>
            </a:r>
          </a:p>
          <a:p>
            <a:pPr algn="just"/>
            <a:r>
              <a:rPr lang="en-US" sz="2400" dirty="0" smtClean="0"/>
              <a:t>Ownership of each co-owner can be separately structured, e.g., family LLC owning a co-tenancy interest with others.</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3</a:t>
            </a:fld>
            <a:endParaRPr lang="en-US" dirty="0"/>
          </a:p>
        </p:txBody>
      </p:sp>
    </p:spTree>
    <p:extLst>
      <p:ext uri="{BB962C8B-B14F-4D97-AF65-F5344CB8AC3E}">
        <p14:creationId xmlns:p14="http://schemas.microsoft.com/office/powerpoint/2010/main" val="3911889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a:xfrm>
            <a:off x="1447800" y="1600200"/>
            <a:ext cx="7498080" cy="4800600"/>
          </a:xfrm>
        </p:spPr>
        <p:txBody>
          <a:bodyPr>
            <a:normAutofit/>
          </a:bodyPr>
          <a:lstStyle/>
          <a:p>
            <a:pPr algn="just"/>
            <a:r>
              <a:rPr lang="en-US" sz="2400" dirty="0"/>
              <a:t>T</a:t>
            </a:r>
            <a:r>
              <a:rPr lang="en-US" sz="2400" dirty="0" smtClean="0"/>
              <a:t>he </a:t>
            </a:r>
            <a:r>
              <a:rPr lang="en-US" sz="2400" dirty="0" smtClean="0"/>
              <a:t>Partnership has Debt of $100K.</a:t>
            </a:r>
          </a:p>
          <a:p>
            <a:pPr algn="just"/>
            <a:r>
              <a:rPr lang="en-US" sz="2400" dirty="0" smtClean="0"/>
              <a:t>Partner has a 10% Partnership Interest.</a:t>
            </a:r>
          </a:p>
          <a:p>
            <a:pPr algn="just"/>
            <a:r>
              <a:rPr lang="en-US" sz="2400" dirty="0" smtClean="0"/>
              <a:t>Partner has a Negative Capital Account of $5K.</a:t>
            </a:r>
          </a:p>
          <a:p>
            <a:pPr algn="just"/>
            <a:r>
              <a:rPr lang="en-US" sz="2400" dirty="0" smtClean="0"/>
              <a:t>The Partnership Interest is Sold for $10,000.</a:t>
            </a:r>
          </a:p>
          <a:p>
            <a:pPr algn="just"/>
            <a:r>
              <a:rPr lang="en-US" sz="2400" dirty="0" smtClean="0"/>
              <a:t>Using </a:t>
            </a:r>
            <a:r>
              <a:rPr lang="en-US" sz="2400" dirty="0"/>
              <a:t>the </a:t>
            </a:r>
            <a:r>
              <a:rPr lang="en-US" sz="2400" dirty="0" smtClean="0"/>
              <a:t>above, </a:t>
            </a:r>
            <a:r>
              <a:rPr lang="en-US" sz="2400" dirty="0"/>
              <a:t>if the partnership interest was sold for $10,000, then the gain would be </a:t>
            </a:r>
            <a:r>
              <a:rPr lang="en-US" sz="2400" dirty="0" smtClean="0"/>
              <a:t>$15,000.</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30</a:t>
            </a:fld>
            <a:endParaRPr lang="en-US" dirty="0"/>
          </a:p>
        </p:txBody>
      </p:sp>
    </p:spTree>
    <p:extLst>
      <p:ext uri="{BB962C8B-B14F-4D97-AF65-F5344CB8AC3E}">
        <p14:creationId xmlns:p14="http://schemas.microsoft.com/office/powerpoint/2010/main" val="2908186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a:xfrm>
            <a:off x="1371600" y="1524000"/>
            <a:ext cx="7498080" cy="4800600"/>
          </a:xfrm>
        </p:spPr>
        <p:txBody>
          <a:bodyPr>
            <a:normAutofit/>
          </a:bodyPr>
          <a:lstStyle/>
          <a:p>
            <a:r>
              <a:rPr lang="en-US" sz="2800" dirty="0" smtClean="0"/>
              <a:t>Example #1:</a:t>
            </a:r>
          </a:p>
          <a:p>
            <a:pPr lvl="1" algn="just"/>
            <a:r>
              <a:rPr lang="en-US" sz="2200" dirty="0" smtClean="0"/>
              <a:t>In reality, a partner’s basis in a partnership interest is determined under IRC §705 unless there has been an event which affects outside basis (discussed later).  Under IRC §705(b), the shortcut method allows you to use the sum of a partner’s tax capital account and that partner’s share of liabilities to determine the outside basis of the partnership interest.  In the above example, the partner’s outside basis would be $5K.  So, using this format, the amount realized would be $20,000 ($10,000 each and $10,000 of debt) - $5,000 outside basis = $15,000 gain</a:t>
            </a:r>
            <a:endParaRPr lang="en-US" sz="2200" dirty="0"/>
          </a:p>
        </p:txBody>
      </p:sp>
      <p:sp>
        <p:nvSpPr>
          <p:cNvPr id="4" name="Slide Number Placeholder 3"/>
          <p:cNvSpPr>
            <a:spLocks noGrp="1"/>
          </p:cNvSpPr>
          <p:nvPr>
            <p:ph type="sldNum" sz="quarter" idx="12"/>
          </p:nvPr>
        </p:nvSpPr>
        <p:spPr/>
        <p:txBody>
          <a:bodyPr/>
          <a:lstStyle/>
          <a:p>
            <a:fld id="{0A86F335-246E-40EA-9623-8471D832438D}" type="slidenum">
              <a:rPr lang="en-US" smtClean="0"/>
              <a:t>31</a:t>
            </a:fld>
            <a:endParaRPr lang="en-US" dirty="0"/>
          </a:p>
        </p:txBody>
      </p:sp>
    </p:spTree>
    <p:extLst>
      <p:ext uri="{BB962C8B-B14F-4D97-AF65-F5344CB8AC3E}">
        <p14:creationId xmlns:p14="http://schemas.microsoft.com/office/powerpoint/2010/main" val="3168721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a:xfrm>
            <a:off x="1447800" y="1752600"/>
            <a:ext cx="7498080" cy="4800600"/>
          </a:xfrm>
        </p:spPr>
        <p:txBody>
          <a:bodyPr>
            <a:normAutofit/>
          </a:bodyPr>
          <a:lstStyle/>
          <a:p>
            <a:pPr marL="0" indent="0">
              <a:buNone/>
            </a:pPr>
            <a:r>
              <a:rPr lang="en-US" sz="2400" u="sng" dirty="0" smtClean="0"/>
              <a:t>The “Usual </a:t>
            </a:r>
            <a:r>
              <a:rPr lang="en-US" sz="2400" u="sng" dirty="0"/>
              <a:t>C</a:t>
            </a:r>
            <a:r>
              <a:rPr lang="en-US" sz="2400" u="sng" dirty="0" smtClean="0"/>
              <a:t>ures”</a:t>
            </a:r>
            <a:r>
              <a:rPr lang="en-US" sz="2400" dirty="0" smtClean="0"/>
              <a:t>:</a:t>
            </a:r>
          </a:p>
          <a:p>
            <a:pPr marL="514350" indent="-514350">
              <a:buFont typeface="+mj-lt"/>
              <a:buAutoNum type="arabicPeriod"/>
            </a:pPr>
            <a:r>
              <a:rPr lang="en-US" sz="2400" dirty="0" smtClean="0"/>
              <a:t>Commit suicide or kill your spouse</a:t>
            </a:r>
          </a:p>
          <a:p>
            <a:pPr marL="514350" indent="-514350">
              <a:buFont typeface="+mj-lt"/>
              <a:buAutoNum type="arabicPeriod"/>
            </a:pPr>
            <a:r>
              <a:rPr lang="en-US" sz="2400" dirty="0" smtClean="0"/>
              <a:t>Stuff the partnership</a:t>
            </a:r>
          </a:p>
          <a:p>
            <a:pPr marL="514350" indent="-514350">
              <a:buFont typeface="+mj-lt"/>
              <a:buAutoNum type="arabicPeriod"/>
            </a:pPr>
            <a:r>
              <a:rPr lang="en-US" sz="2400" dirty="0" err="1" smtClean="0"/>
              <a:t>Grats</a:t>
            </a:r>
            <a:endParaRPr lang="en-US" sz="2400" dirty="0" smtClean="0"/>
          </a:p>
          <a:p>
            <a:pPr marL="514350" indent="-514350">
              <a:buFont typeface="+mj-lt"/>
              <a:buAutoNum type="arabicPeriod"/>
            </a:pPr>
            <a:r>
              <a:rPr lang="en-US" sz="2400" dirty="0" err="1" smtClean="0"/>
              <a:t>IDITs</a:t>
            </a:r>
            <a:endParaRPr lang="en-US" sz="2400" dirty="0" smtClean="0"/>
          </a:p>
          <a:p>
            <a:pPr marL="514350" indent="-514350">
              <a:buFont typeface="+mj-lt"/>
              <a:buAutoNum type="arabicPeriod"/>
            </a:pPr>
            <a:r>
              <a:rPr lang="en-US" sz="2400" dirty="0" smtClean="0"/>
              <a:t>Estate freezes</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32</a:t>
            </a:fld>
            <a:endParaRPr lang="en-US" dirty="0"/>
          </a:p>
        </p:txBody>
      </p:sp>
    </p:spTree>
    <p:extLst>
      <p:ext uri="{BB962C8B-B14F-4D97-AF65-F5344CB8AC3E}">
        <p14:creationId xmlns:p14="http://schemas.microsoft.com/office/powerpoint/2010/main" val="1194054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a:xfrm>
            <a:off x="1371600" y="1600200"/>
            <a:ext cx="7498080" cy="4800600"/>
          </a:xfrm>
        </p:spPr>
        <p:txBody>
          <a:bodyPr/>
          <a:lstStyle/>
          <a:p>
            <a:pPr marL="0" indent="0">
              <a:buNone/>
            </a:pPr>
            <a:r>
              <a:rPr lang="en-US" sz="2800" u="sng" dirty="0" smtClean="0"/>
              <a:t>Cure #1:  Commit suicide or kill your spouse</a:t>
            </a:r>
            <a:endParaRPr lang="en-US" sz="2800" dirty="0" smtClean="0"/>
          </a:p>
          <a:p>
            <a:pPr marL="0" indent="0">
              <a:buNone/>
            </a:pPr>
            <a:endParaRPr lang="en-US"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33</a:t>
            </a:fld>
            <a:endParaRPr lang="en-US" dirty="0"/>
          </a:p>
        </p:txBody>
      </p:sp>
    </p:spTree>
    <p:extLst>
      <p:ext uri="{BB962C8B-B14F-4D97-AF65-F5344CB8AC3E}">
        <p14:creationId xmlns:p14="http://schemas.microsoft.com/office/powerpoint/2010/main" val="1082889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lstStyle/>
          <a:p>
            <a:pPr marL="0" indent="0">
              <a:buNone/>
            </a:pPr>
            <a:r>
              <a:rPr lang="en-US" sz="2400" dirty="0"/>
              <a:t>A transfer of a partnership interest on death does not affect the capital account of the deceased partner’s interest.  There may be an IRC §754 adjustment, but absent that you will end up with an outside basis that cannot be computed under the IRC §705(b) formula.  </a:t>
            </a:r>
          </a:p>
          <a:p>
            <a:pPr marL="0" indent="0">
              <a:buNone/>
            </a:pPr>
            <a:endParaRPr lang="en-US"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34</a:t>
            </a:fld>
            <a:endParaRPr lang="en-US" dirty="0"/>
          </a:p>
        </p:txBody>
      </p:sp>
    </p:spTree>
    <p:extLst>
      <p:ext uri="{BB962C8B-B14F-4D97-AF65-F5344CB8AC3E}">
        <p14:creationId xmlns:p14="http://schemas.microsoft.com/office/powerpoint/2010/main" val="23828732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lstStyle/>
          <a:p>
            <a:pPr marL="0" indent="0">
              <a:buNone/>
            </a:pPr>
            <a:r>
              <a:rPr lang="en-US" sz="2400" dirty="0"/>
              <a:t>The outside basis would equal the </a:t>
            </a:r>
            <a:r>
              <a:rPr lang="en-US" sz="2400" dirty="0" err="1"/>
              <a:t>FMV</a:t>
            </a:r>
            <a:r>
              <a:rPr lang="en-US" sz="2400" dirty="0"/>
              <a:t> of the partnership interest.  In this context, the amount realized on a transfer of a partnership interest includes the consideration received as well as the allocable share of debt.  You then have to subtract the outside basis from the total amount realized.</a:t>
            </a:r>
          </a:p>
          <a:p>
            <a:pPr marL="0" indent="0">
              <a:buNone/>
            </a:pPr>
            <a:endParaRPr lang="en-US"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35</a:t>
            </a:fld>
            <a:endParaRPr lang="en-US" dirty="0"/>
          </a:p>
        </p:txBody>
      </p:sp>
    </p:spTree>
    <p:extLst>
      <p:ext uri="{BB962C8B-B14F-4D97-AF65-F5344CB8AC3E}">
        <p14:creationId xmlns:p14="http://schemas.microsoft.com/office/powerpoint/2010/main" val="191717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a:xfrm>
            <a:off x="1435608" y="1447800"/>
            <a:ext cx="7498080" cy="5105400"/>
          </a:xfrm>
        </p:spPr>
        <p:txBody>
          <a:bodyPr>
            <a:normAutofit fontScale="85000" lnSpcReduction="20000"/>
          </a:bodyPr>
          <a:lstStyle/>
          <a:p>
            <a:pPr marL="0" indent="0">
              <a:buNone/>
            </a:pPr>
            <a:endParaRPr lang="en-US" sz="2400" dirty="0" smtClean="0"/>
          </a:p>
          <a:p>
            <a:r>
              <a:rPr lang="en-US" sz="2800" dirty="0"/>
              <a:t>Example #1:</a:t>
            </a:r>
          </a:p>
          <a:p>
            <a:pPr lvl="1" algn="just"/>
            <a:r>
              <a:rPr lang="en-US" sz="2200" dirty="0"/>
              <a:t>In reality, a partner’s basis in a partnership interest is determined under IRC §705 unless there has been an event which affects outside basis (discussed later).  Under IRC §705(b), the shortcut method allows you to use the sum of a partner’s tax capital account and that partner’s share of liabilities to determine the outside basis of the partnership interest.  In the above example, the partner’s outside basis would be $5K.  So, using this format, the amount realized would be $20,000 ($10,000 each and $10,000 of debt) - $5,000 outside basis = $15,000 gain</a:t>
            </a:r>
          </a:p>
          <a:p>
            <a:pPr marL="0" indent="0">
              <a:buNone/>
            </a:pPr>
            <a:endParaRPr lang="en-US" sz="2400" dirty="0" smtClean="0"/>
          </a:p>
          <a:p>
            <a:pPr marL="0" indent="0">
              <a:buNone/>
            </a:pPr>
            <a:r>
              <a:rPr lang="en-US" sz="2400" dirty="0" smtClean="0"/>
              <a:t>Under this example</a:t>
            </a:r>
            <a:r>
              <a:rPr lang="en-US" sz="2400" dirty="0"/>
              <a:t>, the “value” of the partnership interest for 706 purposes is $10,000 (net of </a:t>
            </a:r>
            <a:r>
              <a:rPr lang="en-US" sz="2400" dirty="0" smtClean="0"/>
              <a:t>liabilities and ignoring discounts) </a:t>
            </a:r>
            <a:r>
              <a:rPr lang="en-US" sz="2400" dirty="0"/>
              <a:t>then the outside basis on the death of the Partner would be stepped up to $20,000 which would consist of $10,000 of stepped up basis plus $10,000 of liabilities.  Therefore, death often results in the elimination of “negative basis.”</a:t>
            </a:r>
          </a:p>
          <a:p>
            <a:pPr marL="0" indent="0">
              <a:buNone/>
            </a:pPr>
            <a:endParaRPr lang="en-US"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36</a:t>
            </a:fld>
            <a:endParaRPr lang="en-US" dirty="0"/>
          </a:p>
        </p:txBody>
      </p:sp>
    </p:spTree>
    <p:extLst>
      <p:ext uri="{BB962C8B-B14F-4D97-AF65-F5344CB8AC3E}">
        <p14:creationId xmlns:p14="http://schemas.microsoft.com/office/powerpoint/2010/main" val="2129798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r>
              <a:rPr lang="en-US" sz="2400" dirty="0" smtClean="0"/>
              <a:t>What happens if the Partnership Interest is “worthless” at the date of death?  Under Section 1014, the value would be zero.  The IRS has not yet delved into the idea that there can be negative value.  Therefore, the outside basis is equal to the debt.</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37</a:t>
            </a:fld>
            <a:endParaRPr lang="en-US" dirty="0"/>
          </a:p>
        </p:txBody>
      </p:sp>
    </p:spTree>
    <p:extLst>
      <p:ext uri="{BB962C8B-B14F-4D97-AF65-F5344CB8AC3E}">
        <p14:creationId xmlns:p14="http://schemas.microsoft.com/office/powerpoint/2010/main" val="3514881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pPr marL="0" indent="0">
              <a:buNone/>
            </a:pPr>
            <a:r>
              <a:rPr lang="en-US" sz="2400" u="sng" dirty="0" smtClean="0"/>
              <a:t>Cure #2:  Stuff the Partnership</a:t>
            </a:r>
          </a:p>
          <a:p>
            <a:pPr marL="0" indent="0">
              <a:buNone/>
            </a:pPr>
            <a:r>
              <a:rPr lang="en-US" sz="2400" dirty="0" smtClean="0"/>
              <a:t>Assume an equal LLC of </a:t>
            </a:r>
            <a:r>
              <a:rPr lang="en-US" sz="2400" dirty="0" err="1" smtClean="0"/>
              <a:t>A+B</a:t>
            </a:r>
            <a:r>
              <a:rPr lang="en-US" sz="2400" dirty="0" smtClean="0"/>
              <a:t> (“</a:t>
            </a:r>
            <a:r>
              <a:rPr lang="en-US" sz="2400" dirty="0" err="1" smtClean="0"/>
              <a:t>ABCO</a:t>
            </a:r>
            <a:r>
              <a:rPr lang="en-US" sz="2400" dirty="0" smtClean="0"/>
              <a:t>”).  </a:t>
            </a:r>
            <a:r>
              <a:rPr lang="en-US" sz="2400" dirty="0" err="1" smtClean="0"/>
              <a:t>ABCO</a:t>
            </a:r>
            <a:r>
              <a:rPr lang="en-US" sz="2400" dirty="0" smtClean="0"/>
              <a:t> has a balance sheet of:</a:t>
            </a:r>
          </a:p>
          <a:p>
            <a:pPr marL="0" indent="0">
              <a:buNone/>
            </a:pPr>
            <a:endParaRPr lang="en-US" sz="2800" dirty="0"/>
          </a:p>
          <a:p>
            <a:pPr marL="0" indent="0">
              <a:buNone/>
            </a:pPr>
            <a:endParaRPr lang="en-US" sz="2800" dirty="0" smtClean="0"/>
          </a:p>
          <a:p>
            <a:pPr marL="0" indent="0">
              <a:buNone/>
            </a:pPr>
            <a:endParaRPr lang="en-US" sz="2800" dirty="0"/>
          </a:p>
          <a:p>
            <a:pPr marL="0" indent="0">
              <a:buNone/>
            </a:pPr>
            <a:endParaRPr lang="en-US" sz="2800" dirty="0" smtClean="0"/>
          </a:p>
          <a:p>
            <a:pPr marL="0" indent="0">
              <a:buNone/>
            </a:pPr>
            <a:endParaRPr lang="en-US" sz="2800" dirty="0"/>
          </a:p>
        </p:txBody>
      </p:sp>
      <p:sp>
        <p:nvSpPr>
          <p:cNvPr id="4" name="Slide Number Placeholder 3"/>
          <p:cNvSpPr>
            <a:spLocks noGrp="1"/>
          </p:cNvSpPr>
          <p:nvPr>
            <p:ph type="sldNum" sz="quarter" idx="12"/>
          </p:nvPr>
        </p:nvSpPr>
        <p:spPr/>
        <p:txBody>
          <a:bodyPr/>
          <a:lstStyle/>
          <a:p>
            <a:fld id="{0A86F335-246E-40EA-9623-8471D832438D}" type="slidenum">
              <a:rPr lang="en-US" smtClean="0"/>
              <a:t>38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14403222"/>
              </p:ext>
            </p:extLst>
          </p:nvPr>
        </p:nvGraphicFramePr>
        <p:xfrm>
          <a:off x="1600200" y="3048000"/>
          <a:ext cx="6096000" cy="1143000"/>
        </p:xfrm>
        <a:graphic>
          <a:graphicData uri="http://schemas.openxmlformats.org/drawingml/2006/table">
            <a:tbl>
              <a:tblPr firstRow="1" bandRow="1">
                <a:tableStyleId>{5C22544A-7EE6-4342-B048-85BDC9FD1C3A}</a:tableStyleId>
              </a:tblPr>
              <a:tblGrid>
                <a:gridCol w="2032000"/>
                <a:gridCol w="2032000"/>
                <a:gridCol w="2032000"/>
              </a:tblGrid>
              <a:tr h="381000">
                <a:tc gridSpan="3">
                  <a:txBody>
                    <a:bodyPr/>
                    <a:lstStyle/>
                    <a:p>
                      <a:pPr algn="ctr"/>
                      <a:r>
                        <a:rPr lang="en-US" dirty="0" smtClean="0"/>
                        <a:t>Assets</a:t>
                      </a:r>
                      <a:endParaRPr lang="en-US" dirty="0"/>
                    </a:p>
                  </a:txBody>
                  <a:tcPr/>
                </a:tc>
                <a:tc hMerge="1">
                  <a:txBody>
                    <a:bodyPr/>
                    <a:lstStyle/>
                    <a:p>
                      <a:endParaRPr lang="en-US" dirty="0"/>
                    </a:p>
                  </a:txBody>
                  <a:tcPr/>
                </a:tc>
                <a:tc hMerge="1">
                  <a:txBody>
                    <a:bodyPr/>
                    <a:lstStyle/>
                    <a:p>
                      <a:endParaRPr lang="en-US" dirty="0"/>
                    </a:p>
                  </a:txBody>
                  <a:tcPr/>
                </a:tc>
              </a:tr>
              <a:tr h="381000">
                <a:tc>
                  <a:txBody>
                    <a:bodyPr/>
                    <a:lstStyle/>
                    <a:p>
                      <a:r>
                        <a:rPr lang="en-US" dirty="0" smtClean="0"/>
                        <a:t>Building</a:t>
                      </a:r>
                      <a:endParaRPr lang="en-US" dirty="0"/>
                    </a:p>
                  </a:txBody>
                  <a:tcPr/>
                </a:tc>
                <a:tc>
                  <a:txBody>
                    <a:bodyPr/>
                    <a:lstStyle/>
                    <a:p>
                      <a:r>
                        <a:rPr lang="en-US" dirty="0" smtClean="0"/>
                        <a:t>Basis</a:t>
                      </a:r>
                      <a:endParaRPr lang="en-US" dirty="0"/>
                    </a:p>
                  </a:txBody>
                  <a:tcPr/>
                </a:tc>
                <a:tc>
                  <a:txBody>
                    <a:bodyPr/>
                    <a:lstStyle/>
                    <a:p>
                      <a:r>
                        <a:rPr lang="en-US" dirty="0" smtClean="0"/>
                        <a:t>Value</a:t>
                      </a:r>
                      <a:endParaRPr lang="en-US" dirty="0"/>
                    </a:p>
                  </a:txBody>
                  <a:tcPr/>
                </a:tc>
              </a:tr>
              <a:tr h="381000">
                <a:tc>
                  <a:txBody>
                    <a:bodyPr/>
                    <a:lstStyle/>
                    <a:p>
                      <a:endParaRPr lang="en-US" dirty="0"/>
                    </a:p>
                  </a:txBody>
                  <a:tcPr/>
                </a:tc>
                <a:tc>
                  <a:txBody>
                    <a:bodyPr/>
                    <a:lstStyle/>
                    <a:p>
                      <a:r>
                        <a:rPr lang="en-US" dirty="0" smtClean="0"/>
                        <a:t>$20,000</a:t>
                      </a:r>
                      <a:endParaRPr lang="en-US" dirty="0"/>
                    </a:p>
                  </a:txBody>
                  <a:tcPr/>
                </a:tc>
                <a:tc>
                  <a:txBody>
                    <a:bodyPr/>
                    <a:lstStyle/>
                    <a:p>
                      <a:r>
                        <a:rPr lang="en-US" dirty="0" smtClean="0"/>
                        <a:t>$100,000</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85812792"/>
              </p:ext>
            </p:extLst>
          </p:nvPr>
        </p:nvGraphicFramePr>
        <p:xfrm>
          <a:off x="1600200" y="44958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pPr algn="ctr"/>
                      <a:r>
                        <a:rPr lang="en-US" dirty="0" smtClean="0"/>
                        <a:t>Liabilities and Capital</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Mortgage</a:t>
                      </a:r>
                      <a:endParaRPr lang="en-US" dirty="0"/>
                    </a:p>
                  </a:txBody>
                  <a:tcPr/>
                </a:tc>
                <a:tc>
                  <a:txBody>
                    <a:bodyPr/>
                    <a:lstStyle/>
                    <a:p>
                      <a:endParaRPr lang="en-US" dirty="0"/>
                    </a:p>
                  </a:txBody>
                  <a:tcPr/>
                </a:tc>
                <a:tc>
                  <a:txBody>
                    <a:bodyPr/>
                    <a:lstStyle/>
                    <a:p>
                      <a:r>
                        <a:rPr lang="en-US" dirty="0" smtClean="0"/>
                        <a:t>$80,000</a:t>
                      </a:r>
                      <a:endParaRPr lang="en-US" dirty="0"/>
                    </a:p>
                  </a:txBody>
                  <a:tcPr/>
                </a:tc>
              </a:tr>
              <a:tr h="370840">
                <a:tc>
                  <a:txBody>
                    <a:bodyPr/>
                    <a:lstStyle/>
                    <a:p>
                      <a:r>
                        <a:rPr lang="en-US" dirty="0" smtClean="0"/>
                        <a:t>A</a:t>
                      </a:r>
                      <a:endParaRPr lang="en-US" dirty="0"/>
                    </a:p>
                  </a:txBody>
                  <a:tcPr/>
                </a:tc>
                <a:tc>
                  <a:txBody>
                    <a:bodyPr/>
                    <a:lstStyle/>
                    <a:p>
                      <a:endParaRPr lang="en-US" dirty="0"/>
                    </a:p>
                  </a:txBody>
                  <a:tcPr/>
                </a:tc>
                <a:tc>
                  <a:txBody>
                    <a:bodyPr/>
                    <a:lstStyle/>
                    <a:p>
                      <a:r>
                        <a:rPr lang="en-US" dirty="0" smtClean="0"/>
                        <a:t>($30,000)</a:t>
                      </a:r>
                      <a:endParaRPr lang="en-US" dirty="0"/>
                    </a:p>
                  </a:txBody>
                  <a:tcPr/>
                </a:tc>
              </a:tr>
              <a:tr h="370840">
                <a:tc>
                  <a:txBody>
                    <a:bodyPr/>
                    <a:lstStyle/>
                    <a:p>
                      <a:r>
                        <a:rPr lang="en-US" dirty="0" smtClean="0"/>
                        <a:t>B</a:t>
                      </a:r>
                      <a:endParaRPr lang="en-US" dirty="0"/>
                    </a:p>
                  </a:txBody>
                  <a:tcPr/>
                </a:tc>
                <a:tc>
                  <a:txBody>
                    <a:bodyPr/>
                    <a:lstStyle/>
                    <a:p>
                      <a:endParaRPr lang="en-US" dirty="0"/>
                    </a:p>
                  </a:txBody>
                  <a:tcPr/>
                </a:tc>
                <a:tc>
                  <a:txBody>
                    <a:bodyPr/>
                    <a:lstStyle/>
                    <a:p>
                      <a:r>
                        <a:rPr lang="en-US" dirty="0" smtClean="0"/>
                        <a:t>($30,000)</a:t>
                      </a:r>
                      <a:endParaRPr lang="en-US" dirty="0"/>
                    </a:p>
                  </a:txBody>
                  <a:tcPr/>
                </a:tc>
              </a:tr>
            </a:tbl>
          </a:graphicData>
        </a:graphic>
      </p:graphicFrame>
    </p:spTree>
    <p:extLst>
      <p:ext uri="{BB962C8B-B14F-4D97-AF65-F5344CB8AC3E}">
        <p14:creationId xmlns:p14="http://schemas.microsoft.com/office/powerpoint/2010/main" val="3916842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r>
              <a:rPr lang="en-US" sz="2400" dirty="0" smtClean="0"/>
              <a:t>Assume further that A wants to do some estate planning by gifting his interest to his son B.</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39</a:t>
            </a:fld>
            <a:endParaRPr lang="en-US" dirty="0"/>
          </a:p>
        </p:txBody>
      </p:sp>
    </p:spTree>
    <p:extLst>
      <p:ext uri="{BB962C8B-B14F-4D97-AF65-F5344CB8AC3E}">
        <p14:creationId xmlns:p14="http://schemas.microsoft.com/office/powerpoint/2010/main" val="9162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Definition of a Partnership </a:t>
            </a:r>
            <a:endParaRPr lang="en-US" sz="4000" dirty="0"/>
          </a:p>
        </p:txBody>
      </p:sp>
      <p:sp>
        <p:nvSpPr>
          <p:cNvPr id="3" name="Content Placeholder 2"/>
          <p:cNvSpPr>
            <a:spLocks noGrp="1"/>
          </p:cNvSpPr>
          <p:nvPr>
            <p:ph idx="1"/>
          </p:nvPr>
        </p:nvSpPr>
        <p:spPr>
          <a:xfrm>
            <a:off x="1143000" y="1600200"/>
            <a:ext cx="7543800" cy="4953000"/>
          </a:xfrm>
        </p:spPr>
        <p:txBody>
          <a:bodyPr>
            <a:normAutofit/>
          </a:bodyPr>
          <a:lstStyle/>
          <a:p>
            <a:pPr marL="0" indent="0" algn="just">
              <a:buNone/>
            </a:pPr>
            <a:r>
              <a:rPr lang="en-US" sz="2400" dirty="0" smtClean="0"/>
              <a:t>A </a:t>
            </a:r>
            <a:r>
              <a:rPr lang="en-US" sz="2400" dirty="0"/>
              <a:t>partnership requires two or more persons who jointly carry on a business, financial operation or venture as co-owners for profit. (Code Section 7701(a)(2).) Section 761(a) of the Code further describes a partnership as including: </a:t>
            </a:r>
          </a:p>
          <a:p>
            <a:pPr lvl="1" indent="-342900" algn="just">
              <a:buFont typeface="Arial" panose="020B0604020202020204" pitchFamily="34" charset="0"/>
              <a:buChar char="•"/>
            </a:pPr>
            <a:r>
              <a:rPr lang="en-US" sz="2400" dirty="0"/>
              <a:t>a syndicate, group, pool, joint venture or other unincorporated organization through or by means of which any business, financial operation or venture is carried on, and which is not, within the meaning of [this title], a corporation or a trust or estate. </a:t>
            </a:r>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4</a:t>
            </a:fld>
            <a:endParaRPr lang="en-US" dirty="0"/>
          </a:p>
        </p:txBody>
      </p:sp>
    </p:spTree>
    <p:extLst>
      <p:ext uri="{BB962C8B-B14F-4D97-AF65-F5344CB8AC3E}">
        <p14:creationId xmlns:p14="http://schemas.microsoft.com/office/powerpoint/2010/main" val="7827478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r>
              <a:rPr lang="en-US" sz="2400" dirty="0" smtClean="0"/>
              <a:t>If A transfers his interest to B, it is a part sale/part gift.  A’s outside basis is $10,000.  He is being relieved of $30,000 of debt resulting in $20,000 of gain.  The gift to the son (ignoring discounts) would be $10,000.</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40</a:t>
            </a:fld>
            <a:endParaRPr lang="en-US" dirty="0"/>
          </a:p>
        </p:txBody>
      </p:sp>
    </p:spTree>
    <p:extLst>
      <p:ext uri="{BB962C8B-B14F-4D97-AF65-F5344CB8AC3E}">
        <p14:creationId xmlns:p14="http://schemas.microsoft.com/office/powerpoint/2010/main" val="32500681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r>
              <a:rPr lang="en-US" sz="2400" dirty="0" smtClean="0"/>
              <a:t>If A contributes an additional $20,000 of cash or property with a basis of $20,000, the negative basis would be eliminated.</a:t>
            </a:r>
            <a:endParaRPr lang="en-US" sz="2400" dirty="0"/>
          </a:p>
        </p:txBody>
      </p:sp>
      <p:sp>
        <p:nvSpPr>
          <p:cNvPr id="4" name="Slide Number Placeholder 3"/>
          <p:cNvSpPr>
            <a:spLocks noGrp="1"/>
          </p:cNvSpPr>
          <p:nvPr>
            <p:ph type="sldNum" sz="quarter" idx="12"/>
          </p:nvPr>
        </p:nvSpPr>
        <p:spPr/>
        <p:txBody>
          <a:bodyPr/>
          <a:lstStyle/>
          <a:p>
            <a:fld id="{0A86F335-246E-40EA-9623-8471D832438D}" type="slidenum">
              <a:rPr lang="en-US" smtClean="0"/>
              <a:t>41</a:t>
            </a:fld>
            <a:endParaRPr lang="en-US" dirty="0"/>
          </a:p>
        </p:txBody>
      </p:sp>
    </p:spTree>
    <p:extLst>
      <p:ext uri="{BB962C8B-B14F-4D97-AF65-F5344CB8AC3E}">
        <p14:creationId xmlns:p14="http://schemas.microsoft.com/office/powerpoint/2010/main" val="72584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Negative Basis (Cont’d.)</a:t>
            </a:r>
          </a:p>
        </p:txBody>
      </p:sp>
      <p:sp>
        <p:nvSpPr>
          <p:cNvPr id="3" name="Content Placeholder 2"/>
          <p:cNvSpPr>
            <a:spLocks noGrp="1"/>
          </p:cNvSpPr>
          <p:nvPr>
            <p:ph idx="1"/>
          </p:nvPr>
        </p:nvSpPr>
        <p:spPr/>
        <p:txBody>
          <a:bodyPr>
            <a:normAutofit/>
          </a:bodyPr>
          <a:lstStyle/>
          <a:p>
            <a:pPr marL="0" indent="0">
              <a:buNone/>
            </a:pPr>
            <a:r>
              <a:rPr lang="en-US" sz="2800" u="sng" dirty="0" smtClean="0"/>
              <a:t>Cures </a:t>
            </a:r>
            <a:r>
              <a:rPr lang="en-US" sz="2800" u="sng" dirty="0" smtClean="0"/>
              <a:t>#</a:t>
            </a:r>
            <a:r>
              <a:rPr lang="en-US" sz="2800" u="sng" dirty="0" smtClean="0"/>
              <a:t>3-5:  </a:t>
            </a:r>
            <a:r>
              <a:rPr lang="en-US" sz="2800" u="sng" dirty="0" err="1" smtClean="0"/>
              <a:t>Grats</a:t>
            </a:r>
            <a:r>
              <a:rPr lang="en-US" sz="2800" u="sng" dirty="0" smtClean="0"/>
              <a:t>, </a:t>
            </a:r>
            <a:r>
              <a:rPr lang="en-US" sz="2800" u="sng" dirty="0" err="1" smtClean="0"/>
              <a:t>IDITs</a:t>
            </a:r>
            <a:r>
              <a:rPr lang="en-US" sz="2800" u="sng" smtClean="0"/>
              <a:t> and Estate </a:t>
            </a:r>
            <a:r>
              <a:rPr lang="en-US" sz="2800" u="sng" dirty="0" smtClean="0"/>
              <a:t>Freezes</a:t>
            </a:r>
            <a:endParaRPr lang="en-US" sz="2800"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42</a:t>
            </a:fld>
            <a:endParaRPr lang="en-US" dirty="0"/>
          </a:p>
        </p:txBody>
      </p:sp>
    </p:spTree>
    <p:extLst>
      <p:ext uri="{BB962C8B-B14F-4D97-AF65-F5344CB8AC3E}">
        <p14:creationId xmlns:p14="http://schemas.microsoft.com/office/powerpoint/2010/main" val="31758487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Real Estate in Corporations</a:t>
            </a:r>
            <a:endParaRPr lang="en-US" dirty="0"/>
          </a:p>
        </p:txBody>
      </p:sp>
      <p:sp>
        <p:nvSpPr>
          <p:cNvPr id="3" name="Content Placeholder 2"/>
          <p:cNvSpPr>
            <a:spLocks noGrp="1"/>
          </p:cNvSpPr>
          <p:nvPr>
            <p:ph idx="1"/>
          </p:nvPr>
        </p:nvSpPr>
        <p:spPr/>
        <p:txBody>
          <a:bodyPr>
            <a:noAutofit/>
          </a:bodyPr>
          <a:lstStyle/>
          <a:p>
            <a:pPr algn="just"/>
            <a:r>
              <a:rPr lang="en-US" sz="2400" dirty="0" smtClean="0"/>
              <a:t>Ownership of </a:t>
            </a:r>
            <a:r>
              <a:rPr lang="en-US" sz="2400" dirty="0"/>
              <a:t>real estate by a C corporation is </a:t>
            </a:r>
            <a:r>
              <a:rPr lang="en-US" sz="2400" dirty="0" smtClean="0"/>
              <a:t>usually a bad idea. (Same for S corporations, but not as bad)</a:t>
            </a:r>
            <a:endParaRPr lang="en-US" sz="2400" dirty="0"/>
          </a:p>
          <a:p>
            <a:pPr algn="just"/>
            <a:r>
              <a:rPr lang="en-US" sz="2400" dirty="0"/>
              <a:t>Double taxation is a common problem when real estate is owned by a C corporation. When appreciated real estate is sold, the corporation will pay Federal tax at the corporate tax </a:t>
            </a:r>
            <a:r>
              <a:rPr lang="en-US" sz="2400" dirty="0" smtClean="0"/>
              <a:t>rates.  </a:t>
            </a:r>
          </a:p>
          <a:p>
            <a:pPr algn="just"/>
            <a:r>
              <a:rPr lang="en-US" sz="2400" dirty="0" smtClean="0"/>
              <a:t>Under </a:t>
            </a:r>
            <a:r>
              <a:rPr lang="en-US" sz="2400" dirty="0"/>
              <a:t>the rules governing distributions from C corporations, the same income is taxed again at the shareholder level when it is distributed to the shareholders</a:t>
            </a:r>
            <a:r>
              <a:rPr lang="en-US" sz="2400" dirty="0" smtClean="0"/>
              <a:t>.</a:t>
            </a:r>
            <a:endParaRPr lang="en-US" sz="2400" dirty="0"/>
          </a:p>
          <a:p>
            <a:pPr algn="just"/>
            <a:r>
              <a:rPr lang="en-US" sz="2400" dirty="0" smtClean="0"/>
              <a:t>There are no easy methods for removing appreciated </a:t>
            </a:r>
            <a:r>
              <a:rPr lang="en-US" sz="2400" dirty="0"/>
              <a:t>real estate out of a C </a:t>
            </a:r>
            <a:r>
              <a:rPr lang="en-US" sz="2400" dirty="0" smtClean="0"/>
              <a:t>corporation.  However, the problem </a:t>
            </a:r>
            <a:r>
              <a:rPr lang="en-US" sz="2400" dirty="0"/>
              <a:t>usually gets worse if it is not addressed. </a:t>
            </a:r>
          </a:p>
        </p:txBody>
      </p:sp>
      <p:sp>
        <p:nvSpPr>
          <p:cNvPr id="4" name="Slide Number Placeholder 3"/>
          <p:cNvSpPr>
            <a:spLocks noGrp="1"/>
          </p:cNvSpPr>
          <p:nvPr>
            <p:ph type="sldNum" sz="quarter" idx="12"/>
          </p:nvPr>
        </p:nvSpPr>
        <p:spPr/>
        <p:txBody>
          <a:bodyPr/>
          <a:lstStyle/>
          <a:p>
            <a:fld id="{0A86F335-246E-40EA-9623-8471D832438D}" type="slidenum">
              <a:rPr lang="en-US" smtClean="0"/>
              <a:t>43</a:t>
            </a:fld>
            <a:endParaRPr lang="en-US" dirty="0"/>
          </a:p>
        </p:txBody>
      </p:sp>
    </p:spTree>
    <p:extLst>
      <p:ext uri="{BB962C8B-B14F-4D97-AF65-F5344CB8AC3E}">
        <p14:creationId xmlns:p14="http://schemas.microsoft.com/office/powerpoint/2010/main" val="1783256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143000" y="1447800"/>
            <a:ext cx="7848600" cy="4800600"/>
          </a:xfrm>
        </p:spPr>
        <p:txBody>
          <a:bodyPr>
            <a:normAutofit fontScale="92500"/>
          </a:bodyPr>
          <a:lstStyle/>
          <a:p>
            <a:r>
              <a:rPr lang="en-US" sz="3000" dirty="0" smtClean="0"/>
              <a:t>Problem:  Double taxation on sale/liquidation.</a:t>
            </a:r>
          </a:p>
          <a:p>
            <a:pPr lvl="1"/>
            <a:r>
              <a:rPr lang="en-US" sz="2600" dirty="0" smtClean="0"/>
              <a:t>Example:  X transfers </a:t>
            </a:r>
            <a:r>
              <a:rPr lang="en-US" sz="2600" dirty="0" err="1" smtClean="0"/>
              <a:t>Blackacre</a:t>
            </a:r>
            <a:r>
              <a:rPr lang="en-US" sz="2600" dirty="0" smtClean="0"/>
              <a:t> with a value of $1,000,000 and a basis of $400,000 to a corporation.  The next date the corporation liquidates.</a:t>
            </a:r>
          </a:p>
          <a:p>
            <a:pPr marL="574675" lvl="1" indent="-457200">
              <a:buFont typeface="Arial" panose="020B0604020202020204" pitchFamily="34" charset="0"/>
              <a:buChar char="•"/>
            </a:pPr>
            <a:r>
              <a:rPr lang="en-US" sz="3000" dirty="0" smtClean="0"/>
              <a:t>C Corporations</a:t>
            </a:r>
          </a:p>
          <a:p>
            <a:pPr marL="860425" lvl="2" indent="-457200">
              <a:buClr>
                <a:schemeClr val="accent1">
                  <a:lumMod val="60000"/>
                  <a:lumOff val="40000"/>
                </a:schemeClr>
              </a:buClr>
              <a:buFont typeface="Arial" panose="020B0604020202020204" pitchFamily="34" charset="0"/>
              <a:buChar char="•"/>
            </a:pPr>
            <a:r>
              <a:rPr lang="en-US" sz="2600" dirty="0" smtClean="0"/>
              <a:t>A liquidating distribution is treated as a sale by the corporation.  (§311)</a:t>
            </a:r>
          </a:p>
          <a:p>
            <a:r>
              <a:rPr lang="en-US" sz="3000" dirty="0"/>
              <a:t>Parity Between C Corporations and S Corporations</a:t>
            </a:r>
          </a:p>
          <a:p>
            <a:pPr lvl="1"/>
            <a:r>
              <a:rPr lang="en-US" sz="2600" dirty="0"/>
              <a:t>Based on the foregoing example, there is relative parity between a C and an S corporation if §1374 applies</a:t>
            </a:r>
            <a:r>
              <a:rPr lang="en-US" dirty="0"/>
              <a:t>.</a:t>
            </a:r>
          </a:p>
          <a:p>
            <a:pPr marL="746125" lvl="2" indent="-342900">
              <a:buClr>
                <a:schemeClr val="accent1">
                  <a:lumMod val="60000"/>
                  <a:lumOff val="40000"/>
                </a:schemeClr>
              </a:buClr>
              <a:buFont typeface="Gill Sans MT" panose="020B0502020104020203" pitchFamily="34" charset="0"/>
              <a:buChar char="•"/>
            </a:pPr>
            <a:endParaRPr lang="en-US" dirty="0" smtClean="0"/>
          </a:p>
          <a:p>
            <a:pPr marL="746125" lvl="2" indent="-342900">
              <a:buClr>
                <a:schemeClr val="accent1">
                  <a:lumMod val="60000"/>
                  <a:lumOff val="40000"/>
                </a:schemeClr>
              </a:buClr>
              <a:buFont typeface="Gill Sans MT" panose="020B0502020104020203" pitchFamily="34" charset="0"/>
              <a:buChar char="•"/>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44</a:t>
            </a:fld>
            <a:endParaRPr lang="en-US" dirty="0"/>
          </a:p>
        </p:txBody>
      </p:sp>
    </p:spTree>
    <p:extLst>
      <p:ext uri="{BB962C8B-B14F-4D97-AF65-F5344CB8AC3E}">
        <p14:creationId xmlns:p14="http://schemas.microsoft.com/office/powerpoint/2010/main" val="39524121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smtClean="0"/>
              <a:t>C Corporations</a:t>
            </a:r>
          </a:p>
          <a:p>
            <a:pPr lvl="1"/>
            <a:r>
              <a:rPr lang="en-US" sz="2600" dirty="0"/>
              <a:t>The tax effects of liquidation would be $600,000 of gain to the corporation resulting in tax of 35% x $600,000 = $210,000.  This would leave $770,000 of cash.  The gain to the shareholder would be $790,000 - $400,000 = $390,000.  Assuming long-term capital gains, the highest rate would be 23.8% or $92,820, leaving a net of $697,180.  This means that a tax of $305,820 is paid on $600,000 of </a:t>
            </a:r>
            <a:r>
              <a:rPr lang="en-US" sz="2600" dirty="0" smtClean="0"/>
              <a:t>appreciation: </a:t>
            </a:r>
            <a:r>
              <a:rPr lang="en-US" sz="2600" dirty="0"/>
              <a:t>over 50%.</a:t>
            </a:r>
          </a:p>
          <a:p>
            <a:pPr marL="82296" indent="0">
              <a:buNone/>
            </a:pPr>
            <a:r>
              <a:rPr lang="en-US" dirty="0"/>
              <a:t/>
            </a:r>
            <a:br>
              <a:rPr lang="en-US" dirty="0"/>
            </a:br>
            <a:r>
              <a:rPr lang="en-US" dirty="0"/>
              <a:t> </a:t>
            </a:r>
          </a:p>
        </p:txBody>
      </p:sp>
      <p:sp>
        <p:nvSpPr>
          <p:cNvPr id="4" name="Slide Number Placeholder 3"/>
          <p:cNvSpPr>
            <a:spLocks noGrp="1"/>
          </p:cNvSpPr>
          <p:nvPr>
            <p:ph type="sldNum" sz="quarter" idx="12"/>
          </p:nvPr>
        </p:nvSpPr>
        <p:spPr/>
        <p:txBody>
          <a:bodyPr/>
          <a:lstStyle/>
          <a:p>
            <a:fld id="{0A86F335-246E-40EA-9623-8471D832438D}" type="slidenum">
              <a:rPr lang="en-US" smtClean="0"/>
              <a:t>45</a:t>
            </a:fld>
            <a:endParaRPr lang="en-US" dirty="0"/>
          </a:p>
        </p:txBody>
      </p:sp>
    </p:spTree>
    <p:extLst>
      <p:ext uri="{BB962C8B-B14F-4D97-AF65-F5344CB8AC3E}">
        <p14:creationId xmlns:p14="http://schemas.microsoft.com/office/powerpoint/2010/main" val="325059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r>
              <a:rPr lang="en-US" sz="2800" dirty="0" smtClean="0"/>
              <a:t>S Corporations</a:t>
            </a:r>
          </a:p>
          <a:p>
            <a:pPr lvl="1"/>
            <a:r>
              <a:rPr lang="en-US" sz="2400" dirty="0"/>
              <a:t>Section 311 still applies.  Section 1374 imposes a “Big Tax” on appreciated property contributed to an S corporation which is then “sold” (including distributions to shareholders) within 5 years thereafter.</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46</a:t>
            </a:fld>
            <a:endParaRPr lang="en-US" dirty="0"/>
          </a:p>
        </p:txBody>
      </p:sp>
    </p:spTree>
    <p:extLst>
      <p:ext uri="{BB962C8B-B14F-4D97-AF65-F5344CB8AC3E}">
        <p14:creationId xmlns:p14="http://schemas.microsoft.com/office/powerpoint/2010/main" val="10391318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a:bodyPr>
          <a:lstStyle/>
          <a:p>
            <a:pPr algn="ctr"/>
            <a:r>
              <a:rPr lang="en-US" sz="4000" dirty="0"/>
              <a:t>Real Estate in </a:t>
            </a:r>
            <a:r>
              <a:rPr lang="en-US" sz="4000" dirty="0" smtClean="0"/>
              <a:t>Corporations (Cont’d.)</a:t>
            </a:r>
            <a:endParaRPr lang="en-US" sz="4000" dirty="0"/>
          </a:p>
        </p:txBody>
      </p:sp>
      <p:sp>
        <p:nvSpPr>
          <p:cNvPr id="3" name="Content Placeholder 2"/>
          <p:cNvSpPr>
            <a:spLocks noGrp="1"/>
          </p:cNvSpPr>
          <p:nvPr>
            <p:ph idx="1"/>
          </p:nvPr>
        </p:nvSpPr>
        <p:spPr/>
        <p:txBody>
          <a:bodyPr/>
          <a:lstStyle/>
          <a:p>
            <a:pPr marL="0" indent="0" algn="just">
              <a:buNone/>
            </a:pPr>
            <a:r>
              <a:rPr lang="en-US" sz="2400" dirty="0" smtClean="0"/>
              <a:t>Options for removing real estate form a corporation include:</a:t>
            </a:r>
          </a:p>
          <a:p>
            <a:pPr marL="0" indent="0" algn="just">
              <a:buNone/>
            </a:pPr>
            <a:r>
              <a:rPr lang="en-US" sz="2400" dirty="0" smtClean="0"/>
              <a:t>1.	Distribute </a:t>
            </a:r>
            <a:r>
              <a:rPr lang="en-US" sz="2400" dirty="0"/>
              <a:t>the property in kind to the shareholders;</a:t>
            </a:r>
          </a:p>
          <a:p>
            <a:pPr marL="0" indent="0" algn="just">
              <a:buNone/>
            </a:pPr>
            <a:r>
              <a:rPr lang="en-US" sz="2400" dirty="0" smtClean="0"/>
              <a:t>2.	Sell </a:t>
            </a:r>
            <a:r>
              <a:rPr lang="en-US" sz="2400" dirty="0"/>
              <a:t>the real estate to the shareholder or an unrelated party; or</a:t>
            </a:r>
          </a:p>
          <a:p>
            <a:pPr marL="0" indent="0" algn="just">
              <a:buNone/>
            </a:pPr>
            <a:r>
              <a:rPr lang="en-US" sz="2400" dirty="0" smtClean="0"/>
              <a:t>3.	Convert </a:t>
            </a:r>
            <a:r>
              <a:rPr lang="en-US" sz="2400" dirty="0"/>
              <a:t>the C corporation into a subchapter S corporation.</a:t>
            </a:r>
          </a:p>
          <a:p>
            <a:pPr marL="0" indent="0">
              <a:buNone/>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47</a:t>
            </a:fld>
            <a:endParaRPr lang="en-US" dirty="0"/>
          </a:p>
        </p:txBody>
      </p:sp>
    </p:spTree>
    <p:extLst>
      <p:ext uri="{BB962C8B-B14F-4D97-AF65-F5344CB8AC3E}">
        <p14:creationId xmlns:p14="http://schemas.microsoft.com/office/powerpoint/2010/main" val="39988334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029200"/>
          </a:xfrm>
        </p:spPr>
        <p:txBody>
          <a:bodyPr>
            <a:normAutofit fontScale="85000" lnSpcReduction="20000"/>
          </a:bodyPr>
          <a:lstStyle/>
          <a:p>
            <a:r>
              <a:rPr lang="en-US" sz="3300" dirty="0"/>
              <a:t>In the above example, the corporation would still have to recognize $600,000 of gain and there would still be a 35% tax or $210,000.</a:t>
            </a:r>
          </a:p>
          <a:p>
            <a:pPr lvl="1"/>
            <a:r>
              <a:rPr lang="en-US" dirty="0" smtClean="0"/>
              <a:t>Additionally</a:t>
            </a:r>
            <a:r>
              <a:rPr lang="en-US" dirty="0"/>
              <a:t>, the shareholder has pass-through capital gains of $600,000</a:t>
            </a:r>
          </a:p>
          <a:p>
            <a:pPr lvl="1"/>
            <a:r>
              <a:rPr lang="en-US" dirty="0" smtClean="0"/>
              <a:t>As </a:t>
            </a:r>
            <a:r>
              <a:rPr lang="en-US" dirty="0"/>
              <a:t>a result of the deemed sale, the basis of the shareholder’s stock would be increased by $600,000 to $1,000,000. </a:t>
            </a:r>
          </a:p>
          <a:p>
            <a:pPr lvl="1"/>
            <a:r>
              <a:rPr lang="en-US" dirty="0" smtClean="0"/>
              <a:t>There </a:t>
            </a:r>
            <a:r>
              <a:rPr lang="en-US" dirty="0"/>
              <a:t>would be $790,000 available to be distributed resulting in a loss to the shareholder of $210,000 which would be a capital loss.  This would reduce the “pass through” of gain by $210,000, leaving a net of $390,000 of capital gain which would be subject to a tax of $92,280</a:t>
            </a:r>
            <a:r>
              <a:rPr lang="en-US" dirty="0" smtClean="0"/>
              <a:t>.</a:t>
            </a:r>
            <a:r>
              <a:rPr lang="en-US" dirty="0"/>
              <a:t> </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48</a:t>
            </a:fld>
            <a:endParaRPr lang="en-US" dirty="0"/>
          </a:p>
        </p:txBody>
      </p:sp>
    </p:spTree>
    <p:extLst>
      <p:ext uri="{BB962C8B-B14F-4D97-AF65-F5344CB8AC3E}">
        <p14:creationId xmlns:p14="http://schemas.microsoft.com/office/powerpoint/2010/main" val="1565880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05400"/>
          </a:xfrm>
        </p:spPr>
        <p:txBody>
          <a:bodyPr>
            <a:normAutofit fontScale="85000" lnSpcReduction="20000"/>
          </a:bodyPr>
          <a:lstStyle/>
          <a:p>
            <a:r>
              <a:rPr lang="en-US" sz="3300" b="1" dirty="0"/>
              <a:t>MISMATCHING ISSUE</a:t>
            </a:r>
            <a:endParaRPr lang="en-US" sz="3300" dirty="0"/>
          </a:p>
          <a:p>
            <a:pPr lvl="1"/>
            <a:r>
              <a:rPr lang="en-US" dirty="0" smtClean="0"/>
              <a:t>The </a:t>
            </a:r>
            <a:r>
              <a:rPr lang="en-US" dirty="0"/>
              <a:t>“parity” is distorted, however, if there is a mismatching of “capital gain” and “ordinary income.”</a:t>
            </a:r>
          </a:p>
          <a:p>
            <a:pPr lvl="1"/>
            <a:r>
              <a:rPr lang="en-US" u="sng" dirty="0" smtClean="0"/>
              <a:t>Example</a:t>
            </a:r>
            <a:r>
              <a:rPr lang="en-US" dirty="0"/>
              <a:t>:  Assume the same facts but that the property is improved and the value/basis allocation between the land and building is: </a:t>
            </a:r>
            <a:endParaRPr lang="en-US" dirty="0" smtClean="0"/>
          </a:p>
          <a:p>
            <a:pPr lvl="1"/>
            <a:endParaRPr lang="en-US" dirty="0"/>
          </a:p>
          <a:p>
            <a:pPr marL="82296" indent="0">
              <a:buNone/>
            </a:pPr>
            <a:endParaRPr lang="en-US" dirty="0" smtClean="0"/>
          </a:p>
          <a:p>
            <a:pPr marL="82296" indent="0">
              <a:buNone/>
            </a:pPr>
            <a:endParaRPr lang="en-US" sz="2800" dirty="0" smtClean="0"/>
          </a:p>
          <a:p>
            <a:pPr marL="82296" indent="0">
              <a:buNone/>
            </a:pPr>
            <a:r>
              <a:rPr lang="en-US" sz="2800" dirty="0" smtClean="0"/>
              <a:t>Even </a:t>
            </a:r>
            <a:r>
              <a:rPr lang="en-US" sz="2800" dirty="0"/>
              <a:t>assuming no depreciation recapture, IRC §1239 would apply causing the gain in the buildings to be recognized as ordinary income.  The loss on the stock would be capital.  Hence, the tax burden to the shareholders would be exacerbated.</a:t>
            </a:r>
          </a:p>
          <a:p>
            <a:pPr marL="82296" indent="0">
              <a:buNone/>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49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147104109"/>
              </p:ext>
            </p:extLst>
          </p:nvPr>
        </p:nvGraphicFramePr>
        <p:xfrm>
          <a:off x="2743200" y="3581400"/>
          <a:ext cx="4876800" cy="990600"/>
        </p:xfrm>
        <a:graphic>
          <a:graphicData uri="http://schemas.openxmlformats.org/drawingml/2006/table">
            <a:tbl>
              <a:tblPr firstRow="1" firstCol="1" bandRow="1">
                <a:tableStyleId>{5C22544A-7EE6-4342-B048-85BDC9FD1C3A}</a:tableStyleId>
              </a:tblPr>
              <a:tblGrid>
                <a:gridCol w="1625600"/>
                <a:gridCol w="1625600"/>
                <a:gridCol w="1625600"/>
              </a:tblGrid>
              <a:tr h="330200">
                <a:tc>
                  <a:txBody>
                    <a:bodyPr/>
                    <a:lstStyle/>
                    <a:p>
                      <a:pPr marL="0" marR="0" algn="ctr">
                        <a:lnSpc>
                          <a:spcPct val="150000"/>
                        </a:lnSpc>
                        <a:spcBef>
                          <a:spcPts val="0"/>
                        </a:spcBef>
                        <a:spcAft>
                          <a:spcPts val="0"/>
                        </a:spcAft>
                      </a:pPr>
                      <a:r>
                        <a:rPr lang="en-US" sz="1200" u="sng" dirty="0">
                          <a:effectLst/>
                        </a:rPr>
                        <a:t>Asset</a:t>
                      </a:r>
                      <a:endParaRPr lang="en-US" sz="1200" dirty="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u="sng" dirty="0">
                          <a:effectLst/>
                        </a:rPr>
                        <a:t>Basis</a:t>
                      </a:r>
                      <a:endParaRPr lang="en-US" sz="1200" dirty="0">
                        <a:effectLst/>
                        <a:latin typeface="Times New Roman"/>
                        <a:ea typeface="Times New Roman"/>
                      </a:endParaRPr>
                    </a:p>
                  </a:txBody>
                  <a:tcPr marL="68580" marR="68580" marT="0" marB="0" anchor="ctr"/>
                </a:tc>
                <a:tc>
                  <a:txBody>
                    <a:bodyPr/>
                    <a:lstStyle/>
                    <a:p>
                      <a:pPr marL="0" marR="0" algn="ctr">
                        <a:lnSpc>
                          <a:spcPct val="150000"/>
                        </a:lnSpc>
                        <a:spcBef>
                          <a:spcPts val="0"/>
                        </a:spcBef>
                        <a:spcAft>
                          <a:spcPts val="0"/>
                        </a:spcAft>
                      </a:pPr>
                      <a:r>
                        <a:rPr lang="en-US" sz="1200" u="sng" dirty="0">
                          <a:effectLst/>
                        </a:rPr>
                        <a:t>Value</a:t>
                      </a:r>
                      <a:endParaRPr lang="en-US" sz="1200" dirty="0">
                        <a:effectLst/>
                        <a:latin typeface="Times New Roman"/>
                        <a:ea typeface="Times New Roman"/>
                      </a:endParaRPr>
                    </a:p>
                  </a:txBody>
                  <a:tcPr marL="68580" marR="68580" marT="0" marB="0"/>
                </a:tc>
              </a:tr>
              <a:tr h="330200">
                <a:tc>
                  <a:txBody>
                    <a:bodyPr/>
                    <a:lstStyle/>
                    <a:p>
                      <a:pPr marL="0" marR="0" algn="just">
                        <a:lnSpc>
                          <a:spcPct val="150000"/>
                        </a:lnSpc>
                        <a:spcBef>
                          <a:spcPts val="0"/>
                        </a:spcBef>
                        <a:spcAft>
                          <a:spcPts val="0"/>
                        </a:spcAft>
                      </a:pPr>
                      <a:r>
                        <a:rPr lang="en-US" sz="1200">
                          <a:effectLst/>
                        </a:rPr>
                        <a:t>Land</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a:effectLst/>
                        </a:rPr>
                        <a:t>$100,000</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dirty="0">
                          <a:effectLst/>
                        </a:rPr>
                        <a:t>$200,000</a:t>
                      </a:r>
                      <a:endParaRPr lang="en-US" sz="1200" dirty="0">
                        <a:effectLst/>
                        <a:latin typeface="Times New Roman"/>
                        <a:ea typeface="Times New Roman"/>
                      </a:endParaRPr>
                    </a:p>
                  </a:txBody>
                  <a:tcPr marL="68580" marR="68580" marT="0" marB="0"/>
                </a:tc>
              </a:tr>
              <a:tr h="330200">
                <a:tc>
                  <a:txBody>
                    <a:bodyPr/>
                    <a:lstStyle/>
                    <a:p>
                      <a:pPr marL="0" marR="0" algn="just">
                        <a:lnSpc>
                          <a:spcPct val="150000"/>
                        </a:lnSpc>
                        <a:spcBef>
                          <a:spcPts val="0"/>
                        </a:spcBef>
                        <a:spcAft>
                          <a:spcPts val="0"/>
                        </a:spcAft>
                      </a:pPr>
                      <a:r>
                        <a:rPr lang="en-US" sz="1200">
                          <a:effectLst/>
                        </a:rPr>
                        <a:t>Building</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a:effectLst/>
                        </a:rPr>
                        <a:t>$300,000</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dirty="0">
                          <a:effectLst/>
                        </a:rPr>
                        <a:t>$800,000</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82559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Partnership vs. Co-Tenancy</a:t>
            </a:r>
            <a:endParaRPr lang="en-US" sz="4000" dirty="0"/>
          </a:p>
        </p:txBody>
      </p:sp>
      <p:sp>
        <p:nvSpPr>
          <p:cNvPr id="3" name="Content Placeholder 2"/>
          <p:cNvSpPr>
            <a:spLocks noGrp="1"/>
          </p:cNvSpPr>
          <p:nvPr>
            <p:ph idx="1"/>
          </p:nvPr>
        </p:nvSpPr>
        <p:spPr>
          <a:xfrm>
            <a:off x="1143000" y="1600200"/>
            <a:ext cx="7543800" cy="4953000"/>
          </a:xfrm>
        </p:spPr>
        <p:txBody>
          <a:bodyPr>
            <a:normAutofit/>
          </a:bodyPr>
          <a:lstStyle/>
          <a:p>
            <a:pPr marL="0" indent="0" algn="just">
              <a:buNone/>
            </a:pPr>
            <a:r>
              <a:rPr lang="en-US" sz="2400" b="1" i="1" dirty="0" smtClean="0"/>
              <a:t>EXAMPLE #1</a:t>
            </a:r>
            <a:endParaRPr lang="en-US" sz="2400" b="1" i="1" dirty="0"/>
          </a:p>
          <a:p>
            <a:pPr marL="0" indent="0" algn="just">
              <a:buNone/>
            </a:pPr>
            <a:r>
              <a:rPr lang="en-US" sz="2400" dirty="0"/>
              <a:t>Individuals A and B co-own property that is leased out to others. If A and B are not considered to be in a partnership, A and B may each separately determine the allowable depreciation method on his or her interest in the property leased, whereas if A and B are treated as a partnership, the depreciation method and most all other tax elections would be made at the partnership level binding both partners. </a:t>
            </a:r>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5</a:t>
            </a:fld>
            <a:endParaRPr lang="en-US" dirty="0"/>
          </a:p>
        </p:txBody>
      </p:sp>
    </p:spTree>
    <p:extLst>
      <p:ext uri="{BB962C8B-B14F-4D97-AF65-F5344CB8AC3E}">
        <p14:creationId xmlns:p14="http://schemas.microsoft.com/office/powerpoint/2010/main" val="32309015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r>
              <a:rPr lang="en-US" sz="2800" b="1" dirty="0"/>
              <a:t>POTENTIAL SOLUTIONS TO MITIGATING TAX ISSUES</a:t>
            </a:r>
            <a:endParaRPr lang="en-US" sz="2800" dirty="0"/>
          </a:p>
          <a:p>
            <a:pPr lvl="1"/>
            <a:r>
              <a:rPr lang="en-US" sz="2600" u="sng" dirty="0" smtClean="0"/>
              <a:t>Commit </a:t>
            </a:r>
            <a:r>
              <a:rPr lang="en-US" sz="2600" u="sng" dirty="0"/>
              <a:t>Suicide</a:t>
            </a:r>
            <a:endParaRPr lang="en-US" sz="2600" dirty="0"/>
          </a:p>
          <a:p>
            <a:pPr lvl="1"/>
            <a:r>
              <a:rPr lang="en-US" sz="2400" dirty="0"/>
              <a:t>Section 1014 will step up the basis </a:t>
            </a:r>
            <a:r>
              <a:rPr lang="en-US" sz="2400" dirty="0" smtClean="0"/>
              <a:t>in the stock and</a:t>
            </a:r>
            <a:r>
              <a:rPr lang="en-US" sz="2400" dirty="0"/>
              <a:t>, when this is coupled with the adjustment for the pass-through gain, will mitigate the tax bite.</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50</a:t>
            </a:fld>
            <a:endParaRPr lang="en-US" dirty="0"/>
          </a:p>
        </p:txBody>
      </p:sp>
    </p:spTree>
    <p:extLst>
      <p:ext uri="{BB962C8B-B14F-4D97-AF65-F5344CB8AC3E}">
        <p14:creationId xmlns:p14="http://schemas.microsoft.com/office/powerpoint/2010/main" val="11150285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r>
              <a:rPr lang="en-US" sz="2800" b="1" dirty="0"/>
              <a:t>POTENTIAL SOLUTIONS TO MITIGATING TAX ISSUES</a:t>
            </a:r>
            <a:endParaRPr lang="en-US" sz="2800" dirty="0"/>
          </a:p>
          <a:p>
            <a:pPr lvl="1"/>
            <a:r>
              <a:rPr lang="en-US" sz="2600" u="sng" dirty="0" smtClean="0"/>
              <a:t>Wait </a:t>
            </a:r>
            <a:r>
              <a:rPr lang="en-US" sz="2600" u="sng" dirty="0"/>
              <a:t>5 Years</a:t>
            </a:r>
            <a:endParaRPr lang="en-US" sz="2600" dirty="0"/>
          </a:p>
          <a:p>
            <a:pPr lvl="1"/>
            <a:r>
              <a:rPr lang="en-US" sz="2400" dirty="0"/>
              <a:t>The Big Tax burns off after 5 years and will elevate the 1374 tax.</a:t>
            </a:r>
          </a:p>
          <a:p>
            <a:pPr marL="82296" indent="0">
              <a:buNone/>
            </a:pPr>
            <a:r>
              <a:rPr lang="en-US" dirty="0"/>
              <a:t/>
            </a:r>
            <a:br>
              <a:rPr lang="en-US" dirty="0"/>
            </a:br>
            <a:r>
              <a:rPr lang="en-US" dirty="0"/>
              <a:t> </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51</a:t>
            </a:fld>
            <a:endParaRPr lang="en-US" dirty="0"/>
          </a:p>
        </p:txBody>
      </p:sp>
    </p:spTree>
    <p:extLst>
      <p:ext uri="{BB962C8B-B14F-4D97-AF65-F5344CB8AC3E}">
        <p14:creationId xmlns:p14="http://schemas.microsoft.com/office/powerpoint/2010/main" val="19859419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normAutofit/>
          </a:bodyPr>
          <a:lstStyle/>
          <a:p>
            <a:r>
              <a:rPr lang="en-US" sz="2800" b="1" dirty="0"/>
              <a:t>POTENTIAL SOLUTIONS TO MITIGATING TAX ISSUES</a:t>
            </a:r>
            <a:endParaRPr lang="en-US" sz="2800" dirty="0"/>
          </a:p>
          <a:p>
            <a:pPr lvl="1"/>
            <a:r>
              <a:rPr lang="en-US" sz="2600" u="sng" dirty="0" smtClean="0"/>
              <a:t>Freeze </a:t>
            </a:r>
            <a:r>
              <a:rPr lang="en-US" sz="2600" u="sng" dirty="0"/>
              <a:t>Techniques</a:t>
            </a:r>
            <a:endParaRPr lang="en-US" sz="2600" dirty="0"/>
          </a:p>
          <a:p>
            <a:pPr lvl="2"/>
            <a:r>
              <a:rPr lang="en-US" dirty="0"/>
              <a:t>Have the S corporation form a limited liability company with the shareholders.  Use the permissible estate tax IRC §2701 </a:t>
            </a:r>
            <a:r>
              <a:rPr lang="en-US" dirty="0" smtClean="0"/>
              <a:t>freeze </a:t>
            </a:r>
            <a:r>
              <a:rPr lang="en-US" dirty="0"/>
              <a:t>technique to “cap” off further appreciation in the real estate.  Beware of business purpose, economic </a:t>
            </a:r>
            <a:r>
              <a:rPr lang="en-US" dirty="0" err="1"/>
              <a:t>subclause</a:t>
            </a:r>
            <a:r>
              <a:rPr lang="en-US" dirty="0"/>
              <a:t>, etc. issues</a:t>
            </a:r>
            <a:r>
              <a:rPr lang="en-US" dirty="0" smtClean="0"/>
              <a:t>.  See </a:t>
            </a:r>
            <a:r>
              <a:rPr lang="en-US" i="1" dirty="0" smtClean="0"/>
              <a:t>Cox</a:t>
            </a:r>
            <a:r>
              <a:rPr lang="en-US" dirty="0" smtClean="0"/>
              <a:t> case discussed below.</a:t>
            </a:r>
            <a:endParaRPr lang="en-US" dirty="0"/>
          </a:p>
          <a:p>
            <a:pPr marL="82296" indent="0">
              <a:buNone/>
            </a:pPr>
            <a:r>
              <a:rPr lang="en-US" dirty="0"/>
              <a:t/>
            </a:r>
            <a:br>
              <a:rPr lang="en-US" dirty="0"/>
            </a:br>
            <a:r>
              <a:rPr lang="en-US" dirty="0"/>
              <a:t> </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52</a:t>
            </a:fld>
            <a:endParaRPr lang="en-US" dirty="0"/>
          </a:p>
        </p:txBody>
      </p:sp>
    </p:spTree>
    <p:extLst>
      <p:ext uri="{BB962C8B-B14F-4D97-AF65-F5344CB8AC3E}">
        <p14:creationId xmlns:p14="http://schemas.microsoft.com/office/powerpoint/2010/main" val="35773474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81600"/>
          </a:xfrm>
        </p:spPr>
        <p:txBody>
          <a:bodyPr>
            <a:normAutofit fontScale="62500" lnSpcReduction="20000"/>
          </a:bodyPr>
          <a:lstStyle/>
          <a:p>
            <a:r>
              <a:rPr lang="en-US" sz="3700" b="1" dirty="0"/>
              <a:t>POPE vs. </a:t>
            </a:r>
            <a:r>
              <a:rPr lang="en-US" sz="3700" b="1" dirty="0" smtClean="0"/>
              <a:t>TALBOT</a:t>
            </a:r>
            <a:endParaRPr lang="en-US" sz="3700" dirty="0"/>
          </a:p>
          <a:p>
            <a:pPr lvl="1"/>
            <a:r>
              <a:rPr lang="en-US" sz="3200" u="sng" dirty="0" smtClean="0"/>
              <a:t>Example</a:t>
            </a:r>
            <a:r>
              <a:rPr lang="en-US" sz="3200" dirty="0"/>
              <a:t>:</a:t>
            </a:r>
          </a:p>
          <a:p>
            <a:pPr lvl="2"/>
            <a:r>
              <a:rPr lang="en-US" sz="3200" dirty="0"/>
              <a:t>S or C corporation forms a limited partnership.  The General Partner is either a sister entity, a newly found entity, or a shareholder as to a 1% interest—bona fide consideration is paid.  The corporation is issued limited partnership shares and thus declares a dividend of 49% of the limited partner shares to the shareholders.  What is the “value” of those shares?  Is it a discounted value or not</a:t>
            </a:r>
            <a:r>
              <a:rPr lang="en-US" sz="3200" dirty="0" smtClean="0"/>
              <a:t>?</a:t>
            </a:r>
          </a:p>
          <a:p>
            <a:pPr marL="658368" lvl="2" indent="0">
              <a:buNone/>
            </a:pPr>
            <a:endParaRPr lang="en-US" sz="2800" dirty="0"/>
          </a:p>
          <a:p>
            <a:pPr lvl="1"/>
            <a:r>
              <a:rPr lang="en-US" sz="3200" dirty="0"/>
              <a:t>In both </a:t>
            </a:r>
            <a:r>
              <a:rPr lang="en-US" sz="3200" i="1" dirty="0"/>
              <a:t>Talbots</a:t>
            </a:r>
            <a:r>
              <a:rPr lang="en-US" sz="3200" dirty="0"/>
              <a:t> and TAM 200443032, 100% of the limited partnership units were distributed.  A case decided after </a:t>
            </a:r>
            <a:r>
              <a:rPr lang="en-US" sz="3200" i="1" dirty="0"/>
              <a:t>Talbots</a:t>
            </a:r>
            <a:r>
              <a:rPr lang="en-US" sz="3200" dirty="0"/>
              <a:t>, </a:t>
            </a:r>
            <a:r>
              <a:rPr lang="en-US" sz="3200" i="1" dirty="0"/>
              <a:t>Cox Enterprises v. Commissioner</a:t>
            </a:r>
            <a:r>
              <a:rPr lang="en-US" sz="3200" dirty="0"/>
              <a:t>, </a:t>
            </a:r>
            <a:r>
              <a:rPr lang="en-US" sz="3200" dirty="0" err="1"/>
              <a:t>T.C</a:t>
            </a:r>
            <a:r>
              <a:rPr lang="en-US" sz="3200" dirty="0"/>
              <a:t>. Memo 2009-134, may lead to a different result if less than all of the limited partnership units are distributed </a:t>
            </a:r>
            <a:r>
              <a:rPr lang="en-US" sz="3200" u="sng" dirty="0"/>
              <a:t>and</a:t>
            </a:r>
            <a:r>
              <a:rPr lang="en-US" sz="3200" dirty="0"/>
              <a:t> the transaction has a business purpose and the transaction is “old and cold</a:t>
            </a:r>
            <a:r>
              <a:rPr lang="en-US" sz="3200" dirty="0" smtClean="0"/>
              <a:t>.”</a:t>
            </a:r>
            <a:endParaRPr lang="en-US" sz="3200" dirty="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53</a:t>
            </a:fld>
            <a:endParaRPr lang="en-US" dirty="0"/>
          </a:p>
        </p:txBody>
      </p:sp>
    </p:spTree>
    <p:extLst>
      <p:ext uri="{BB962C8B-B14F-4D97-AF65-F5344CB8AC3E}">
        <p14:creationId xmlns:p14="http://schemas.microsoft.com/office/powerpoint/2010/main" val="29901297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05400"/>
          </a:xfrm>
        </p:spPr>
        <p:txBody>
          <a:bodyPr>
            <a:normAutofit fontScale="70000" lnSpcReduction="20000"/>
          </a:bodyPr>
          <a:lstStyle/>
          <a:p>
            <a:r>
              <a:rPr lang="en-US" sz="3400" dirty="0"/>
              <a:t>In </a:t>
            </a:r>
            <a:r>
              <a:rPr lang="en-US" sz="3400" i="1" dirty="0"/>
              <a:t>Cox Enterprises, Inc. v. Commissioner,</a:t>
            </a:r>
            <a:r>
              <a:rPr lang="en-US" sz="3400" dirty="0"/>
              <a:t> a recent Tax Court memorandum decision, the question of whether the corporation was required to recognize gain in such a transaction arose in the context of the taxpayer’s motion for summary judgment.  The taxpayer conceded, for purposes of the motion, that the fair market value of the property transferred by a corporation to the partnership substantially exceeded the fair market value of the partnership interest received by the corporation in exchange.  The court concluded that, notwithstanding this concession, no distribution resulting in taxable gain to the corporation would be considered to have occurred, because there was no evidence that the discrepancy resulted from any intention by the controlling shareholders to cause the corporation to confer a benefit on the other partners.</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54</a:t>
            </a:fld>
            <a:endParaRPr lang="en-US" dirty="0"/>
          </a:p>
        </p:txBody>
      </p:sp>
    </p:spTree>
    <p:extLst>
      <p:ext uri="{BB962C8B-B14F-4D97-AF65-F5344CB8AC3E}">
        <p14:creationId xmlns:p14="http://schemas.microsoft.com/office/powerpoint/2010/main" val="41684013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Corporation’s Transfer of Value to Shareholders Using Partnership</a:t>
            </a:r>
          </a:p>
        </p:txBody>
      </p:sp>
      <p:sp>
        <p:nvSpPr>
          <p:cNvPr id="3" name="Content Placeholder 2"/>
          <p:cNvSpPr>
            <a:spLocks noGrp="1"/>
          </p:cNvSpPr>
          <p:nvPr>
            <p:ph idx="1"/>
          </p:nvPr>
        </p:nvSpPr>
        <p:spPr>
          <a:xfrm>
            <a:off x="1447800" y="1676400"/>
            <a:ext cx="7498080" cy="4800600"/>
          </a:xfrm>
        </p:spPr>
        <p:txBody>
          <a:bodyPr>
            <a:normAutofit fontScale="70000" lnSpcReduction="20000"/>
          </a:bodyPr>
          <a:lstStyle/>
          <a:p>
            <a:pPr marL="82296" indent="0" algn="just">
              <a:buNone/>
            </a:pPr>
            <a:r>
              <a:rPr lang="en-US" b="1" i="1" dirty="0" smtClean="0"/>
              <a:t>Pope </a:t>
            </a:r>
            <a:r>
              <a:rPr lang="en-US" b="1" i="1" dirty="0"/>
              <a:t>&amp; Talbot, Inc., 162 F3d 1236 (9th </a:t>
            </a:r>
            <a:r>
              <a:rPr lang="en-US" b="1" i="1" dirty="0" smtClean="0"/>
              <a:t>Cir. 1999) </a:t>
            </a:r>
          </a:p>
          <a:p>
            <a:pPr algn="just"/>
            <a:r>
              <a:rPr lang="en-US" dirty="0" smtClean="0"/>
              <a:t>The </a:t>
            </a:r>
            <a:r>
              <a:rPr lang="en-US" dirty="0"/>
              <a:t>Ninth Circuit, affirming the Tax Court, held </a:t>
            </a:r>
            <a:r>
              <a:rPr lang="en-US" dirty="0" smtClean="0"/>
              <a:t>that </a:t>
            </a:r>
            <a:r>
              <a:rPr lang="en-US" dirty="0"/>
              <a:t>when a </a:t>
            </a:r>
            <a:r>
              <a:rPr lang="en-US" dirty="0" smtClean="0"/>
              <a:t>corporation transferred </a:t>
            </a:r>
            <a:r>
              <a:rPr lang="en-US" dirty="0"/>
              <a:t>appreciated property to a limited partnership and then distributed the partnership interests to its shareholders, the corporation's recognized gain under Sec. 311 is measured by valuing the underlying assets (rather than the partnership interests) on the date of the </a:t>
            </a:r>
            <a:r>
              <a:rPr lang="en-US" dirty="0" smtClean="0"/>
              <a:t>distribution.</a:t>
            </a:r>
          </a:p>
          <a:p>
            <a:pPr algn="just"/>
            <a:r>
              <a:rPr lang="en-US" dirty="0"/>
              <a:t>T</a:t>
            </a:r>
            <a:r>
              <a:rPr lang="en-US" dirty="0" smtClean="0"/>
              <a:t>he </a:t>
            </a:r>
            <a:r>
              <a:rPr lang="en-US" dirty="0"/>
              <a:t>Ninth Circuit concluded that it would be more appropriate to rely on the testimony of valuation experts to determine the value of the properties transferred to the partnership on the distribution date. </a:t>
            </a:r>
            <a:endParaRPr lang="en-US" dirty="0" smtClean="0"/>
          </a:p>
          <a:p>
            <a:pPr algn="just"/>
            <a:r>
              <a:rPr lang="en-US" dirty="0" smtClean="0"/>
              <a:t>The </a:t>
            </a:r>
            <a:r>
              <a:rPr lang="en-US" dirty="0"/>
              <a:t>dissenting opinion argued that the majority's interpretation of the "plain meaning" of the statute leads to an anomaly in which the value of property received by shareholders differs from the value of property distributed by the corporation. </a:t>
            </a:r>
          </a:p>
        </p:txBody>
      </p:sp>
      <p:sp>
        <p:nvSpPr>
          <p:cNvPr id="4" name="Slide Number Placeholder 3"/>
          <p:cNvSpPr>
            <a:spLocks noGrp="1"/>
          </p:cNvSpPr>
          <p:nvPr>
            <p:ph type="sldNum" sz="quarter" idx="12"/>
          </p:nvPr>
        </p:nvSpPr>
        <p:spPr/>
        <p:txBody>
          <a:bodyPr/>
          <a:lstStyle/>
          <a:p>
            <a:fld id="{0A86F335-246E-40EA-9623-8471D832438D}" type="slidenum">
              <a:rPr lang="en-US" smtClean="0"/>
              <a:t>55</a:t>
            </a:fld>
            <a:endParaRPr lang="en-US" dirty="0"/>
          </a:p>
        </p:txBody>
      </p:sp>
    </p:spTree>
    <p:extLst>
      <p:ext uri="{BB962C8B-B14F-4D97-AF65-F5344CB8AC3E}">
        <p14:creationId xmlns:p14="http://schemas.microsoft.com/office/powerpoint/2010/main" val="25278100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839200" cy="1143000"/>
          </a:xfrm>
        </p:spPr>
        <p:txBody>
          <a:bodyPr>
            <a:normAutofit fontScale="90000"/>
          </a:bodyPr>
          <a:lstStyle/>
          <a:p>
            <a:pPr algn="ctr"/>
            <a:r>
              <a:rPr lang="en-US" dirty="0"/>
              <a:t>Corporation’s Transfer of Value to Shareholders Using </a:t>
            </a:r>
            <a:r>
              <a:rPr lang="en-US" dirty="0" smtClean="0"/>
              <a:t>Partnership </a:t>
            </a:r>
            <a:r>
              <a:rPr lang="en-US" sz="3600" dirty="0" smtClean="0"/>
              <a:t>(Cont’d.)</a:t>
            </a:r>
            <a:endParaRPr lang="en-US" sz="3600" dirty="0"/>
          </a:p>
        </p:txBody>
      </p:sp>
      <p:sp>
        <p:nvSpPr>
          <p:cNvPr id="3" name="Content Placeholder 2"/>
          <p:cNvSpPr>
            <a:spLocks noGrp="1"/>
          </p:cNvSpPr>
          <p:nvPr>
            <p:ph idx="1"/>
          </p:nvPr>
        </p:nvSpPr>
        <p:spPr>
          <a:xfrm>
            <a:off x="1447800" y="1676400"/>
            <a:ext cx="7498080" cy="4800600"/>
          </a:xfrm>
        </p:spPr>
        <p:txBody>
          <a:bodyPr>
            <a:normAutofit/>
          </a:bodyPr>
          <a:lstStyle/>
          <a:p>
            <a:pPr marL="82296" indent="0">
              <a:buNone/>
            </a:pPr>
            <a:r>
              <a:rPr lang="en-US" sz="2600" b="1" i="1" dirty="0"/>
              <a:t>Cox Enterprises, Inc. Subsidiaries v. </a:t>
            </a:r>
            <a:r>
              <a:rPr lang="en-US" sz="2600" b="1" i="1" dirty="0" smtClean="0"/>
              <a:t>Comr., </a:t>
            </a:r>
            <a:r>
              <a:rPr lang="en-US" sz="2600" b="1" i="1" dirty="0"/>
              <a:t>T.C. Memo </a:t>
            </a:r>
            <a:r>
              <a:rPr lang="en-US" sz="2600" b="1" i="1" dirty="0" smtClean="0"/>
              <a:t>2009-134</a:t>
            </a:r>
          </a:p>
          <a:p>
            <a:r>
              <a:rPr lang="en-US" sz="2600" dirty="0" smtClean="0"/>
              <a:t>Court held </a:t>
            </a:r>
            <a:r>
              <a:rPr lang="en-US" sz="2600" dirty="0"/>
              <a:t>that a corporation’s contribution of a television station to a partnership did not constitute a dividend even though the partnership interest it received was originally worth $60.5 million less than the assets it contributed. </a:t>
            </a:r>
            <a:endParaRPr lang="en-US" sz="2600" dirty="0" smtClean="0"/>
          </a:p>
          <a:p>
            <a:r>
              <a:rPr lang="en-US" sz="2600" dirty="0"/>
              <a:t>The IRS argued that the transfer to the partnership should be deemed an indirect distribution to the </a:t>
            </a:r>
            <a:r>
              <a:rPr lang="en-US" sz="2600" dirty="0" smtClean="0"/>
              <a:t>remainder </a:t>
            </a:r>
            <a:r>
              <a:rPr lang="en-US" sz="2600" dirty="0"/>
              <a:t>of the trusts and therefore a distribution to the trusts.</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56</a:t>
            </a:fld>
            <a:endParaRPr lang="en-US" dirty="0"/>
          </a:p>
        </p:txBody>
      </p:sp>
    </p:spTree>
    <p:extLst>
      <p:ext uri="{BB962C8B-B14F-4D97-AF65-F5344CB8AC3E}">
        <p14:creationId xmlns:p14="http://schemas.microsoft.com/office/powerpoint/2010/main" val="19449592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382000" cy="1143000"/>
          </a:xfrm>
        </p:spPr>
        <p:txBody>
          <a:bodyPr>
            <a:normAutofit fontScale="90000"/>
          </a:bodyPr>
          <a:lstStyle/>
          <a:p>
            <a:pPr algn="ctr"/>
            <a:r>
              <a:rPr lang="en-US" dirty="0"/>
              <a:t>Corporation’s Transfer of Value to Shareholders Using Partnership </a:t>
            </a:r>
            <a:r>
              <a:rPr lang="en-US" sz="3600" dirty="0"/>
              <a:t>(Cont’d.)</a:t>
            </a:r>
            <a:endParaRPr lang="en-US" dirty="0"/>
          </a:p>
        </p:txBody>
      </p:sp>
      <p:sp>
        <p:nvSpPr>
          <p:cNvPr id="3" name="Content Placeholder 2"/>
          <p:cNvSpPr>
            <a:spLocks noGrp="1"/>
          </p:cNvSpPr>
          <p:nvPr>
            <p:ph idx="1"/>
          </p:nvPr>
        </p:nvSpPr>
        <p:spPr>
          <a:xfrm>
            <a:off x="1435608" y="1447800"/>
            <a:ext cx="7498080" cy="5257800"/>
          </a:xfrm>
        </p:spPr>
        <p:txBody>
          <a:bodyPr>
            <a:noAutofit/>
          </a:bodyPr>
          <a:lstStyle/>
          <a:p>
            <a:pPr marL="82296" indent="0">
              <a:buNone/>
            </a:pPr>
            <a:r>
              <a:rPr lang="en-US" sz="1900" dirty="0"/>
              <a:t>Judge Halpern rejected the IRS’ contention. First, he held that the corporation’s transfer to the partnership “was not intended to provide a gratuitous economic benefit to the other partners....” Second, he held that, even if the corporation had made such a gratuitous transfer, the transfer did not benefit the shareholder trusts.</a:t>
            </a:r>
          </a:p>
          <a:p>
            <a:r>
              <a:rPr lang="en-US" sz="1900" dirty="0"/>
              <a:t>Several factors demonstrated that the corporation’s directors did not intend a gratuitous transfer:</a:t>
            </a:r>
          </a:p>
          <a:p>
            <a:r>
              <a:rPr lang="en-US" sz="1900" dirty="0" smtClean="0"/>
              <a:t>The </a:t>
            </a:r>
            <a:r>
              <a:rPr lang="en-US" sz="1900" dirty="0"/>
              <a:t>partnership’s formation had nontax business reasons. </a:t>
            </a:r>
            <a:r>
              <a:rPr lang="en-US" sz="1900" dirty="0" smtClean="0"/>
              <a:t>  As </a:t>
            </a:r>
            <a:r>
              <a:rPr lang="en-US" sz="1900" dirty="0"/>
              <a:t>recommended by independent consultants, the corporation tried to sell these operating assets but was unable to do so. The partnership’s formation allowed the corporation to retain, for use in other areas, the working capital it had previously needed for the television station.</a:t>
            </a:r>
          </a:p>
          <a:p>
            <a:r>
              <a:rPr lang="en-US" sz="1900" dirty="0" smtClean="0"/>
              <a:t>The </a:t>
            </a:r>
            <a:r>
              <a:rPr lang="en-US" sz="1900" dirty="0"/>
              <a:t>corporation’s board’s executive committee adopted a resolution that the other partners be required to make cash contributions to the partnership “in an amount corresponding to the fair market value of the partnership interests acquired by” those other partners. </a:t>
            </a:r>
            <a:endParaRPr lang="en-US" sz="19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57</a:t>
            </a:fld>
            <a:endParaRPr lang="en-US" dirty="0"/>
          </a:p>
        </p:txBody>
      </p:sp>
    </p:spTree>
    <p:extLst>
      <p:ext uri="{BB962C8B-B14F-4D97-AF65-F5344CB8AC3E}">
        <p14:creationId xmlns:p14="http://schemas.microsoft.com/office/powerpoint/2010/main" val="948314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229600" cy="1143000"/>
          </a:xfrm>
        </p:spPr>
        <p:txBody>
          <a:bodyPr>
            <a:normAutofit fontScale="90000"/>
          </a:bodyPr>
          <a:lstStyle/>
          <a:p>
            <a:pPr algn="ctr"/>
            <a:r>
              <a:rPr lang="en-US" dirty="0"/>
              <a:t>Corporation’s Transfer of Value to Shareholders Using Partnership </a:t>
            </a:r>
            <a:r>
              <a:rPr lang="en-US" sz="3600" dirty="0"/>
              <a:t>(Cont’d.)</a:t>
            </a:r>
            <a:endParaRPr lang="en-US" dirty="0"/>
          </a:p>
        </p:txBody>
      </p:sp>
      <p:sp>
        <p:nvSpPr>
          <p:cNvPr id="3" name="Content Placeholder 2"/>
          <p:cNvSpPr>
            <a:spLocks noGrp="1"/>
          </p:cNvSpPr>
          <p:nvPr>
            <p:ph idx="1"/>
          </p:nvPr>
        </p:nvSpPr>
        <p:spPr>
          <a:xfrm>
            <a:off x="1371600" y="1600200"/>
            <a:ext cx="7574280" cy="5334000"/>
          </a:xfrm>
        </p:spPr>
        <p:txBody>
          <a:bodyPr>
            <a:noAutofit/>
          </a:bodyPr>
          <a:lstStyle/>
          <a:p>
            <a:pPr algn="just"/>
            <a:r>
              <a:rPr lang="en-US" sz="1600" dirty="0"/>
              <a:t>The other partners’ acquisition of partnership interest was to “be on terms and conditions no less favorable to” the corporation “than the terms and conditions that would apply in a similar transaction with persons who are not affiliated with” the corporation.</a:t>
            </a:r>
          </a:p>
          <a:p>
            <a:pPr algn="just"/>
            <a:r>
              <a:rPr lang="en-US" sz="1600" dirty="0" smtClean="0"/>
              <a:t>The </a:t>
            </a:r>
            <a:r>
              <a:rPr lang="en-US" sz="1600" dirty="0"/>
              <a:t>corporation retained an outside accounting firm “to render an opinion of appropriate marketability and minority interest discounts applicable to a minority interest” in the partnership as of the date of formation. The partners made contributions based on the appraised amount. Three years later, the corporation’s management discovered errors in computing the other partners’ interests in the partnership and obtained a new appraisal. The other partners made additional contributions to bring their contributions up to the appraised value.</a:t>
            </a:r>
          </a:p>
          <a:p>
            <a:pPr algn="just"/>
            <a:r>
              <a:rPr lang="en-US" sz="1600" dirty="0" smtClean="0"/>
              <a:t>The </a:t>
            </a:r>
            <a:r>
              <a:rPr lang="en-US" sz="1600" dirty="0"/>
              <a:t>court relied on </a:t>
            </a:r>
            <a:r>
              <a:rPr lang="en-US" sz="1600" u="sng" dirty="0"/>
              <a:t>United States v. </a:t>
            </a:r>
            <a:r>
              <a:rPr lang="en-US" sz="1600" u="sng" dirty="0" err="1"/>
              <a:t>Byrum</a:t>
            </a:r>
            <a:r>
              <a:rPr lang="en-US" sz="1600" dirty="0"/>
              <a:t>, 408 U.S. 135, 137-138 (1972), to find that the controlling shareholders were subject to fiduciary duties to the minority shareholders. In the Cox case, two percent of the stock was owned by people </a:t>
            </a:r>
            <a:r>
              <a:rPr lang="en-US" sz="1600" dirty="0" smtClean="0"/>
              <a:t>who were </a:t>
            </a:r>
            <a:r>
              <a:rPr lang="en-US" sz="1600" dirty="0"/>
              <a:t>not members of the controlling family; these minority shareholders were principally employees of the corporation. Judge Halpern pointed out that the minority shareholders did not own interests in the other partners and “would not be made financially whole for the likely shortfall in income and liquidation (or sale) proceeds” if the corporation’s contribution to the partnership constituted a transfer to the other partners</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0A86F335-246E-40EA-9623-8471D832438D}" type="slidenum">
              <a:rPr lang="en-US" smtClean="0"/>
              <a:t>58</a:t>
            </a:fld>
            <a:endParaRPr lang="en-US" dirty="0"/>
          </a:p>
        </p:txBody>
      </p:sp>
    </p:spTree>
    <p:extLst>
      <p:ext uri="{BB962C8B-B14F-4D97-AF65-F5344CB8AC3E}">
        <p14:creationId xmlns:p14="http://schemas.microsoft.com/office/powerpoint/2010/main" val="1204214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2331" y="3581400"/>
            <a:ext cx="7035800" cy="2057400"/>
          </a:xfrm>
        </p:spPr>
        <p:txBody>
          <a:bodyPr>
            <a:normAutofit fontScale="70000" lnSpcReduction="20000"/>
          </a:bodyPr>
          <a:lstStyle/>
          <a:p>
            <a:pPr marL="82296" indent="0" algn="ctr">
              <a:buNone/>
            </a:pPr>
            <a:r>
              <a:rPr lang="en-US" sz="2800" b="1" dirty="0" smtClean="0"/>
              <a:t>Belan K. Wagner</a:t>
            </a:r>
            <a:endParaRPr lang="en-US" sz="2800" b="1" dirty="0"/>
          </a:p>
          <a:p>
            <a:pPr marL="82296" indent="0" algn="ctr">
              <a:buNone/>
            </a:pPr>
            <a:r>
              <a:rPr lang="en-US" sz="2800" u="sng" dirty="0" smtClean="0">
                <a:solidFill>
                  <a:srgbClr val="18515E"/>
                </a:solidFill>
              </a:rPr>
              <a:t>bwagner@wkblaw.com  </a:t>
            </a:r>
            <a:endParaRPr lang="en-US" sz="2800" dirty="0"/>
          </a:p>
          <a:p>
            <a:pPr marL="82296" indent="0" algn="ctr">
              <a:buNone/>
            </a:pPr>
            <a:r>
              <a:rPr lang="en-US" sz="2800" dirty="0"/>
              <a:t>Wagner Kirkman Blaine Klomparens &amp; Youmans LLP</a:t>
            </a:r>
          </a:p>
          <a:p>
            <a:pPr marL="82296" indent="0" algn="ctr">
              <a:buNone/>
            </a:pPr>
            <a:r>
              <a:rPr lang="en-US" sz="2800" dirty="0"/>
              <a:t>10640 Mather Blvd., Suite 200</a:t>
            </a:r>
          </a:p>
          <a:p>
            <a:pPr marL="82296" indent="0" algn="ctr">
              <a:buNone/>
            </a:pPr>
            <a:r>
              <a:rPr lang="en-US" sz="2800" dirty="0"/>
              <a:t>Mather, CA 95655</a:t>
            </a:r>
          </a:p>
          <a:p>
            <a:pPr marL="82296" indent="0" algn="ctr">
              <a:buNone/>
            </a:pPr>
            <a:r>
              <a:rPr lang="en-US" sz="2800" dirty="0" smtClean="0"/>
              <a:t>916-920-5286</a:t>
            </a:r>
          </a:p>
          <a:p>
            <a:pPr marL="82296" indent="0" algn="ctr">
              <a:buNone/>
            </a:pPr>
            <a:endParaRPr lang="en-US" sz="2800" dirty="0" smtClean="0"/>
          </a:p>
          <a:p>
            <a:pPr marL="0" indent="0">
              <a:buNone/>
            </a:pPr>
            <a:endParaRPr lang="en-US" sz="2800" u="sng" dirty="0"/>
          </a:p>
        </p:txBody>
      </p:sp>
      <p:sp>
        <p:nvSpPr>
          <p:cNvPr id="4" name="Slide Number Placeholder 3"/>
          <p:cNvSpPr>
            <a:spLocks noGrp="1"/>
          </p:cNvSpPr>
          <p:nvPr>
            <p:ph type="sldNum" sz="quarter" idx="12"/>
          </p:nvPr>
        </p:nvSpPr>
        <p:spPr/>
        <p:txBody>
          <a:bodyPr/>
          <a:lstStyle/>
          <a:p>
            <a:fld id="{0A86F335-246E-40EA-9623-8471D832438D}" type="slidenum">
              <a:rPr lang="en-US" smtClean="0"/>
              <a:t>59</a:t>
            </a:fld>
            <a:endParaRPr lang="en-US" dirty="0"/>
          </a:p>
        </p:txBody>
      </p:sp>
      <p:sp>
        <p:nvSpPr>
          <p:cNvPr id="7" name="Slide Number Placeholder 5"/>
          <p:cNvSpPr txBox="1">
            <a:spLocks/>
          </p:cNvSpPr>
          <p:nvPr/>
        </p:nvSpPr>
        <p:spPr>
          <a:xfrm>
            <a:off x="6731000" y="6245225"/>
            <a:ext cx="1955800" cy="476250"/>
          </a:xfrm>
          <a:prstGeom prst="rect">
            <a:avLst/>
          </a:prstGeom>
        </p:spPr>
        <p:txBody>
          <a:bodyPr anchor="b"/>
          <a:lstStyle>
            <a:defPPr>
              <a:defRPr lang="en-US"/>
            </a:defPPr>
            <a:lvl1pPr marL="0" algn="ctr"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tLang="en-US" dirty="0"/>
          </a:p>
        </p:txBody>
      </p:sp>
      <p:sp>
        <p:nvSpPr>
          <p:cNvPr id="8" name="Rectangle 2"/>
          <p:cNvSpPr txBox="1">
            <a:spLocks noChangeArrowheads="1"/>
          </p:cNvSpPr>
          <p:nvPr/>
        </p:nvSpPr>
        <p:spPr>
          <a:xfrm>
            <a:off x="1143000" y="381000"/>
            <a:ext cx="7543800" cy="13716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endParaRPr lang="en-US" altLang="en-US" dirty="0"/>
          </a:p>
        </p:txBody>
      </p:sp>
      <p:sp>
        <p:nvSpPr>
          <p:cNvPr id="9" name="Rectangle 3"/>
          <p:cNvSpPr txBox="1">
            <a:spLocks noChangeArrowheads="1"/>
          </p:cNvSpPr>
          <p:nvPr/>
        </p:nvSpPr>
        <p:spPr>
          <a:xfrm>
            <a:off x="1143000" y="1981200"/>
            <a:ext cx="7543800" cy="41148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ctr">
              <a:buFont typeface="Wingdings" pitchFamily="2" charset="2"/>
              <a:buNone/>
            </a:pPr>
            <a:endParaRPr lang="en-US" altLang="en-US" sz="2800" dirty="0" smtClean="0"/>
          </a:p>
        </p:txBody>
      </p:sp>
      <p:sp>
        <p:nvSpPr>
          <p:cNvPr id="2" name="Rectangle 1"/>
          <p:cNvSpPr/>
          <p:nvPr/>
        </p:nvSpPr>
        <p:spPr>
          <a:xfrm>
            <a:off x="2589291" y="2286000"/>
            <a:ext cx="5410200" cy="1077218"/>
          </a:xfrm>
          <a:prstGeom prst="rect">
            <a:avLst/>
          </a:prstGeom>
        </p:spPr>
        <p:txBody>
          <a:bodyPr wrap="square">
            <a:spAutoFit/>
          </a:bodyPr>
          <a:lstStyle/>
          <a:p>
            <a:pPr lvl="0" algn="ctr"/>
            <a:r>
              <a:rPr lang="en-US" altLang="en-US" sz="3600" dirty="0" smtClean="0">
                <a:solidFill>
                  <a:prstClr val="black"/>
                </a:solidFill>
              </a:rPr>
              <a:t>Questions or Comments?</a:t>
            </a:r>
          </a:p>
          <a:p>
            <a:pPr lvl="0" algn="ctr"/>
            <a:r>
              <a:rPr lang="en-US" altLang="en-US" sz="2800" dirty="0" smtClean="0">
                <a:solidFill>
                  <a:prstClr val="black"/>
                </a:solidFill>
              </a:rPr>
              <a:t> </a:t>
            </a:r>
            <a:endParaRPr lang="en-US" altLang="en-US" sz="2800" dirty="0">
              <a:solidFill>
                <a:prstClr val="black"/>
              </a:solidFill>
            </a:endParaRPr>
          </a:p>
        </p:txBody>
      </p:sp>
      <p:sp>
        <p:nvSpPr>
          <p:cNvPr id="10" name="Rectangle 9"/>
          <p:cNvSpPr/>
          <p:nvPr/>
        </p:nvSpPr>
        <p:spPr>
          <a:xfrm>
            <a:off x="457200" y="6133566"/>
            <a:ext cx="2997200" cy="400110"/>
          </a:xfrm>
          <a:prstGeom prst="rect">
            <a:avLst/>
          </a:prstGeom>
        </p:spPr>
        <p:txBody>
          <a:bodyPr wrap="square">
            <a:spAutoFit/>
          </a:bodyPr>
          <a:lstStyle/>
          <a:p>
            <a:pPr marL="82296" lvl="0" algn="ctr">
              <a:spcBef>
                <a:spcPts val="600"/>
              </a:spcBef>
              <a:buClr>
                <a:srgbClr val="3891A7"/>
              </a:buClr>
              <a:buSzPct val="80000"/>
            </a:pPr>
            <a:r>
              <a:rPr lang="en-US" sz="2000" dirty="0">
                <a:solidFill>
                  <a:prstClr val="black"/>
                </a:solidFill>
              </a:rPr>
              <a:t>www.wkblaw.com </a:t>
            </a:r>
          </a:p>
        </p:txBody>
      </p:sp>
      <p:sp>
        <p:nvSpPr>
          <p:cNvPr id="11" name="Rectangle 10"/>
          <p:cNvSpPr/>
          <p:nvPr/>
        </p:nvSpPr>
        <p:spPr>
          <a:xfrm>
            <a:off x="5791200" y="6133566"/>
            <a:ext cx="3695700" cy="400110"/>
          </a:xfrm>
          <a:prstGeom prst="rect">
            <a:avLst/>
          </a:prstGeom>
        </p:spPr>
        <p:txBody>
          <a:bodyPr wrap="square">
            <a:spAutoFit/>
          </a:bodyPr>
          <a:lstStyle/>
          <a:p>
            <a:pPr marL="82296" lvl="0" algn="ctr">
              <a:spcBef>
                <a:spcPts val="600"/>
              </a:spcBef>
              <a:buClr>
                <a:srgbClr val="3891A7"/>
              </a:buClr>
              <a:buSzPct val="80000"/>
            </a:pPr>
            <a:r>
              <a:rPr lang="en-US" sz="2000" dirty="0">
                <a:solidFill>
                  <a:prstClr val="black"/>
                </a:solidFill>
              </a:rPr>
              <a:t>www.facebook.com/wkblaw</a:t>
            </a:r>
          </a:p>
        </p:txBody>
      </p:sp>
      <p:sp>
        <p:nvSpPr>
          <p:cNvPr id="12" name="Title 1"/>
          <p:cNvSpPr>
            <a:spLocks noGrp="1"/>
          </p:cNvSpPr>
          <p:nvPr>
            <p:ph type="title"/>
          </p:nvPr>
        </p:nvSpPr>
        <p:spPr>
          <a:xfrm>
            <a:off x="937537" y="152400"/>
            <a:ext cx="8229600" cy="1447800"/>
          </a:xfrm>
        </p:spPr>
        <p:txBody>
          <a:bodyPr>
            <a:normAutofit/>
          </a:bodyPr>
          <a:lstStyle/>
          <a:p>
            <a:pPr algn="ctr"/>
            <a:r>
              <a:rPr lang="en-US" sz="7200" dirty="0" smtClean="0"/>
              <a:t>THANK YOU </a:t>
            </a:r>
            <a:endParaRPr lang="en-US" sz="7200" dirty="0"/>
          </a:p>
        </p:txBody>
      </p:sp>
    </p:spTree>
    <p:extLst>
      <p:ext uri="{BB962C8B-B14F-4D97-AF65-F5344CB8AC3E}">
        <p14:creationId xmlns:p14="http://schemas.microsoft.com/office/powerpoint/2010/main" val="257450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Tax Factors used </a:t>
            </a:r>
            <a:r>
              <a:rPr lang="en-US" sz="4000" dirty="0"/>
              <a:t>t</a:t>
            </a:r>
            <a:r>
              <a:rPr lang="en-US" sz="4000" dirty="0" smtClean="0"/>
              <a:t>o Distinguish </a:t>
            </a:r>
            <a:br>
              <a:rPr lang="en-US" sz="4000" dirty="0" smtClean="0"/>
            </a:br>
            <a:r>
              <a:rPr lang="en-US" sz="4000" dirty="0" smtClean="0"/>
              <a:t>Partnerships from Co-Tenancy</a:t>
            </a:r>
            <a:endParaRPr lang="en-US" sz="4000" dirty="0"/>
          </a:p>
        </p:txBody>
      </p:sp>
      <p:sp>
        <p:nvSpPr>
          <p:cNvPr id="3" name="Content Placeholder 2"/>
          <p:cNvSpPr>
            <a:spLocks noGrp="1"/>
          </p:cNvSpPr>
          <p:nvPr>
            <p:ph idx="1"/>
          </p:nvPr>
        </p:nvSpPr>
        <p:spPr>
          <a:xfrm>
            <a:off x="1143000" y="1752600"/>
            <a:ext cx="7543800" cy="4953000"/>
          </a:xfrm>
        </p:spPr>
        <p:txBody>
          <a:bodyPr>
            <a:normAutofit/>
          </a:bodyPr>
          <a:lstStyle/>
          <a:p>
            <a:pPr marL="0" indent="0" algn="just">
              <a:buNone/>
            </a:pPr>
            <a:r>
              <a:rPr lang="en-US" sz="2400" dirty="0" smtClean="0"/>
              <a:t>In </a:t>
            </a:r>
            <a:r>
              <a:rPr lang="en-US" sz="2400" dirty="0"/>
              <a:t>distinguishing a partnership from a mere co-ownership of property, two cases listing a number of the factors that determine a partnership are </a:t>
            </a:r>
            <a:r>
              <a:rPr lang="en-US" sz="2400" i="1" u="sng" dirty="0"/>
              <a:t>Comr. v. Tower</a:t>
            </a:r>
            <a:r>
              <a:rPr lang="en-US" sz="2400" u="sng" dirty="0"/>
              <a:t> </a:t>
            </a:r>
            <a:r>
              <a:rPr lang="en-US" sz="2400" dirty="0"/>
              <a:t>(1946) 327 U.S. 280, and </a:t>
            </a:r>
            <a:r>
              <a:rPr lang="en-US" sz="2400" i="1" u="sng" dirty="0"/>
              <a:t>Comr. v. Culbertson</a:t>
            </a:r>
            <a:r>
              <a:rPr lang="en-US" sz="2400" dirty="0"/>
              <a:t> (1949) 337 U.S. </a:t>
            </a:r>
            <a:r>
              <a:rPr lang="en-US" sz="2400" dirty="0" smtClean="0"/>
              <a:t>733. </a:t>
            </a:r>
            <a:endParaRPr lang="en-US" sz="2400" dirty="0"/>
          </a:p>
          <a:p>
            <a:pPr marL="0" indent="0" algn="just">
              <a:buNone/>
            </a:pPr>
            <a:endParaRPr lang="en-US" sz="2400" dirty="0" smtClean="0"/>
          </a:p>
          <a:p>
            <a:pPr marL="0" indent="0" algn="just">
              <a:buNone/>
            </a:pPr>
            <a:r>
              <a:rPr lang="en-US" sz="2400" dirty="0" smtClean="0"/>
              <a:t>If </a:t>
            </a:r>
            <a:r>
              <a:rPr lang="en-US" sz="2400" dirty="0"/>
              <a:t>most of these factors are present, a co-ownership of property or jointly conducted activity will generally be for tax purposes found to be a partnership</a:t>
            </a:r>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6</a:t>
            </a:fld>
            <a:endParaRPr lang="en-US" dirty="0"/>
          </a:p>
        </p:txBody>
      </p:sp>
    </p:spTree>
    <p:extLst>
      <p:ext uri="{BB962C8B-B14F-4D97-AF65-F5344CB8AC3E}">
        <p14:creationId xmlns:p14="http://schemas.microsoft.com/office/powerpoint/2010/main" val="88544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8077200" cy="1371600"/>
          </a:xfrm>
        </p:spPr>
        <p:txBody>
          <a:bodyPr>
            <a:noAutofit/>
          </a:bodyPr>
          <a:lstStyle/>
          <a:p>
            <a:pPr algn="ctr"/>
            <a:r>
              <a:rPr lang="en-US" sz="3800" dirty="0"/>
              <a:t>Tax Factors used to Distinguish </a:t>
            </a:r>
            <a:br>
              <a:rPr lang="en-US" sz="3800" dirty="0"/>
            </a:br>
            <a:r>
              <a:rPr lang="en-US" sz="3800" dirty="0"/>
              <a:t>Partnerships from </a:t>
            </a:r>
            <a:r>
              <a:rPr lang="en-US" sz="3800" dirty="0" smtClean="0"/>
              <a:t>Co-Tenancy (Cont’d.)</a:t>
            </a:r>
            <a:endParaRPr lang="en-US" sz="3800" dirty="0"/>
          </a:p>
        </p:txBody>
      </p:sp>
      <p:sp>
        <p:nvSpPr>
          <p:cNvPr id="3" name="Content Placeholder 2"/>
          <p:cNvSpPr>
            <a:spLocks noGrp="1"/>
          </p:cNvSpPr>
          <p:nvPr>
            <p:ph idx="1"/>
          </p:nvPr>
        </p:nvSpPr>
        <p:spPr>
          <a:xfrm>
            <a:off x="1143000" y="1600200"/>
            <a:ext cx="7543800" cy="4953000"/>
          </a:xfrm>
        </p:spPr>
        <p:txBody>
          <a:bodyPr>
            <a:normAutofit fontScale="92500"/>
          </a:bodyPr>
          <a:lstStyle/>
          <a:p>
            <a:pPr marL="0" indent="0" algn="just">
              <a:buNone/>
            </a:pPr>
            <a:r>
              <a:rPr lang="en-US" sz="2400" dirty="0"/>
              <a:t>The factors most frequently taken into account include: </a:t>
            </a:r>
          </a:p>
          <a:p>
            <a:pPr marL="0" indent="0" algn="just">
              <a:buNone/>
              <a:tabLst>
                <a:tab pos="457200" algn="l"/>
              </a:tabLst>
            </a:pPr>
            <a:r>
              <a:rPr lang="en-US" sz="2400" dirty="0"/>
              <a:t>1.	Joint contribution of capital or services; </a:t>
            </a:r>
          </a:p>
          <a:p>
            <a:pPr marL="0" indent="0" algn="just">
              <a:buNone/>
              <a:tabLst>
                <a:tab pos="457200" algn="l"/>
              </a:tabLst>
            </a:pPr>
            <a:r>
              <a:rPr lang="en-US" sz="2400" dirty="0"/>
              <a:t>2.	The purpose of carrying on a trade or business; </a:t>
            </a:r>
          </a:p>
          <a:p>
            <a:pPr marL="0" indent="0" algn="just">
              <a:buNone/>
              <a:tabLst>
                <a:tab pos="457200" algn="l"/>
              </a:tabLst>
            </a:pPr>
            <a:r>
              <a:rPr lang="en-US" sz="2400" dirty="0"/>
              <a:t>3.	Joint ownership of the capital contributions and earning </a:t>
            </a:r>
            <a:r>
              <a:rPr lang="en-US" sz="2400" dirty="0" smtClean="0"/>
              <a:t>	of </a:t>
            </a:r>
            <a:r>
              <a:rPr lang="en-US" sz="2400" dirty="0"/>
              <a:t>the enterprise; </a:t>
            </a:r>
          </a:p>
          <a:p>
            <a:pPr marL="457200" indent="-457200" algn="just">
              <a:buAutoNum type="arabicPeriod" startAt="4"/>
              <a:tabLst>
                <a:tab pos="457200" algn="l"/>
              </a:tabLst>
            </a:pPr>
            <a:r>
              <a:rPr lang="en-US" sz="2400" dirty="0" smtClean="0"/>
              <a:t>Sharing </a:t>
            </a:r>
            <a:r>
              <a:rPr lang="en-US" sz="2400" dirty="0"/>
              <a:t>profits and losses; </a:t>
            </a:r>
            <a:endParaRPr lang="en-US" sz="2400" dirty="0" smtClean="0"/>
          </a:p>
          <a:p>
            <a:pPr marL="457200" indent="-457200" algn="just">
              <a:buAutoNum type="arabicPeriod" startAt="4"/>
              <a:tabLst>
                <a:tab pos="457200" algn="l"/>
              </a:tabLst>
            </a:pPr>
            <a:r>
              <a:rPr lang="en-US" sz="2400" dirty="0" smtClean="0"/>
              <a:t>Mutual </a:t>
            </a:r>
            <a:r>
              <a:rPr lang="en-US" sz="2400" dirty="0"/>
              <a:t>control of the business; </a:t>
            </a:r>
            <a:endParaRPr lang="en-US" sz="2400" dirty="0" smtClean="0"/>
          </a:p>
          <a:p>
            <a:pPr marL="0" indent="0">
              <a:buNone/>
              <a:tabLst>
                <a:tab pos="457200" algn="l"/>
              </a:tabLst>
            </a:pPr>
            <a:r>
              <a:rPr lang="en-US" sz="2400" dirty="0"/>
              <a:t>6.	The parties’ agreement and their conduct relative thereto; </a:t>
            </a:r>
          </a:p>
          <a:p>
            <a:pPr marL="0" indent="0">
              <a:buNone/>
              <a:tabLst>
                <a:tab pos="457200" algn="l"/>
              </a:tabLst>
            </a:pPr>
            <a:r>
              <a:rPr lang="en-US" sz="2400" dirty="0"/>
              <a:t>7.	Maintaining separate books of accounts for the business; </a:t>
            </a:r>
          </a:p>
          <a:p>
            <a:pPr marL="0" indent="0">
              <a:buNone/>
              <a:tabLst>
                <a:tab pos="457200" algn="l"/>
              </a:tabLst>
            </a:pPr>
            <a:r>
              <a:rPr lang="en-US" sz="2400" dirty="0"/>
              <a:t>8.	Representing the business to others as a partnership; and </a:t>
            </a:r>
          </a:p>
          <a:p>
            <a:pPr marL="457200" indent="-457200">
              <a:buNone/>
              <a:tabLst>
                <a:tab pos="457200" algn="l"/>
              </a:tabLst>
            </a:pPr>
            <a:r>
              <a:rPr lang="en-US" sz="2400" dirty="0"/>
              <a:t>9.	Conducting business, holding title to property and filing tax returns in the partnership name.</a:t>
            </a:r>
          </a:p>
          <a:p>
            <a:pPr marL="457200" indent="-457200" algn="just">
              <a:buAutoNum type="arabicPeriod" startAt="5"/>
              <a:tabLst>
                <a:tab pos="457200" algn="l"/>
              </a:tabLst>
            </a:pPr>
            <a:endParaRPr lang="en-US" sz="2400" dirty="0"/>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7</a:t>
            </a:fld>
            <a:endParaRPr lang="en-US" dirty="0"/>
          </a:p>
        </p:txBody>
      </p:sp>
    </p:spTree>
    <p:extLst>
      <p:ext uri="{BB962C8B-B14F-4D97-AF65-F5344CB8AC3E}">
        <p14:creationId xmlns:p14="http://schemas.microsoft.com/office/powerpoint/2010/main" val="656411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401762"/>
          </a:xfrm>
        </p:spPr>
        <p:txBody>
          <a:bodyPr>
            <a:noAutofit/>
          </a:bodyPr>
          <a:lstStyle/>
          <a:p>
            <a:pPr algn="ctr"/>
            <a:r>
              <a:rPr lang="en-US" sz="4000" dirty="0" smtClean="0"/>
              <a:t>IRS Conditions for Determining Co-Tenancy as opposed to a Partnership</a:t>
            </a:r>
            <a:endParaRPr lang="en-US" sz="4000" dirty="0"/>
          </a:p>
        </p:txBody>
      </p:sp>
      <p:sp>
        <p:nvSpPr>
          <p:cNvPr id="3" name="Content Placeholder 2"/>
          <p:cNvSpPr>
            <a:spLocks noGrp="1"/>
          </p:cNvSpPr>
          <p:nvPr>
            <p:ph idx="1"/>
          </p:nvPr>
        </p:nvSpPr>
        <p:spPr>
          <a:xfrm>
            <a:off x="1143000" y="1905000"/>
            <a:ext cx="7543800" cy="4343400"/>
          </a:xfrm>
        </p:spPr>
        <p:txBody>
          <a:bodyPr>
            <a:normAutofit/>
          </a:bodyPr>
          <a:lstStyle/>
          <a:p>
            <a:pPr marL="0" indent="0" algn="just">
              <a:buNone/>
              <a:tabLst>
                <a:tab pos="457200" algn="l"/>
              </a:tabLst>
            </a:pPr>
            <a:r>
              <a:rPr lang="en-US" sz="2400" dirty="0"/>
              <a:t>Revenue Procedure 2002-22, I.R.B. 2002-14 (Mar. 19, 2002) specifies 15 conditions under which, if applicable to a situation, the IRS will consider that an undivided fractional interest in rental real property is a co-tenancy and not an interest in a partnership within the meaning of </a:t>
            </a:r>
            <a:r>
              <a:rPr lang="en-US" sz="2400" dirty="0" err="1"/>
              <a:t>Regs</a:t>
            </a:r>
            <a:r>
              <a:rPr lang="en-US" sz="2400" dirty="0"/>
              <a:t>. § 301.7701-2(a). Even if the conditions described below are not satisfied, the IRS may still rule that a co-tenancy exists where the facts and circumstances clearly establish such a ruling is appropriate. The conditions include the following:</a:t>
            </a:r>
          </a:p>
          <a:p>
            <a:pPr marL="0" indent="0">
              <a:buNone/>
              <a:tabLst>
                <a:tab pos="457200" algn="l"/>
              </a:tabLst>
            </a:pPr>
            <a:r>
              <a:rPr lang="en-US" sz="2400" dirty="0" smtClean="0"/>
              <a:t> </a:t>
            </a:r>
            <a:endParaRPr lang="en-US" sz="2400" dirty="0"/>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8</a:t>
            </a:fld>
            <a:endParaRPr lang="en-US" dirty="0"/>
          </a:p>
        </p:txBody>
      </p:sp>
    </p:spTree>
    <p:extLst>
      <p:ext uri="{BB962C8B-B14F-4D97-AF65-F5344CB8AC3E}">
        <p14:creationId xmlns:p14="http://schemas.microsoft.com/office/powerpoint/2010/main" val="1207526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Autofit/>
          </a:bodyPr>
          <a:lstStyle/>
          <a:p>
            <a:pPr algn="ctr"/>
            <a:r>
              <a:rPr lang="en-US" sz="3400" dirty="0"/>
              <a:t>IRS Conditions for Determining Co-Tenancy as opposed to a </a:t>
            </a:r>
            <a:r>
              <a:rPr lang="en-US" sz="3400" dirty="0" smtClean="0"/>
              <a:t>Partnership </a:t>
            </a:r>
            <a:r>
              <a:rPr lang="en-US" sz="3400" dirty="0"/>
              <a:t>(Cont’d.)</a:t>
            </a:r>
          </a:p>
        </p:txBody>
      </p:sp>
      <p:sp>
        <p:nvSpPr>
          <p:cNvPr id="3" name="Content Placeholder 2"/>
          <p:cNvSpPr>
            <a:spLocks noGrp="1"/>
          </p:cNvSpPr>
          <p:nvPr>
            <p:ph idx="1"/>
          </p:nvPr>
        </p:nvSpPr>
        <p:spPr>
          <a:xfrm>
            <a:off x="1143000" y="1600200"/>
            <a:ext cx="7543800" cy="4953000"/>
          </a:xfrm>
        </p:spPr>
        <p:txBody>
          <a:bodyPr>
            <a:normAutofit/>
          </a:bodyPr>
          <a:lstStyle/>
          <a:p>
            <a:pPr marL="457200" indent="-457200">
              <a:spcAft>
                <a:spcPts val="600"/>
              </a:spcAft>
              <a:buAutoNum type="arabicPeriod"/>
              <a:tabLst>
                <a:tab pos="457200" algn="l"/>
              </a:tabLst>
            </a:pPr>
            <a:r>
              <a:rPr lang="en-US" sz="2000" u="sng" dirty="0" smtClean="0"/>
              <a:t>Tenancy </a:t>
            </a:r>
            <a:r>
              <a:rPr lang="en-US" sz="2000" u="sng" dirty="0"/>
              <a:t>in Common Ownership</a:t>
            </a:r>
            <a:r>
              <a:rPr lang="en-US" sz="2000" dirty="0"/>
              <a:t>.  Each co-owner holds property title as a tenant in common under local </a:t>
            </a:r>
            <a:r>
              <a:rPr lang="en-US" sz="2000" dirty="0" smtClean="0"/>
              <a:t>law.</a:t>
            </a:r>
          </a:p>
          <a:p>
            <a:pPr marL="457200" indent="-457200">
              <a:spcAft>
                <a:spcPts val="600"/>
              </a:spcAft>
              <a:buAutoNum type="arabicPeriod"/>
              <a:tabLst>
                <a:tab pos="457200" algn="l"/>
              </a:tabLst>
            </a:pPr>
            <a:r>
              <a:rPr lang="en-US" sz="2000" u="sng" dirty="0" smtClean="0"/>
              <a:t>Number </a:t>
            </a:r>
            <a:r>
              <a:rPr lang="en-US" sz="2000" u="sng" dirty="0"/>
              <a:t>of Co-Owners</a:t>
            </a:r>
            <a:r>
              <a:rPr lang="en-US" sz="2000" dirty="0"/>
              <a:t>.  The number of co-owners is limited to no more than 35 </a:t>
            </a:r>
            <a:r>
              <a:rPr lang="en-US" sz="2000" dirty="0" smtClean="0"/>
              <a:t>persons.</a:t>
            </a:r>
          </a:p>
          <a:p>
            <a:pPr marL="457200" indent="-457200">
              <a:spcAft>
                <a:spcPts val="600"/>
              </a:spcAft>
              <a:buAutoNum type="arabicPeriod"/>
              <a:tabLst>
                <a:tab pos="457200" algn="l"/>
              </a:tabLst>
            </a:pPr>
            <a:r>
              <a:rPr lang="en-US" sz="2000" u="sng" dirty="0" smtClean="0"/>
              <a:t>No </a:t>
            </a:r>
            <a:r>
              <a:rPr lang="en-US" sz="2000" u="sng" dirty="0"/>
              <a:t>Treatment of </a:t>
            </a:r>
            <a:r>
              <a:rPr lang="en-US" sz="2000" u="sng" dirty="0" smtClean="0"/>
              <a:t>Co-Ownership as </a:t>
            </a:r>
            <a:r>
              <a:rPr lang="en-US" sz="2000" u="sng" dirty="0"/>
              <a:t>an Entity</a:t>
            </a:r>
            <a:r>
              <a:rPr lang="en-US" sz="2000" dirty="0"/>
              <a:t>.  Neither the co-ownership nor the co-owners themselves hold itself or themselves out as a partnership or other form of business entity, or as partners, shareholders or members thereof</a:t>
            </a:r>
            <a:r>
              <a:rPr lang="en-US" sz="2000" dirty="0" smtClean="0"/>
              <a:t>.</a:t>
            </a:r>
          </a:p>
          <a:p>
            <a:pPr marL="457200" indent="-457200">
              <a:spcAft>
                <a:spcPts val="600"/>
              </a:spcAft>
              <a:buFont typeface="Wingdings 2"/>
              <a:buAutoNum type="arabicPeriod"/>
              <a:tabLst>
                <a:tab pos="457200" algn="l"/>
              </a:tabLst>
            </a:pPr>
            <a:r>
              <a:rPr lang="en-US" sz="2000" u="sng" dirty="0" smtClean="0"/>
              <a:t>Co-Ownership </a:t>
            </a:r>
            <a:r>
              <a:rPr lang="en-US" sz="2000" u="sng" dirty="0"/>
              <a:t>Agreement</a:t>
            </a:r>
            <a:r>
              <a:rPr lang="en-US" sz="2000" dirty="0"/>
              <a:t>.  The co-owners may enter into a limited co-ownership agreement that may run with the land.  For example, a co-ownership agreement may provide that a co-owner must offer the co-ownership interest for sale to the other co-owners, the sponsor, or the lessee at fair market value.</a:t>
            </a:r>
          </a:p>
          <a:p>
            <a:pPr marL="457200" indent="-457200">
              <a:spcAft>
                <a:spcPts val="600"/>
              </a:spcAft>
              <a:buAutoNum type="arabicPeriod"/>
              <a:tabLst>
                <a:tab pos="457200" algn="l"/>
              </a:tabLst>
            </a:pPr>
            <a:endParaRPr lang="en-US" sz="2400" dirty="0"/>
          </a:p>
          <a:p>
            <a:pPr marL="0" indent="0">
              <a:buNone/>
              <a:tabLst>
                <a:tab pos="457200" algn="l"/>
              </a:tabLst>
            </a:pPr>
            <a:endParaRPr lang="en-US" sz="2400" dirty="0"/>
          </a:p>
          <a:p>
            <a:pPr marL="0" indent="0">
              <a:buNone/>
              <a:tabLst>
                <a:tab pos="457200" algn="l"/>
              </a:tabLst>
            </a:pPr>
            <a:endParaRPr lang="en-US" sz="2400" dirty="0"/>
          </a:p>
          <a:p>
            <a:endParaRPr lang="en-US"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9</a:t>
            </a:fld>
            <a:endParaRPr lang="en-US" dirty="0"/>
          </a:p>
        </p:txBody>
      </p:sp>
    </p:spTree>
    <p:extLst>
      <p:ext uri="{BB962C8B-B14F-4D97-AF65-F5344CB8AC3E}">
        <p14:creationId xmlns:p14="http://schemas.microsoft.com/office/powerpoint/2010/main" val="1460001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2174</TotalTime>
  <Words>5271</Words>
  <Application>Microsoft Office PowerPoint</Application>
  <PresentationFormat>On-screen Show (4:3)</PresentationFormat>
  <Paragraphs>332</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Solstice</vt:lpstr>
      <vt:lpstr>Federal, State, Local and International Taxation Conference</vt:lpstr>
      <vt:lpstr>PowerPoint Presentation</vt:lpstr>
      <vt:lpstr>Tenancy In Common</vt:lpstr>
      <vt:lpstr>Definition of a Partnership </vt:lpstr>
      <vt:lpstr>Partnership vs. Co-Tenancy</vt:lpstr>
      <vt:lpstr>Tax Factors used to Distinguish  Partnerships from Co-Tenancy</vt:lpstr>
      <vt:lpstr>Tax Factors used to Distinguish  Partnerships from Co-Tenancy (Cont’d.)</vt:lpstr>
      <vt:lpstr>IRS Conditions for Determining Co-Tenancy as opposed to a Partnership</vt:lpstr>
      <vt:lpstr>IRS Conditions for Determining Co-Tenancy as opposed to a Partnership (Cont’d.)</vt:lpstr>
      <vt:lpstr>IRS Conditions for Determining Co-Tenancy as opposed to a Partnership (Cont’d.)</vt:lpstr>
      <vt:lpstr>IRS Conditions for Determining Co-Tenancy as opposed to a Partnership (Cont’d.)</vt:lpstr>
      <vt:lpstr>IRS Conditions for Determining Co-Tenancy as opposed to a Partnership (Cont’d.)</vt:lpstr>
      <vt:lpstr>IRS Conditions for Determining Co-Tenancy as opposed to a Partnership (Cont’d.)</vt:lpstr>
      <vt:lpstr>IRS Conditions for Determining Co-Tenancy as opposed to a Partnership (Cont’d.)</vt:lpstr>
      <vt:lpstr>State Law </vt:lpstr>
      <vt:lpstr>State Law (Cont’d.)</vt:lpstr>
      <vt:lpstr>State Law (Cont’d.)</vt:lpstr>
      <vt:lpstr>State Law (Cont’d.)</vt:lpstr>
      <vt:lpstr>Other Factors </vt:lpstr>
      <vt:lpstr>Election to be Excluded from Subchapter K</vt:lpstr>
      <vt:lpstr>Election to be Excluded from Subchapter K (Cont’d.)</vt:lpstr>
      <vt:lpstr>Election to be Excluded from Subchapter K (Cont’d.)</vt:lpstr>
      <vt:lpstr>Election to be Excluded from Subchapter K (Cont’d.)</vt:lpstr>
      <vt:lpstr>Election to be Excluded from Subchapter K (Cont’d.)</vt:lpstr>
      <vt:lpstr>Election to be Excluded from Subchapter K (Cont’d.)</vt:lpstr>
      <vt:lpstr>Election to be Excluded from Subchapter K (Cont’d.)</vt:lpstr>
      <vt:lpstr>PowerPoint Presentation</vt:lpstr>
      <vt:lpstr>Negative Basis</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Negative Basis (Cont’d.)</vt:lpstr>
      <vt:lpstr>Real Estate in Corporations</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Corporation’s Transfer of Value to Shareholders Using Partnership</vt:lpstr>
      <vt:lpstr>Corporation’s Transfer of Value to Shareholders Using Partnership (Cont’d.)</vt:lpstr>
      <vt:lpstr>Corporation’s Transfer of Value to Shareholders Using Partnership (Cont’d.)</vt:lpstr>
      <vt:lpstr>Corporation’s Transfer of Value to Shareholders Using Partnership (Cont’d.)</vt:lpstr>
      <vt:lpstr>THANK YOU </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104</dc:title>
  <dc:creator>Laura Metz</dc:creator>
  <cp:lastModifiedBy>Tricia Nelson</cp:lastModifiedBy>
  <cp:revision>123</cp:revision>
  <cp:lastPrinted>2016-10-11T22:42:06Z</cp:lastPrinted>
  <dcterms:created xsi:type="dcterms:W3CDTF">2015-05-28T18:15:51Z</dcterms:created>
  <dcterms:modified xsi:type="dcterms:W3CDTF">2016-10-11T23:27:19Z</dcterms:modified>
</cp:coreProperties>
</file>