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989"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E300F0-944B-43AB-802D-68CB4A8E73E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1418451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300F0-944B-43AB-802D-68CB4A8E73E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150426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300F0-944B-43AB-802D-68CB4A8E73E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3900954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300F0-944B-43AB-802D-68CB4A8E73E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233293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300F0-944B-43AB-802D-68CB4A8E73E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3126281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E300F0-944B-43AB-802D-68CB4A8E73E4}"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214692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300F0-944B-43AB-802D-68CB4A8E73E4}"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355772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E300F0-944B-43AB-802D-68CB4A8E73E4}"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168517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300F0-944B-43AB-802D-68CB4A8E73E4}"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397529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300F0-944B-43AB-802D-68CB4A8E73E4}"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3475499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300F0-944B-43AB-802D-68CB4A8E73E4}"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1ACEB-4A1F-4EF3-8B9A-C5A9E4253283}" type="slidenum">
              <a:rPr lang="en-US" smtClean="0"/>
              <a:t>‹#›</a:t>
            </a:fld>
            <a:endParaRPr lang="en-US"/>
          </a:p>
        </p:txBody>
      </p:sp>
    </p:spTree>
    <p:extLst>
      <p:ext uri="{BB962C8B-B14F-4D97-AF65-F5344CB8AC3E}">
        <p14:creationId xmlns:p14="http://schemas.microsoft.com/office/powerpoint/2010/main" val="2078123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300F0-944B-43AB-802D-68CB4A8E73E4}" type="datetimeFigureOut">
              <a:rPr lang="en-US" smtClean="0"/>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1ACEB-4A1F-4EF3-8B9A-C5A9E4253283}" type="slidenum">
              <a:rPr lang="en-US" smtClean="0"/>
              <a:t>‹#›</a:t>
            </a:fld>
            <a:endParaRPr lang="en-US"/>
          </a:p>
        </p:txBody>
      </p:sp>
    </p:spTree>
    <p:extLst>
      <p:ext uri="{BB962C8B-B14F-4D97-AF65-F5344CB8AC3E}">
        <p14:creationId xmlns:p14="http://schemas.microsoft.com/office/powerpoint/2010/main" val="133108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71600" y="1676400"/>
            <a:ext cx="7498080" cy="4800600"/>
          </a:xfrm>
        </p:spPr>
        <p:txBody>
          <a:bodyPr>
            <a:normAutofit/>
          </a:bodyPr>
          <a:lstStyle/>
          <a:p>
            <a:pPr marL="82296" indent="0" algn="ctr">
              <a:buNone/>
            </a:pPr>
            <a:r>
              <a:rPr lang="en-US" sz="6600" dirty="0" smtClean="0">
                <a:solidFill>
                  <a:schemeClr val="accent3">
                    <a:lumMod val="50000"/>
                  </a:schemeClr>
                </a:solidFill>
                <a:effectLst>
                  <a:outerShdw blurRad="38100" dist="38100" dir="2700000" algn="tl">
                    <a:srgbClr val="000000">
                      <a:alpha val="43137"/>
                    </a:srgbClr>
                  </a:outerShdw>
                </a:effectLst>
              </a:rPr>
              <a:t>Real Estate in Corporations: </a:t>
            </a:r>
          </a:p>
          <a:p>
            <a:pPr marL="82296" indent="0" algn="ctr">
              <a:buNone/>
            </a:pPr>
            <a:r>
              <a:rPr lang="en-US" sz="6600" dirty="0" smtClean="0">
                <a:solidFill>
                  <a:schemeClr val="accent3">
                    <a:lumMod val="50000"/>
                  </a:schemeClr>
                </a:solidFill>
                <a:effectLst>
                  <a:outerShdw blurRad="38100" dist="38100" dir="2700000" algn="tl">
                    <a:srgbClr val="000000">
                      <a:alpha val="43137"/>
                    </a:srgbClr>
                  </a:outerShdw>
                </a:effectLst>
              </a:rPr>
              <a:t>Don’t Do It!</a:t>
            </a:r>
            <a:endParaRPr lang="en-US" sz="6600" dirty="0">
              <a:solidFill>
                <a:schemeClr val="accent3">
                  <a:lumMod val="50000"/>
                </a:schemeClr>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0A86F335-246E-40EA-9623-8471D832438D}" type="slidenum">
              <a:rPr lang="en-US" smtClean="0"/>
              <a:t>1</a:t>
            </a:fld>
            <a:endParaRPr lang="en-US" dirty="0"/>
          </a:p>
        </p:txBody>
      </p:sp>
    </p:spTree>
    <p:extLst>
      <p:ext uri="{BB962C8B-B14F-4D97-AF65-F5344CB8AC3E}">
        <p14:creationId xmlns:p14="http://schemas.microsoft.com/office/powerpoint/2010/main" val="1377456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05400"/>
          </a:xfrm>
        </p:spPr>
        <p:txBody>
          <a:bodyPr>
            <a:normAutofit/>
          </a:bodyPr>
          <a:lstStyle/>
          <a:p>
            <a:pPr marL="82296" indent="0">
              <a:buNone/>
            </a:pPr>
            <a:r>
              <a:rPr lang="en-US" sz="2800" dirty="0" smtClean="0"/>
              <a:t>Even </a:t>
            </a:r>
            <a:r>
              <a:rPr lang="en-US" sz="2800" dirty="0"/>
              <a:t>assuming no depreciation recapture, IRC §1239 would apply causing the gain in the buildings to be recognized as ordinary income.  The loss on the stock would be capital.  Hence, the tax burden to the shareholders would be exacerbated.</a:t>
            </a:r>
          </a:p>
          <a:p>
            <a:pPr marL="82296" indent="0">
              <a:buNone/>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10</a:t>
            </a:fld>
            <a:endParaRPr lang="en-US" dirty="0"/>
          </a:p>
        </p:txBody>
      </p:sp>
    </p:spTree>
    <p:extLst>
      <p:ext uri="{BB962C8B-B14F-4D97-AF65-F5344CB8AC3E}">
        <p14:creationId xmlns:p14="http://schemas.microsoft.com/office/powerpoint/2010/main" val="86039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pPr marL="82296" indent="0">
              <a:buNone/>
            </a:pPr>
            <a:r>
              <a:rPr lang="en-US" sz="2800" b="1" dirty="0" smtClean="0"/>
              <a:t>Potential solutions to mitigating tax issues:</a:t>
            </a:r>
            <a:endParaRPr lang="en-US" sz="2800" dirty="0"/>
          </a:p>
          <a:p>
            <a:pPr lvl="1"/>
            <a:r>
              <a:rPr lang="en-US" sz="2600" u="sng" dirty="0" smtClean="0"/>
              <a:t>Commit Suicide </a:t>
            </a:r>
            <a:r>
              <a:rPr lang="en-US" sz="2600" dirty="0" smtClean="0"/>
              <a:t>(Or in community property states – kill your spouse)</a:t>
            </a:r>
            <a:endParaRPr lang="en-US" sz="2600" dirty="0"/>
          </a:p>
          <a:p>
            <a:pPr lvl="1"/>
            <a:r>
              <a:rPr lang="en-US" sz="2400" dirty="0"/>
              <a:t>Section 1014 will step up the basis </a:t>
            </a:r>
            <a:r>
              <a:rPr lang="en-US" sz="2400" dirty="0" smtClean="0"/>
              <a:t>in the stock and</a:t>
            </a:r>
            <a:r>
              <a:rPr lang="en-US" sz="2400" dirty="0"/>
              <a:t>, when this is coupled with the adjustment for the pass-through gain, will mitigate the tax </a:t>
            </a:r>
            <a:r>
              <a:rPr lang="en-US" sz="2400" dirty="0" smtClean="0"/>
              <a:t>bite, whether in an S or C Corp. </a:t>
            </a:r>
            <a:endParaRPr lang="en-US" sz="2400" dirty="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11</a:t>
            </a:fld>
            <a:endParaRPr lang="en-US" dirty="0"/>
          </a:p>
        </p:txBody>
      </p:sp>
    </p:spTree>
    <p:extLst>
      <p:ext uri="{BB962C8B-B14F-4D97-AF65-F5344CB8AC3E}">
        <p14:creationId xmlns:p14="http://schemas.microsoft.com/office/powerpoint/2010/main" val="3734413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143000" y="1447800"/>
            <a:ext cx="7848600" cy="4800600"/>
          </a:xfrm>
        </p:spPr>
        <p:txBody>
          <a:bodyPr>
            <a:normAutofit/>
          </a:bodyPr>
          <a:lstStyle/>
          <a:p>
            <a:pPr marL="82296" indent="0">
              <a:buNone/>
            </a:pPr>
            <a:r>
              <a:rPr lang="en-US" sz="3000" dirty="0" smtClean="0"/>
              <a:t>What if the shareholder dies without a Big Tax?</a:t>
            </a:r>
          </a:p>
          <a:p>
            <a:pPr marL="746125" lvl="2" indent="-342900">
              <a:buClr>
                <a:schemeClr val="accent1">
                  <a:lumMod val="60000"/>
                  <a:lumOff val="40000"/>
                </a:schemeClr>
              </a:buClr>
              <a:buFont typeface="Gill Sans MT" panose="020B0502020104020203" pitchFamily="34" charset="0"/>
              <a:buChar char="•"/>
            </a:pPr>
            <a:r>
              <a:rPr lang="en-US" dirty="0" smtClean="0"/>
              <a:t>Under §1014, the stock basis is increased to $1,000,000 on sale the $600,000 of gain in passed through to the shareholder.  The stock basis is increased by $600,000 to $1,000,000 so there is an offsetting capital loss resulting in a net zero tax.</a:t>
            </a:r>
          </a:p>
          <a:p>
            <a:pPr marL="746125" lvl="2" indent="-342900">
              <a:buClr>
                <a:schemeClr val="accent1">
                  <a:lumMod val="60000"/>
                  <a:lumOff val="40000"/>
                </a:schemeClr>
              </a:buClr>
              <a:buFont typeface="Gill Sans MT" panose="020B0502020104020203" pitchFamily="34" charset="0"/>
              <a:buChar char="•"/>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12</a:t>
            </a:fld>
            <a:endParaRPr lang="en-US" dirty="0"/>
          </a:p>
        </p:txBody>
      </p:sp>
    </p:spTree>
    <p:extLst>
      <p:ext uri="{BB962C8B-B14F-4D97-AF65-F5344CB8AC3E}">
        <p14:creationId xmlns:p14="http://schemas.microsoft.com/office/powerpoint/2010/main" val="185977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pPr marL="82296" indent="0">
              <a:buNone/>
            </a:pPr>
            <a:r>
              <a:rPr lang="en-US" sz="2800" b="1" dirty="0" smtClean="0"/>
              <a:t>Additional potential solutions to mitigating tax issues (Cont’d.): </a:t>
            </a:r>
          </a:p>
          <a:p>
            <a:pPr lvl="1"/>
            <a:r>
              <a:rPr lang="en-US" sz="2400" dirty="0" smtClean="0"/>
              <a:t>Convert to an S Corporation</a:t>
            </a:r>
          </a:p>
          <a:p>
            <a:pPr lvl="1"/>
            <a:r>
              <a:rPr lang="en-US" sz="2600" dirty="0" smtClean="0"/>
              <a:t>Wait </a:t>
            </a:r>
            <a:r>
              <a:rPr lang="en-US" sz="2600" dirty="0"/>
              <a:t>5 </a:t>
            </a:r>
            <a:r>
              <a:rPr lang="en-US" sz="2600" dirty="0" smtClean="0"/>
              <a:t>Years</a:t>
            </a:r>
          </a:p>
          <a:p>
            <a:pPr lvl="1"/>
            <a:r>
              <a:rPr lang="en-US" sz="2400" dirty="0" smtClean="0"/>
              <a:t>The </a:t>
            </a:r>
            <a:r>
              <a:rPr lang="en-US" sz="2400" dirty="0"/>
              <a:t>Big Tax burns off after 5 years and will elevate the 1374 tax.</a:t>
            </a:r>
          </a:p>
          <a:p>
            <a:pPr marL="82296" indent="0">
              <a:buNone/>
            </a:pPr>
            <a:r>
              <a:rPr lang="en-US" dirty="0"/>
              <a:t/>
            </a:r>
            <a:br>
              <a:rPr lang="en-US" dirty="0"/>
            </a:br>
            <a:r>
              <a:rPr lang="en-US" dirty="0"/>
              <a:t> </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13</a:t>
            </a:fld>
            <a:endParaRPr lang="en-US" dirty="0"/>
          </a:p>
        </p:txBody>
      </p:sp>
    </p:spTree>
    <p:extLst>
      <p:ext uri="{BB962C8B-B14F-4D97-AF65-F5344CB8AC3E}">
        <p14:creationId xmlns:p14="http://schemas.microsoft.com/office/powerpoint/2010/main" val="2096589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normAutofit lnSpcReduction="10000"/>
          </a:bodyPr>
          <a:lstStyle/>
          <a:p>
            <a:pPr marL="82296" indent="0">
              <a:buNone/>
            </a:pPr>
            <a:r>
              <a:rPr lang="en-US" sz="2800" b="1" dirty="0" smtClean="0"/>
              <a:t>Additional potential solutions to mitigating tax issues (Cont’d.):</a:t>
            </a:r>
            <a:endParaRPr lang="en-US" sz="2800" dirty="0"/>
          </a:p>
          <a:p>
            <a:pPr lvl="1"/>
            <a:r>
              <a:rPr lang="en-US" sz="2600" u="sng" dirty="0" smtClean="0"/>
              <a:t>Freeze </a:t>
            </a:r>
            <a:r>
              <a:rPr lang="en-US" sz="2600" u="sng" dirty="0"/>
              <a:t>Techniques</a:t>
            </a:r>
            <a:endParaRPr lang="en-US" sz="2600" dirty="0"/>
          </a:p>
          <a:p>
            <a:pPr lvl="2"/>
            <a:r>
              <a:rPr lang="en-US" dirty="0"/>
              <a:t>Have the S corporation form a limited liability company with the shareholders.  Use the permissible estate tax IRC §2701 </a:t>
            </a:r>
            <a:r>
              <a:rPr lang="en-US" dirty="0" smtClean="0"/>
              <a:t>freeze </a:t>
            </a:r>
            <a:r>
              <a:rPr lang="en-US" dirty="0"/>
              <a:t>technique to “cap” off further appreciation in the real estate.  Beware of business purpose, economic </a:t>
            </a:r>
            <a:r>
              <a:rPr lang="en-US" dirty="0" err="1"/>
              <a:t>subclause</a:t>
            </a:r>
            <a:r>
              <a:rPr lang="en-US" dirty="0"/>
              <a:t>, etc. issues</a:t>
            </a:r>
            <a:r>
              <a:rPr lang="en-US" dirty="0" smtClean="0"/>
              <a:t>.  See </a:t>
            </a:r>
            <a:r>
              <a:rPr lang="en-US" i="1" dirty="0" smtClean="0"/>
              <a:t>Cox</a:t>
            </a:r>
            <a:r>
              <a:rPr lang="en-US" dirty="0" smtClean="0"/>
              <a:t> case discussed below.</a:t>
            </a:r>
            <a:endParaRPr lang="en-US" dirty="0"/>
          </a:p>
          <a:p>
            <a:pPr marL="82296" indent="0">
              <a:buNone/>
            </a:pPr>
            <a:r>
              <a:rPr lang="en-US" dirty="0"/>
              <a:t/>
            </a:r>
            <a:br>
              <a:rPr lang="en-US" dirty="0"/>
            </a:br>
            <a:r>
              <a:rPr lang="en-US" dirty="0"/>
              <a:t> </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14</a:t>
            </a:fld>
            <a:endParaRPr lang="en-US" dirty="0"/>
          </a:p>
        </p:txBody>
      </p:sp>
    </p:spTree>
    <p:extLst>
      <p:ext uri="{BB962C8B-B14F-4D97-AF65-F5344CB8AC3E}">
        <p14:creationId xmlns:p14="http://schemas.microsoft.com/office/powerpoint/2010/main" val="10897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4876800"/>
          </a:xfrm>
        </p:spPr>
        <p:txBody>
          <a:bodyPr>
            <a:normAutofit fontScale="92500" lnSpcReduction="20000"/>
          </a:bodyPr>
          <a:lstStyle/>
          <a:p>
            <a:pPr marL="82296" indent="0">
              <a:buNone/>
            </a:pPr>
            <a:r>
              <a:rPr lang="en-US" sz="3000" b="1" dirty="0"/>
              <a:t>POPE vs. </a:t>
            </a:r>
            <a:r>
              <a:rPr lang="en-US" sz="3000" b="1" dirty="0" smtClean="0"/>
              <a:t>TALBOT</a:t>
            </a:r>
          </a:p>
          <a:p>
            <a:r>
              <a:rPr lang="en-US" sz="3000" dirty="0" smtClean="0"/>
              <a:t>Divide the property ownership </a:t>
            </a:r>
            <a:r>
              <a:rPr lang="en-US" sz="3000" dirty="0"/>
              <a:t>t</a:t>
            </a:r>
            <a:r>
              <a:rPr lang="en-US" sz="3000" dirty="0" smtClean="0"/>
              <a:t>o decrease the value and reduce taxes</a:t>
            </a:r>
            <a:endParaRPr lang="en-US" sz="3000" dirty="0"/>
          </a:p>
          <a:p>
            <a:pPr lvl="1"/>
            <a:r>
              <a:rPr lang="en-US" u="sng" dirty="0" smtClean="0"/>
              <a:t>Example</a:t>
            </a:r>
            <a:r>
              <a:rPr lang="en-US" dirty="0"/>
              <a:t>:</a:t>
            </a:r>
          </a:p>
          <a:p>
            <a:pPr lvl="2"/>
            <a:r>
              <a:rPr lang="en-US" sz="2800" dirty="0"/>
              <a:t>S or C corporation forms a limited partnership.  The General Partner is either a sister entity, a newly found entity, or a shareholder as to a 1% interest—bona fide consideration is paid.  The corporation is issued limited partnership shares and thus declares a dividend of 49% of the limited partner shares to the shareholders.  What is the “value” of those shares?  Is it a discounted value or not</a:t>
            </a:r>
            <a:r>
              <a:rPr lang="en-US" sz="2800" dirty="0" smtClean="0"/>
              <a:t>?</a:t>
            </a:r>
          </a:p>
          <a:p>
            <a:pPr marL="658368" lvl="2" indent="0">
              <a:buNone/>
            </a:pPr>
            <a:endParaRPr lang="en-US" sz="2800" dirty="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15</a:t>
            </a:fld>
            <a:endParaRPr lang="en-US" dirty="0"/>
          </a:p>
        </p:txBody>
      </p:sp>
    </p:spTree>
    <p:extLst>
      <p:ext uri="{BB962C8B-B14F-4D97-AF65-F5344CB8AC3E}">
        <p14:creationId xmlns:p14="http://schemas.microsoft.com/office/powerpoint/2010/main" val="176676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81600"/>
          </a:xfrm>
        </p:spPr>
        <p:txBody>
          <a:bodyPr>
            <a:normAutofit/>
          </a:bodyPr>
          <a:lstStyle/>
          <a:p>
            <a:pPr marL="82296" indent="0">
              <a:buNone/>
            </a:pPr>
            <a:r>
              <a:rPr lang="en-US" sz="2800" b="1" dirty="0"/>
              <a:t>POPE vs. </a:t>
            </a:r>
            <a:r>
              <a:rPr lang="en-US" sz="2800" b="1" dirty="0" smtClean="0"/>
              <a:t>TALBOT</a:t>
            </a:r>
            <a:endParaRPr lang="en-US" sz="2800" dirty="0"/>
          </a:p>
          <a:p>
            <a:pPr lvl="1"/>
            <a:r>
              <a:rPr lang="en-US" sz="2400" dirty="0"/>
              <a:t>In both </a:t>
            </a:r>
            <a:r>
              <a:rPr lang="en-US" sz="2400" i="1" dirty="0"/>
              <a:t>Talbots</a:t>
            </a:r>
            <a:r>
              <a:rPr lang="en-US" sz="2400" dirty="0"/>
              <a:t> and TAM 200443032, 100% of the limited partnership units were distributed.  A case decided after </a:t>
            </a:r>
            <a:r>
              <a:rPr lang="en-US" sz="2400" i="1" dirty="0"/>
              <a:t>Talbots</a:t>
            </a:r>
            <a:r>
              <a:rPr lang="en-US" sz="2400" dirty="0"/>
              <a:t>, </a:t>
            </a:r>
            <a:r>
              <a:rPr lang="en-US" sz="2400" i="1" dirty="0"/>
              <a:t>Cox Enterprises v. Commissioner</a:t>
            </a:r>
            <a:r>
              <a:rPr lang="en-US" sz="2400" dirty="0"/>
              <a:t>, </a:t>
            </a:r>
            <a:r>
              <a:rPr lang="en-US" sz="2400" dirty="0" err="1"/>
              <a:t>T.C</a:t>
            </a:r>
            <a:r>
              <a:rPr lang="en-US" sz="2400" dirty="0"/>
              <a:t>. Memo 2009-134, may lead to a different result if less than all of the limited partnership units are distributed </a:t>
            </a:r>
            <a:r>
              <a:rPr lang="en-US" sz="2400" u="sng" dirty="0"/>
              <a:t>and</a:t>
            </a:r>
            <a:r>
              <a:rPr lang="en-US" sz="2400" dirty="0"/>
              <a:t> the transaction has a business purpose and the transaction is “old and cold</a:t>
            </a:r>
            <a:r>
              <a:rPr lang="en-US" sz="2400" dirty="0" smtClean="0"/>
              <a:t>.”</a:t>
            </a:r>
            <a:endParaRPr lang="en-US" sz="2400" dirty="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16</a:t>
            </a:fld>
            <a:endParaRPr lang="en-US" dirty="0"/>
          </a:p>
        </p:txBody>
      </p:sp>
    </p:spTree>
    <p:extLst>
      <p:ext uri="{BB962C8B-B14F-4D97-AF65-F5344CB8AC3E}">
        <p14:creationId xmlns:p14="http://schemas.microsoft.com/office/powerpoint/2010/main" val="3001470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81600"/>
          </a:xfrm>
        </p:spPr>
        <p:txBody>
          <a:bodyPr>
            <a:normAutofit/>
          </a:bodyPr>
          <a:lstStyle/>
          <a:p>
            <a:pPr marL="82296" indent="0">
              <a:buNone/>
            </a:pPr>
            <a:r>
              <a:rPr lang="en-US" u="sng" dirty="0" smtClean="0"/>
              <a:t>Query:</a:t>
            </a:r>
            <a:r>
              <a:rPr lang="en-US" dirty="0" smtClean="0"/>
              <a:t>  </a:t>
            </a:r>
          </a:p>
          <a:p>
            <a:pPr marL="82296" indent="0">
              <a:buNone/>
            </a:pPr>
            <a:endParaRPr lang="en-US" sz="800" dirty="0"/>
          </a:p>
          <a:p>
            <a:r>
              <a:rPr lang="en-US" sz="2800" dirty="0" smtClean="0"/>
              <a:t>What would the affect of the 2704 </a:t>
            </a:r>
            <a:r>
              <a:rPr lang="en-US" sz="2800" dirty="0" err="1" smtClean="0"/>
              <a:t>regs</a:t>
            </a:r>
            <a:r>
              <a:rPr lang="en-US" sz="2800" dirty="0" smtClean="0"/>
              <a:t>. on a Pope v. </a:t>
            </a:r>
            <a:r>
              <a:rPr lang="en-US" sz="2800" smtClean="0"/>
              <a:t>Talbot transaction be?</a:t>
            </a:r>
            <a:endParaRPr lang="en-US" sz="2800" dirty="0"/>
          </a:p>
          <a:p>
            <a:r>
              <a:rPr lang="en-US" sz="2800" dirty="0" smtClean="0"/>
              <a:t>Can 2704 be avoided of TIC interests are used?</a:t>
            </a:r>
            <a:endParaRPr lang="en-US" sz="2800" dirty="0"/>
          </a:p>
        </p:txBody>
      </p:sp>
      <p:sp>
        <p:nvSpPr>
          <p:cNvPr id="4" name="Slide Number Placeholder 3"/>
          <p:cNvSpPr>
            <a:spLocks noGrp="1"/>
          </p:cNvSpPr>
          <p:nvPr>
            <p:ph type="sldNum" sz="quarter" idx="12"/>
          </p:nvPr>
        </p:nvSpPr>
        <p:spPr/>
        <p:txBody>
          <a:bodyPr/>
          <a:lstStyle/>
          <a:p>
            <a:fld id="{0A86F335-246E-40EA-9623-8471D832438D}" type="slidenum">
              <a:rPr lang="en-US" smtClean="0"/>
              <a:t>17</a:t>
            </a:fld>
            <a:endParaRPr lang="en-US" dirty="0"/>
          </a:p>
        </p:txBody>
      </p:sp>
    </p:spTree>
    <p:extLst>
      <p:ext uri="{BB962C8B-B14F-4D97-AF65-F5344CB8AC3E}">
        <p14:creationId xmlns:p14="http://schemas.microsoft.com/office/powerpoint/2010/main" val="1133371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05400"/>
          </a:xfrm>
        </p:spPr>
        <p:txBody>
          <a:bodyPr>
            <a:normAutofit fontScale="70000" lnSpcReduction="20000"/>
          </a:bodyPr>
          <a:lstStyle/>
          <a:p>
            <a:r>
              <a:rPr lang="en-US" sz="3400" dirty="0"/>
              <a:t>In </a:t>
            </a:r>
            <a:r>
              <a:rPr lang="en-US" sz="3400" i="1" dirty="0"/>
              <a:t>Cox Enterprises, Inc. v. Commissioner,</a:t>
            </a:r>
            <a:r>
              <a:rPr lang="en-US" sz="3400" dirty="0"/>
              <a:t> a recent Tax Court memorandum decision, the question of whether the corporation was required to recognize gain in such a transaction arose in the context of the taxpayer’s motion for summary judgment.  The taxpayer conceded, for purposes of the motion, that the fair market value of the property transferred by a corporation to the partnership substantially exceeded the fair market value of the partnership interest received by the corporation in exchange.  The court concluded that, notwithstanding this concession, no distribution resulting in taxable gain to the corporation would be considered to have occurred, because there was no evidence that the discrepancy resulted from any intention by the controlling shareholders to cause the corporation to confer a benefit on the other partners.</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18</a:t>
            </a:fld>
            <a:endParaRPr lang="en-US" dirty="0"/>
          </a:p>
        </p:txBody>
      </p:sp>
    </p:spTree>
    <p:extLst>
      <p:ext uri="{BB962C8B-B14F-4D97-AF65-F5344CB8AC3E}">
        <p14:creationId xmlns:p14="http://schemas.microsoft.com/office/powerpoint/2010/main" val="819564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Corporation’s Transfer of Value to Shareholders Using Partnership</a:t>
            </a:r>
          </a:p>
        </p:txBody>
      </p:sp>
      <p:sp>
        <p:nvSpPr>
          <p:cNvPr id="3" name="Content Placeholder 2"/>
          <p:cNvSpPr>
            <a:spLocks noGrp="1"/>
          </p:cNvSpPr>
          <p:nvPr>
            <p:ph idx="1"/>
          </p:nvPr>
        </p:nvSpPr>
        <p:spPr>
          <a:xfrm>
            <a:off x="1447800" y="1676400"/>
            <a:ext cx="7498080" cy="4800600"/>
          </a:xfrm>
        </p:spPr>
        <p:txBody>
          <a:bodyPr>
            <a:normAutofit fontScale="70000" lnSpcReduction="20000"/>
          </a:bodyPr>
          <a:lstStyle/>
          <a:p>
            <a:pPr marL="82296" indent="0" algn="just">
              <a:buNone/>
            </a:pPr>
            <a:r>
              <a:rPr lang="en-US" b="1" i="1" dirty="0" smtClean="0"/>
              <a:t>Pope </a:t>
            </a:r>
            <a:r>
              <a:rPr lang="en-US" b="1" i="1" dirty="0"/>
              <a:t>&amp; Talbot, Inc., 162 F3d 1236 (9th </a:t>
            </a:r>
            <a:r>
              <a:rPr lang="en-US" b="1" i="1" dirty="0" smtClean="0"/>
              <a:t>Cir. 1999) </a:t>
            </a:r>
          </a:p>
          <a:p>
            <a:pPr algn="just"/>
            <a:r>
              <a:rPr lang="en-US" dirty="0" smtClean="0"/>
              <a:t>The </a:t>
            </a:r>
            <a:r>
              <a:rPr lang="en-US" dirty="0"/>
              <a:t>Ninth Circuit, affirming the Tax Court, held </a:t>
            </a:r>
            <a:r>
              <a:rPr lang="en-US" dirty="0" smtClean="0"/>
              <a:t>that </a:t>
            </a:r>
            <a:r>
              <a:rPr lang="en-US" dirty="0"/>
              <a:t>when a </a:t>
            </a:r>
            <a:r>
              <a:rPr lang="en-US" dirty="0" smtClean="0"/>
              <a:t>corporation transferred </a:t>
            </a:r>
            <a:r>
              <a:rPr lang="en-US" dirty="0"/>
              <a:t>appreciated property to a limited partnership and then distributed the partnership interests to its shareholders, the corporation's recognized gain under Sec. 311 is measured by valuing the underlying assets (rather than the partnership interests) on the date of the </a:t>
            </a:r>
            <a:r>
              <a:rPr lang="en-US" dirty="0" smtClean="0"/>
              <a:t>distribution.</a:t>
            </a:r>
          </a:p>
          <a:p>
            <a:pPr algn="just"/>
            <a:r>
              <a:rPr lang="en-US" dirty="0"/>
              <a:t>T</a:t>
            </a:r>
            <a:r>
              <a:rPr lang="en-US" dirty="0" smtClean="0"/>
              <a:t>he </a:t>
            </a:r>
            <a:r>
              <a:rPr lang="en-US" dirty="0"/>
              <a:t>Ninth Circuit concluded that it would be more appropriate to rely on the testimony of valuation experts to determine the value of the properties transferred to the partnership on the distribution date. </a:t>
            </a:r>
            <a:endParaRPr lang="en-US" dirty="0" smtClean="0"/>
          </a:p>
          <a:p>
            <a:pPr algn="just"/>
            <a:r>
              <a:rPr lang="en-US" dirty="0" smtClean="0"/>
              <a:t>The </a:t>
            </a:r>
            <a:r>
              <a:rPr lang="en-US" dirty="0"/>
              <a:t>dissenting opinion argued that the majority's interpretation of the "plain meaning" of the statute leads to an anomaly in which the value of property received by shareholders differs from the value of property distributed by the corporation. </a:t>
            </a:r>
          </a:p>
        </p:txBody>
      </p:sp>
      <p:sp>
        <p:nvSpPr>
          <p:cNvPr id="4" name="Slide Number Placeholder 3"/>
          <p:cNvSpPr>
            <a:spLocks noGrp="1"/>
          </p:cNvSpPr>
          <p:nvPr>
            <p:ph type="sldNum" sz="quarter" idx="12"/>
          </p:nvPr>
        </p:nvSpPr>
        <p:spPr/>
        <p:txBody>
          <a:bodyPr/>
          <a:lstStyle/>
          <a:p>
            <a:fld id="{0A86F335-246E-40EA-9623-8471D832438D}" type="slidenum">
              <a:rPr lang="en-US" smtClean="0"/>
              <a:t>19</a:t>
            </a:fld>
            <a:endParaRPr lang="en-US" dirty="0"/>
          </a:p>
        </p:txBody>
      </p:sp>
    </p:spTree>
    <p:extLst>
      <p:ext uri="{BB962C8B-B14F-4D97-AF65-F5344CB8AC3E}">
        <p14:creationId xmlns:p14="http://schemas.microsoft.com/office/powerpoint/2010/main" val="394526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Real Estate in Corporations</a:t>
            </a:r>
            <a:endParaRPr lang="en-US" dirty="0"/>
          </a:p>
        </p:txBody>
      </p:sp>
      <p:sp>
        <p:nvSpPr>
          <p:cNvPr id="3" name="Content Placeholder 2"/>
          <p:cNvSpPr>
            <a:spLocks noGrp="1"/>
          </p:cNvSpPr>
          <p:nvPr>
            <p:ph idx="1"/>
          </p:nvPr>
        </p:nvSpPr>
        <p:spPr/>
        <p:txBody>
          <a:bodyPr>
            <a:noAutofit/>
          </a:bodyPr>
          <a:lstStyle/>
          <a:p>
            <a:pPr algn="just"/>
            <a:r>
              <a:rPr lang="en-US" sz="2400" dirty="0" smtClean="0"/>
              <a:t>Ownership of </a:t>
            </a:r>
            <a:r>
              <a:rPr lang="en-US" sz="2400" dirty="0"/>
              <a:t>real estate by a C corporation is </a:t>
            </a:r>
            <a:r>
              <a:rPr lang="en-US" sz="2400" dirty="0" smtClean="0"/>
              <a:t>usually a bad idea. (Same for S corporations, but not as bad)</a:t>
            </a:r>
            <a:endParaRPr lang="en-US" sz="2400" dirty="0"/>
          </a:p>
          <a:p>
            <a:pPr algn="just"/>
            <a:r>
              <a:rPr lang="en-US" sz="2400" dirty="0"/>
              <a:t>Double taxation is a common problem when real estate is owned by a C corporation. When appreciated real estate is sold, the corporation will pay Federal tax at the corporate tax </a:t>
            </a:r>
            <a:r>
              <a:rPr lang="en-US" sz="2400" dirty="0" smtClean="0"/>
              <a:t>rates.  </a:t>
            </a:r>
          </a:p>
          <a:p>
            <a:pPr algn="just"/>
            <a:r>
              <a:rPr lang="en-US" sz="2400" dirty="0" smtClean="0"/>
              <a:t>Under </a:t>
            </a:r>
            <a:r>
              <a:rPr lang="en-US" sz="2400" dirty="0"/>
              <a:t>the rules governing distributions from C corporations, the same income is taxed again at the shareholder level when it is distributed to the shareholders</a:t>
            </a:r>
            <a:r>
              <a:rPr lang="en-US" sz="2400" dirty="0" smtClean="0"/>
              <a:t>.</a:t>
            </a:r>
            <a:endParaRPr lang="en-US" sz="2400" dirty="0"/>
          </a:p>
          <a:p>
            <a:pPr algn="just"/>
            <a:r>
              <a:rPr lang="en-US" sz="2400" dirty="0" smtClean="0"/>
              <a:t>There are no easy methods for removing appreciated </a:t>
            </a:r>
            <a:r>
              <a:rPr lang="en-US" sz="2400" dirty="0"/>
              <a:t>real estate out of a C </a:t>
            </a:r>
            <a:r>
              <a:rPr lang="en-US" sz="2400" dirty="0" smtClean="0"/>
              <a:t>corporation.  However, the problem </a:t>
            </a:r>
            <a:r>
              <a:rPr lang="en-US" sz="2400" dirty="0"/>
              <a:t>usually gets worse if it is not addressed. </a:t>
            </a:r>
          </a:p>
        </p:txBody>
      </p:sp>
      <p:sp>
        <p:nvSpPr>
          <p:cNvPr id="4" name="Slide Number Placeholder 3"/>
          <p:cNvSpPr>
            <a:spLocks noGrp="1"/>
          </p:cNvSpPr>
          <p:nvPr>
            <p:ph type="sldNum" sz="quarter" idx="12"/>
          </p:nvPr>
        </p:nvSpPr>
        <p:spPr/>
        <p:txBody>
          <a:bodyPr/>
          <a:lstStyle/>
          <a:p>
            <a:fld id="{0A86F335-246E-40EA-9623-8471D832438D}" type="slidenum">
              <a:rPr lang="en-US" smtClean="0"/>
              <a:t>2</a:t>
            </a:fld>
            <a:endParaRPr lang="en-US" dirty="0"/>
          </a:p>
        </p:txBody>
      </p:sp>
    </p:spTree>
    <p:extLst>
      <p:ext uri="{BB962C8B-B14F-4D97-AF65-F5344CB8AC3E}">
        <p14:creationId xmlns:p14="http://schemas.microsoft.com/office/powerpoint/2010/main" val="675782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839200" cy="1143000"/>
          </a:xfrm>
        </p:spPr>
        <p:txBody>
          <a:bodyPr>
            <a:normAutofit fontScale="90000"/>
          </a:bodyPr>
          <a:lstStyle/>
          <a:p>
            <a:pPr algn="ctr"/>
            <a:r>
              <a:rPr lang="en-US" dirty="0"/>
              <a:t>Corporation’s Transfer of Value to Shareholders Using </a:t>
            </a:r>
            <a:r>
              <a:rPr lang="en-US" dirty="0" smtClean="0"/>
              <a:t>Partnership </a:t>
            </a:r>
            <a:r>
              <a:rPr lang="en-US" sz="3600" dirty="0" smtClean="0"/>
              <a:t>(Cont’d.)</a:t>
            </a:r>
            <a:endParaRPr lang="en-US" sz="3600" dirty="0"/>
          </a:p>
        </p:txBody>
      </p:sp>
      <p:sp>
        <p:nvSpPr>
          <p:cNvPr id="3" name="Content Placeholder 2"/>
          <p:cNvSpPr>
            <a:spLocks noGrp="1"/>
          </p:cNvSpPr>
          <p:nvPr>
            <p:ph idx="1"/>
          </p:nvPr>
        </p:nvSpPr>
        <p:spPr>
          <a:xfrm>
            <a:off x="1447800" y="1676400"/>
            <a:ext cx="7498080" cy="4800600"/>
          </a:xfrm>
        </p:spPr>
        <p:txBody>
          <a:bodyPr>
            <a:normAutofit/>
          </a:bodyPr>
          <a:lstStyle/>
          <a:p>
            <a:pPr marL="82296" indent="0">
              <a:buNone/>
            </a:pPr>
            <a:r>
              <a:rPr lang="en-US" sz="2400" b="1" i="1" dirty="0"/>
              <a:t>Cox Enterprises, Inc. Subsidiaries v. </a:t>
            </a:r>
            <a:r>
              <a:rPr lang="en-US" sz="2400" b="1" i="1" dirty="0" smtClean="0"/>
              <a:t>Comr., </a:t>
            </a:r>
            <a:r>
              <a:rPr lang="en-US" sz="2400" b="1" i="1" dirty="0"/>
              <a:t>T.C. Memo </a:t>
            </a:r>
            <a:r>
              <a:rPr lang="en-US" sz="2400" b="1" i="1" dirty="0" smtClean="0"/>
              <a:t>2009-134</a:t>
            </a:r>
          </a:p>
          <a:p>
            <a:r>
              <a:rPr lang="en-US" sz="2400" dirty="0" smtClean="0"/>
              <a:t>Court held </a:t>
            </a:r>
            <a:r>
              <a:rPr lang="en-US" sz="2400" dirty="0"/>
              <a:t>that a corporation’s contribution of a television station to a partnership did not constitute a dividend even though the partnership interest it received was originally worth $60.5 million less than the assets it contributed. </a:t>
            </a:r>
            <a:endParaRPr lang="en-US" sz="2400" dirty="0" smtClean="0"/>
          </a:p>
          <a:p>
            <a:r>
              <a:rPr lang="en-US" sz="2400" dirty="0"/>
              <a:t>The IRS argued that the transfer to the partnership should be deemed an indirect distribution to the </a:t>
            </a:r>
            <a:r>
              <a:rPr lang="en-US" sz="2400" dirty="0" smtClean="0"/>
              <a:t>remainder </a:t>
            </a:r>
            <a:r>
              <a:rPr lang="en-US" sz="2400" dirty="0"/>
              <a:t>of the trusts and therefore a distribution to the trusts.</a:t>
            </a:r>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20</a:t>
            </a:fld>
            <a:endParaRPr lang="en-US" dirty="0"/>
          </a:p>
        </p:txBody>
      </p:sp>
    </p:spTree>
    <p:extLst>
      <p:ext uri="{BB962C8B-B14F-4D97-AF65-F5344CB8AC3E}">
        <p14:creationId xmlns:p14="http://schemas.microsoft.com/office/powerpoint/2010/main" val="119964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382000" cy="1143000"/>
          </a:xfrm>
        </p:spPr>
        <p:txBody>
          <a:bodyPr>
            <a:normAutofit fontScale="90000"/>
          </a:bodyPr>
          <a:lstStyle/>
          <a:p>
            <a:pPr algn="ctr"/>
            <a:r>
              <a:rPr lang="en-US" dirty="0"/>
              <a:t>Corporation’s Transfer of Value to Shareholders Using Partnership </a:t>
            </a:r>
            <a:r>
              <a:rPr lang="en-US" sz="3600" dirty="0"/>
              <a:t>(Cont’d.)</a:t>
            </a:r>
            <a:endParaRPr lang="en-US" dirty="0"/>
          </a:p>
        </p:txBody>
      </p:sp>
      <p:sp>
        <p:nvSpPr>
          <p:cNvPr id="3" name="Content Placeholder 2"/>
          <p:cNvSpPr>
            <a:spLocks noGrp="1"/>
          </p:cNvSpPr>
          <p:nvPr>
            <p:ph idx="1"/>
          </p:nvPr>
        </p:nvSpPr>
        <p:spPr>
          <a:xfrm>
            <a:off x="1435608" y="1447800"/>
            <a:ext cx="7498080" cy="5257800"/>
          </a:xfrm>
        </p:spPr>
        <p:txBody>
          <a:bodyPr>
            <a:noAutofit/>
          </a:bodyPr>
          <a:lstStyle/>
          <a:p>
            <a:pPr marL="82296" indent="0">
              <a:buNone/>
            </a:pPr>
            <a:r>
              <a:rPr lang="en-US" sz="1900" dirty="0"/>
              <a:t>Judge Halpern rejected the IRS’ contention. First, he held that the corporation’s transfer to the partnership “was not intended to provide a gratuitous economic benefit to the other partners....” Second, he held that, even if the corporation had made such a gratuitous transfer, the transfer did not benefit the shareholder trusts.</a:t>
            </a:r>
          </a:p>
          <a:p>
            <a:r>
              <a:rPr lang="en-US" sz="1900" dirty="0"/>
              <a:t>Several factors demonstrated that the corporation’s directors did not intend a gratuitous transfer:</a:t>
            </a:r>
          </a:p>
          <a:p>
            <a:r>
              <a:rPr lang="en-US" sz="1900" dirty="0" smtClean="0"/>
              <a:t>The </a:t>
            </a:r>
            <a:r>
              <a:rPr lang="en-US" sz="1900" dirty="0"/>
              <a:t>partnership’s formation had nontax business reasons. </a:t>
            </a:r>
            <a:r>
              <a:rPr lang="en-US" sz="1900" dirty="0" smtClean="0"/>
              <a:t>  As </a:t>
            </a:r>
            <a:r>
              <a:rPr lang="en-US" sz="1900" dirty="0"/>
              <a:t>recommended by independent consultants, the corporation tried to sell these operating assets but was unable to do so. The partnership’s formation allowed the corporation to retain, for use in other areas, the working capital it had previously needed for the television station.</a:t>
            </a:r>
          </a:p>
          <a:p>
            <a:r>
              <a:rPr lang="en-US" sz="1900" dirty="0" smtClean="0"/>
              <a:t>The </a:t>
            </a:r>
            <a:r>
              <a:rPr lang="en-US" sz="1900" dirty="0"/>
              <a:t>corporation’s board’s executive committee adopted a resolution that the other partners be required to make cash contributions to the partnership “in an amount corresponding to the fair market value of the partnership interests acquired by” those other partners. </a:t>
            </a:r>
            <a:endParaRPr lang="en-US" sz="1900" dirty="0" smtClean="0"/>
          </a:p>
        </p:txBody>
      </p:sp>
      <p:sp>
        <p:nvSpPr>
          <p:cNvPr id="4" name="Slide Number Placeholder 3"/>
          <p:cNvSpPr>
            <a:spLocks noGrp="1"/>
          </p:cNvSpPr>
          <p:nvPr>
            <p:ph type="sldNum" sz="quarter" idx="12"/>
          </p:nvPr>
        </p:nvSpPr>
        <p:spPr/>
        <p:txBody>
          <a:bodyPr/>
          <a:lstStyle/>
          <a:p>
            <a:fld id="{0A86F335-246E-40EA-9623-8471D832438D}" type="slidenum">
              <a:rPr lang="en-US" smtClean="0"/>
              <a:t>21</a:t>
            </a:fld>
            <a:endParaRPr lang="en-US" dirty="0"/>
          </a:p>
        </p:txBody>
      </p:sp>
    </p:spTree>
    <p:extLst>
      <p:ext uri="{BB962C8B-B14F-4D97-AF65-F5344CB8AC3E}">
        <p14:creationId xmlns:p14="http://schemas.microsoft.com/office/powerpoint/2010/main" val="2295689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229600" cy="1143000"/>
          </a:xfrm>
        </p:spPr>
        <p:txBody>
          <a:bodyPr>
            <a:normAutofit fontScale="90000"/>
          </a:bodyPr>
          <a:lstStyle/>
          <a:p>
            <a:pPr algn="ctr"/>
            <a:r>
              <a:rPr lang="en-US" dirty="0"/>
              <a:t>Corporation’s Transfer of Value to Shareholders Using Partnership </a:t>
            </a:r>
            <a:r>
              <a:rPr lang="en-US" sz="3600" dirty="0"/>
              <a:t>(Cont’d.)</a:t>
            </a:r>
            <a:endParaRPr lang="en-US" dirty="0"/>
          </a:p>
        </p:txBody>
      </p:sp>
      <p:sp>
        <p:nvSpPr>
          <p:cNvPr id="3" name="Content Placeholder 2"/>
          <p:cNvSpPr>
            <a:spLocks noGrp="1"/>
          </p:cNvSpPr>
          <p:nvPr>
            <p:ph idx="1"/>
          </p:nvPr>
        </p:nvSpPr>
        <p:spPr>
          <a:xfrm>
            <a:off x="1371600" y="1600200"/>
            <a:ext cx="7574280" cy="5334000"/>
          </a:xfrm>
        </p:spPr>
        <p:txBody>
          <a:bodyPr>
            <a:noAutofit/>
          </a:bodyPr>
          <a:lstStyle/>
          <a:p>
            <a:pPr algn="just"/>
            <a:r>
              <a:rPr lang="en-US" sz="1600" dirty="0"/>
              <a:t>The other partners’ acquisition of partnership interest was to “be on terms and conditions no less favorable to” the corporation “than the terms and conditions that would apply in a similar transaction with persons who are not affiliated with” the corporation.</a:t>
            </a:r>
          </a:p>
          <a:p>
            <a:pPr algn="just"/>
            <a:r>
              <a:rPr lang="en-US" sz="1600" dirty="0" smtClean="0"/>
              <a:t>The </a:t>
            </a:r>
            <a:r>
              <a:rPr lang="en-US" sz="1600" dirty="0"/>
              <a:t>corporation retained an outside accounting firm “to render an opinion of appropriate marketability and minority interest discounts applicable to a minority interest” in the partnership as of the date of formation. The partners made contributions based on the appraised amount. Three years later, the corporation’s management discovered errors in computing the other partners’ interests in the partnership and obtained a new appraisal. The other partners made additional contributions to bring their contributions up to the appraised value.</a:t>
            </a:r>
          </a:p>
          <a:p>
            <a:pPr algn="just"/>
            <a:r>
              <a:rPr lang="en-US" sz="1600" dirty="0" smtClean="0"/>
              <a:t>The </a:t>
            </a:r>
            <a:r>
              <a:rPr lang="en-US" sz="1600" dirty="0"/>
              <a:t>court relied on </a:t>
            </a:r>
            <a:r>
              <a:rPr lang="en-US" sz="1600" u="sng" dirty="0"/>
              <a:t>United States v. </a:t>
            </a:r>
            <a:r>
              <a:rPr lang="en-US" sz="1600" u="sng" dirty="0" err="1"/>
              <a:t>Byrum</a:t>
            </a:r>
            <a:r>
              <a:rPr lang="en-US" sz="1600" dirty="0"/>
              <a:t>, 408 U.S. 135, 137-138 (1972), to find that the controlling shareholders were subject to fiduciary duties to the minority shareholders. In the Cox case, two percent of the stock was owned by people </a:t>
            </a:r>
            <a:r>
              <a:rPr lang="en-US" sz="1600" dirty="0" smtClean="0"/>
              <a:t>who were </a:t>
            </a:r>
            <a:r>
              <a:rPr lang="en-US" sz="1600" dirty="0"/>
              <a:t>not members of the controlling family; these minority shareholders were principally employees of the corporation. Judge Halpern pointed out that the minority shareholders did not own interests in the other partners and “would not be made financially whole for the likely shortfall in income and liquidation (or sale) proceeds” if the corporation’s contribution to the partnership constituted a transfer to the other partners</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0A86F335-246E-40EA-9623-8471D832438D}" type="slidenum">
              <a:rPr lang="en-US" smtClean="0"/>
              <a:t>22</a:t>
            </a:fld>
            <a:endParaRPr lang="en-US" dirty="0"/>
          </a:p>
        </p:txBody>
      </p:sp>
    </p:spTree>
    <p:extLst>
      <p:ext uri="{BB962C8B-B14F-4D97-AF65-F5344CB8AC3E}">
        <p14:creationId xmlns:p14="http://schemas.microsoft.com/office/powerpoint/2010/main" val="65360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143000" y="1447800"/>
            <a:ext cx="7848600" cy="4800600"/>
          </a:xfrm>
        </p:spPr>
        <p:txBody>
          <a:bodyPr>
            <a:normAutofit/>
          </a:bodyPr>
          <a:lstStyle/>
          <a:p>
            <a:r>
              <a:rPr lang="en-US" sz="3000" dirty="0" smtClean="0"/>
              <a:t>Problem:  Double taxation on sale/liquidation.</a:t>
            </a:r>
          </a:p>
          <a:p>
            <a:pPr marL="82296" indent="0">
              <a:buNone/>
            </a:pPr>
            <a:r>
              <a:rPr lang="en-US" sz="3000" dirty="0"/>
              <a:t> </a:t>
            </a:r>
            <a:r>
              <a:rPr lang="en-US" sz="3000" dirty="0" smtClean="0"/>
              <a:t>  Example #3: </a:t>
            </a:r>
          </a:p>
          <a:p>
            <a:pPr marL="402336" lvl="1" indent="0">
              <a:buNone/>
            </a:pPr>
            <a:r>
              <a:rPr lang="en-US" sz="2600" dirty="0" smtClean="0"/>
              <a:t>X transfers </a:t>
            </a:r>
            <a:r>
              <a:rPr lang="en-US" sz="2600" dirty="0" err="1" smtClean="0"/>
              <a:t>Blackacre</a:t>
            </a:r>
            <a:r>
              <a:rPr lang="en-US" sz="2600" dirty="0" smtClean="0"/>
              <a:t> with a value of $1,000,000 and a basis of $400,000 to a corporation.  The next day the corporation liquidates.</a:t>
            </a:r>
          </a:p>
          <a:p>
            <a:pPr marL="746125" lvl="2" indent="-342900">
              <a:buClr>
                <a:schemeClr val="accent1">
                  <a:lumMod val="60000"/>
                  <a:lumOff val="40000"/>
                </a:schemeClr>
              </a:buClr>
              <a:buFont typeface="Gill Sans MT" panose="020B0502020104020203" pitchFamily="34" charset="0"/>
              <a:buChar char="•"/>
            </a:pPr>
            <a:endParaRPr lang="en-US" dirty="0" smtClean="0"/>
          </a:p>
          <a:p>
            <a:pPr marL="746125" lvl="2" indent="-342900">
              <a:buClr>
                <a:schemeClr val="accent1">
                  <a:lumMod val="60000"/>
                  <a:lumOff val="40000"/>
                </a:schemeClr>
              </a:buClr>
              <a:buFont typeface="Gill Sans MT" panose="020B0502020104020203" pitchFamily="34" charset="0"/>
              <a:buChar char="•"/>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3</a:t>
            </a:fld>
            <a:endParaRPr lang="en-US" dirty="0"/>
          </a:p>
        </p:txBody>
      </p:sp>
    </p:spTree>
    <p:extLst>
      <p:ext uri="{BB962C8B-B14F-4D97-AF65-F5344CB8AC3E}">
        <p14:creationId xmlns:p14="http://schemas.microsoft.com/office/powerpoint/2010/main" val="253561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normAutofit fontScale="92500" lnSpcReduction="20000"/>
          </a:bodyPr>
          <a:lstStyle/>
          <a:p>
            <a:pPr marL="82296" indent="0">
              <a:buNone/>
            </a:pPr>
            <a:r>
              <a:rPr lang="en-US" sz="3000" dirty="0" smtClean="0"/>
              <a:t>C Corporations</a:t>
            </a:r>
          </a:p>
          <a:p>
            <a:pPr marL="365760" lvl="2" indent="-283464">
              <a:spcBef>
                <a:spcPts val="600"/>
              </a:spcBef>
              <a:buClr>
                <a:schemeClr val="accent1"/>
              </a:buClr>
              <a:buSzPct val="80000"/>
              <a:buFont typeface="Wingdings 2"/>
              <a:buChar char=""/>
            </a:pPr>
            <a:r>
              <a:rPr lang="en-US" sz="2600" dirty="0"/>
              <a:t>A liquidating distribution is treated as a sale by the corporation.  (§311</a:t>
            </a:r>
            <a:r>
              <a:rPr lang="en-US" sz="2600" dirty="0" smtClean="0"/>
              <a:t>)</a:t>
            </a:r>
            <a:endParaRPr lang="en-US" sz="3000" dirty="0" smtClean="0"/>
          </a:p>
          <a:p>
            <a:pPr lvl="1"/>
            <a:r>
              <a:rPr lang="en-US" sz="2600" dirty="0"/>
              <a:t>The tax effects of liquidation would be $600,000 of gain to the corporation resulting in tax of 35% x $600,000 = $210,000.  This would leave $</a:t>
            </a:r>
            <a:r>
              <a:rPr lang="en-US" sz="2600" dirty="0" smtClean="0"/>
              <a:t>790,000 </a:t>
            </a:r>
            <a:r>
              <a:rPr lang="en-US" sz="2600" dirty="0"/>
              <a:t>of cash.  The gain to the shareholder would be $790,000 - $400,000 = $390,000.  Assuming long-term capital gains, </a:t>
            </a:r>
            <a:r>
              <a:rPr lang="en-US" sz="2600" dirty="0" smtClean="0"/>
              <a:t>at 23.8</a:t>
            </a:r>
            <a:r>
              <a:rPr lang="en-US" sz="2600" dirty="0"/>
              <a:t>% or $92,820, leaving a net of $697,180.  This means that a tax of $</a:t>
            </a:r>
            <a:r>
              <a:rPr lang="en-US" sz="2600" dirty="0" smtClean="0"/>
              <a:t>302,820 </a:t>
            </a:r>
            <a:r>
              <a:rPr lang="en-US" sz="2600" dirty="0"/>
              <a:t>is paid on $600,000 of </a:t>
            </a:r>
            <a:r>
              <a:rPr lang="en-US" sz="2600" dirty="0" smtClean="0"/>
              <a:t>appreciation: a total tax rate of over </a:t>
            </a:r>
            <a:r>
              <a:rPr lang="en-US" sz="2600" dirty="0"/>
              <a:t>50%.</a:t>
            </a:r>
          </a:p>
          <a:p>
            <a:pPr marL="82296" indent="0">
              <a:buNone/>
            </a:pPr>
            <a:r>
              <a:rPr lang="en-US" dirty="0"/>
              <a:t/>
            </a:r>
            <a:br>
              <a:rPr lang="en-US" dirty="0"/>
            </a:br>
            <a:r>
              <a:rPr lang="en-US" dirty="0"/>
              <a:t> </a:t>
            </a:r>
          </a:p>
        </p:txBody>
      </p:sp>
      <p:sp>
        <p:nvSpPr>
          <p:cNvPr id="4" name="Slide Number Placeholder 3"/>
          <p:cNvSpPr>
            <a:spLocks noGrp="1"/>
          </p:cNvSpPr>
          <p:nvPr>
            <p:ph type="sldNum" sz="quarter" idx="12"/>
          </p:nvPr>
        </p:nvSpPr>
        <p:spPr/>
        <p:txBody>
          <a:bodyPr/>
          <a:lstStyle/>
          <a:p>
            <a:fld id="{0A86F335-246E-40EA-9623-8471D832438D}" type="slidenum">
              <a:rPr lang="en-US" smtClean="0"/>
              <a:t>4</a:t>
            </a:fld>
            <a:endParaRPr lang="en-US" dirty="0"/>
          </a:p>
        </p:txBody>
      </p:sp>
    </p:spTree>
    <p:extLst>
      <p:ext uri="{BB962C8B-B14F-4D97-AF65-F5344CB8AC3E}">
        <p14:creationId xmlns:p14="http://schemas.microsoft.com/office/powerpoint/2010/main" val="259864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p:txBody>
          <a:bodyPr/>
          <a:lstStyle/>
          <a:p>
            <a:pPr marL="82296" indent="0">
              <a:buNone/>
            </a:pPr>
            <a:r>
              <a:rPr lang="en-US" sz="2800" dirty="0" smtClean="0"/>
              <a:t>S Corporations</a:t>
            </a:r>
          </a:p>
          <a:p>
            <a:pPr marL="365760" lvl="1" indent="-283464">
              <a:spcBef>
                <a:spcPts val="600"/>
              </a:spcBef>
              <a:buSzPct val="80000"/>
              <a:buFont typeface="Wingdings 2"/>
              <a:buChar char=""/>
            </a:pPr>
            <a:r>
              <a:rPr lang="en-US" sz="2400" dirty="0"/>
              <a:t>Section 311 still applies.  Section 1374 imposes a “Big Tax” on appreciated property contributed to an S corporation which is then “sold” (including distributions to shareholders) within 5 years thereafter.</a:t>
            </a:r>
          </a:p>
          <a:p>
            <a:endParaRPr lang="en-US" sz="2800" dirty="0" smtClean="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5</a:t>
            </a:fld>
            <a:endParaRPr lang="en-US" dirty="0"/>
          </a:p>
        </p:txBody>
      </p:sp>
    </p:spTree>
    <p:extLst>
      <p:ext uri="{BB962C8B-B14F-4D97-AF65-F5344CB8AC3E}">
        <p14:creationId xmlns:p14="http://schemas.microsoft.com/office/powerpoint/2010/main" val="89610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029200"/>
          </a:xfrm>
        </p:spPr>
        <p:txBody>
          <a:bodyPr>
            <a:normAutofit fontScale="85000" lnSpcReduction="10000"/>
          </a:bodyPr>
          <a:lstStyle/>
          <a:p>
            <a:r>
              <a:rPr lang="en-US" sz="2800" dirty="0"/>
              <a:t>In the above example, </a:t>
            </a:r>
            <a:r>
              <a:rPr lang="en-US" sz="2800" dirty="0" smtClean="0"/>
              <a:t>if the Big Tax applies, the </a:t>
            </a:r>
            <a:r>
              <a:rPr lang="en-US" sz="2800" dirty="0"/>
              <a:t>corporation would still have to recognize $600,000 of gain and there would still be a 35% tax or $210,000.</a:t>
            </a:r>
          </a:p>
          <a:p>
            <a:pPr lvl="1"/>
            <a:r>
              <a:rPr lang="en-US" sz="2600" dirty="0" smtClean="0"/>
              <a:t>Additionally</a:t>
            </a:r>
            <a:r>
              <a:rPr lang="en-US" sz="2600" dirty="0"/>
              <a:t>, the shareholder has pass-through capital gains of $600,000</a:t>
            </a:r>
          </a:p>
          <a:p>
            <a:pPr lvl="1"/>
            <a:r>
              <a:rPr lang="en-US" sz="2600" dirty="0" smtClean="0"/>
              <a:t>As </a:t>
            </a:r>
            <a:r>
              <a:rPr lang="en-US" sz="2600" dirty="0"/>
              <a:t>a result of the deemed sale, the basis of the shareholder’s stock would be increased by $600,000 to $1,000,000. </a:t>
            </a:r>
          </a:p>
          <a:p>
            <a:pPr lvl="1"/>
            <a:r>
              <a:rPr lang="en-US" sz="2600" dirty="0" smtClean="0"/>
              <a:t>There </a:t>
            </a:r>
            <a:r>
              <a:rPr lang="en-US" sz="2600" dirty="0"/>
              <a:t>would be $790,000 available to be distributed resulting in a loss to the shareholder of $210,000 which would be a capital loss.  This would reduce the “pass through” of gain by $210,000, leaving a net of $390,000 of capital gain which would be subject to a tax of $92,280</a:t>
            </a:r>
            <a:r>
              <a:rPr lang="en-US" sz="2600" dirty="0" smtClean="0"/>
              <a:t>.</a:t>
            </a:r>
            <a:r>
              <a:rPr lang="en-US" sz="2600" dirty="0"/>
              <a:t> </a:t>
            </a:r>
            <a:r>
              <a:rPr lang="en-US" sz="2600" dirty="0" smtClean="0"/>
              <a:t> The total tax would therefore again be $302,280.</a:t>
            </a:r>
            <a:endParaRPr lang="en-US" sz="2600" dirty="0"/>
          </a:p>
          <a:p>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6</a:t>
            </a:fld>
            <a:endParaRPr lang="en-US" dirty="0"/>
          </a:p>
        </p:txBody>
      </p:sp>
    </p:spTree>
    <p:extLst>
      <p:ext uri="{BB962C8B-B14F-4D97-AF65-F5344CB8AC3E}">
        <p14:creationId xmlns:p14="http://schemas.microsoft.com/office/powerpoint/2010/main" val="784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143000" y="1447800"/>
            <a:ext cx="7848600" cy="4800600"/>
          </a:xfrm>
        </p:spPr>
        <p:txBody>
          <a:bodyPr>
            <a:normAutofit/>
          </a:bodyPr>
          <a:lstStyle/>
          <a:p>
            <a:r>
              <a:rPr lang="en-US" sz="3000" dirty="0" smtClean="0"/>
              <a:t>Parity </a:t>
            </a:r>
            <a:r>
              <a:rPr lang="en-US" sz="3000" dirty="0"/>
              <a:t>Between C Corporations and S Corporations</a:t>
            </a:r>
          </a:p>
          <a:p>
            <a:pPr lvl="1"/>
            <a:r>
              <a:rPr lang="en-US" sz="2600" dirty="0"/>
              <a:t>Based on the foregoing example, there is relative parity between a C and an S corporation if §1374 applies</a:t>
            </a:r>
            <a:r>
              <a:rPr lang="en-US" dirty="0"/>
              <a:t>.</a:t>
            </a:r>
          </a:p>
          <a:p>
            <a:pPr marL="746125" lvl="2" indent="-342900">
              <a:buClr>
                <a:schemeClr val="accent1">
                  <a:lumMod val="60000"/>
                  <a:lumOff val="40000"/>
                </a:schemeClr>
              </a:buClr>
              <a:buFont typeface="Gill Sans MT" panose="020B0502020104020203" pitchFamily="34" charset="0"/>
              <a:buChar char="•"/>
            </a:pPr>
            <a:endParaRPr lang="en-US" dirty="0" smtClean="0"/>
          </a:p>
          <a:p>
            <a:pPr marL="746125" lvl="2" indent="-342900">
              <a:buClr>
                <a:schemeClr val="accent1">
                  <a:lumMod val="60000"/>
                  <a:lumOff val="40000"/>
                </a:schemeClr>
              </a:buClr>
              <a:buFont typeface="Gill Sans MT" panose="020B0502020104020203" pitchFamily="34" charset="0"/>
              <a:buChar char="•"/>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7</a:t>
            </a:fld>
            <a:endParaRPr lang="en-US" dirty="0"/>
          </a:p>
        </p:txBody>
      </p:sp>
    </p:spTree>
    <p:extLst>
      <p:ext uri="{BB962C8B-B14F-4D97-AF65-F5344CB8AC3E}">
        <p14:creationId xmlns:p14="http://schemas.microsoft.com/office/powerpoint/2010/main" val="272299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143000" y="1447800"/>
            <a:ext cx="7848600" cy="4800600"/>
          </a:xfrm>
        </p:spPr>
        <p:txBody>
          <a:bodyPr>
            <a:normAutofit/>
          </a:bodyPr>
          <a:lstStyle/>
          <a:p>
            <a:pPr marL="82296" indent="0">
              <a:buNone/>
            </a:pPr>
            <a:r>
              <a:rPr lang="en-US" sz="3000" dirty="0" smtClean="0"/>
              <a:t>If the Big </a:t>
            </a:r>
            <a:r>
              <a:rPr lang="en-US" sz="3000" dirty="0"/>
              <a:t>T</a:t>
            </a:r>
            <a:r>
              <a:rPr lang="en-US" sz="3000" dirty="0" smtClean="0"/>
              <a:t>ax doesn’t apply then the math is as follows: </a:t>
            </a:r>
          </a:p>
          <a:p>
            <a:pPr marL="82296" indent="0">
              <a:buNone/>
            </a:pPr>
            <a:endParaRPr lang="en-US" sz="800" dirty="0" smtClean="0"/>
          </a:p>
          <a:p>
            <a:r>
              <a:rPr lang="en-US" sz="2400" dirty="0" smtClean="0"/>
              <a:t>$600,000 of K-1capital gain producing a tax of $142,800.</a:t>
            </a:r>
          </a:p>
          <a:p>
            <a:r>
              <a:rPr lang="en-US" sz="2400" dirty="0" smtClean="0"/>
              <a:t>Zero tax on liquidation because the outside basis is increased by $600,000.</a:t>
            </a:r>
            <a:endParaRPr lang="en-US" sz="2400" dirty="0"/>
          </a:p>
          <a:p>
            <a:pPr marL="746125" lvl="2" indent="-342900">
              <a:buClr>
                <a:schemeClr val="accent1">
                  <a:lumMod val="60000"/>
                  <a:lumOff val="40000"/>
                </a:schemeClr>
              </a:buClr>
              <a:buFont typeface="Gill Sans MT" panose="020B0502020104020203" pitchFamily="34" charset="0"/>
              <a:buChar char="•"/>
            </a:pPr>
            <a:endParaRPr lang="en-US" dirty="0" smtClean="0"/>
          </a:p>
          <a:p>
            <a:pPr marL="746125" lvl="2" indent="-342900">
              <a:buClr>
                <a:schemeClr val="accent1">
                  <a:lumMod val="60000"/>
                  <a:lumOff val="40000"/>
                </a:schemeClr>
              </a:buClr>
              <a:buFont typeface="Gill Sans MT" panose="020B0502020104020203" pitchFamily="34" charset="0"/>
              <a:buChar char="•"/>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8</a:t>
            </a:fld>
            <a:endParaRPr lang="en-US" dirty="0"/>
          </a:p>
        </p:txBody>
      </p:sp>
    </p:spTree>
    <p:extLst>
      <p:ext uri="{BB962C8B-B14F-4D97-AF65-F5344CB8AC3E}">
        <p14:creationId xmlns:p14="http://schemas.microsoft.com/office/powerpoint/2010/main" val="39705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01000" cy="1143000"/>
          </a:xfrm>
        </p:spPr>
        <p:txBody>
          <a:bodyPr>
            <a:normAutofit fontScale="90000"/>
          </a:bodyPr>
          <a:lstStyle/>
          <a:p>
            <a:pPr algn="ctr"/>
            <a:r>
              <a:rPr lang="en-US" sz="4400" dirty="0"/>
              <a:t>Real Estate in Corporations (Cont’d.)</a:t>
            </a:r>
            <a:endParaRPr lang="en-US" dirty="0"/>
          </a:p>
        </p:txBody>
      </p:sp>
      <p:sp>
        <p:nvSpPr>
          <p:cNvPr id="3" name="Content Placeholder 2"/>
          <p:cNvSpPr>
            <a:spLocks noGrp="1"/>
          </p:cNvSpPr>
          <p:nvPr>
            <p:ph idx="1"/>
          </p:nvPr>
        </p:nvSpPr>
        <p:spPr>
          <a:xfrm>
            <a:off x="1435608" y="1447800"/>
            <a:ext cx="7498080" cy="5105400"/>
          </a:xfrm>
        </p:spPr>
        <p:txBody>
          <a:bodyPr>
            <a:normAutofit fontScale="85000" lnSpcReduction="20000"/>
          </a:bodyPr>
          <a:lstStyle/>
          <a:p>
            <a:pPr marL="82296" indent="0">
              <a:buNone/>
            </a:pPr>
            <a:r>
              <a:rPr lang="en-US" sz="3300" b="1" dirty="0" smtClean="0"/>
              <a:t>Mismatching Issue</a:t>
            </a:r>
            <a:endParaRPr lang="en-US" sz="3300" dirty="0"/>
          </a:p>
          <a:p>
            <a:pPr lvl="1"/>
            <a:r>
              <a:rPr lang="en-US" dirty="0" smtClean="0"/>
              <a:t>The </a:t>
            </a:r>
            <a:r>
              <a:rPr lang="en-US" dirty="0"/>
              <a:t>“parity” is distorted, however, if there is a mismatching of “capital gain” and “ordinary income.”</a:t>
            </a:r>
          </a:p>
          <a:p>
            <a:pPr lvl="1"/>
            <a:r>
              <a:rPr lang="en-US" u="sng" dirty="0" smtClean="0"/>
              <a:t>Example</a:t>
            </a:r>
            <a:r>
              <a:rPr lang="en-US" dirty="0"/>
              <a:t>:  Assume the same facts but that the property is improved and the value/basis allocation between the land and building is: </a:t>
            </a:r>
            <a:endParaRPr lang="en-US" dirty="0" smtClean="0"/>
          </a:p>
          <a:p>
            <a:pPr lvl="1"/>
            <a:endParaRPr lang="en-US" dirty="0"/>
          </a:p>
          <a:p>
            <a:pPr marL="82296" indent="0">
              <a:buNone/>
            </a:pPr>
            <a:endParaRPr lang="en-US" dirty="0" smtClean="0"/>
          </a:p>
          <a:p>
            <a:pPr marL="82296" indent="0">
              <a:buNone/>
            </a:pPr>
            <a:endParaRPr lang="en-US" sz="2800" dirty="0" smtClean="0"/>
          </a:p>
          <a:p>
            <a:pPr marL="82296" indent="0">
              <a:buNone/>
            </a:pPr>
            <a:r>
              <a:rPr lang="en-US" sz="2800" dirty="0" smtClean="0"/>
              <a:t>Even </a:t>
            </a:r>
            <a:r>
              <a:rPr lang="en-US" sz="2800" dirty="0"/>
              <a:t>assuming no depreciation recapture, IRC §1239 would apply causing the gain in the buildings to be recognized as ordinary income.  The loss on the stock would be capital.  Hence, the tax burden to the shareholders would be exacerbated.</a:t>
            </a:r>
          </a:p>
          <a:p>
            <a:pPr marL="82296" indent="0">
              <a:buNone/>
            </a:pPr>
            <a:endParaRPr lang="en-US" dirty="0"/>
          </a:p>
        </p:txBody>
      </p:sp>
      <p:sp>
        <p:nvSpPr>
          <p:cNvPr id="4" name="Slide Number Placeholder 3"/>
          <p:cNvSpPr>
            <a:spLocks noGrp="1"/>
          </p:cNvSpPr>
          <p:nvPr>
            <p:ph type="sldNum" sz="quarter" idx="12"/>
          </p:nvPr>
        </p:nvSpPr>
        <p:spPr/>
        <p:txBody>
          <a:bodyPr/>
          <a:lstStyle/>
          <a:p>
            <a:fld id="{0A86F335-246E-40EA-9623-8471D832438D}" type="slidenum">
              <a:rPr lang="en-US" smtClean="0"/>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615199114"/>
              </p:ext>
            </p:extLst>
          </p:nvPr>
        </p:nvGraphicFramePr>
        <p:xfrm>
          <a:off x="2743200" y="3581400"/>
          <a:ext cx="4876800" cy="990600"/>
        </p:xfrm>
        <a:graphic>
          <a:graphicData uri="http://schemas.openxmlformats.org/drawingml/2006/table">
            <a:tbl>
              <a:tblPr firstRow="1" firstCol="1" bandRow="1">
                <a:tableStyleId>{5C22544A-7EE6-4342-B048-85BDC9FD1C3A}</a:tableStyleId>
              </a:tblPr>
              <a:tblGrid>
                <a:gridCol w="1625600"/>
                <a:gridCol w="1625600"/>
                <a:gridCol w="1625600"/>
              </a:tblGrid>
              <a:tr h="330200">
                <a:tc>
                  <a:txBody>
                    <a:bodyPr/>
                    <a:lstStyle/>
                    <a:p>
                      <a:pPr marL="0" marR="0" algn="ctr">
                        <a:lnSpc>
                          <a:spcPct val="150000"/>
                        </a:lnSpc>
                        <a:spcBef>
                          <a:spcPts val="0"/>
                        </a:spcBef>
                        <a:spcAft>
                          <a:spcPts val="0"/>
                        </a:spcAft>
                      </a:pPr>
                      <a:r>
                        <a:rPr lang="en-US" sz="1200" u="sng" dirty="0">
                          <a:effectLst/>
                        </a:rPr>
                        <a:t>Asset</a:t>
                      </a:r>
                      <a:endParaRPr lang="en-US" sz="1200" dirty="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u="sng" dirty="0">
                          <a:effectLst/>
                        </a:rPr>
                        <a:t>Basis</a:t>
                      </a:r>
                      <a:endParaRPr lang="en-US" sz="1200" dirty="0">
                        <a:effectLst/>
                        <a:latin typeface="Times New Roman"/>
                        <a:ea typeface="Times New Roman"/>
                      </a:endParaRPr>
                    </a:p>
                  </a:txBody>
                  <a:tcPr marL="68580" marR="68580" marT="0" marB="0" anchor="ctr"/>
                </a:tc>
                <a:tc>
                  <a:txBody>
                    <a:bodyPr/>
                    <a:lstStyle/>
                    <a:p>
                      <a:pPr marL="0" marR="0" algn="ctr">
                        <a:lnSpc>
                          <a:spcPct val="150000"/>
                        </a:lnSpc>
                        <a:spcBef>
                          <a:spcPts val="0"/>
                        </a:spcBef>
                        <a:spcAft>
                          <a:spcPts val="0"/>
                        </a:spcAft>
                      </a:pPr>
                      <a:r>
                        <a:rPr lang="en-US" sz="1200" u="sng" dirty="0">
                          <a:effectLst/>
                        </a:rPr>
                        <a:t>Value</a:t>
                      </a:r>
                      <a:endParaRPr lang="en-US" sz="1200" dirty="0">
                        <a:effectLst/>
                        <a:latin typeface="Times New Roman"/>
                        <a:ea typeface="Times New Roman"/>
                      </a:endParaRPr>
                    </a:p>
                  </a:txBody>
                  <a:tcPr marL="68580" marR="68580" marT="0" marB="0"/>
                </a:tc>
              </a:tr>
              <a:tr h="330200">
                <a:tc>
                  <a:txBody>
                    <a:bodyPr/>
                    <a:lstStyle/>
                    <a:p>
                      <a:pPr marL="0" marR="0" algn="just">
                        <a:lnSpc>
                          <a:spcPct val="150000"/>
                        </a:lnSpc>
                        <a:spcBef>
                          <a:spcPts val="0"/>
                        </a:spcBef>
                        <a:spcAft>
                          <a:spcPts val="0"/>
                        </a:spcAft>
                      </a:pPr>
                      <a:r>
                        <a:rPr lang="en-US" sz="1200">
                          <a:effectLst/>
                        </a:rPr>
                        <a:t>Land</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a:effectLst/>
                        </a:rPr>
                        <a:t>$100,000</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dirty="0">
                          <a:effectLst/>
                        </a:rPr>
                        <a:t>$200,000</a:t>
                      </a:r>
                      <a:endParaRPr lang="en-US" sz="1200" dirty="0">
                        <a:effectLst/>
                        <a:latin typeface="Times New Roman"/>
                        <a:ea typeface="Times New Roman"/>
                      </a:endParaRPr>
                    </a:p>
                  </a:txBody>
                  <a:tcPr marL="68580" marR="68580" marT="0" marB="0"/>
                </a:tc>
              </a:tr>
              <a:tr h="330200">
                <a:tc>
                  <a:txBody>
                    <a:bodyPr/>
                    <a:lstStyle/>
                    <a:p>
                      <a:pPr marL="0" marR="0" algn="just">
                        <a:lnSpc>
                          <a:spcPct val="150000"/>
                        </a:lnSpc>
                        <a:spcBef>
                          <a:spcPts val="0"/>
                        </a:spcBef>
                        <a:spcAft>
                          <a:spcPts val="0"/>
                        </a:spcAft>
                      </a:pPr>
                      <a:r>
                        <a:rPr lang="en-US" sz="1200">
                          <a:effectLst/>
                        </a:rPr>
                        <a:t>Building</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a:effectLst/>
                        </a:rPr>
                        <a:t>$300,000</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US" sz="1200" dirty="0">
                          <a:effectLst/>
                        </a:rPr>
                        <a:t>$800,000</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159216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2051</Words>
  <Application>Microsoft Office PowerPoint</Application>
  <PresentationFormat>On-screen Show (4:3)</PresentationFormat>
  <Paragraphs>124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Real Estate in Corporations</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Real Estate in Corporations (Cont’d.)</vt:lpstr>
      <vt:lpstr>Corporation’s Transfer of Value to Shareholders Using Partnership</vt:lpstr>
      <vt:lpstr>Corporation’s Transfer of Value to Shareholders Using Partnership (Cont’d.)</vt:lpstr>
      <vt:lpstr>Corporation’s Transfer of Value to Shareholders Using Partnership (Cont’d.)</vt:lpstr>
      <vt:lpstr>Corporation’s Transfer of Value to Shareholders Using Partnership (Cont’d.)</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Tara Weston</dc:creator>
  <cp:lastModifiedBy>Tara Weston</cp:lastModifiedBy>
  <cp:revision>1</cp:revision>
  <dcterms:created xsi:type="dcterms:W3CDTF">2016-10-13T17:58:38Z</dcterms:created>
  <dcterms:modified xsi:type="dcterms:W3CDTF">2016-10-13T17:59:31Z</dcterms:modified>
</cp:coreProperties>
</file>