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67" r:id="rId1"/>
    <p:sldMasterId id="2147484674" r:id="rId2"/>
    <p:sldMasterId id="2147484680" r:id="rId3"/>
    <p:sldMasterId id="2147484974" r:id="rId4"/>
    <p:sldMasterId id="2147484981" r:id="rId5"/>
    <p:sldMasterId id="2147486399" r:id="rId6"/>
    <p:sldMasterId id="2147486605" r:id="rId7"/>
  </p:sldMasterIdLst>
  <p:notesMasterIdLst>
    <p:notesMasterId r:id="rId84"/>
  </p:notesMasterIdLst>
  <p:handoutMasterIdLst>
    <p:handoutMasterId r:id="rId85"/>
  </p:handoutMasterIdLst>
  <p:sldIdLst>
    <p:sldId id="472" r:id="rId8"/>
    <p:sldId id="473" r:id="rId9"/>
    <p:sldId id="474" r:id="rId10"/>
    <p:sldId id="442" r:id="rId11"/>
    <p:sldId id="479" r:id="rId12"/>
    <p:sldId id="346" r:id="rId13"/>
    <p:sldId id="440" r:id="rId14"/>
    <p:sldId id="347" r:id="rId15"/>
    <p:sldId id="441" r:id="rId16"/>
    <p:sldId id="348" r:id="rId17"/>
    <p:sldId id="349" r:id="rId18"/>
    <p:sldId id="350" r:id="rId19"/>
    <p:sldId id="351" r:id="rId20"/>
    <p:sldId id="352" r:id="rId21"/>
    <p:sldId id="353" r:id="rId22"/>
    <p:sldId id="354" r:id="rId23"/>
    <p:sldId id="434" r:id="rId24"/>
    <p:sldId id="480" r:id="rId25"/>
    <p:sldId id="483" r:id="rId26"/>
    <p:sldId id="482" r:id="rId27"/>
    <p:sldId id="484" r:id="rId28"/>
    <p:sldId id="485" r:id="rId29"/>
    <p:sldId id="486" r:id="rId30"/>
    <p:sldId id="489" r:id="rId31"/>
    <p:sldId id="490" r:id="rId32"/>
    <p:sldId id="491" r:id="rId33"/>
    <p:sldId id="492" r:id="rId34"/>
    <p:sldId id="493" r:id="rId35"/>
    <p:sldId id="494" r:id="rId36"/>
    <p:sldId id="435" r:id="rId37"/>
    <p:sldId id="374" r:id="rId38"/>
    <p:sldId id="446" r:id="rId39"/>
    <p:sldId id="448" r:id="rId40"/>
    <p:sldId id="376" r:id="rId41"/>
    <p:sldId id="378" r:id="rId42"/>
    <p:sldId id="380" r:id="rId43"/>
    <p:sldId id="381" r:id="rId44"/>
    <p:sldId id="386" r:id="rId45"/>
    <p:sldId id="383" r:id="rId46"/>
    <p:sldId id="384" r:id="rId47"/>
    <p:sldId id="385" r:id="rId48"/>
    <p:sldId id="443" r:id="rId49"/>
    <p:sldId id="387" r:id="rId50"/>
    <p:sldId id="388" r:id="rId51"/>
    <p:sldId id="389" r:id="rId52"/>
    <p:sldId id="436" r:id="rId53"/>
    <p:sldId id="495" r:id="rId54"/>
    <p:sldId id="496" r:id="rId55"/>
    <p:sldId id="497" r:id="rId56"/>
    <p:sldId id="498" r:id="rId57"/>
    <p:sldId id="499" r:id="rId58"/>
    <p:sldId id="500" r:id="rId59"/>
    <p:sldId id="505" r:id="rId60"/>
    <p:sldId id="404" r:id="rId61"/>
    <p:sldId id="405" r:id="rId62"/>
    <p:sldId id="406" r:id="rId63"/>
    <p:sldId id="407" r:id="rId64"/>
    <p:sldId id="408" r:id="rId65"/>
    <p:sldId id="409" r:id="rId66"/>
    <p:sldId id="410" r:id="rId67"/>
    <p:sldId id="411" r:id="rId68"/>
    <p:sldId id="449" r:id="rId69"/>
    <p:sldId id="450" r:id="rId70"/>
    <p:sldId id="451" r:id="rId71"/>
    <p:sldId id="452" r:id="rId72"/>
    <p:sldId id="445" r:id="rId73"/>
    <p:sldId id="420" r:id="rId74"/>
    <p:sldId id="457" r:id="rId75"/>
    <p:sldId id="458" r:id="rId76"/>
    <p:sldId id="437" r:id="rId77"/>
    <p:sldId id="422" r:id="rId78"/>
    <p:sldId id="427" r:id="rId79"/>
    <p:sldId id="428" r:id="rId80"/>
    <p:sldId id="429" r:id="rId81"/>
    <p:sldId id="475" r:id="rId82"/>
    <p:sldId id="477" r:id="rId8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71" autoAdjust="0"/>
    <p:restoredTop sz="94613" autoAdjust="0"/>
  </p:normalViewPr>
  <p:slideViewPr>
    <p:cSldViewPr>
      <p:cViewPr>
        <p:scale>
          <a:sx n="100" d="100"/>
          <a:sy n="100" d="100"/>
        </p:scale>
        <p:origin x="-386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6" tIns="48328" rIns="96656" bIns="48328"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56" tIns="48328" rIns="96656" bIns="48328" rtlCol="0"/>
          <a:lstStyle>
            <a:lvl1pPr algn="r">
              <a:defRPr sz="1200">
                <a:latin typeface="Arial" charset="0"/>
                <a:cs typeface="Arial" charset="0"/>
              </a:defRPr>
            </a:lvl1pPr>
          </a:lstStyle>
          <a:p>
            <a:pPr>
              <a:defRPr/>
            </a:pPr>
            <a:fld id="{7C9684DA-272B-465F-83EF-8BD0555E7D8D}" type="datetimeFigureOut">
              <a:rPr lang="en-US"/>
              <a:pPr>
                <a:defRPr/>
              </a:pPr>
              <a:t>12/2/2016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56" tIns="48328" rIns="96656" bIns="48328" rtlCol="0" anchor="b"/>
          <a:lstStyle>
            <a:lvl1pPr algn="l">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56" tIns="48328" rIns="96656" bIns="48328" rtlCol="0" anchor="b"/>
          <a:lstStyle>
            <a:lvl1pPr algn="r">
              <a:defRPr sz="1200">
                <a:latin typeface="Arial" charset="0"/>
                <a:cs typeface="Arial" charset="0"/>
              </a:defRPr>
            </a:lvl1pPr>
          </a:lstStyle>
          <a:p>
            <a:pPr>
              <a:defRPr/>
            </a:pPr>
            <a:fld id="{86965582-900B-4441-B1F1-F354D9F8A011}" type="slidenum">
              <a:rPr lang="en-US"/>
              <a:pPr>
                <a:defRPr/>
              </a:pPr>
              <a:t>‹#›</a:t>
            </a:fld>
            <a:endParaRPr lang="en-US" dirty="0"/>
          </a:p>
        </p:txBody>
      </p:sp>
    </p:spTree>
    <p:extLst>
      <p:ext uri="{BB962C8B-B14F-4D97-AF65-F5344CB8AC3E}">
        <p14:creationId xmlns:p14="http://schemas.microsoft.com/office/powerpoint/2010/main" val="44419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6" tIns="48328" rIns="96656" bIns="48328" rtlCol="0"/>
          <a:lstStyle>
            <a:lvl1pPr algn="l">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6656" tIns="48328" rIns="96656" bIns="48328" rtlCol="0"/>
          <a:lstStyle>
            <a:lvl1pPr algn="r">
              <a:defRPr sz="1200">
                <a:latin typeface="Arial" charset="0"/>
                <a:cs typeface="Arial" charset="0"/>
              </a:defRPr>
            </a:lvl1pPr>
          </a:lstStyle>
          <a:p>
            <a:pPr>
              <a:defRPr/>
            </a:pPr>
            <a:fld id="{13BD4487-6975-4BE7-8B07-98C138C6B8B8}" type="datetimeFigureOut">
              <a:rPr lang="en-US"/>
              <a:pPr>
                <a:defRPr/>
              </a:pPr>
              <a:t>12/2/2016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pPr lvl="0"/>
            <a:endParaRPr lang="en-US" noProof="0" dirty="0" smtClean="0"/>
          </a:p>
        </p:txBody>
      </p:sp>
      <p:sp>
        <p:nvSpPr>
          <p:cNvPr id="5" name="Notes Placeholder 4"/>
          <p:cNvSpPr>
            <a:spLocks noGrp="1"/>
          </p:cNvSpPr>
          <p:nvPr>
            <p:ph type="body" sz="quarter" idx="3"/>
          </p:nvPr>
        </p:nvSpPr>
        <p:spPr>
          <a:xfrm>
            <a:off x="730250" y="4559300"/>
            <a:ext cx="5854700" cy="4321175"/>
          </a:xfrm>
          <a:prstGeom prst="rect">
            <a:avLst/>
          </a:prstGeom>
        </p:spPr>
        <p:txBody>
          <a:bodyPr vert="horz" lIns="96656" tIns="48328" rIns="96656" bIns="4832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6" tIns="48328" rIns="96656" bIns="48328" rtlCol="0" anchor="b"/>
          <a:lstStyle>
            <a:lvl1pPr algn="l">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6" tIns="48328" rIns="96656" bIns="48328" rtlCol="0" anchor="b"/>
          <a:lstStyle>
            <a:lvl1pPr algn="r">
              <a:defRPr sz="1200">
                <a:latin typeface="Arial" charset="0"/>
                <a:cs typeface="Arial" charset="0"/>
              </a:defRPr>
            </a:lvl1pPr>
          </a:lstStyle>
          <a:p>
            <a:pPr>
              <a:defRPr/>
            </a:pPr>
            <a:fld id="{775A07A9-2ED8-4997-A2C6-2BED8288E252}" type="slidenum">
              <a:rPr lang="en-US"/>
              <a:pPr>
                <a:defRPr/>
              </a:pPr>
              <a:t>‹#›</a:t>
            </a:fld>
            <a:endParaRPr lang="en-US" dirty="0"/>
          </a:p>
        </p:txBody>
      </p:sp>
    </p:spTree>
    <p:extLst>
      <p:ext uri="{BB962C8B-B14F-4D97-AF65-F5344CB8AC3E}">
        <p14:creationId xmlns:p14="http://schemas.microsoft.com/office/powerpoint/2010/main" val="2921034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7408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71707" eaLnBrk="0" hangingPunct="0">
              <a:defRPr>
                <a:solidFill>
                  <a:schemeClr val="tx1"/>
                </a:solidFill>
                <a:latin typeface="Arial" pitchFamily="34" charset="0"/>
                <a:cs typeface="Arial" pitchFamily="34" charset="0"/>
              </a:defRPr>
            </a:lvl1pPr>
            <a:lvl2pPr marL="769473" indent="-295951" defTabSz="971707" eaLnBrk="0" hangingPunct="0">
              <a:defRPr>
                <a:solidFill>
                  <a:schemeClr val="tx1"/>
                </a:solidFill>
                <a:latin typeface="Arial" pitchFamily="34" charset="0"/>
                <a:cs typeface="Arial" pitchFamily="34" charset="0"/>
              </a:defRPr>
            </a:lvl2pPr>
            <a:lvl3pPr marL="1183805" indent="-236761" defTabSz="971707" eaLnBrk="0" hangingPunct="0">
              <a:defRPr>
                <a:solidFill>
                  <a:schemeClr val="tx1"/>
                </a:solidFill>
                <a:latin typeface="Arial" pitchFamily="34" charset="0"/>
                <a:cs typeface="Arial" pitchFamily="34" charset="0"/>
              </a:defRPr>
            </a:lvl3pPr>
            <a:lvl4pPr marL="1657327" indent="-236761" defTabSz="971707" eaLnBrk="0" hangingPunct="0">
              <a:defRPr>
                <a:solidFill>
                  <a:schemeClr val="tx1"/>
                </a:solidFill>
                <a:latin typeface="Arial" pitchFamily="34" charset="0"/>
                <a:cs typeface="Arial" pitchFamily="34" charset="0"/>
              </a:defRPr>
            </a:lvl4pPr>
            <a:lvl5pPr marL="2130849" indent="-236761" defTabSz="971707" eaLnBrk="0" hangingPunct="0">
              <a:defRPr>
                <a:solidFill>
                  <a:schemeClr val="tx1"/>
                </a:solidFill>
                <a:latin typeface="Arial" pitchFamily="34" charset="0"/>
                <a:cs typeface="Arial" pitchFamily="34" charset="0"/>
              </a:defRPr>
            </a:lvl5pPr>
            <a:lvl6pPr marL="2604371" indent="-236761" defTabSz="971707" eaLnBrk="0" fontAlgn="base" hangingPunct="0">
              <a:spcBef>
                <a:spcPct val="0"/>
              </a:spcBef>
              <a:spcAft>
                <a:spcPct val="0"/>
              </a:spcAft>
              <a:defRPr>
                <a:solidFill>
                  <a:schemeClr val="tx1"/>
                </a:solidFill>
                <a:latin typeface="Arial" pitchFamily="34" charset="0"/>
                <a:cs typeface="Arial" pitchFamily="34" charset="0"/>
              </a:defRPr>
            </a:lvl6pPr>
            <a:lvl7pPr marL="3077893" indent="-236761" defTabSz="971707" eaLnBrk="0" fontAlgn="base" hangingPunct="0">
              <a:spcBef>
                <a:spcPct val="0"/>
              </a:spcBef>
              <a:spcAft>
                <a:spcPct val="0"/>
              </a:spcAft>
              <a:defRPr>
                <a:solidFill>
                  <a:schemeClr val="tx1"/>
                </a:solidFill>
                <a:latin typeface="Arial" pitchFamily="34" charset="0"/>
                <a:cs typeface="Arial" pitchFamily="34" charset="0"/>
              </a:defRPr>
            </a:lvl7pPr>
            <a:lvl8pPr marL="3551415" indent="-236761" defTabSz="971707" eaLnBrk="0" fontAlgn="base" hangingPunct="0">
              <a:spcBef>
                <a:spcPct val="0"/>
              </a:spcBef>
              <a:spcAft>
                <a:spcPct val="0"/>
              </a:spcAft>
              <a:defRPr>
                <a:solidFill>
                  <a:schemeClr val="tx1"/>
                </a:solidFill>
                <a:latin typeface="Arial" pitchFamily="34" charset="0"/>
                <a:cs typeface="Arial" pitchFamily="34" charset="0"/>
              </a:defRPr>
            </a:lvl8pPr>
            <a:lvl9pPr marL="4024937" indent="-236761" defTabSz="97170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100">
              <a:solidFill>
                <a:srgbClr val="000000"/>
              </a:solidFill>
            </a:endParaRPr>
          </a:p>
        </p:txBody>
      </p:sp>
      <p:sp>
        <p:nvSpPr>
          <p:cNvPr id="174085"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71707" eaLnBrk="0" hangingPunct="0">
              <a:defRPr>
                <a:solidFill>
                  <a:schemeClr val="tx1"/>
                </a:solidFill>
                <a:latin typeface="Arial" pitchFamily="34" charset="0"/>
                <a:cs typeface="Arial" pitchFamily="34" charset="0"/>
              </a:defRPr>
            </a:lvl1pPr>
            <a:lvl2pPr marL="769473" indent="-295951" defTabSz="971707" eaLnBrk="0" hangingPunct="0">
              <a:defRPr>
                <a:solidFill>
                  <a:schemeClr val="tx1"/>
                </a:solidFill>
                <a:latin typeface="Arial" pitchFamily="34" charset="0"/>
                <a:cs typeface="Arial" pitchFamily="34" charset="0"/>
              </a:defRPr>
            </a:lvl2pPr>
            <a:lvl3pPr marL="1183805" indent="-236761" defTabSz="971707" eaLnBrk="0" hangingPunct="0">
              <a:defRPr>
                <a:solidFill>
                  <a:schemeClr val="tx1"/>
                </a:solidFill>
                <a:latin typeface="Arial" pitchFamily="34" charset="0"/>
                <a:cs typeface="Arial" pitchFamily="34" charset="0"/>
              </a:defRPr>
            </a:lvl3pPr>
            <a:lvl4pPr marL="1657327" indent="-236761" defTabSz="971707" eaLnBrk="0" hangingPunct="0">
              <a:defRPr>
                <a:solidFill>
                  <a:schemeClr val="tx1"/>
                </a:solidFill>
                <a:latin typeface="Arial" pitchFamily="34" charset="0"/>
                <a:cs typeface="Arial" pitchFamily="34" charset="0"/>
              </a:defRPr>
            </a:lvl4pPr>
            <a:lvl5pPr marL="2130849" indent="-236761" defTabSz="971707" eaLnBrk="0" hangingPunct="0">
              <a:defRPr>
                <a:solidFill>
                  <a:schemeClr val="tx1"/>
                </a:solidFill>
                <a:latin typeface="Arial" pitchFamily="34" charset="0"/>
                <a:cs typeface="Arial" pitchFamily="34" charset="0"/>
              </a:defRPr>
            </a:lvl5pPr>
            <a:lvl6pPr marL="2604371" indent="-236761" defTabSz="971707" eaLnBrk="0" fontAlgn="base" hangingPunct="0">
              <a:spcBef>
                <a:spcPct val="0"/>
              </a:spcBef>
              <a:spcAft>
                <a:spcPct val="0"/>
              </a:spcAft>
              <a:defRPr>
                <a:solidFill>
                  <a:schemeClr val="tx1"/>
                </a:solidFill>
                <a:latin typeface="Arial" pitchFamily="34" charset="0"/>
                <a:cs typeface="Arial" pitchFamily="34" charset="0"/>
              </a:defRPr>
            </a:lvl6pPr>
            <a:lvl7pPr marL="3077893" indent="-236761" defTabSz="971707" eaLnBrk="0" fontAlgn="base" hangingPunct="0">
              <a:spcBef>
                <a:spcPct val="0"/>
              </a:spcBef>
              <a:spcAft>
                <a:spcPct val="0"/>
              </a:spcAft>
              <a:defRPr>
                <a:solidFill>
                  <a:schemeClr val="tx1"/>
                </a:solidFill>
                <a:latin typeface="Arial" pitchFamily="34" charset="0"/>
                <a:cs typeface="Arial" pitchFamily="34" charset="0"/>
              </a:defRPr>
            </a:lvl7pPr>
            <a:lvl8pPr marL="3551415" indent="-236761" defTabSz="971707" eaLnBrk="0" fontAlgn="base" hangingPunct="0">
              <a:spcBef>
                <a:spcPct val="0"/>
              </a:spcBef>
              <a:spcAft>
                <a:spcPct val="0"/>
              </a:spcAft>
              <a:defRPr>
                <a:solidFill>
                  <a:schemeClr val="tx1"/>
                </a:solidFill>
                <a:latin typeface="Arial" pitchFamily="34" charset="0"/>
                <a:cs typeface="Arial" pitchFamily="34" charset="0"/>
              </a:defRPr>
            </a:lvl8pPr>
            <a:lvl9pPr marL="4024937" indent="-236761" defTabSz="97170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1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2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432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5348"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5349"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6372"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6373"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7396"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7397"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8420"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8421"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944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8944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p:cNvSpPr>
          <p:nvPr>
            <p:ph type="body" idx="1"/>
          </p:nvPr>
        </p:nvSpPr>
        <p:spPr bwMode="auto">
          <a:xfrm>
            <a:off x="762000" y="4724400"/>
            <a:ext cx="6121400" cy="18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56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
        <p:nvSpPr>
          <p:cNvPr id="19456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GB" altLang="en-US" smtClean="0">
              <a:solidFill>
                <a:srgbClr val="000000"/>
              </a:solidFill>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3540"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3541"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4564"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4565"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5588"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5589"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xfrm>
            <a:off x="729206" y="4561553"/>
            <a:ext cx="5856790" cy="1751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51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69473" indent="-295951" eaLnBrk="0" hangingPunct="0">
              <a:defRPr>
                <a:solidFill>
                  <a:schemeClr val="tx1"/>
                </a:solidFill>
                <a:latin typeface="Arial" pitchFamily="34" charset="0"/>
                <a:cs typeface="Arial" pitchFamily="34" charset="0"/>
              </a:defRPr>
            </a:lvl2pPr>
            <a:lvl3pPr marL="1183805" indent="-236761" eaLnBrk="0" hangingPunct="0">
              <a:defRPr>
                <a:solidFill>
                  <a:schemeClr val="tx1"/>
                </a:solidFill>
                <a:latin typeface="Arial" pitchFamily="34" charset="0"/>
                <a:cs typeface="Arial" pitchFamily="34" charset="0"/>
              </a:defRPr>
            </a:lvl3pPr>
            <a:lvl4pPr marL="1657327" indent="-236761" eaLnBrk="0" hangingPunct="0">
              <a:defRPr>
                <a:solidFill>
                  <a:schemeClr val="tx1"/>
                </a:solidFill>
                <a:latin typeface="Arial" pitchFamily="34" charset="0"/>
                <a:cs typeface="Arial" pitchFamily="34" charset="0"/>
              </a:defRPr>
            </a:lvl4pPr>
            <a:lvl5pPr marL="2130849" indent="-236761" eaLnBrk="0" hangingPunct="0">
              <a:defRPr>
                <a:solidFill>
                  <a:schemeClr val="tx1"/>
                </a:solidFill>
                <a:latin typeface="Arial" pitchFamily="34" charset="0"/>
                <a:cs typeface="Arial" pitchFamily="34" charset="0"/>
              </a:defRPr>
            </a:lvl5pPr>
            <a:lvl6pPr marL="2604371" indent="-236761" eaLnBrk="0" fontAlgn="base" hangingPunct="0">
              <a:spcBef>
                <a:spcPct val="0"/>
              </a:spcBef>
              <a:spcAft>
                <a:spcPct val="0"/>
              </a:spcAft>
              <a:defRPr>
                <a:solidFill>
                  <a:schemeClr val="tx1"/>
                </a:solidFill>
                <a:latin typeface="Arial" pitchFamily="34" charset="0"/>
                <a:cs typeface="Arial" pitchFamily="34" charset="0"/>
              </a:defRPr>
            </a:lvl6pPr>
            <a:lvl7pPr marL="3077893" indent="-236761" eaLnBrk="0" fontAlgn="base" hangingPunct="0">
              <a:spcBef>
                <a:spcPct val="0"/>
              </a:spcBef>
              <a:spcAft>
                <a:spcPct val="0"/>
              </a:spcAft>
              <a:defRPr>
                <a:solidFill>
                  <a:schemeClr val="tx1"/>
                </a:solidFill>
                <a:latin typeface="Arial" pitchFamily="34" charset="0"/>
                <a:cs typeface="Arial" pitchFamily="34" charset="0"/>
              </a:defRPr>
            </a:lvl7pPr>
            <a:lvl8pPr marL="3551415" indent="-236761" eaLnBrk="0" fontAlgn="base" hangingPunct="0">
              <a:spcBef>
                <a:spcPct val="0"/>
              </a:spcBef>
              <a:spcAft>
                <a:spcPct val="0"/>
              </a:spcAft>
              <a:defRPr>
                <a:solidFill>
                  <a:schemeClr val="tx1"/>
                </a:solidFill>
                <a:latin typeface="Arial" pitchFamily="34" charset="0"/>
                <a:cs typeface="Arial" pitchFamily="34" charset="0"/>
              </a:defRPr>
            </a:lvl8pPr>
            <a:lvl9pPr marL="4024937" indent="-23676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mtClean="0">
              <a:solidFill>
                <a:srgbClr val="000000"/>
              </a:solidFill>
            </a:endParaRPr>
          </a:p>
        </p:txBody>
      </p:sp>
      <p:sp>
        <p:nvSpPr>
          <p:cNvPr id="1751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69473" indent="-295951" eaLnBrk="0" hangingPunct="0">
              <a:defRPr>
                <a:solidFill>
                  <a:schemeClr val="tx1"/>
                </a:solidFill>
                <a:latin typeface="Arial" pitchFamily="34" charset="0"/>
                <a:cs typeface="Arial" pitchFamily="34" charset="0"/>
              </a:defRPr>
            </a:lvl2pPr>
            <a:lvl3pPr marL="1183805" indent="-236761" eaLnBrk="0" hangingPunct="0">
              <a:defRPr>
                <a:solidFill>
                  <a:schemeClr val="tx1"/>
                </a:solidFill>
                <a:latin typeface="Arial" pitchFamily="34" charset="0"/>
                <a:cs typeface="Arial" pitchFamily="34" charset="0"/>
              </a:defRPr>
            </a:lvl3pPr>
            <a:lvl4pPr marL="1657327" indent="-236761" eaLnBrk="0" hangingPunct="0">
              <a:defRPr>
                <a:solidFill>
                  <a:schemeClr val="tx1"/>
                </a:solidFill>
                <a:latin typeface="Arial" pitchFamily="34" charset="0"/>
                <a:cs typeface="Arial" pitchFamily="34" charset="0"/>
              </a:defRPr>
            </a:lvl4pPr>
            <a:lvl5pPr marL="2130849" indent="-236761" eaLnBrk="0" hangingPunct="0">
              <a:defRPr>
                <a:solidFill>
                  <a:schemeClr val="tx1"/>
                </a:solidFill>
                <a:latin typeface="Arial" pitchFamily="34" charset="0"/>
                <a:cs typeface="Arial" pitchFamily="34" charset="0"/>
              </a:defRPr>
            </a:lvl5pPr>
            <a:lvl6pPr marL="2604371" indent="-236761" eaLnBrk="0" fontAlgn="base" hangingPunct="0">
              <a:spcBef>
                <a:spcPct val="0"/>
              </a:spcBef>
              <a:spcAft>
                <a:spcPct val="0"/>
              </a:spcAft>
              <a:defRPr>
                <a:solidFill>
                  <a:schemeClr val="tx1"/>
                </a:solidFill>
                <a:latin typeface="Arial" pitchFamily="34" charset="0"/>
                <a:cs typeface="Arial" pitchFamily="34" charset="0"/>
              </a:defRPr>
            </a:lvl6pPr>
            <a:lvl7pPr marL="3077893" indent="-236761" eaLnBrk="0" fontAlgn="base" hangingPunct="0">
              <a:spcBef>
                <a:spcPct val="0"/>
              </a:spcBef>
              <a:spcAft>
                <a:spcPct val="0"/>
              </a:spcAft>
              <a:defRPr>
                <a:solidFill>
                  <a:schemeClr val="tx1"/>
                </a:solidFill>
                <a:latin typeface="Arial" pitchFamily="34" charset="0"/>
                <a:cs typeface="Arial" pitchFamily="34" charset="0"/>
              </a:defRPr>
            </a:lvl7pPr>
            <a:lvl8pPr marL="3551415" indent="-236761" eaLnBrk="0" fontAlgn="base" hangingPunct="0">
              <a:spcBef>
                <a:spcPct val="0"/>
              </a:spcBef>
              <a:spcAft>
                <a:spcPct val="0"/>
              </a:spcAft>
              <a:defRPr>
                <a:solidFill>
                  <a:schemeClr val="tx1"/>
                </a:solidFill>
                <a:latin typeface="Arial" pitchFamily="34" charset="0"/>
                <a:cs typeface="Arial" pitchFamily="34" charset="0"/>
              </a:defRPr>
            </a:lvl8pPr>
            <a:lvl9pPr marL="4024937" indent="-23676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6612"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6613"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7636"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7637"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8660"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8661"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99684"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99685" name="Footer Placeholder 2"/>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20070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20070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xfrm>
            <a:off x="762000" y="4724400"/>
            <a:ext cx="6121400" cy="1227138"/>
          </a:xfrm>
          <a:noFill/>
        </p:spPr>
        <p:txBody>
          <a:bodyPr wrap="square" numCol="1" anchor="t" anchorCtr="0" compatLnSpc="1">
            <a:prstTxWarp prst="textNoShape">
              <a:avLst/>
            </a:prstTxWarp>
          </a:bodyPr>
          <a:lstStyle/>
          <a:p>
            <a:endParaRPr lang="en-US" dirty="0" smtClean="0"/>
          </a:p>
        </p:txBody>
      </p:sp>
      <p:sp>
        <p:nvSpPr>
          <p:cNvPr id="201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05C21B-9B56-4FB4-AA24-80299700C7A6}" type="slidenum">
              <a:rPr lang="en-GB" smtClean="0">
                <a:solidFill>
                  <a:srgbClr val="000000"/>
                </a:solidFill>
                <a:latin typeface="Arial" pitchFamily="34" charset="0"/>
                <a:cs typeface="Arial" pitchFamily="34" charset="0"/>
              </a:rPr>
              <a:pPr/>
              <a:t>71</a:t>
            </a:fld>
            <a:endParaRPr lang="en-GB" dirty="0" smtClean="0">
              <a:solidFill>
                <a:srgbClr val="000000"/>
              </a:solidFill>
              <a:latin typeface="Arial" pitchFamily="34" charset="0"/>
              <a:cs typeface="Arial" pitchFamily="34" charset="0"/>
            </a:endParaRPr>
          </a:p>
        </p:txBody>
      </p:sp>
      <p:sp>
        <p:nvSpPr>
          <p:cNvPr id="2017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2017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xfrm>
            <a:off x="762000" y="4724400"/>
            <a:ext cx="6121400" cy="1227138"/>
          </a:xfrm>
          <a:noFill/>
        </p:spPr>
        <p:txBody>
          <a:bodyPr wrap="square" numCol="1" anchor="t" anchorCtr="0" compatLnSpc="1">
            <a:prstTxWarp prst="textNoShape">
              <a:avLst/>
            </a:prstTxWarp>
          </a:bodyPr>
          <a:lstStyle/>
          <a:p>
            <a:endParaRPr lang="en-US" dirty="0" smtClean="0"/>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2BA5A4-A132-4C40-82DC-F29A35073B81}" type="slidenum">
              <a:rPr lang="en-GB" smtClean="0">
                <a:solidFill>
                  <a:srgbClr val="000000"/>
                </a:solidFill>
                <a:latin typeface="Arial" pitchFamily="34" charset="0"/>
                <a:cs typeface="Arial" pitchFamily="34" charset="0"/>
              </a:rPr>
              <a:pPr/>
              <a:t>72</a:t>
            </a:fld>
            <a:endParaRPr lang="en-GB" dirty="0" smtClean="0">
              <a:solidFill>
                <a:srgbClr val="000000"/>
              </a:solidFill>
              <a:latin typeface="Arial" pitchFamily="34" charset="0"/>
              <a:cs typeface="Arial" pitchFamily="34" charset="0"/>
            </a:endParaRPr>
          </a:p>
        </p:txBody>
      </p:sp>
      <p:sp>
        <p:nvSpPr>
          <p:cNvPr id="2068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2068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xfrm>
            <a:off x="762000" y="4724400"/>
            <a:ext cx="6121400" cy="1227138"/>
          </a:xfrm>
          <a:noFill/>
        </p:spPr>
        <p:txBody>
          <a:bodyPr wrap="square" numCol="1" anchor="t" anchorCtr="0" compatLnSpc="1">
            <a:prstTxWarp prst="textNoShape">
              <a:avLst/>
            </a:prstTxWarp>
          </a:bodyPr>
          <a:lstStyle/>
          <a:p>
            <a:endParaRPr lang="en-US" dirty="0" smtClean="0"/>
          </a:p>
        </p:txBody>
      </p:sp>
      <p:sp>
        <p:nvSpPr>
          <p:cNvPr id="207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705662-E98D-483B-867F-DB010E78D712}" type="slidenum">
              <a:rPr lang="en-GB" smtClean="0">
                <a:solidFill>
                  <a:srgbClr val="000000"/>
                </a:solidFill>
                <a:latin typeface="Arial" pitchFamily="34" charset="0"/>
                <a:cs typeface="Arial" pitchFamily="34" charset="0"/>
              </a:rPr>
              <a:pPr/>
              <a:t>73</a:t>
            </a:fld>
            <a:endParaRPr lang="en-GB" dirty="0" smtClean="0">
              <a:solidFill>
                <a:srgbClr val="000000"/>
              </a:solidFill>
              <a:latin typeface="Arial" pitchFamily="34" charset="0"/>
              <a:cs typeface="Arial" pitchFamily="34" charset="0"/>
            </a:endParaRPr>
          </a:p>
        </p:txBody>
      </p:sp>
      <p:sp>
        <p:nvSpPr>
          <p:cNvPr id="2078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2078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bwMode="auto">
          <a:xfrm>
            <a:off x="762000" y="4724400"/>
            <a:ext cx="6121400" cy="1227138"/>
          </a:xfrm>
          <a:noFill/>
        </p:spPr>
        <p:txBody>
          <a:bodyPr wrap="square" numCol="1" anchor="t" anchorCtr="0" compatLnSpc="1">
            <a:prstTxWarp prst="textNoShape">
              <a:avLst/>
            </a:prstTxWarp>
          </a:bodyPr>
          <a:lstStyle/>
          <a:p>
            <a:endParaRPr lang="en-US" dirty="0" smtClean="0"/>
          </a:p>
        </p:txBody>
      </p:sp>
      <p:sp>
        <p:nvSpPr>
          <p:cNvPr id="208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4C352D-89CF-4CB6-90C4-38D937BFC65E}" type="slidenum">
              <a:rPr lang="en-GB" smtClean="0">
                <a:solidFill>
                  <a:srgbClr val="000000"/>
                </a:solidFill>
                <a:latin typeface="Arial" pitchFamily="34" charset="0"/>
                <a:cs typeface="Arial" pitchFamily="34" charset="0"/>
              </a:rPr>
              <a:pPr/>
              <a:t>74</a:t>
            </a:fld>
            <a:endParaRPr lang="en-GB" dirty="0" smtClean="0">
              <a:solidFill>
                <a:srgbClr val="000000"/>
              </a:solidFill>
              <a:latin typeface="Arial" pitchFamily="34" charset="0"/>
              <a:cs typeface="Arial" pitchFamily="34" charset="0"/>
            </a:endParaRPr>
          </a:p>
        </p:txBody>
      </p:sp>
      <p:sp>
        <p:nvSpPr>
          <p:cNvPr id="2089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2089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69473" indent="-295951" eaLnBrk="0" hangingPunct="0">
              <a:defRPr>
                <a:solidFill>
                  <a:schemeClr val="tx1"/>
                </a:solidFill>
                <a:latin typeface="Arial" pitchFamily="34" charset="0"/>
                <a:cs typeface="Arial" pitchFamily="34" charset="0"/>
              </a:defRPr>
            </a:lvl2pPr>
            <a:lvl3pPr marL="1183805" indent="-236761" eaLnBrk="0" hangingPunct="0">
              <a:defRPr>
                <a:solidFill>
                  <a:schemeClr val="tx1"/>
                </a:solidFill>
                <a:latin typeface="Arial" pitchFamily="34" charset="0"/>
                <a:cs typeface="Arial" pitchFamily="34" charset="0"/>
              </a:defRPr>
            </a:lvl3pPr>
            <a:lvl4pPr marL="1657327" indent="-236761" eaLnBrk="0" hangingPunct="0">
              <a:defRPr>
                <a:solidFill>
                  <a:schemeClr val="tx1"/>
                </a:solidFill>
                <a:latin typeface="Arial" pitchFamily="34" charset="0"/>
                <a:cs typeface="Arial" pitchFamily="34" charset="0"/>
              </a:defRPr>
            </a:lvl4pPr>
            <a:lvl5pPr marL="2130849" indent="-236761" eaLnBrk="0" hangingPunct="0">
              <a:defRPr>
                <a:solidFill>
                  <a:schemeClr val="tx1"/>
                </a:solidFill>
                <a:latin typeface="Arial" pitchFamily="34" charset="0"/>
                <a:cs typeface="Arial" pitchFamily="34" charset="0"/>
              </a:defRPr>
            </a:lvl5pPr>
            <a:lvl6pPr marL="2604371" indent="-236761" eaLnBrk="0" fontAlgn="base" hangingPunct="0">
              <a:spcBef>
                <a:spcPct val="0"/>
              </a:spcBef>
              <a:spcAft>
                <a:spcPct val="0"/>
              </a:spcAft>
              <a:defRPr>
                <a:solidFill>
                  <a:schemeClr val="tx1"/>
                </a:solidFill>
                <a:latin typeface="Arial" pitchFamily="34" charset="0"/>
                <a:cs typeface="Arial" pitchFamily="34" charset="0"/>
              </a:defRPr>
            </a:lvl6pPr>
            <a:lvl7pPr marL="3077893" indent="-236761" eaLnBrk="0" fontAlgn="base" hangingPunct="0">
              <a:spcBef>
                <a:spcPct val="0"/>
              </a:spcBef>
              <a:spcAft>
                <a:spcPct val="0"/>
              </a:spcAft>
              <a:defRPr>
                <a:solidFill>
                  <a:schemeClr val="tx1"/>
                </a:solidFill>
                <a:latin typeface="Arial" pitchFamily="34" charset="0"/>
                <a:cs typeface="Arial" pitchFamily="34" charset="0"/>
              </a:defRPr>
            </a:lvl7pPr>
            <a:lvl8pPr marL="3551415" indent="-236761" eaLnBrk="0" fontAlgn="base" hangingPunct="0">
              <a:spcBef>
                <a:spcPct val="0"/>
              </a:spcBef>
              <a:spcAft>
                <a:spcPct val="0"/>
              </a:spcAft>
              <a:defRPr>
                <a:solidFill>
                  <a:schemeClr val="tx1"/>
                </a:solidFill>
                <a:latin typeface="Arial" pitchFamily="34" charset="0"/>
                <a:cs typeface="Arial" pitchFamily="34" charset="0"/>
              </a:defRPr>
            </a:lvl8pPr>
            <a:lvl9pPr marL="4024937" indent="-23676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99E22F-4BC6-4C55-A0FB-3A7E17FD0329}" type="slidenum">
              <a:rPr lang="en-US" altLang="en-US" smtClean="0">
                <a:solidFill>
                  <a:srgbClr val="000000"/>
                </a:solidFill>
              </a:rPr>
              <a:pPr eaLnBrk="1" hangingPunct="1"/>
              <a:t>76</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7613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7613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9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srgbClr val="000000"/>
              </a:solidFill>
              <a:latin typeface="Arial" pitchFamily="34" charset="0"/>
              <a:cs typeface="Arial" pitchFamily="34" charset="0"/>
            </a:endParaRPr>
          </a:p>
        </p:txBody>
      </p:sp>
      <p:sp>
        <p:nvSpPr>
          <p:cNvPr id="1792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Pro 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SET was only a minor issue; apparently not strenuously defended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xfrm>
            <a:off x="728663" y="4560888"/>
            <a:ext cx="5857875" cy="176212"/>
          </a:xfrm>
          <a:noFill/>
        </p:spPr>
        <p:txBody>
          <a:bodyPr wrap="square" numCol="1" anchor="t" anchorCtr="0" compatLnSpc="1">
            <a:prstTxWarp prst="textNoShape">
              <a:avLst/>
            </a:prstTxWarp>
          </a:bodyPr>
          <a:lstStyle/>
          <a:p>
            <a:endParaRPr lang="en-US" dirty="0" smtClean="0"/>
          </a:p>
        </p:txBody>
      </p:sp>
      <p:sp>
        <p:nvSpPr>
          <p:cNvPr id="18022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8022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8125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8125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xfrm>
            <a:off x="762000" y="4724400"/>
            <a:ext cx="6121400" cy="180975"/>
          </a:xfrm>
          <a:noFill/>
        </p:spPr>
        <p:txBody>
          <a:bodyPr wrap="square" numCol="1" anchor="t" anchorCtr="0" compatLnSpc="1">
            <a:prstTxWarp prst="textNoShape">
              <a:avLst/>
            </a:prstTxWarp>
          </a:bodyPr>
          <a:lstStyle/>
          <a:p>
            <a:endParaRPr lang="en-US" dirty="0" smtClean="0"/>
          </a:p>
        </p:txBody>
      </p:sp>
      <p:sp>
        <p:nvSpPr>
          <p:cNvPr id="181252"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
        <p:nvSpPr>
          <p:cNvPr id="18125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GB" dirty="0" smtClean="0">
              <a:solidFill>
                <a:srgbClr val="00000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exit the queue, press *1 again. </a:t>
            </a:r>
            <a:endParaRPr lang="en-US" sz="1600" dirty="0" smtClean="0">
              <a:solidFill>
                <a:srgbClr val="414042"/>
              </a:solidFill>
              <a:latin typeface="Trebuchet MS" pitchFamily="34" charset="0"/>
              <a:cs typeface="+mn-cs"/>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1899A2B-E628-406C-918F-1AE77AB0F1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2114871"/>
              <a:ext cx="2667000" cy="1725401"/>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BAA4CBFE-9384-42A9-91D2-824224FFD7AA}" type="slidenum">
              <a:rPr lang="en-US"/>
              <a:pPr>
                <a:defRPr/>
              </a:pPr>
              <a:t>‹#›</a:t>
            </a:fld>
            <a:endParaRPr lang="en-US" dirty="0"/>
          </a:p>
        </p:txBody>
      </p:sp>
    </p:spTree>
    <p:extLst>
      <p:ext uri="{BB962C8B-B14F-4D97-AF65-F5344CB8AC3E}">
        <p14:creationId xmlns:p14="http://schemas.microsoft.com/office/powerpoint/2010/main" val="9570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76B80959-78A8-4D1C-902E-D7906DFEFD30}"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3B3F2811-8F70-41F4-99B6-DB1195DB62B1}"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78F0DE9C-D75A-4B1D-B2B0-82C2DAD140D7}"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AAB501D7-EB1B-4B8D-BDBD-C71F71C74189}"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A43CD7CD-C0CD-477E-9415-93BC93536D6E}"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ondary Cover Page">
    <p:spTree>
      <p:nvGrpSpPr>
        <p:cNvPr id="1" name=""/>
        <p:cNvGrpSpPr/>
        <p:nvPr/>
      </p:nvGrpSpPr>
      <p:grpSpPr>
        <a:xfrm>
          <a:off x="0" y="0"/>
          <a:ext cx="0" cy="0"/>
          <a:chOff x="0" y="0"/>
          <a:chExt cx="0" cy="0"/>
        </a:xfrm>
      </p:grpSpPr>
      <p:cxnSp>
        <p:nvCxnSpPr>
          <p:cNvPr id="6" name="Straight Connector 5"/>
          <p:cNvCxnSpPr/>
          <p:nvPr/>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4572000" y="3657600"/>
            <a:ext cx="3657600" cy="2286000"/>
          </a:xfrm>
        </p:spPr>
        <p:txBody>
          <a:bodyPr tIns="45720"/>
          <a:lstStyle>
            <a:lvl1pPr marL="0" marR="0" indent="0" algn="l" defTabSz="914400" rtl="0" eaLnBrk="1" fontAlgn="base" latinLnBrk="0" hangingPunct="1">
              <a:lnSpc>
                <a:spcPct val="150000"/>
              </a:lnSpc>
              <a:spcBef>
                <a:spcPts val="120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spcBef>
                <a:spcPts val="0"/>
              </a:spcBef>
              <a:spcAft>
                <a:spcPts val="1200"/>
              </a:spcAft>
              <a:buNone/>
              <a:defRPr sz="1400" b="0" i="0"/>
            </a:lvl2pPr>
            <a:lvl3pPr marL="0" indent="0">
              <a:buNone/>
              <a:defRPr sz="1200" b="0" i="0"/>
            </a:lvl3pPr>
            <a:lvl4pPr>
              <a:buNone/>
              <a:defRPr/>
            </a:lvl4pPr>
            <a:lvl5pPr>
              <a:buNone/>
              <a:defRPr/>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400"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9" name="Content Placeholder 2"/>
          <p:cNvSpPr>
            <a:spLocks noGrp="1"/>
          </p:cNvSpPr>
          <p:nvPr>
            <p:ph idx="13"/>
          </p:nvPr>
        </p:nvSpPr>
        <p:spPr>
          <a:xfrm>
            <a:off x="685800" y="3657600"/>
            <a:ext cx="3657600" cy="2286000"/>
          </a:xfrm>
        </p:spPr>
        <p:txBody>
          <a:bodyPr tIns="45720"/>
          <a:lstStyle>
            <a:lvl1pPr marL="0" marR="0" indent="0" algn="l" defTabSz="914400" rtl="0" eaLnBrk="1" fontAlgn="base" latinLnBrk="0" hangingPunct="1">
              <a:lnSpc>
                <a:spcPct val="150000"/>
              </a:lnSpc>
              <a:spcBef>
                <a:spcPts val="120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spcBef>
                <a:spcPts val="0"/>
              </a:spcBef>
              <a:spcAft>
                <a:spcPts val="1200"/>
              </a:spcAft>
              <a:buNone/>
              <a:defRPr sz="1400" b="0" i="0"/>
            </a:lvl2pPr>
            <a:lvl3pPr marL="0" indent="0">
              <a:buNone/>
              <a:defRPr sz="1200" b="0" i="0"/>
            </a:lvl3pPr>
            <a:lvl4pPr>
              <a:buNone/>
              <a:defRPr/>
            </a:lvl4pPr>
            <a:lvl5pPr>
              <a:buNone/>
              <a:defRPr/>
            </a:lvl5pPr>
          </a:lstStyle>
          <a:p>
            <a:pPr lvl="0"/>
            <a:r>
              <a:rPr lang="en-US" smtClean="0"/>
              <a:t>Click to edit Master text styles</a:t>
            </a:r>
          </a:p>
          <a:p>
            <a:pPr lvl="1"/>
            <a:r>
              <a:rPr lang="en-US" smtClean="0"/>
              <a:t>Second level</a:t>
            </a:r>
          </a:p>
        </p:txBody>
      </p:sp>
      <p:sp>
        <p:nvSpPr>
          <p:cNvPr id="10" name="Slide Number Placeholder 5"/>
          <p:cNvSpPr>
            <a:spLocks noGrp="1"/>
          </p:cNvSpPr>
          <p:nvPr>
            <p:ph type="sldNum" sz="quarter" idx="14"/>
          </p:nvPr>
        </p:nvSpPr>
        <p:spPr/>
        <p:txBody>
          <a:bodyPr/>
          <a:lstStyle>
            <a:lvl1pPr>
              <a:defRPr/>
            </a:lvl1pPr>
          </a:lstStyle>
          <a:p>
            <a:pPr>
              <a:defRPr/>
            </a:pPr>
            <a:fld id="{AC0DCDBF-A3B6-4415-A1DE-537CDFD84EC7}" type="slidenum">
              <a:rPr lang="en-US"/>
              <a:pPr>
                <a:defRPr/>
              </a:pPr>
              <a:t>‹#›</a:t>
            </a:fld>
            <a:endParaRPr lang="en-US" dirty="0"/>
          </a:p>
        </p:txBody>
      </p:sp>
    </p:spTree>
    <p:extLst>
      <p:ext uri="{BB962C8B-B14F-4D97-AF65-F5344CB8AC3E}">
        <p14:creationId xmlns:p14="http://schemas.microsoft.com/office/powerpoint/2010/main" val="245102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exit the queue, press *1 again. </a:t>
            </a:r>
            <a:endParaRPr lang="en-US" sz="1600" dirty="0" smtClean="0">
              <a:solidFill>
                <a:srgbClr val="414042"/>
              </a:solidFill>
              <a:latin typeface="Trebuchet MS" pitchFamily="34" charset="0"/>
              <a:cs typeface="+mn-cs"/>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AED6D15-B700-4599-8620-927312E86E4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dirty="0" smtClean="0">
                <a:solidFill>
                  <a:srgbClr val="414042"/>
                </a:solidFill>
                <a:latin typeface="Trebuchet MS" pitchFamily="34" charset="0"/>
                <a:cs typeface="Arial" charset="0"/>
              </a:rPr>
              <a:t>Strafford Publications, Inc.</a:t>
            </a:r>
          </a:p>
          <a:p>
            <a:pPr eaLnBrk="1" hangingPunct="1">
              <a:buFont typeface="Arial" charset="0"/>
              <a:buNone/>
              <a:defRPr/>
            </a:pPr>
            <a:r>
              <a:rPr lang="en-US" sz="1400" dirty="0" smtClean="0">
                <a:solidFill>
                  <a:srgbClr val="414042"/>
                </a:solidFill>
                <a:latin typeface="Trebuchet MS" pitchFamily="34" charset="0"/>
                <a:cs typeface="Arial" charset="0"/>
              </a:rPr>
              <a:t>1-800-926-7926</a:t>
            </a:r>
          </a:p>
          <a:p>
            <a:pPr eaLnBrk="1" hangingPunct="1">
              <a:buFont typeface="Arial" charset="0"/>
              <a:buNone/>
              <a:defRPr/>
            </a:pPr>
            <a:r>
              <a:rPr lang="en-US" sz="1400" dirty="0" smtClean="0">
                <a:solidFill>
                  <a:srgbClr val="414042"/>
                </a:solidFill>
                <a:latin typeface="Trebuchet MS" pitchFamily="34" charset="0"/>
                <a:cs typeface="Arial" charset="0"/>
                <a:hlinkClick r:id="rId2"/>
              </a:rPr>
              <a:t>www.straffordpub.com</a:t>
            </a:r>
            <a:endParaRPr lang="en-US" sz="1400" dirty="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152D4E9-F0B1-4072-8754-03723E476C2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326"/>
            <a:chExt cx="3352800" cy="3475951"/>
          </a:xfrm>
        </p:grpSpPr>
        <p:sp>
          <p:nvSpPr>
            <p:cNvPr id="4" name="Left Brace 3"/>
            <p:cNvSpPr/>
            <p:nvPr userDrawn="1"/>
          </p:nvSpPr>
          <p:spPr>
            <a:xfrm>
              <a:off x="4572000" y="1248326"/>
              <a:ext cx="381000" cy="3475951"/>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653061"/>
              <a:ext cx="2667000" cy="2649023"/>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After you complete a brief survey of this program, we'll send you a </a:t>
              </a:r>
              <a:r>
                <a:rPr lang="en-US" sz="1600" dirty="0" smtClean="0">
                  <a:solidFill>
                    <a:srgbClr val="004B8D"/>
                  </a:solidFill>
                  <a:latin typeface="Trebuchet MS" pitchFamily="34" charset="0"/>
                  <a:cs typeface="Arial" charset="0"/>
                </a:rPr>
                <a:t>free $5 Starbucks Gift Card</a:t>
              </a:r>
              <a:r>
                <a:rPr lang="en-US" sz="1600" dirty="0" smtClean="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Look for our 'Thank You' email (which you should receive shortly) for details and the survey link!</a:t>
              </a:r>
              <a:endParaRPr 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5A9141C5-F28C-4047-B85F-152C7066874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dirty="0" smtClean="0">
                <a:solidFill>
                  <a:srgbClr val="414042"/>
                </a:solidFill>
                <a:latin typeface="Trebuchet MS" pitchFamily="34" charset="0"/>
                <a:cs typeface="Arial" charset="0"/>
              </a:rPr>
              <a:t>Strafford Publications, Inc.</a:t>
            </a:r>
          </a:p>
          <a:p>
            <a:pPr eaLnBrk="1" hangingPunct="1">
              <a:buFont typeface="Arial" charset="0"/>
              <a:buNone/>
              <a:defRPr/>
            </a:pPr>
            <a:r>
              <a:rPr lang="en-US" sz="1400" dirty="0" smtClean="0">
                <a:solidFill>
                  <a:srgbClr val="414042"/>
                </a:solidFill>
                <a:latin typeface="Trebuchet MS" pitchFamily="34" charset="0"/>
                <a:cs typeface="Arial" charset="0"/>
              </a:rPr>
              <a:t>1-800-926-7926 ext. 10</a:t>
            </a:r>
          </a:p>
          <a:p>
            <a:pPr eaLnBrk="1" hangingPunct="1">
              <a:buFont typeface="Arial" charset="0"/>
              <a:buNone/>
              <a:defRPr/>
            </a:pPr>
            <a:r>
              <a:rPr lang="en-US" sz="1400" dirty="0" smtClean="0">
                <a:solidFill>
                  <a:srgbClr val="414042"/>
                </a:solidFill>
                <a:latin typeface="Trebuchet MS" pitchFamily="34" charset="0"/>
                <a:cs typeface="Arial" charset="0"/>
                <a:hlinkClick r:id="rId2"/>
              </a:rPr>
              <a:t>www.straffordpub.com</a:t>
            </a:r>
            <a:endParaRPr lang="en-US" sz="1400" dirty="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1A9860-76EA-462E-9BED-F1542A09D8F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83FCCFF6-C84E-4D4C-AFF7-325B365E3273}"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2312B35-57C1-4287-ABE6-016DCB0662F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663039-D32A-4022-8F84-C9C81C5944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A06EF201-D584-40CC-B040-D7D3A33BEE5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smtClean="0">
                <a:solidFill>
                  <a:srgbClr val="004B8D"/>
                </a:solidFill>
                <a:latin typeface="Adobe Garamond Pro" pitchFamily="18" charset="0"/>
                <a:cs typeface="+mn-cs"/>
              </a:rPr>
              <a:t>Q&amp;A</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15D8BE-D612-41CA-8950-B908AAB203A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alt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Look for our 'Thank You' email (which you should receive shortly) for details and the survey link!</a:t>
              </a:r>
              <a:endParaRPr lang="en-US" alt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4697B6B9-8EF8-4748-B005-55B7ED9097A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Cover Page">
    <p:spTree>
      <p:nvGrpSpPr>
        <p:cNvPr id="1" name=""/>
        <p:cNvGrpSpPr/>
        <p:nvPr/>
      </p:nvGrpSpPr>
      <p:grpSpPr>
        <a:xfrm>
          <a:off x="0" y="0"/>
          <a:ext cx="0" cy="0"/>
          <a:chOff x="0" y="0"/>
          <a:chExt cx="0" cy="0"/>
        </a:xfrm>
      </p:grpSpPr>
      <p:cxnSp>
        <p:nvCxnSpPr>
          <p:cNvPr id="6" name="Straight Connector 5"/>
          <p:cNvCxnSpPr/>
          <p:nvPr/>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4572000" y="3657600"/>
            <a:ext cx="3657600" cy="2286000"/>
          </a:xfrm>
        </p:spPr>
        <p:txBody>
          <a:bodyPr tIns="45720"/>
          <a:lstStyle>
            <a:lvl1pPr marL="0" marR="0" indent="0" algn="l" defTabSz="914400" rtl="0" eaLnBrk="1" fontAlgn="base" latinLnBrk="0" hangingPunct="1">
              <a:lnSpc>
                <a:spcPct val="150000"/>
              </a:lnSpc>
              <a:spcBef>
                <a:spcPts val="120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spcBef>
                <a:spcPts val="0"/>
              </a:spcBef>
              <a:spcAft>
                <a:spcPts val="1200"/>
              </a:spcAft>
              <a:buNone/>
              <a:defRPr sz="1400" b="0" i="0"/>
            </a:lvl2pPr>
            <a:lvl3pPr marL="0" indent="0">
              <a:buNone/>
              <a:defRPr sz="1200" b="0" i="0"/>
            </a:lvl3pPr>
            <a:lvl4pPr>
              <a:buNone/>
              <a:defRPr/>
            </a:lvl4pPr>
            <a:lvl5pPr>
              <a:buNone/>
              <a:defRPr/>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400" baseline="0"/>
            </a:lvl1pPr>
            <a:lvl2pPr>
              <a:buNone/>
              <a:defRPr/>
            </a:lvl2pPr>
            <a:lvl3pPr>
              <a:buNone/>
              <a:defRPr/>
            </a:lvl3pPr>
            <a:lvl4pPr>
              <a:buNone/>
              <a:defRPr/>
            </a:lvl4pPr>
            <a:lvl5pPr>
              <a:buNone/>
              <a:defRPr/>
            </a:lvl5pPr>
          </a:lstStyle>
          <a:p>
            <a:pPr lvl="0"/>
            <a:r>
              <a:rPr lang="en-US" smtClean="0"/>
              <a:t>Click to edit Master text styles</a:t>
            </a:r>
          </a:p>
        </p:txBody>
      </p:sp>
      <p:sp>
        <p:nvSpPr>
          <p:cNvPr id="9" name="Content Placeholder 2"/>
          <p:cNvSpPr>
            <a:spLocks noGrp="1"/>
          </p:cNvSpPr>
          <p:nvPr>
            <p:ph idx="13"/>
          </p:nvPr>
        </p:nvSpPr>
        <p:spPr>
          <a:xfrm>
            <a:off x="685800" y="3657600"/>
            <a:ext cx="3657600" cy="2286000"/>
          </a:xfrm>
        </p:spPr>
        <p:txBody>
          <a:bodyPr tIns="45720"/>
          <a:lstStyle>
            <a:lvl1pPr marL="0" marR="0" indent="0" algn="l" defTabSz="914400" rtl="0" eaLnBrk="1" fontAlgn="base" latinLnBrk="0" hangingPunct="1">
              <a:lnSpc>
                <a:spcPct val="150000"/>
              </a:lnSpc>
              <a:spcBef>
                <a:spcPts val="120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spcBef>
                <a:spcPts val="0"/>
              </a:spcBef>
              <a:spcAft>
                <a:spcPts val="1200"/>
              </a:spcAft>
              <a:buNone/>
              <a:defRPr sz="1400" b="0" i="0"/>
            </a:lvl2pPr>
            <a:lvl3pPr marL="0" indent="0">
              <a:buNone/>
              <a:defRPr sz="1200" b="0" i="0"/>
            </a:lvl3pPr>
            <a:lvl4pPr>
              <a:buNone/>
              <a:defRPr/>
            </a:lvl4pPr>
            <a:lvl5pPr>
              <a:buNone/>
              <a:defRPr/>
            </a:lvl5pPr>
          </a:lstStyle>
          <a:p>
            <a:pPr lvl="0"/>
            <a:r>
              <a:rPr lang="en-US" smtClean="0"/>
              <a:t>Click to edit Master text styles</a:t>
            </a:r>
          </a:p>
          <a:p>
            <a:pPr lvl="1"/>
            <a:r>
              <a:rPr lang="en-US" smtClean="0"/>
              <a:t>Second level</a:t>
            </a:r>
          </a:p>
        </p:txBody>
      </p:sp>
      <p:sp>
        <p:nvSpPr>
          <p:cNvPr id="10" name="Slide Number Placeholder 5"/>
          <p:cNvSpPr>
            <a:spLocks noGrp="1"/>
          </p:cNvSpPr>
          <p:nvPr>
            <p:ph type="sldNum" sz="quarter" idx="14"/>
          </p:nvPr>
        </p:nvSpPr>
        <p:spPr/>
        <p:txBody>
          <a:bodyPr/>
          <a:lstStyle>
            <a:lvl1pPr>
              <a:defRPr/>
            </a:lvl1pPr>
          </a:lstStyle>
          <a:p>
            <a:pPr>
              <a:defRPr/>
            </a:pPr>
            <a:fld id="{3DCCC02E-F5CB-4012-A4CB-555E3F0BE55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3" name="Straight Connector 12"/>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5" name="TextBox 14"/>
          <p:cNvSpPr txBox="1">
            <a:spLocks noChangeArrowheads="1"/>
          </p:cNvSpPr>
          <p:nvPr/>
        </p:nvSpPr>
        <p:spPr bwMode="auto">
          <a:xfrm>
            <a:off x="692150" y="863600"/>
            <a:ext cx="3651250" cy="5842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en-US" sz="3200" dirty="0" smtClean="0">
                <a:solidFill>
                  <a:srgbClr val="004B8D"/>
                </a:solidFill>
                <a:latin typeface="Constantia" pitchFamily="18" charset="0"/>
                <a:cs typeface="+mn-cs"/>
              </a:rPr>
              <a:t>Today’s Program</a:t>
            </a:r>
          </a:p>
        </p:txBody>
      </p:sp>
      <p:sp>
        <p:nvSpPr>
          <p:cNvPr id="14" name="Text Placeholder 13"/>
          <p:cNvSpPr>
            <a:spLocks noGrp="1"/>
          </p:cNvSpPr>
          <p:nvPr>
            <p:ph type="body" sz="quarter" idx="11"/>
          </p:nvPr>
        </p:nvSpPr>
        <p:spPr>
          <a:xfrm>
            <a:off x="762000" y="1828800"/>
            <a:ext cx="5212080" cy="609600"/>
          </a:xfrm>
        </p:spPr>
        <p:txBody>
          <a:bodyPr tIns="45720"/>
          <a:lstStyle>
            <a:lvl1pPr>
              <a:buNone/>
              <a:defRPr lang="en-US" sz="1400" baseline="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12"/>
          </p:nvPr>
        </p:nvSpPr>
        <p:spPr>
          <a:xfrm>
            <a:off x="762000" y="2571750"/>
            <a:ext cx="5212080" cy="609600"/>
          </a:xfrm>
        </p:spPr>
        <p:txBody>
          <a:bodyPr tIns="45720"/>
          <a:lstStyle>
            <a:lvl1pPr>
              <a:buNone/>
              <a:defRPr lang="en-US" sz="1400" dirty="0"/>
            </a:lvl1pPr>
            <a:lvl2pPr marL="0" indent="0">
              <a:buNone/>
              <a:defRPr lang="en-US" sz="1400" i="1" kern="1200" dirty="0">
                <a:solidFill>
                  <a:srgbClr val="414042"/>
                </a:solidFill>
                <a:latin typeface="Trebuchet MS" pitchFamily="34" charset="0"/>
                <a:ea typeface="+mn-ea"/>
                <a:cs typeface="Arial" pitchFamily="34" charset="0"/>
              </a:defRPr>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13"/>
          </p:nvPr>
        </p:nvSpPr>
        <p:spPr>
          <a:xfrm>
            <a:off x="762000" y="33147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0" name="Text Placeholder 13"/>
          <p:cNvSpPr>
            <a:spLocks noGrp="1"/>
          </p:cNvSpPr>
          <p:nvPr>
            <p:ph type="body" sz="quarter" idx="14"/>
          </p:nvPr>
        </p:nvSpPr>
        <p:spPr>
          <a:xfrm>
            <a:off x="762000" y="405765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1" name="Text Placeholder 13"/>
          <p:cNvSpPr>
            <a:spLocks noGrp="1"/>
          </p:cNvSpPr>
          <p:nvPr>
            <p:ph type="body" sz="quarter" idx="15"/>
          </p:nvPr>
        </p:nvSpPr>
        <p:spPr>
          <a:xfrm>
            <a:off x="762000" y="48006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smtClean="0"/>
              <a:t>Click to edit Master text styles</a:t>
            </a:r>
          </a:p>
          <a:p>
            <a:pPr lvl="1"/>
            <a:r>
              <a:rPr lang="en-US" smtClean="0"/>
              <a:t>Second level</a:t>
            </a:r>
          </a:p>
        </p:txBody>
      </p:sp>
      <p:sp>
        <p:nvSpPr>
          <p:cNvPr id="24" name="Text Placeholder 13"/>
          <p:cNvSpPr>
            <a:spLocks noGrp="1"/>
          </p:cNvSpPr>
          <p:nvPr>
            <p:ph type="body" sz="quarter" idx="16"/>
          </p:nvPr>
        </p:nvSpPr>
        <p:spPr>
          <a:xfrm>
            <a:off x="6096000" y="18288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5" name="Text Placeholder 13"/>
          <p:cNvSpPr>
            <a:spLocks noGrp="1"/>
          </p:cNvSpPr>
          <p:nvPr>
            <p:ph type="body" sz="quarter" idx="17"/>
          </p:nvPr>
        </p:nvSpPr>
        <p:spPr>
          <a:xfrm>
            <a:off x="6096000" y="48006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6" name="Text Placeholder 13"/>
          <p:cNvSpPr>
            <a:spLocks noGrp="1"/>
          </p:cNvSpPr>
          <p:nvPr>
            <p:ph type="body" sz="quarter" idx="18"/>
          </p:nvPr>
        </p:nvSpPr>
        <p:spPr>
          <a:xfrm>
            <a:off x="6096000" y="4059936"/>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8" name="Text Placeholder 13"/>
          <p:cNvSpPr>
            <a:spLocks noGrp="1"/>
          </p:cNvSpPr>
          <p:nvPr>
            <p:ph type="body" sz="quarter" idx="19"/>
          </p:nvPr>
        </p:nvSpPr>
        <p:spPr>
          <a:xfrm>
            <a:off x="6096000" y="3319272"/>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29" name="Text Placeholder 13"/>
          <p:cNvSpPr>
            <a:spLocks noGrp="1"/>
          </p:cNvSpPr>
          <p:nvPr>
            <p:ph type="body" sz="quarter" idx="20"/>
          </p:nvPr>
        </p:nvSpPr>
        <p:spPr>
          <a:xfrm>
            <a:off x="6096000" y="2569464"/>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smtClean="0"/>
              <a:t>Click to edit Master text styles</a:t>
            </a:r>
          </a:p>
        </p:txBody>
      </p:sp>
      <p:sp>
        <p:nvSpPr>
          <p:cNvPr id="30" name="Title 29"/>
          <p:cNvSpPr>
            <a:spLocks noGrp="1"/>
          </p:cNvSpPr>
          <p:nvPr>
            <p:ph type="title"/>
          </p:nvPr>
        </p:nvSpPr>
        <p:spPr>
          <a:xfrm>
            <a:off x="7162800" y="228600"/>
            <a:ext cx="1295400" cy="685800"/>
          </a:xfrm>
        </p:spPr>
        <p:txBody>
          <a:bodyPr anchor="ctr"/>
          <a:lstStyle>
            <a:lvl1pPr algn="ctr">
              <a:defRPr sz="1000" baseline="0">
                <a:solidFill>
                  <a:schemeClr val="bg1"/>
                </a:solidFill>
                <a:latin typeface="Trebuchet MS" pitchFamily="34" charset="0"/>
              </a:defRPr>
            </a:lvl1pPr>
          </a:lstStyle>
          <a:p>
            <a:r>
              <a:rPr lang="en-US" smtClean="0"/>
              <a:t>Click to edit Master title style</a:t>
            </a:r>
            <a:endParaRPr lang="en-US" dirty="0"/>
          </a:p>
        </p:txBody>
      </p:sp>
      <p:sp>
        <p:nvSpPr>
          <p:cNvPr id="16" name="Slide Number Placeholder 5"/>
          <p:cNvSpPr>
            <a:spLocks noGrp="1"/>
          </p:cNvSpPr>
          <p:nvPr>
            <p:ph type="sldNum" sz="quarter" idx="21"/>
          </p:nvPr>
        </p:nvSpPr>
        <p:spPr/>
        <p:txBody>
          <a:bodyPr/>
          <a:lstStyle>
            <a:lvl1pPr>
              <a:defRPr/>
            </a:lvl1pPr>
          </a:lstStyle>
          <a:p>
            <a:pPr>
              <a:defRPr/>
            </a:pPr>
            <a:fld id="{35B05FE4-0BAA-42FB-9CD2-77D96D72C92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505200" cy="3476625"/>
            <a:chOff x="4572000" y="1248326"/>
            <a:chExt cx="3276600" cy="3475951"/>
          </a:xfrm>
        </p:grpSpPr>
        <p:sp>
          <p:nvSpPr>
            <p:cNvPr id="4" name="Left Brace 3"/>
            <p:cNvSpPr/>
            <p:nvPr userDrawn="1"/>
          </p:nvSpPr>
          <p:spPr>
            <a:xfrm>
              <a:off x="4572000" y="1248326"/>
              <a:ext cx="381380" cy="3475951"/>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104745" y="1965737"/>
              <a:ext cx="2743855" cy="2023671"/>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Look for our 'Thank You' email (which you should receive shortly) with a link to a survey about the program.  Please take a few minutes to complete it.</a:t>
              </a:r>
              <a:endParaRPr 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8DEFDD8C-4899-4219-9513-1107FAC24F5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peaker Cover Pag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57587"/>
            <a:ext cx="7772400" cy="1362075"/>
          </a:xfrm>
        </p:spPr>
        <p:txBody>
          <a:bodyPr anchor="t"/>
          <a:lstStyle>
            <a:lvl1pPr algn="l">
              <a:defRPr sz="4000" b="1"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85800" y="2057400"/>
            <a:ext cx="7772400" cy="1500187"/>
          </a:xfrm>
        </p:spPr>
        <p:txBody>
          <a:bodyPr tIns="45720" anchor="b"/>
          <a:lstStyle>
            <a:lvl1pPr marL="0" indent="0">
              <a:buNone/>
              <a:defRPr sz="2000" baseline="0">
                <a:solidFill>
                  <a:schemeClr val="tx1">
                    <a:tint val="75000"/>
                  </a:schemeClr>
                </a:solidFill>
                <a:latin typeface="Constant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BE4047C-7D3F-4DFF-BC10-21EFD762380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Outline)">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mj-lt"/>
              <a:buAutoNum type="romanUcPeriod"/>
              <a:defRPr sz="1500"/>
            </a:lvl1pPr>
            <a:lvl2pPr marL="857250" indent="-400050">
              <a:spcAft>
                <a:spcPts val="400"/>
              </a:spcAft>
              <a:buFont typeface="+mj-lt"/>
              <a:buAutoNum type="alphaUcPeriod"/>
              <a:defRPr sz="1500"/>
            </a:lvl2pPr>
            <a:lvl3pPr marL="1314450" indent="-400050">
              <a:spcAft>
                <a:spcPts val="400"/>
              </a:spcAft>
              <a:buFont typeface="+mj-lt"/>
              <a:buAutoNum type="arabicPeriod"/>
              <a:defRPr/>
            </a:lvl3pPr>
            <a:lvl4pPr marL="1771650" indent="-400050">
              <a:spcAft>
                <a:spcPts val="400"/>
              </a:spcAft>
              <a:buFont typeface="+mj-lt"/>
              <a:buAutoNum type="alphaLcPeriod"/>
              <a:defRPr/>
            </a:lvl4pPr>
            <a:lvl5pPr marL="2228850" indent="-400050">
              <a:spcAft>
                <a:spcPts val="400"/>
              </a:spcAft>
              <a:buFont typeface="+mj-lt"/>
              <a:buAutoNum type="romanL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D5BF0D0-9BB8-4DB2-96D7-FA2AA9E8A2F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Arial" pitchFamily="34" charset="0"/>
              <a:buChar char="•"/>
              <a:defRPr sz="1500"/>
            </a:lvl1pPr>
            <a:lvl2pPr marL="857250" indent="-400050">
              <a:spcAft>
                <a:spcPts val="400"/>
              </a:spcAft>
              <a:buFont typeface="Trebuchet MS"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98F6D72-D6C8-4C9B-9B38-7EE837F30CE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Paragraphs)">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spcAft>
                <a:spcPts val="0"/>
              </a:spcAft>
              <a:buFont typeface="Arial" pitchFamily="34" charset="0"/>
              <a:buNone/>
              <a:defRPr sz="1500"/>
            </a:lvl1pPr>
            <a:lvl2pPr marL="857250" indent="-400050">
              <a:spcAft>
                <a:spcPts val="400"/>
              </a:spcAft>
              <a:buFont typeface="Arial"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00F6606-8740-4EAA-A0AE-DBBCBD1129C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ontent (Blank, Unline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lvl1pPr>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285E3B3-B0EC-4373-A787-17806FB1D602}"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cxnSp>
        <p:nvCxnSpPr>
          <p:cNvPr id="5" name="Straight Connector 4"/>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755648"/>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1"/>
          </p:nvPr>
        </p:nvSpPr>
        <p:spPr>
          <a:xfrm>
            <a:off x="4709160" y="1752600"/>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D4B16F2C-4CD5-4D69-986D-1D094A9E1921}"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ntent (2 Column + Headers)">
    <p:spTree>
      <p:nvGrpSpPr>
        <p:cNvPr id="1" name=""/>
        <p:cNvGrpSpPr/>
        <p:nvPr/>
      </p:nvGrpSpPr>
      <p:grpSpPr>
        <a:xfrm>
          <a:off x="0" y="0"/>
          <a:ext cx="0" cy="0"/>
          <a:chOff x="0" y="0"/>
          <a:chExt cx="0" cy="0"/>
        </a:xfrm>
      </p:grpSpPr>
      <p:cxnSp>
        <p:nvCxnSpPr>
          <p:cNvPr id="7" name="Straight Connector 6"/>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3811588"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255520"/>
            <a:ext cx="3811588"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200"/>
            <a:ext cx="3813175"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5520"/>
            <a:ext cx="3813175"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496568E-E527-4228-97E7-8E83C9537DC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8E9385-A41C-4739-8FCF-62DD7D2E212A}"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CE0A6A7-499D-478B-BDD9-B30CE755C342}"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663039-D32A-4022-8F84-C9C81C5944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901013F8-4DFC-47E6-8384-83830CF74ED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A06EF201-D584-40CC-B040-D7D3A33BEE51}"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exit the queue, press *1 again. </a:t>
            </a:r>
            <a:endParaRPr lang="en-US" sz="1600" dirty="0" smtClean="0">
              <a:solidFill>
                <a:srgbClr val="414042"/>
              </a:solidFill>
              <a:latin typeface="Trebuchet MS" pitchFamily="34" charset="0"/>
              <a:cs typeface="+mn-cs"/>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AED6D15-B700-4599-8620-927312E86E42}"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326"/>
            <a:chExt cx="3352800" cy="3475951"/>
          </a:xfrm>
        </p:grpSpPr>
        <p:sp>
          <p:nvSpPr>
            <p:cNvPr id="4" name="Left Brace 3"/>
            <p:cNvSpPr/>
            <p:nvPr userDrawn="1"/>
          </p:nvSpPr>
          <p:spPr>
            <a:xfrm>
              <a:off x="4572000" y="1248326"/>
              <a:ext cx="381000" cy="3475951"/>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653061"/>
              <a:ext cx="2667000" cy="2649023"/>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After you complete a brief survey of this program, we'll send you a </a:t>
              </a:r>
              <a:r>
                <a:rPr lang="en-US" sz="1600" dirty="0" smtClean="0">
                  <a:solidFill>
                    <a:srgbClr val="004B8D"/>
                  </a:solidFill>
                  <a:latin typeface="Trebuchet MS" pitchFamily="34" charset="0"/>
                  <a:cs typeface="Arial" charset="0"/>
                </a:rPr>
                <a:t>free $5 Starbucks Gift Card</a:t>
              </a:r>
              <a:r>
                <a:rPr lang="en-US" sz="1600" dirty="0" smtClean="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smtClean="0">
                  <a:solidFill>
                    <a:srgbClr val="414042"/>
                  </a:solidFill>
                  <a:latin typeface="Trebuchet MS" pitchFamily="34" charset="0"/>
                  <a:cs typeface="Arial" charset="0"/>
                </a:rPr>
                <a:t>Look for our 'Thank You' email (which you should receive shortly) for details and the survey link!</a:t>
              </a:r>
              <a:endParaRPr 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5A9141C5-F28C-4047-B85F-152C7066874F}"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smtClean="0">
                <a:solidFill>
                  <a:srgbClr val="004B8D"/>
                </a:solidFill>
                <a:latin typeface="Adobe Garamond Pro" pitchFamily="18" charset="0"/>
                <a:cs typeface="+mn-cs"/>
              </a:rPr>
              <a:t>Q&amp;A</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15D8BE-D612-41CA-8950-B908AAB203A6}"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smtClean="0">
                <a:solidFill>
                  <a:srgbClr val="004B8D"/>
                </a:solidFill>
                <a:latin typeface="Adobe Garamond Pro" pitchFamily="18" charset="0"/>
                <a:cs typeface="+mn-cs"/>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smtClean="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dirty="0" smtClean="0">
                <a:solidFill>
                  <a:srgbClr val="414042"/>
                </a:solidFill>
                <a:latin typeface="Trebuchet MS" pitchFamily="34" charset="0"/>
                <a:cs typeface="Arial" charset="0"/>
              </a:rPr>
              <a:t>1-800-926-7926</a:t>
            </a:r>
          </a:p>
          <a:p>
            <a:pPr eaLnBrk="1" hangingPunct="1">
              <a:buFont typeface="Arial" charset="0"/>
              <a:buNone/>
              <a:defRPr/>
            </a:pPr>
            <a:r>
              <a:rPr lang="en-US" altLang="en-US" sz="1400" dirty="0" smtClean="0">
                <a:solidFill>
                  <a:srgbClr val="414042"/>
                </a:solidFill>
                <a:latin typeface="Trebuchet MS" pitchFamily="34" charset="0"/>
                <a:cs typeface="Arial" charset="0"/>
                <a:hlinkClick r:id="rId2"/>
              </a:rPr>
              <a:t>www.straffordpub.com</a:t>
            </a:r>
            <a:endParaRPr lang="en-US" altLang="en-US" sz="1400" dirty="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39295F4-CE0C-45BE-ABF5-A24202FF2B63}"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1916459"/>
              <a:ext cx="2667000" cy="2122226"/>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altLang="en-US" sz="1600" dirty="0" smtClean="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Look for our 'Thank You' email (which you should receive shortly) for details and the survey link!</a:t>
              </a:r>
              <a:endParaRPr lang="en-US" alt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4697B6B9-8EF8-4748-B005-55B7ED9097A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3231D040-D3C3-4861-81D6-8EF689ACFA2B}"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7F02F37-57F2-4DEC-B8CC-FB7230508B6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8AA1BB-C247-46E6-AF41-4398063A4FE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663039-D32A-4022-8F84-C9C81C5944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A06EF201-D584-40CC-B040-D7D3A33BEE51}"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smtClean="0">
                <a:solidFill>
                  <a:srgbClr val="004B8D"/>
                </a:solidFill>
                <a:latin typeface="Adobe Garamond Pro" pitchFamily="18" charset="0"/>
                <a:cs typeface="+mn-cs"/>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dirty="0" smtClean="0">
                <a:solidFill>
                  <a:srgbClr val="414042"/>
                </a:solidFill>
                <a:latin typeface="Trebuchet MS" pitchFamily="34" charset="0"/>
                <a:cs typeface="Arial" charset="0"/>
              </a:rPr>
              <a:t>To exit the queue, press *1 again. </a:t>
            </a:r>
            <a:endParaRPr lang="en-US" altLang="en-US" sz="1600" dirty="0" smtClean="0">
              <a:solidFill>
                <a:srgbClr val="414042"/>
              </a:solidFill>
              <a:latin typeface="Trebuchet MS" pitchFamily="34" charset="0"/>
              <a:cs typeface="+mn-cs"/>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403592E-C371-46BB-AECD-F0D0C8FEDC8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smtClean="0">
                <a:solidFill>
                  <a:srgbClr val="004B8D"/>
                </a:solidFill>
                <a:latin typeface="Adobe Garamond Pro" pitchFamily="18" charset="0"/>
                <a:cs typeface="+mn-cs"/>
              </a:rPr>
              <a:t>Thanks.</a:t>
            </a:r>
          </a:p>
        </p:txBody>
      </p:sp>
      <p:sp>
        <p:nvSpPr>
          <p:cNvPr id="4" name="TextBox 3"/>
          <p:cNvSpPr txBox="1">
            <a:spLocks noChangeArrowheads="1"/>
          </p:cNvSpPr>
          <p:nvPr userDrawn="1"/>
        </p:nvSpPr>
        <p:spPr bwMode="auto">
          <a:xfrm>
            <a:off x="685800" y="4876800"/>
            <a:ext cx="7772400" cy="7381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smtClean="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dirty="0" smtClean="0">
                <a:solidFill>
                  <a:srgbClr val="414042"/>
                </a:solidFill>
                <a:latin typeface="Trebuchet MS" pitchFamily="34" charset="0"/>
                <a:cs typeface="Arial" charset="0"/>
              </a:rPr>
              <a:t>1-800-926-7926</a:t>
            </a:r>
          </a:p>
          <a:p>
            <a:pPr eaLnBrk="1" hangingPunct="1">
              <a:buFont typeface="Arial" charset="0"/>
              <a:buNone/>
              <a:defRPr/>
            </a:pPr>
            <a:r>
              <a:rPr lang="en-US" altLang="en-US" sz="1400" dirty="0" smtClean="0">
                <a:solidFill>
                  <a:srgbClr val="414042"/>
                </a:solidFill>
                <a:latin typeface="Trebuchet MS" pitchFamily="34" charset="0"/>
                <a:cs typeface="Arial" charset="0"/>
                <a:hlinkClick r:id="rId2"/>
              </a:rPr>
              <a:t>www.straffordpub.com</a:t>
            </a:r>
            <a:endParaRPr lang="en-US" altLang="en-US" sz="1400" dirty="0" smtClean="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DA894FB-F348-4CB8-AA18-856F7915A85C}"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smtClean="0">
                <a:solidFill>
                  <a:srgbClr val="004B8D"/>
                </a:solidFill>
                <a:latin typeface="Adobe Garamond Pro" pitchFamily="18" charset="0"/>
                <a:cs typeface="+mn-cs"/>
              </a:rPr>
              <a:t>Tell us how we did!</a:t>
            </a:r>
          </a:p>
        </p:txBody>
      </p:sp>
      <p:grpSp>
        <p:nvGrpSpPr>
          <p:cNvPr id="3" name="Group 11"/>
          <p:cNvGrpSpPr>
            <a:grpSpLocks/>
          </p:cNvGrpSpPr>
          <p:nvPr userDrawn="1"/>
        </p:nvGrpSpPr>
        <p:grpSpPr bwMode="auto">
          <a:xfrm>
            <a:off x="5029200" y="1247775"/>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p:cNvSpPr txBox="1">
              <a:spLocks noChangeArrowheads="1"/>
            </p:cNvSpPr>
            <p:nvPr userDrawn="1"/>
          </p:nvSpPr>
          <p:spPr bwMode="auto">
            <a:xfrm>
              <a:off x="5257800" y="2114871"/>
              <a:ext cx="2667000" cy="1725401"/>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smtClean="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smtClean="0">
                <a:solidFill>
                  <a:srgbClr val="414042"/>
                </a:solidFill>
                <a:cs typeface="+mn-cs"/>
              </a:endParaRPr>
            </a:p>
          </p:txBody>
        </p:sp>
      </p:grpSp>
      <p:sp>
        <p:nvSpPr>
          <p:cNvPr id="6" name="Slide Number Placeholder 2"/>
          <p:cNvSpPr>
            <a:spLocks noGrp="1"/>
          </p:cNvSpPr>
          <p:nvPr>
            <p:ph type="sldNum" sz="quarter" idx="10"/>
          </p:nvPr>
        </p:nvSpPr>
        <p:spPr/>
        <p:txBody>
          <a:bodyPr/>
          <a:lstStyle>
            <a:lvl1pPr>
              <a:defRPr/>
            </a:lvl1pPr>
          </a:lstStyle>
          <a:p>
            <a:pPr>
              <a:defRPr/>
            </a:pPr>
            <a:fld id="{9E8CB33E-35BF-40D1-8439-CB3F52D581C8}"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a:defRPr>
                <a:solidFill>
                  <a:srgbClr val="414042"/>
                </a:solidFill>
              </a:defRPr>
            </a:lvl1pPr>
          </a:lstStyle>
          <a:p>
            <a:pPr>
              <a:defRPr/>
            </a:pPr>
            <a:fld id="{D4FD129A-179B-4FF7-9B05-2F7CBD3EF952}"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smtClean="0"/>
              <a:t>Click to edit Master text styles</a:t>
            </a:r>
          </a:p>
          <a:p>
            <a:pPr lvl="1"/>
            <a:r>
              <a:rPr lang="en-US" dirty="0" smtClean="0"/>
              <a:t>Second level</a:t>
            </a:r>
          </a:p>
          <a:p>
            <a:pPr lvl="1"/>
            <a:r>
              <a:rPr lang="en-US" dirty="0" smtClean="0"/>
              <a:t>Third level</a:t>
            </a:r>
          </a:p>
          <a:p>
            <a:pPr lvl="2"/>
            <a:r>
              <a:rPr lang="en-US" dirty="0" smtClean="0"/>
              <a:t>Fourth level</a:t>
            </a:r>
          </a:p>
          <a:p>
            <a:pPr lvl="3"/>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992FC60-C304-41F1-B03E-ECB2725C0413}"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55B70C-FD14-4449-A3E5-C793616E5C3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26400984"/>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663039-D32A-4022-8F84-C9C81C5944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AFFED-B7D3-4C2D-AED5-013B87919DB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31975971"/>
      </p:ext>
    </p:extLst>
  </p:cSld>
  <p:clrMapOvr>
    <a:masterClrMapping/>
  </p:clrMapOvr>
  <p:transition spd="slow"/>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501429-CCC2-4124-8346-D283877F184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78484920"/>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362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9C67A8-BC2E-4A04-A0E7-6A6F2055025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07039760"/>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FF9374-FA6C-4BEF-8839-D393647890F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6793608"/>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B15835-F0C2-4904-9545-DE332E008F2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60511403"/>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1D3701-4491-4D87-B913-2961E25AC1E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30071623"/>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8AF4FF-7FCC-44FB-A9F6-DD00B259917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36607316"/>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D0189C-7968-43EB-9949-A3073C798E6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59854132"/>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4E6562-B2FA-4719-BBCD-1D7B52717E2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4899148"/>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9144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9C84E-9FD2-4CF3-BFAF-E3BCA0CA20C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18826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A06EF201-D584-40CC-B040-D7D3A33BEE5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1D8442-828F-4ADD-AD8C-0C59B8ABF19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5742295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2362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267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1368061-0E7D-4714-94C7-159FD1987A0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71034820"/>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838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2362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2362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4267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267200"/>
            <a:ext cx="4038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solidFill>
                  <a:srgbClr val="000000"/>
                </a:solidFill>
              </a:rPr>
              <a:t>© Spidell Publishing Inc.®</a:t>
            </a: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en-US" dirty="0" smtClean="0">
                <a:solidFill>
                  <a:srgbClr val="000000"/>
                </a:solidFill>
              </a:rPr>
              <a:t>Page </a:t>
            </a: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782F53-D5A7-4679-BFEA-93B615D1D99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12298994"/>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1663039-D32A-4022-8F84-C9C81C59448B}" type="slidenum">
              <a:rPr lang="en-US" smtClean="0"/>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200" kern="1200" cap="none" spc="-100" baseline="0" dirty="0">
                <a:ln>
                  <a:noFill/>
                </a:ln>
                <a:solidFill>
                  <a:schemeClr val="accent1">
                    <a:lumMod val="75000"/>
                  </a:schemeClr>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lang="en-US" sz="1800" kern="1200" smtClean="0">
                <a:solidFill>
                  <a:srgbClr val="045C75"/>
                </a:solidFill>
                <a:latin typeface="Arial" pitchFamily="34" charset="0"/>
                <a:ea typeface="+mn-ea"/>
                <a:cs typeface="Arial" pitchFamily="34" charset="0"/>
              </a:defRPr>
            </a:lvl1p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CE0A6A7-499D-478B-BDD9-B30CE755C34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12/2/2016</a:t>
            </a:fld>
            <a:endParaRPr lang="en-US" dirty="0"/>
          </a:p>
        </p:txBody>
      </p:sp>
      <p:sp>
        <p:nvSpPr>
          <p:cNvPr id="9" name="Slide Number Placeholder 8"/>
          <p:cNvSpPr>
            <a:spLocks noGrp="1"/>
          </p:cNvSpPr>
          <p:nvPr>
            <p:ph type="sldNum" sz="quarter" idx="11"/>
          </p:nvPr>
        </p:nvSpPr>
        <p:spPr/>
        <p:txBody>
          <a:bodyPr/>
          <a:lstStyle/>
          <a:p>
            <a:pPr>
              <a:defRPr/>
            </a:pPr>
            <a:fld id="{478E9385-A41C-4739-8FCF-62DD7D2E212A}" type="slidenum">
              <a:rPr lang="en-US" smtClean="0"/>
              <a:pPr>
                <a:defRPr/>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EF484A5-E306-4A5D-AE22-A5A4C412E547}"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200" kern="1200" cap="none" spc="-100" baseline="0" dirty="0">
                <a:ln>
                  <a:noFill/>
                </a:ln>
                <a:solidFill>
                  <a:schemeClr val="accent1">
                    <a:lumMod val="75000"/>
                  </a:schemeClr>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lang="en-US" sz="1800" kern="1200">
                <a:solidFill>
                  <a:srgbClr val="045C75"/>
                </a:solidFill>
                <a:latin typeface="Arial" pitchFamily="34" charset="0"/>
                <a:ea typeface="+mn-ea"/>
                <a:cs typeface="Arial" pitchFamily="34" charset="0"/>
              </a:defRPr>
            </a:lvl1pPr>
          </a:lstStyle>
          <a:p>
            <a:pPr>
              <a:defRPr/>
            </a:pPr>
            <a:fld id="{A06EF201-D584-40CC-B040-D7D3A33BEE51}" type="slidenum">
              <a:rPr lang="en-US" smtClean="0"/>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sp>
        <p:nvSpPr>
          <p:cNvPr id="3" name="Rectangle 2"/>
          <p:cNvSpPr/>
          <p:nvPr userDrawn="1"/>
        </p:nvSpPr>
        <p:spPr>
          <a:xfrm>
            <a:off x="0" y="6065838"/>
            <a:ext cx="9144000" cy="74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2"/>
          <p:cNvSpPr>
            <a:spLocks noChangeArrowheads="1"/>
          </p:cNvSpPr>
          <p:nvPr userDrawn="1"/>
        </p:nvSpPr>
        <p:spPr bwMode="auto">
          <a:xfrm flipV="1">
            <a:off x="0" y="6019800"/>
            <a:ext cx="9144000" cy="46038"/>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5" name="Rectangle 4"/>
          <p:cNvSpPr>
            <a:spLocks noChangeArrowheads="1"/>
          </p:cNvSpPr>
          <p:nvPr userDrawn="1"/>
        </p:nvSpPr>
        <p:spPr bwMode="auto">
          <a:xfrm flipV="1">
            <a:off x="0" y="6811963"/>
            <a:ext cx="9144000" cy="46037"/>
          </a:xfrm>
          <a:prstGeom prst="rect">
            <a:avLst/>
          </a:prstGeom>
          <a:solidFill>
            <a:srgbClr val="003D6B"/>
          </a:solidFill>
          <a:ln>
            <a:noFill/>
          </a:ln>
          <a:extLst/>
        </p:spPr>
        <p:txBody>
          <a:bodyPr wrap="none" anchor="ct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fontAlgn="auto" hangingPunct="1">
              <a:spcBef>
                <a:spcPts val="0"/>
              </a:spcBef>
              <a:spcAft>
                <a:spcPts val="0"/>
              </a:spcAft>
              <a:defRPr/>
            </a:pPr>
            <a:endParaRPr lang="en-US" altLang="en-US" dirty="0" smtClean="0">
              <a:solidFill>
                <a:prstClr val="black"/>
              </a:solidFill>
            </a:endParaRPr>
          </a:p>
        </p:txBody>
      </p:sp>
      <p:sp>
        <p:nvSpPr>
          <p:cNvPr id="6" name="Rectangle 5"/>
          <p:cNvSpPr>
            <a:spLocks noChangeArrowheads="1"/>
          </p:cNvSpPr>
          <p:nvPr userDrawn="1"/>
        </p:nvSpPr>
        <p:spPr bwMode="auto">
          <a:xfrm flipV="1">
            <a:off x="0" y="5973763"/>
            <a:ext cx="9144000" cy="46037"/>
          </a:xfrm>
          <a:prstGeom prst="rect">
            <a:avLst/>
          </a:prstGeom>
          <a:solidFill>
            <a:schemeClr val="accent4">
              <a:lumMod val="65000"/>
              <a:lumOff val="35000"/>
            </a:schemeClr>
          </a:solidFill>
          <a:ln>
            <a:noFill/>
          </a:ln>
          <a:effectLst/>
          <a:extLst/>
        </p:spPr>
        <p:txBody>
          <a:bodyPr wrap="none" anchor="ctr"/>
          <a:lstStyle/>
          <a:p>
            <a:pPr fontAlgn="auto">
              <a:spcBef>
                <a:spcPts val="0"/>
              </a:spcBef>
              <a:spcAft>
                <a:spcPts val="0"/>
              </a:spcAft>
              <a:defRPr/>
            </a:pPr>
            <a:endParaRPr lang="en-US" dirty="0">
              <a:solidFill>
                <a:prstClr val="black"/>
              </a:solidFill>
              <a:latin typeface="Constantia"/>
              <a:cs typeface="+mn-cs"/>
            </a:endParaRPr>
          </a:p>
        </p:txBody>
      </p:sp>
      <p:sp>
        <p:nvSpPr>
          <p:cNvPr id="120835" name="Title Placeholder 1"/>
          <p:cNvSpPr>
            <a:spLocks noGrp="1"/>
          </p:cNvSpPr>
          <p:nvPr>
            <p:ph type="ctrTitle"/>
          </p:nvPr>
        </p:nvSpPr>
        <p:spPr bwMode="auto">
          <a:xfrm>
            <a:off x="411480" y="2824696"/>
            <a:ext cx="8149908" cy="680186"/>
          </a:xfrm>
          <a:prstGeom prst="rect">
            <a:avLst/>
          </a:prstGeom>
        </p:spPr>
        <p:txBody>
          <a:bodyPr>
            <a:spAutoFit/>
          </a:bodyPr>
          <a:lstStyle>
            <a:lvl1pPr>
              <a:lnSpc>
                <a:spcPct val="85000"/>
              </a:lnSpc>
              <a:defRPr sz="5200" b="0" baseline="0" smtClean="0">
                <a:solidFill>
                  <a:schemeClr val="bg1"/>
                </a:solidFill>
                <a:latin typeface="Georgia" panose="02040502050405020303" pitchFamily="18" charset="0"/>
                <a:cs typeface="Times New Roman" pitchFamily="18" charset="0"/>
              </a:defRPr>
            </a:lvl1pPr>
          </a:lstStyle>
          <a:p>
            <a:r>
              <a:rPr lang="en-US" smtClean="0"/>
              <a:t>Click to edit Master title style</a:t>
            </a:r>
            <a:endParaRPr lang="en-US" dirty="0" smtClean="0"/>
          </a:p>
        </p:txBody>
      </p:sp>
      <p:sp>
        <p:nvSpPr>
          <p:cNvPr id="7" name="Slide Number Placeholder 5"/>
          <p:cNvSpPr>
            <a:spLocks noGrp="1"/>
          </p:cNvSpPr>
          <p:nvPr>
            <p:ph type="sldNum" sz="quarter" idx="10"/>
          </p:nvPr>
        </p:nvSpPr>
        <p:spPr/>
        <p:txBody>
          <a:bodyPr/>
          <a:lstStyle>
            <a:lvl1pPr fontAlgn="base">
              <a:spcBef>
                <a:spcPct val="0"/>
              </a:spcBef>
              <a:spcAft>
                <a:spcPct val="0"/>
              </a:spcAft>
              <a:defRPr/>
            </a:lvl1pPr>
          </a:lstStyle>
          <a:p>
            <a:pPr>
              <a:defRPr/>
            </a:pPr>
            <a:fld id="{0173761B-5B5E-44A8-8BC1-0F4E4DC910A8}" type="slidenum">
              <a:rPr lang="en-US"/>
              <a:pPr>
                <a:defRPr/>
              </a:pPr>
              <a:t>‹#›</a:t>
            </a:fld>
            <a:endParaRPr lang="en-US" dirty="0"/>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smtClean="0">
                <a:solidFill>
                  <a:srgbClr val="004B8D"/>
                </a:solidFill>
                <a:latin typeface="Adobe Garamond Pro" pitchFamily="18" charset="0"/>
                <a:cs typeface="+mn-cs"/>
              </a:rPr>
              <a:t>Q&amp;A</a:t>
            </a:r>
          </a:p>
        </p:txBody>
      </p:sp>
      <p:sp>
        <p:nvSpPr>
          <p:cNvPr id="4" name="TextBox 3"/>
          <p:cNvSpPr txBox="1">
            <a:spLocks noChangeArrowheads="1"/>
          </p:cNvSpPr>
          <p:nvPr userDrawn="1"/>
        </p:nvSpPr>
        <p:spPr bwMode="auto">
          <a:xfrm>
            <a:off x="685800" y="3505200"/>
            <a:ext cx="7772400" cy="6223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smtClean="0">
                <a:solidFill>
                  <a:srgbClr val="414042"/>
                </a:solidFill>
                <a:latin typeface="Trebuchet MS" pitchFamily="34" charset="0"/>
                <a:cs typeface="Arial" charset="0"/>
              </a:rPr>
              <a:t>To exit the queue, press *1 again. </a:t>
            </a:r>
            <a:endParaRPr lang="en-US" sz="1600" dirty="0" smtClean="0">
              <a:solidFill>
                <a:srgbClr val="414042"/>
              </a:solidFill>
              <a:latin typeface="Trebuchet MS" pitchFamily="34" charset="0"/>
              <a:cs typeface="+mn-cs"/>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AED6D15-B700-4599-8620-927312E86E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600"/>
            <a:ext cx="7696200" cy="10922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smtClean="0">
                <a:solidFill>
                  <a:srgbClr val="004B8D"/>
                </a:solidFill>
                <a:latin typeface="Adobe Garamond Pro" pitchFamily="18" charset="0"/>
                <a:cs typeface="+mn-cs"/>
              </a:rPr>
              <a:t>Q&amp;A</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D9C5846-4492-4B1A-9F4A-56972E4B23C8}" type="slidenum">
              <a:rPr lang="en-US"/>
              <a:pPr>
                <a:defRPr/>
              </a:pPr>
              <a:t>‹#›</a:t>
            </a:fld>
            <a:endParaRPr lang="en-US" dirty="0"/>
          </a:p>
        </p:txBody>
      </p:sp>
    </p:spTree>
    <p:extLst>
      <p:ext uri="{BB962C8B-B14F-4D97-AF65-F5344CB8AC3E}">
        <p14:creationId xmlns:p14="http://schemas.microsoft.com/office/powerpoint/2010/main" val="141793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jpeg"/><Relationship Id="rId5" Type="http://schemas.openxmlformats.org/officeDocument/2006/relationships/slideLayout" Target="../slideLayouts/slideLayout48.xml"/><Relationship Id="rId10"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p:cNvPicPr>
            <a:picLocks noChangeAspect="1"/>
          </p:cNvPicPr>
          <p:nvPr/>
        </p:nvPicPr>
        <p:blipFill>
          <a:blip r:embed="rId18" cstate="print"/>
          <a:srcRect/>
          <a:stretch>
            <a:fillRect/>
          </a:stretch>
        </p:blipFill>
        <p:spPr bwMode="auto">
          <a:xfrm>
            <a:off x="0" y="6400800"/>
            <a:ext cx="9144000" cy="390525"/>
          </a:xfrm>
          <a:prstGeom prst="rect">
            <a:avLst/>
          </a:prstGeom>
          <a:noFill/>
          <a:ln w="9525">
            <a:noFill/>
            <a:miter lim="800000"/>
            <a:headEnd/>
            <a:tailEnd/>
          </a:ln>
        </p:spPr>
      </p:pic>
      <p:sp>
        <p:nvSpPr>
          <p:cNvPr id="1027"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1028"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36D19AAC-67C9-4BD8-B14C-AA35A6EB02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29" r:id="rId1"/>
    <p:sldLayoutId id="2147486330" r:id="rId2"/>
    <p:sldLayoutId id="2147486331" r:id="rId3"/>
    <p:sldLayoutId id="2147486332" r:id="rId4"/>
    <p:sldLayoutId id="2147486333" r:id="rId5"/>
    <p:sldLayoutId id="2147486541" r:id="rId6"/>
    <p:sldLayoutId id="2147486542" r:id="rId7"/>
    <p:sldLayoutId id="2147486543" r:id="rId8"/>
    <p:sldLayoutId id="2147486538" r:id="rId9"/>
    <p:sldLayoutId id="2147486539" r:id="rId10"/>
    <p:sldLayoutId id="2147486369" r:id="rId11"/>
    <p:sldLayoutId id="2147486373" r:id="rId12"/>
    <p:sldLayoutId id="2147486377" r:id="rId13"/>
    <p:sldLayoutId id="2147486381" r:id="rId14"/>
    <p:sldLayoutId id="2147486385" r:id="rId15"/>
    <p:sldLayoutId id="2147486604" r:id="rId1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oooter.jpg"/>
          <p:cNvPicPr>
            <a:picLocks noChangeAspect="1"/>
          </p:cNvPicPr>
          <p:nvPr/>
        </p:nvPicPr>
        <p:blipFill>
          <a:blip r:embed="rId13" cstate="print"/>
          <a:srcRect/>
          <a:stretch>
            <a:fillRect/>
          </a:stretch>
        </p:blipFill>
        <p:spPr bwMode="auto">
          <a:xfrm>
            <a:off x="0" y="6400800"/>
            <a:ext cx="9144000" cy="390525"/>
          </a:xfrm>
          <a:prstGeom prst="rect">
            <a:avLst/>
          </a:prstGeom>
          <a:noFill/>
          <a:ln w="9525">
            <a:noFill/>
            <a:miter lim="800000"/>
            <a:headEnd/>
            <a:tailEnd/>
          </a:ln>
        </p:spPr>
      </p:pic>
      <p:sp>
        <p:nvSpPr>
          <p:cNvPr id="2051"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2052"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7540BE76-4160-4126-97AF-2F8B84E9B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35" r:id="rId1"/>
    <p:sldLayoutId id="2147486336" r:id="rId2"/>
    <p:sldLayoutId id="2147486337" r:id="rId3"/>
    <p:sldLayoutId id="2147486338" r:id="rId4"/>
    <p:sldLayoutId id="2147486339" r:id="rId5"/>
    <p:sldLayoutId id="2147486544" r:id="rId6"/>
    <p:sldLayoutId id="2147486545" r:id="rId7"/>
    <p:sldLayoutId id="2147486546" r:id="rId8"/>
    <p:sldLayoutId id="2147486600" r:id="rId9"/>
    <p:sldLayoutId id="2147486601" r:id="rId10"/>
    <p:sldLayoutId id="2147486602" r:id="rId11"/>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3075"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9EF484A5-E306-4A5D-AE22-A5A4C412E547}" type="slidenum">
              <a:rPr lang="en-US"/>
              <a:pPr>
                <a:defRPr/>
              </a:pPr>
              <a:t>‹#›</a:t>
            </a:fld>
            <a:endParaRPr lang="en-US" dirty="0"/>
          </a:p>
        </p:txBody>
      </p:sp>
      <p:pic>
        <p:nvPicPr>
          <p:cNvPr id="3077" name="Picture 6" descr="foooter.jpg"/>
          <p:cNvPicPr>
            <a:picLocks noChangeAspect="1"/>
          </p:cNvPicPr>
          <p:nvPr/>
        </p:nvPicPr>
        <p:blipFill>
          <a:blip r:embed="rId18" cstate="print"/>
          <a:srcRect/>
          <a:stretch>
            <a:fillRect/>
          </a:stretch>
        </p:blipFill>
        <p:spPr bwMode="auto">
          <a:xfrm>
            <a:off x="0" y="6400800"/>
            <a:ext cx="9144000" cy="390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340" r:id="rId1"/>
    <p:sldLayoutId id="2147486341" r:id="rId2"/>
    <p:sldLayoutId id="2147486325" r:id="rId3"/>
    <p:sldLayoutId id="2147486342" r:id="rId4"/>
    <p:sldLayoutId id="2147486343" r:id="rId5"/>
    <p:sldLayoutId id="2147486344" r:id="rId6"/>
    <p:sldLayoutId id="2147486326" r:id="rId7"/>
    <p:sldLayoutId id="2147486345" r:id="rId8"/>
    <p:sldLayoutId id="2147486346" r:id="rId9"/>
    <p:sldLayoutId id="2147486327" r:id="rId10"/>
    <p:sldLayoutId id="2147486328" r:id="rId11"/>
    <p:sldLayoutId id="2147486547" r:id="rId12"/>
    <p:sldLayoutId id="2147486548" r:id="rId13"/>
    <p:sldLayoutId id="2147486549" r:id="rId14"/>
    <p:sldLayoutId id="2147486550" r:id="rId15"/>
    <p:sldLayoutId id="2147486551" r:id="rId16"/>
  </p:sldLayoutIdLst>
  <p:txStyles>
    <p:titleStyle>
      <a:lvl1pPr algn="l" rtl="0" eaLnBrk="0" fontAlgn="base" hangingPunct="0">
        <a:spcBef>
          <a:spcPct val="0"/>
        </a:spcBef>
        <a:spcAft>
          <a:spcPct val="0"/>
        </a:spcAft>
        <a:defRPr sz="3200" kern="1200">
          <a:solidFill>
            <a:srgbClr val="004B8D"/>
          </a:solidFill>
          <a:latin typeface="Constantia" pitchFamily="18" charset="0"/>
          <a:ea typeface="+mj-ea"/>
          <a:cs typeface="+mj-cs"/>
        </a:defRPr>
      </a:lvl1pPr>
      <a:lvl2pPr algn="l" rtl="0" eaLnBrk="0" fontAlgn="base" hangingPunct="0">
        <a:spcBef>
          <a:spcPct val="0"/>
        </a:spcBef>
        <a:spcAft>
          <a:spcPct val="0"/>
        </a:spcAft>
        <a:defRPr sz="3200">
          <a:solidFill>
            <a:srgbClr val="004B8D"/>
          </a:solidFill>
          <a:latin typeface="Constantia" pitchFamily="18" charset="0"/>
        </a:defRPr>
      </a:lvl2pPr>
      <a:lvl3pPr algn="l" rtl="0" eaLnBrk="0" fontAlgn="base" hangingPunct="0">
        <a:spcBef>
          <a:spcPct val="0"/>
        </a:spcBef>
        <a:spcAft>
          <a:spcPct val="0"/>
        </a:spcAft>
        <a:defRPr sz="3200">
          <a:solidFill>
            <a:srgbClr val="004B8D"/>
          </a:solidFill>
          <a:latin typeface="Constantia" pitchFamily="18" charset="0"/>
        </a:defRPr>
      </a:lvl3pPr>
      <a:lvl4pPr algn="l" rtl="0" eaLnBrk="0" fontAlgn="base" hangingPunct="0">
        <a:spcBef>
          <a:spcPct val="0"/>
        </a:spcBef>
        <a:spcAft>
          <a:spcPct val="0"/>
        </a:spcAft>
        <a:defRPr sz="3200">
          <a:solidFill>
            <a:srgbClr val="004B8D"/>
          </a:solidFill>
          <a:latin typeface="Constantia" pitchFamily="18" charset="0"/>
        </a:defRPr>
      </a:lvl4pPr>
      <a:lvl5pPr algn="l" rtl="0" eaLnBrk="0" fontAlgn="base" hangingPunct="0">
        <a:spcBef>
          <a:spcPct val="0"/>
        </a:spcBef>
        <a:spcAft>
          <a:spcPct val="0"/>
        </a:spcAft>
        <a:defRPr sz="3200">
          <a:solidFill>
            <a:srgbClr val="004B8D"/>
          </a:solidFill>
          <a:latin typeface="Constantia" pitchFamily="18" charset="0"/>
        </a:defRPr>
      </a:lvl5pPr>
      <a:lvl6pPr marL="457200" algn="l" rtl="0" eaLnBrk="1" fontAlgn="base" hangingPunct="1">
        <a:spcBef>
          <a:spcPct val="0"/>
        </a:spcBef>
        <a:spcAft>
          <a:spcPct val="0"/>
        </a:spcAft>
        <a:defRPr sz="3200">
          <a:solidFill>
            <a:srgbClr val="004B8D"/>
          </a:solidFill>
          <a:latin typeface="Constantia" pitchFamily="18" charset="0"/>
        </a:defRPr>
      </a:lvl6pPr>
      <a:lvl7pPr marL="914400" algn="l" rtl="0" eaLnBrk="1" fontAlgn="base" hangingPunct="1">
        <a:spcBef>
          <a:spcPct val="0"/>
        </a:spcBef>
        <a:spcAft>
          <a:spcPct val="0"/>
        </a:spcAft>
        <a:defRPr sz="3200">
          <a:solidFill>
            <a:srgbClr val="004B8D"/>
          </a:solidFill>
          <a:latin typeface="Constantia" pitchFamily="18" charset="0"/>
        </a:defRPr>
      </a:lvl7pPr>
      <a:lvl8pPr marL="1371600" algn="l" rtl="0" eaLnBrk="1" fontAlgn="base" hangingPunct="1">
        <a:spcBef>
          <a:spcPct val="0"/>
        </a:spcBef>
        <a:spcAft>
          <a:spcPct val="0"/>
        </a:spcAft>
        <a:defRPr sz="3200">
          <a:solidFill>
            <a:srgbClr val="004B8D"/>
          </a:solidFill>
          <a:latin typeface="Constantia" pitchFamily="18" charset="0"/>
        </a:defRPr>
      </a:lvl8pPr>
      <a:lvl9pPr marL="1828800" algn="l" rtl="0" eaLnBrk="1" fontAlgn="base" hangingPunct="1">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Trebuchet MS" pitchFamily="34" charset="0"/>
        <a:buChar char="―"/>
        <a:defRPr lang="en-US" sz="1600" kern="1200" dirty="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p:cNvPicPr>
            <a:picLocks noChangeAspect="1"/>
          </p:cNvPicPr>
          <p:nvPr/>
        </p:nvPicPr>
        <p:blipFill>
          <a:blip r:embed="rId11" cstate="print"/>
          <a:srcRect/>
          <a:stretch>
            <a:fillRect/>
          </a:stretch>
        </p:blipFill>
        <p:spPr bwMode="auto">
          <a:xfrm>
            <a:off x="0" y="6400800"/>
            <a:ext cx="9144000" cy="390525"/>
          </a:xfrm>
          <a:prstGeom prst="rect">
            <a:avLst/>
          </a:prstGeom>
          <a:noFill/>
          <a:ln w="9525">
            <a:noFill/>
            <a:miter lim="800000"/>
            <a:headEnd/>
            <a:tailEnd/>
          </a:ln>
        </p:spPr>
      </p:pic>
      <p:sp>
        <p:nvSpPr>
          <p:cNvPr id="4099"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4100"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8BFD3708-8657-4CDF-A2BA-0353340CB4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47" r:id="rId1"/>
    <p:sldLayoutId id="2147486348" r:id="rId2"/>
    <p:sldLayoutId id="2147486349" r:id="rId3"/>
    <p:sldLayoutId id="2147486350" r:id="rId4"/>
    <p:sldLayoutId id="2147486351" r:id="rId5"/>
    <p:sldLayoutId id="2147486352" r:id="rId6"/>
    <p:sldLayoutId id="2147486552" r:id="rId7"/>
    <p:sldLayoutId id="2147486553" r:id="rId8"/>
    <p:sldLayoutId id="2147486554" r:id="rId9"/>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p:cNvPicPr>
            <a:picLocks noChangeAspect="1"/>
          </p:cNvPicPr>
          <p:nvPr/>
        </p:nvPicPr>
        <p:blipFill>
          <a:blip r:embed="rId8" cstate="print"/>
          <a:srcRect/>
          <a:stretch>
            <a:fillRect/>
          </a:stretch>
        </p:blipFill>
        <p:spPr bwMode="auto">
          <a:xfrm>
            <a:off x="0" y="6400800"/>
            <a:ext cx="9144000" cy="390525"/>
          </a:xfrm>
          <a:prstGeom prst="rect">
            <a:avLst/>
          </a:prstGeom>
          <a:noFill/>
          <a:ln w="9525">
            <a:noFill/>
            <a:miter lim="800000"/>
            <a:headEnd/>
            <a:tailEnd/>
          </a:ln>
        </p:spPr>
      </p:pic>
      <p:sp>
        <p:nvSpPr>
          <p:cNvPr id="5123" name="Title Placeholder 1"/>
          <p:cNvSpPr>
            <a:spLocks noGrp="1"/>
          </p:cNvSpPr>
          <p:nvPr>
            <p:ph type="title"/>
          </p:nvPr>
        </p:nvSpPr>
        <p:spPr bwMode="auto">
          <a:xfrm>
            <a:off x="685800" y="762000"/>
            <a:ext cx="7772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5124" name="Text Placeholder 2"/>
          <p:cNvSpPr>
            <a:spLocks noGrp="1"/>
          </p:cNvSpPr>
          <p:nvPr>
            <p:ph type="body" idx="1"/>
          </p:nvPr>
        </p:nvSpPr>
        <p:spPr bwMode="auto">
          <a:xfrm>
            <a:off x="685800" y="1752600"/>
            <a:ext cx="7772400" cy="3959225"/>
          </a:xfrm>
          <a:prstGeom prst="rect">
            <a:avLst/>
          </a:prstGeom>
          <a:noFill/>
          <a:ln w="9525">
            <a:noFill/>
            <a:miter lim="800000"/>
            <a:headEnd/>
            <a:tailEnd/>
          </a:ln>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lIns="91440" tIns="45720" rIns="91440" bIns="45720" rtlCol="0" anchor="ctr"/>
          <a:lstStyle>
            <a:lvl1pPr algn="ctr" fontAlgn="auto">
              <a:spcBef>
                <a:spcPts val="0"/>
              </a:spcBef>
              <a:spcAft>
                <a:spcPts val="0"/>
              </a:spcAft>
              <a:defRPr sz="1050">
                <a:solidFill>
                  <a:srgbClr val="939293"/>
                </a:solidFill>
                <a:latin typeface="Arial" pitchFamily="34" charset="0"/>
                <a:cs typeface="Arial" pitchFamily="34" charset="0"/>
              </a:defRPr>
            </a:lvl1pPr>
          </a:lstStyle>
          <a:p>
            <a:pPr>
              <a:defRPr/>
            </a:pPr>
            <a:fld id="{6E7F4D59-07B7-4E63-9065-C8AA75DA50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353" r:id="rId1"/>
    <p:sldLayoutId id="2147486354" r:id="rId2"/>
    <p:sldLayoutId id="2147486355" r:id="rId3"/>
    <p:sldLayoutId id="2147486356" r:id="rId4"/>
    <p:sldLayoutId id="2147486357" r:id="rId5"/>
    <p:sldLayoutId id="2147486358"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38200"/>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1027" name="Rectangle 3"/>
          <p:cNvSpPr>
            <a:spLocks noGrp="1" noChangeArrowheads="1"/>
          </p:cNvSpPr>
          <p:nvPr>
            <p:ph type="body" idx="1"/>
          </p:nvPr>
        </p:nvSpPr>
        <p:spPr bwMode="auto">
          <a:xfrm>
            <a:off x="381000" y="23622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30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latin typeface="Garamond" pitchFamily="18" charset="0"/>
              </a:defRPr>
            </a:lvl1pPr>
          </a:lstStyle>
          <a:p>
            <a:pPr>
              <a:defRPr/>
            </a:pPr>
            <a:r>
              <a:rPr lang="en-US" dirty="0" smtClean="0">
                <a:solidFill>
                  <a:srgbClr val="000000"/>
                </a:solidFill>
                <a:cs typeface="+mn-cs"/>
              </a:rPr>
              <a:t>© Spidell Publishing Inc.®</a:t>
            </a:r>
            <a:endParaRPr lang="en-US" altLang="en-US" dirty="0">
              <a:solidFill>
                <a:srgbClr val="000000"/>
              </a:solidFill>
              <a:cs typeface="+mn-cs"/>
            </a:endParaRPr>
          </a:p>
        </p:txBody>
      </p:sp>
      <p:sp>
        <p:nvSpPr>
          <p:cNvPr id="3077" name="Rectangle 5"/>
          <p:cNvSpPr>
            <a:spLocks noGrp="1" noChangeArrowheads="1"/>
          </p:cNvSpPr>
          <p:nvPr>
            <p:ph type="ftr" sz="quarter" idx="3"/>
          </p:nvPr>
        </p:nvSpPr>
        <p:spPr bwMode="auto">
          <a:xfrm>
            <a:off x="5105400" y="228600"/>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400" b="1"/>
            </a:lvl1pPr>
          </a:lstStyle>
          <a:p>
            <a:pPr fontAlgn="auto">
              <a:spcBef>
                <a:spcPts val="0"/>
              </a:spcBef>
              <a:spcAft>
                <a:spcPts val="0"/>
              </a:spcAft>
            </a:pPr>
            <a:r>
              <a:rPr lang="en-US" altLang="en-US" dirty="0" smtClean="0">
                <a:solidFill>
                  <a:srgbClr val="000000"/>
                </a:solidFill>
                <a:latin typeface="Arial"/>
                <a:cs typeface="+mn-cs"/>
              </a:rPr>
              <a:t>Page </a:t>
            </a:r>
            <a:endParaRPr lang="en-US" altLang="en-US" dirty="0">
              <a:solidFill>
                <a:srgbClr val="000000"/>
              </a:solidFill>
              <a:latin typeface="Arial"/>
              <a:cs typeface="+mn-cs"/>
            </a:endParaRPr>
          </a:p>
        </p:txBody>
      </p:sp>
      <p:sp>
        <p:nvSpPr>
          <p:cNvPr id="3078" name="Rectangle 6"/>
          <p:cNvSpPr>
            <a:spLocks noGrp="1" noChangeArrowheads="1"/>
          </p:cNvSpPr>
          <p:nvPr>
            <p:ph type="sldNum" sz="quarter" idx="4"/>
          </p:nvPr>
        </p:nvSpPr>
        <p:spPr bwMode="auto">
          <a:xfrm>
            <a:off x="34290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latin typeface="+mj-lt"/>
              </a:defRPr>
            </a:lvl1pPr>
          </a:lstStyle>
          <a:p>
            <a:pPr>
              <a:defRPr/>
            </a:pPr>
            <a:fld id="{6BC16062-C363-4F67-9014-076FCA7F8572}" type="slidenum">
              <a:rPr lang="en-US" altLang="en-US">
                <a:solidFill>
                  <a:srgbClr val="000000"/>
                </a:solidFill>
                <a:cs typeface="+mn-cs"/>
              </a:rPr>
              <a:pPr>
                <a:defRPr/>
              </a:pPr>
              <a:t>‹#›</a:t>
            </a:fld>
            <a:endParaRPr lang="en-US" altLang="en-US" dirty="0">
              <a:solidFill>
                <a:srgbClr val="000000"/>
              </a:solidFill>
              <a:cs typeface="+mn-cs"/>
            </a:endParaRPr>
          </a:p>
        </p:txBody>
      </p:sp>
      <p:sp>
        <p:nvSpPr>
          <p:cNvPr id="30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auto">
              <a:spcBef>
                <a:spcPts val="0"/>
              </a:spcBef>
              <a:spcAft>
                <a:spcPts val="0"/>
              </a:spcAft>
              <a:defRPr/>
            </a:pPr>
            <a:endParaRPr lang="en-US" dirty="0">
              <a:solidFill>
                <a:srgbClr val="000000"/>
              </a:solidFill>
              <a:latin typeface="Arial"/>
              <a:cs typeface="+mn-cs"/>
            </a:endParaRPr>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dirty="0">
              <a:solidFill>
                <a:srgbClr val="000000"/>
              </a:solidFill>
              <a:latin typeface="Arial"/>
              <a:cs typeface="+mn-cs"/>
            </a:endParaRPr>
          </a:p>
        </p:txBody>
      </p:sp>
      <p:pic>
        <p:nvPicPr>
          <p:cNvPr id="1033" name="Picture 11" descr="powerpoint-logo-clear"/>
          <p:cNvPicPr>
            <a:picLocks noChangeAspect="1" noChangeArrowheads="1"/>
          </p:cNvPicPr>
          <p:nvPr/>
        </p:nvPicPr>
        <p:blipFill>
          <a:blip r:embed="rId16" cstate="print"/>
          <a:srcRect/>
          <a:stretch>
            <a:fillRect/>
          </a:stretch>
        </p:blipFill>
        <p:spPr bwMode="auto">
          <a:xfrm>
            <a:off x="533400" y="289560"/>
            <a:ext cx="2743200" cy="684213"/>
          </a:xfrm>
          <a:prstGeom prst="rect">
            <a:avLst/>
          </a:prstGeom>
          <a:noFill/>
          <a:ln w="9525">
            <a:noFill/>
            <a:miter lim="800000"/>
            <a:headEnd/>
            <a:tailEnd/>
          </a:ln>
        </p:spPr>
      </p:pic>
    </p:spTree>
    <p:extLst>
      <p:ext uri="{BB962C8B-B14F-4D97-AF65-F5344CB8AC3E}">
        <p14:creationId xmlns:p14="http://schemas.microsoft.com/office/powerpoint/2010/main" val="275118361"/>
      </p:ext>
    </p:extLst>
  </p:cSld>
  <p:clrMap bg1="lt1" tx1="dk1" bg2="lt2" tx2="dk2" accent1="accent1" accent2="accent2" accent3="accent3" accent4="accent4" accent5="accent5" accent6="accent6" hlink="hlink" folHlink="folHlink"/>
  <p:sldLayoutIdLst>
    <p:sldLayoutId id="2147486400" r:id="rId1"/>
    <p:sldLayoutId id="2147486401" r:id="rId2"/>
    <p:sldLayoutId id="2147486402" r:id="rId3"/>
    <p:sldLayoutId id="2147486403" r:id="rId4"/>
    <p:sldLayoutId id="2147486404" r:id="rId5"/>
    <p:sldLayoutId id="2147486405" r:id="rId6"/>
    <p:sldLayoutId id="2147486406" r:id="rId7"/>
    <p:sldLayoutId id="2147486407" r:id="rId8"/>
    <p:sldLayoutId id="2147486408" r:id="rId9"/>
    <p:sldLayoutId id="2147486409" r:id="rId10"/>
    <p:sldLayoutId id="2147486410" r:id="rId11"/>
    <p:sldLayoutId id="2147486411" r:id="rId12"/>
    <p:sldLayoutId id="2147486412" r:id="rId13"/>
    <p:sldLayoutId id="2147486413" r:id="rId14"/>
  </p:sldLayoutIdLst>
  <p:transition spd="slow"/>
  <p:timing>
    <p:tnLst>
      <p:par>
        <p:cTn id="1" dur="indefinite" restart="never" nodeType="tmRoot"/>
      </p:par>
    </p:tnLst>
  </p:timing>
  <p:hf sldNum="0" hdr="0"/>
  <p:txStyles>
    <p:titleStyle>
      <a:lvl1pPr algn="ctr" rtl="0" eaLnBrk="1" fontAlgn="base" hangingPunct="1">
        <a:spcBef>
          <a:spcPct val="0"/>
        </a:spcBef>
        <a:spcAft>
          <a:spcPct val="0"/>
        </a:spcAft>
        <a:defRPr sz="4800" b="1">
          <a:solidFill>
            <a:srgbClr val="DB7521"/>
          </a:solidFill>
          <a:latin typeface="+mj-lt"/>
          <a:ea typeface="+mj-ea"/>
          <a:cs typeface="+mj-cs"/>
        </a:defRPr>
      </a:lvl1pPr>
      <a:lvl2pPr algn="ctr" rtl="0" eaLnBrk="1" fontAlgn="base" hangingPunct="1">
        <a:spcBef>
          <a:spcPct val="0"/>
        </a:spcBef>
        <a:spcAft>
          <a:spcPct val="0"/>
        </a:spcAft>
        <a:defRPr sz="4800" b="1">
          <a:solidFill>
            <a:srgbClr val="3B81C1"/>
          </a:solidFill>
          <a:latin typeface="Garamond" pitchFamily="18" charset="0"/>
        </a:defRPr>
      </a:lvl2pPr>
      <a:lvl3pPr algn="ctr" rtl="0" eaLnBrk="1" fontAlgn="base" hangingPunct="1">
        <a:spcBef>
          <a:spcPct val="0"/>
        </a:spcBef>
        <a:spcAft>
          <a:spcPct val="0"/>
        </a:spcAft>
        <a:defRPr sz="4800" b="1">
          <a:solidFill>
            <a:srgbClr val="3B81C1"/>
          </a:solidFill>
          <a:latin typeface="Garamond" pitchFamily="18" charset="0"/>
        </a:defRPr>
      </a:lvl3pPr>
      <a:lvl4pPr algn="ctr" rtl="0" eaLnBrk="1" fontAlgn="base" hangingPunct="1">
        <a:spcBef>
          <a:spcPct val="0"/>
        </a:spcBef>
        <a:spcAft>
          <a:spcPct val="0"/>
        </a:spcAft>
        <a:defRPr sz="4800" b="1">
          <a:solidFill>
            <a:srgbClr val="3B81C1"/>
          </a:solidFill>
          <a:latin typeface="Garamond" pitchFamily="18" charset="0"/>
        </a:defRPr>
      </a:lvl4pPr>
      <a:lvl5pPr algn="ctr" rtl="0" eaLnBrk="1" fontAlgn="base" hangingPunct="1">
        <a:spcBef>
          <a:spcPct val="0"/>
        </a:spcBef>
        <a:spcAft>
          <a:spcPct val="0"/>
        </a:spcAft>
        <a:defRPr sz="4800" b="1">
          <a:solidFill>
            <a:srgbClr val="3B81C1"/>
          </a:solidFill>
          <a:latin typeface="Garamond" pitchFamily="18" charset="0"/>
        </a:defRPr>
      </a:lvl5pPr>
      <a:lvl6pPr marL="457200" algn="ctr" rtl="0" eaLnBrk="1" fontAlgn="base" hangingPunct="1">
        <a:spcBef>
          <a:spcPct val="0"/>
        </a:spcBef>
        <a:spcAft>
          <a:spcPct val="0"/>
        </a:spcAft>
        <a:defRPr sz="4800" b="1">
          <a:solidFill>
            <a:srgbClr val="3B81C1"/>
          </a:solidFill>
          <a:latin typeface="Garamond" pitchFamily="18" charset="0"/>
        </a:defRPr>
      </a:lvl6pPr>
      <a:lvl7pPr marL="914400" algn="ctr" rtl="0" eaLnBrk="1" fontAlgn="base" hangingPunct="1">
        <a:spcBef>
          <a:spcPct val="0"/>
        </a:spcBef>
        <a:spcAft>
          <a:spcPct val="0"/>
        </a:spcAft>
        <a:defRPr sz="4800" b="1">
          <a:solidFill>
            <a:srgbClr val="3B81C1"/>
          </a:solidFill>
          <a:latin typeface="Garamond" pitchFamily="18" charset="0"/>
        </a:defRPr>
      </a:lvl7pPr>
      <a:lvl8pPr marL="1371600" algn="ctr" rtl="0" eaLnBrk="1" fontAlgn="base" hangingPunct="1">
        <a:spcBef>
          <a:spcPct val="0"/>
        </a:spcBef>
        <a:spcAft>
          <a:spcPct val="0"/>
        </a:spcAft>
        <a:defRPr sz="4800" b="1">
          <a:solidFill>
            <a:srgbClr val="3B81C1"/>
          </a:solidFill>
          <a:latin typeface="Garamond" pitchFamily="18" charset="0"/>
        </a:defRPr>
      </a:lvl8pPr>
      <a:lvl9pPr marL="1828800" algn="ctr" rtl="0" eaLnBrk="1" fontAlgn="base" hangingPunct="1">
        <a:spcBef>
          <a:spcPct val="0"/>
        </a:spcBef>
        <a:spcAft>
          <a:spcPct val="0"/>
        </a:spcAft>
        <a:defRPr sz="4800" b="1">
          <a:solidFill>
            <a:srgbClr val="3B81C1"/>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4000">
          <a:solidFill>
            <a:schemeClr val="tx1"/>
          </a:solidFill>
          <a:latin typeface="+mn-lt"/>
          <a:ea typeface="+mn-ea"/>
          <a:cs typeface="+mn-cs"/>
        </a:defRPr>
      </a:lvl1pPr>
      <a:lvl2pPr marL="669925" indent="-325438" algn="l" rtl="0" eaLnBrk="1" fontAlgn="base" hangingPunct="1">
        <a:spcBef>
          <a:spcPct val="20000"/>
        </a:spcBef>
        <a:spcAft>
          <a:spcPct val="0"/>
        </a:spcAft>
        <a:buClr>
          <a:srgbClr val="3B81C1"/>
        </a:buClr>
        <a:buSzPct val="60000"/>
        <a:buFont typeface="Wingdings" pitchFamily="2" charset="2"/>
        <a:buChar char="q"/>
        <a:defRPr sz="3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mn-lt"/>
        </a:defRPr>
      </a:lvl3pPr>
      <a:lvl4pPr marL="1339850" indent="-315913" algn="l" rtl="0" eaLnBrk="1" fontAlgn="base" hangingPunct="1">
        <a:spcBef>
          <a:spcPct val="20000"/>
        </a:spcBef>
        <a:spcAft>
          <a:spcPct val="0"/>
        </a:spcAft>
        <a:buClr>
          <a:srgbClr val="3B81C1"/>
        </a:buClr>
        <a:buSzPct val="70000"/>
        <a:buFont typeface="Wingdings" pitchFamily="2" charset="2"/>
        <a:buChar char="q"/>
        <a:defRPr sz="22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6D19AAC-67C9-4BD8-B14C-AA35A6EB0261}"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12/2/2016</a:t>
            </a:fld>
            <a:endParaRPr lang="en-US" dirty="0"/>
          </a:p>
        </p:txBody>
      </p:sp>
    </p:spTree>
  </p:cSld>
  <p:clrMap bg1="lt1" tx1="dk1" bg2="lt2" tx2="dk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 id="2147486611" r:id="rId6"/>
    <p:sldLayoutId id="2147486612" r:id="rId7"/>
    <p:sldLayoutId id="2147486613" r:id="rId8"/>
    <p:sldLayoutId id="2147486614" r:id="rId9"/>
    <p:sldLayoutId id="2147486615" r:id="rId10"/>
    <p:sldLayoutId id="2147486616" r:id="rId11"/>
    <p:sldLayoutId id="2147486617" r:id="rId12"/>
    <p:sldLayoutId id="2147486618" r:id="rId13"/>
    <p:sldLayoutId id="2147486619"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ess@wkblaw.com" TargetMode="External"/><Relationship Id="rId2" Type="http://schemas.openxmlformats.org/officeDocument/2006/relationships/hyperlink" Target="mailto:jim.browne@strasburger.com"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p:txBody>
          <a:bodyPr/>
          <a:lstStyle/>
          <a:p>
            <a:pPr eaLnBrk="1" hangingPunct="1">
              <a:defRPr/>
            </a:pPr>
            <a:r>
              <a:rPr lang="en-US" altLang="en-US" sz="3000" dirty="0" smtClean="0">
                <a:ea typeface="+mn-ea"/>
                <a:cs typeface="Arial" pitchFamily="34" charset="0"/>
              </a:rPr>
              <a:t>Self-Employment Tax and NIIT for LLCs and Higher Income Individuals</a:t>
            </a:r>
          </a:p>
        </p:txBody>
      </p:sp>
      <p:sp>
        <p:nvSpPr>
          <p:cNvPr id="73732" name="Content Placeholder 4"/>
          <p:cNvSpPr>
            <a:spLocks noGrp="1"/>
          </p:cNvSpPr>
          <p:nvPr>
            <p:ph idx="1"/>
          </p:nvPr>
        </p:nvSpPr>
        <p:spPr>
          <a:xfrm>
            <a:off x="685800" y="3886200"/>
            <a:ext cx="3657600" cy="1752600"/>
          </a:xfrm>
        </p:spPr>
        <p:txBody>
          <a:bodyPr/>
          <a:lstStyle/>
          <a:p>
            <a:pPr>
              <a:spcBef>
                <a:spcPct val="0"/>
              </a:spcBef>
              <a:spcAft>
                <a:spcPct val="0"/>
              </a:spcAft>
            </a:pPr>
            <a:r>
              <a:rPr altLang="en-US" b="1" dirty="0">
                <a:solidFill>
                  <a:schemeClr val="tx1"/>
                </a:solidFill>
              </a:rPr>
              <a:t>James R. Browne, Partner</a:t>
            </a:r>
          </a:p>
          <a:p>
            <a:pPr>
              <a:spcBef>
                <a:spcPct val="0"/>
              </a:spcBef>
              <a:spcAft>
                <a:spcPct val="0"/>
              </a:spcAft>
            </a:pPr>
            <a:r>
              <a:rPr altLang="en-US" dirty="0" smtClean="0"/>
              <a:t>Barnes &amp; Thornburg LLP</a:t>
            </a:r>
            <a:endParaRPr altLang="en-US" dirty="0"/>
          </a:p>
          <a:p>
            <a:pPr>
              <a:spcBef>
                <a:spcPct val="0"/>
              </a:spcBef>
              <a:spcAft>
                <a:spcPct val="0"/>
              </a:spcAft>
            </a:pPr>
            <a:r>
              <a:rPr altLang="en-US" dirty="0" smtClean="0">
                <a:hlinkClick r:id="rId2"/>
              </a:rPr>
              <a:t>jim.browne@btlaw.com</a:t>
            </a:r>
            <a:r>
              <a:rPr altLang="en-US" dirty="0" smtClean="0"/>
              <a:t> </a:t>
            </a:r>
            <a:endParaRPr altLang="en-US" b="1" u="sng" dirty="0"/>
          </a:p>
        </p:txBody>
      </p:sp>
      <p:sp>
        <p:nvSpPr>
          <p:cNvPr id="73730" name="Text Placeholder 3"/>
          <p:cNvSpPr>
            <a:spLocks noGrp="1"/>
          </p:cNvSpPr>
          <p:nvPr>
            <p:ph type="body" sz="quarter" idx="11"/>
          </p:nvPr>
        </p:nvSpPr>
        <p:spPr/>
        <p:txBody>
          <a:bodyPr/>
          <a:lstStyle/>
          <a:p>
            <a:pPr eaLnBrk="1" hangingPunct="1">
              <a:spcBef>
                <a:spcPct val="0"/>
              </a:spcBef>
            </a:pPr>
            <a:r>
              <a:rPr lang="en-US" altLang="en-US" smtClean="0"/>
              <a:t>December </a:t>
            </a:r>
            <a:r>
              <a:rPr lang="en-US" altLang="en-US" smtClean="0"/>
              <a:t>13, </a:t>
            </a:r>
            <a:r>
              <a:rPr lang="en-US" altLang="en-US" dirty="0" smtClean="0"/>
              <a:t>2016</a:t>
            </a:r>
          </a:p>
        </p:txBody>
      </p:sp>
      <p:sp>
        <p:nvSpPr>
          <p:cNvPr id="73733" name="Content Placeholder 4"/>
          <p:cNvSpPr>
            <a:spLocks noGrp="1"/>
          </p:cNvSpPr>
          <p:nvPr>
            <p:ph idx="13"/>
          </p:nvPr>
        </p:nvSpPr>
        <p:spPr>
          <a:xfrm>
            <a:off x="4191000" y="3886200"/>
            <a:ext cx="4419600" cy="1752600"/>
          </a:xfrm>
        </p:spPr>
        <p:txBody>
          <a:bodyPr/>
          <a:lstStyle/>
          <a:p>
            <a:pPr>
              <a:spcBef>
                <a:spcPct val="0"/>
              </a:spcBef>
              <a:spcAft>
                <a:spcPct val="0"/>
              </a:spcAft>
            </a:pPr>
            <a:r>
              <a:rPr altLang="en-US" dirty="0">
                <a:solidFill>
                  <a:schemeClr val="tx1">
                    <a:lumMod val="50000"/>
                  </a:schemeClr>
                </a:solidFill>
              </a:rPr>
              <a:t>Cameron Hess, Sr. Principal</a:t>
            </a:r>
          </a:p>
          <a:p>
            <a:pPr>
              <a:spcBef>
                <a:spcPct val="0"/>
              </a:spcBef>
              <a:spcAft>
                <a:spcPct val="0"/>
              </a:spcAft>
            </a:pPr>
            <a:r>
              <a:rPr altLang="en-US" dirty="0"/>
              <a:t>Wagner </a:t>
            </a:r>
            <a:r>
              <a:rPr altLang="en-US" dirty="0" err="1"/>
              <a:t>Kirkman</a:t>
            </a:r>
            <a:r>
              <a:rPr altLang="en-US" dirty="0"/>
              <a:t> Blaine </a:t>
            </a:r>
            <a:r>
              <a:rPr altLang="en-US" dirty="0" err="1"/>
              <a:t>Klomparens</a:t>
            </a:r>
            <a:r>
              <a:rPr altLang="en-US" dirty="0"/>
              <a:t> &amp; Youmans</a:t>
            </a:r>
          </a:p>
          <a:p>
            <a:pPr>
              <a:spcBef>
                <a:spcPct val="0"/>
              </a:spcBef>
              <a:spcAft>
                <a:spcPct val="0"/>
              </a:spcAft>
            </a:pPr>
            <a:r>
              <a:rPr altLang="en-US" dirty="0">
                <a:hlinkClick r:id="rId3"/>
              </a:rPr>
              <a:t>chess@wkblaw.com</a:t>
            </a:r>
            <a:r>
              <a:rPr altLang="en-US" dirty="0"/>
              <a:t> </a:t>
            </a:r>
            <a:endParaRPr altLang="en-US" b="1" u="sng" dirty="0"/>
          </a:p>
        </p:txBody>
      </p:sp>
    </p:spTree>
    <p:extLst>
      <p:ext uri="{BB962C8B-B14F-4D97-AF65-F5344CB8AC3E}">
        <p14:creationId xmlns:p14="http://schemas.microsoft.com/office/powerpoint/2010/main" val="402073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eaLnBrk="1" fontAlgn="auto" hangingPunct="1">
              <a:spcAft>
                <a:spcPts val="0"/>
              </a:spcAft>
              <a:defRPr/>
            </a:pPr>
            <a:r>
              <a:rPr lang="en-US" sz="3800" dirty="0" smtClean="0">
                <a:solidFill>
                  <a:schemeClr val="accent1">
                    <a:lumMod val="75000"/>
                  </a:schemeClr>
                </a:solidFill>
                <a:effectLst>
                  <a:outerShdw blurRad="38100" dist="38100" dir="2700000" algn="tl">
                    <a:srgbClr val="000000">
                      <a:alpha val="43137"/>
                    </a:srgbClr>
                  </a:outerShdw>
                </a:effectLst>
              </a:rPr>
              <a:t>Basics:  3.8% NIIT</a:t>
            </a:r>
          </a:p>
        </p:txBody>
      </p:sp>
      <p:sp>
        <p:nvSpPr>
          <p:cNvPr id="3" name="Text Placeholder 2"/>
          <p:cNvSpPr>
            <a:spLocks noGrp="1"/>
          </p:cNvSpPr>
          <p:nvPr>
            <p:ph type="body" idx="1"/>
          </p:nvPr>
        </p:nvSpPr>
        <p:spPr>
          <a:xfrm>
            <a:off x="457200" y="1600200"/>
            <a:ext cx="8229600" cy="46482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b="1" dirty="0" smtClean="0"/>
              <a:t>3.8% Net Investment Income Tax</a:t>
            </a:r>
            <a:endParaRPr lang="en-US" sz="2800" dirty="0" smtClean="0"/>
          </a:p>
          <a:p>
            <a:pPr marL="641033" lvl="1" indent="-274320" eaLnBrk="1" fontAlgn="auto" hangingPunct="1">
              <a:spcAft>
                <a:spcPts val="0"/>
              </a:spcAft>
              <a:buClr>
                <a:schemeClr val="accent3"/>
              </a:buClr>
              <a:buFont typeface="Wingdings 2"/>
              <a:buChar char=""/>
              <a:defRPr/>
            </a:pPr>
            <a:r>
              <a:rPr lang="en-US" sz="2600" dirty="0"/>
              <a:t>I</a:t>
            </a:r>
            <a:r>
              <a:rPr lang="en-US" sz="2600" dirty="0" smtClean="0"/>
              <a:t>ndividuals, estates and trusts  (not entities)</a:t>
            </a:r>
            <a:endParaRPr lang="en-US" sz="2600" dirty="0"/>
          </a:p>
          <a:p>
            <a:pPr marL="0" indent="0" eaLnBrk="1" fontAlgn="auto" hangingPunct="1">
              <a:spcAft>
                <a:spcPts val="0"/>
              </a:spcAft>
              <a:buFont typeface="Wingdings 2"/>
              <a:buNone/>
              <a:defRPr/>
            </a:pPr>
            <a:r>
              <a:rPr lang="en-US" dirty="0" smtClean="0">
                <a:solidFill>
                  <a:prstClr val="black"/>
                </a:solidFill>
              </a:rPr>
              <a:t>                        </a:t>
            </a:r>
            <a:r>
              <a:rPr lang="en-US" u="sng" dirty="0" smtClean="0">
                <a:solidFill>
                  <a:prstClr val="black"/>
                </a:solidFill>
              </a:rPr>
              <a:t>includes</a:t>
            </a:r>
            <a:r>
              <a:rPr lang="en-US" dirty="0" smtClean="0">
                <a:solidFill>
                  <a:prstClr val="black"/>
                </a:solidFill>
              </a:rPr>
              <a:t> Sch K-1 reported income</a:t>
            </a:r>
            <a:endParaRPr lang="en-US" b="1" dirty="0" smtClean="0">
              <a:solidFill>
                <a:prstClr val="black"/>
              </a:solidFill>
            </a:endParaRPr>
          </a:p>
          <a:p>
            <a:pPr marL="641033" lvl="1" indent="-274320" eaLnBrk="1" fontAlgn="auto" hangingPunct="1">
              <a:spcAft>
                <a:spcPts val="0"/>
              </a:spcAft>
              <a:buFont typeface="Wingdings 2"/>
              <a:buChar char=""/>
              <a:defRPr/>
            </a:pPr>
            <a:r>
              <a:rPr lang="en-US" sz="2600" b="1" dirty="0" smtClean="0">
                <a:solidFill>
                  <a:prstClr val="black"/>
                </a:solidFill>
              </a:rPr>
              <a:t>Tax</a:t>
            </a:r>
          </a:p>
          <a:p>
            <a:pPr marL="915670" lvl="2" indent="-274320" eaLnBrk="1" fontAlgn="auto" hangingPunct="1">
              <a:spcAft>
                <a:spcPts val="0"/>
              </a:spcAft>
              <a:buFont typeface="Wingdings 2"/>
              <a:buChar char=""/>
              <a:defRPr/>
            </a:pPr>
            <a:r>
              <a:rPr lang="en-US" sz="2300" b="1" dirty="0" smtClean="0">
                <a:solidFill>
                  <a:prstClr val="black"/>
                </a:solidFill>
              </a:rPr>
              <a:t>3.8% x    </a:t>
            </a:r>
            <a:r>
              <a:rPr lang="en-US" sz="2300" b="1" u="sng" dirty="0" smtClean="0">
                <a:solidFill>
                  <a:prstClr val="black"/>
                </a:solidFill>
              </a:rPr>
              <a:t>the lesser </a:t>
            </a:r>
            <a:r>
              <a:rPr lang="en-US" sz="2300" b="1" u="sng" dirty="0">
                <a:solidFill>
                  <a:prstClr val="black"/>
                </a:solidFill>
              </a:rPr>
              <a:t>of</a:t>
            </a:r>
            <a:r>
              <a:rPr lang="en-US" sz="2300" b="1" dirty="0" smtClean="0">
                <a:solidFill>
                  <a:prstClr val="black"/>
                </a:solidFill>
              </a:rPr>
              <a:t>:</a:t>
            </a:r>
          </a:p>
          <a:p>
            <a:pPr lvl="3" indent="-246888" eaLnBrk="1" fontAlgn="auto" hangingPunct="1">
              <a:spcAft>
                <a:spcPts val="0"/>
              </a:spcAft>
              <a:buFont typeface="Wingdings 2"/>
              <a:buChar char=""/>
              <a:defRPr/>
            </a:pPr>
            <a:r>
              <a:rPr lang="en-US" sz="2500" dirty="0">
                <a:solidFill>
                  <a:prstClr val="black"/>
                </a:solidFill>
              </a:rPr>
              <a:t> (1)	</a:t>
            </a:r>
            <a:r>
              <a:rPr lang="en-US" sz="2500" b="1" i="1" dirty="0">
                <a:solidFill>
                  <a:prstClr val="black"/>
                </a:solidFill>
              </a:rPr>
              <a:t>Total </a:t>
            </a:r>
            <a:r>
              <a:rPr lang="en-US" sz="2500" b="1" i="1" dirty="0" smtClean="0">
                <a:solidFill>
                  <a:prstClr val="black"/>
                </a:solidFill>
              </a:rPr>
              <a:t>NII</a:t>
            </a:r>
            <a:r>
              <a:rPr lang="en-US" sz="2500" i="1" dirty="0" smtClean="0">
                <a:solidFill>
                  <a:prstClr val="black"/>
                </a:solidFill>
              </a:rPr>
              <a:t> (net investment income),</a:t>
            </a:r>
            <a:r>
              <a:rPr lang="en-US" sz="2500" dirty="0" smtClean="0">
                <a:solidFill>
                  <a:prstClr val="black"/>
                </a:solidFill>
              </a:rPr>
              <a:t> or</a:t>
            </a:r>
          </a:p>
          <a:p>
            <a:pPr lvl="3" indent="-246888" eaLnBrk="1" fontAlgn="auto" hangingPunct="1">
              <a:spcAft>
                <a:spcPts val="0"/>
              </a:spcAft>
              <a:buFont typeface="Wingdings 2"/>
              <a:buChar char=""/>
              <a:defRPr/>
            </a:pPr>
            <a:r>
              <a:rPr lang="en-US" sz="2500" dirty="0" smtClean="0">
                <a:solidFill>
                  <a:prstClr val="black"/>
                </a:solidFill>
              </a:rPr>
              <a:t> (2</a:t>
            </a:r>
            <a:r>
              <a:rPr lang="en-US" sz="2500" dirty="0">
                <a:solidFill>
                  <a:prstClr val="black"/>
                </a:solidFill>
              </a:rPr>
              <a:t>)	</a:t>
            </a:r>
            <a:r>
              <a:rPr lang="en-US" sz="2500" b="1" i="1" u="sng" dirty="0">
                <a:solidFill>
                  <a:prstClr val="black"/>
                </a:solidFill>
              </a:rPr>
              <a:t>Excess</a:t>
            </a:r>
            <a:r>
              <a:rPr lang="en-US" sz="2500" b="1" i="1" dirty="0">
                <a:solidFill>
                  <a:prstClr val="black"/>
                </a:solidFill>
              </a:rPr>
              <a:t> </a:t>
            </a:r>
            <a:r>
              <a:rPr lang="en-US" sz="2500" b="1" i="1" dirty="0" smtClean="0">
                <a:solidFill>
                  <a:prstClr val="black"/>
                </a:solidFill>
              </a:rPr>
              <a:t>MAGI*</a:t>
            </a:r>
          </a:p>
          <a:p>
            <a:pPr lvl="2" indent="-246888" eaLnBrk="1" fontAlgn="auto" hangingPunct="1">
              <a:spcAft>
                <a:spcPts val="0"/>
              </a:spcAft>
              <a:buClr>
                <a:srgbClr val="0BD0D9"/>
              </a:buClr>
              <a:buFont typeface="Wingdings 2"/>
              <a:buChar char=""/>
              <a:defRPr/>
            </a:pPr>
            <a:endParaRPr lang="en-US" sz="3000" b="1" i="1" dirty="0" smtClean="0">
              <a:solidFill>
                <a:prstClr val="black"/>
              </a:solidFill>
            </a:endParaRPr>
          </a:p>
          <a:p>
            <a:pPr marL="667512" lvl="2" indent="0" eaLnBrk="1" fontAlgn="auto" hangingPunct="1">
              <a:spcAft>
                <a:spcPts val="0"/>
              </a:spcAft>
              <a:buClr>
                <a:srgbClr val="0BD0D9"/>
              </a:buClr>
              <a:buFont typeface="Wingdings 2"/>
              <a:buNone/>
              <a:defRPr/>
            </a:pPr>
            <a:r>
              <a:rPr lang="en-US" sz="2400" b="1" i="1" dirty="0" smtClean="0"/>
              <a:t>*Excess MAGI =  MAGI minus Threshold Amount.</a:t>
            </a:r>
          </a:p>
          <a:p>
            <a:pPr lvl="2" indent="-246888" eaLnBrk="1" fontAlgn="auto" hangingPunct="1">
              <a:spcAft>
                <a:spcPts val="0"/>
              </a:spcAft>
              <a:buClr>
                <a:srgbClr val="0BD0D9"/>
              </a:buClr>
              <a:buFontTx/>
              <a:buChar char="-"/>
              <a:defRPr/>
            </a:pPr>
            <a:r>
              <a:rPr lang="en-US" dirty="0" smtClean="0"/>
              <a:t>(Except US persons overseas, MAGI = AGI – Line 31 Form 1040.)</a:t>
            </a:r>
          </a:p>
          <a:p>
            <a:pPr marL="393192" lvl="1" indent="0" eaLnBrk="1" fontAlgn="auto" hangingPunct="1">
              <a:spcAft>
                <a:spcPts val="0"/>
              </a:spcAft>
              <a:buClr>
                <a:srgbClr val="0BD0D9"/>
              </a:buClr>
              <a:buFont typeface="Wingdings 2"/>
              <a:buNone/>
              <a:defRPr/>
            </a:pPr>
            <a:r>
              <a:rPr lang="en-US" i="1" dirty="0" smtClean="0"/>
              <a:t>NII</a:t>
            </a:r>
            <a:r>
              <a:rPr lang="en-US" dirty="0" smtClean="0"/>
              <a:t>  - may deduct related expenses (including alloc. state income taxes)  </a:t>
            </a:r>
            <a:endParaRPr lang="en-US" i="1" dirty="0" smtClean="0"/>
          </a:p>
          <a:p>
            <a:pPr marL="667512" lvl="2" indent="0" eaLnBrk="1" fontAlgn="auto" hangingPunct="1">
              <a:spcAft>
                <a:spcPts val="0"/>
              </a:spcAft>
              <a:buClr>
                <a:srgbClr val="0BD0D9"/>
              </a:buClr>
              <a:buFont typeface="Wingdings 2"/>
              <a:buNone/>
              <a:defRPr/>
            </a:pPr>
            <a:endParaRPr lang="en-US" dirty="0"/>
          </a:p>
          <a:p>
            <a:pPr marL="667512" lvl="2" indent="0" eaLnBrk="1" fontAlgn="auto" hangingPunct="1">
              <a:spcAft>
                <a:spcPts val="0"/>
              </a:spcAft>
              <a:buClr>
                <a:srgbClr val="0BD0D9"/>
              </a:buClr>
              <a:buFont typeface="Wingdings 2"/>
              <a:buNone/>
              <a:defRPr/>
            </a:pPr>
            <a:endParaRPr lang="en-US" dirty="0" smtClean="0"/>
          </a:p>
          <a:p>
            <a:pPr marL="393192" lvl="1" indent="0" eaLnBrk="1" fontAlgn="auto" hangingPunct="1">
              <a:spcAft>
                <a:spcPts val="0"/>
              </a:spcAft>
              <a:buFont typeface="Wingdings 2"/>
              <a:buNone/>
              <a:defRPr/>
            </a:pPr>
            <a:endParaRPr lang="en-US" dirty="0" smtClean="0"/>
          </a:p>
          <a:p>
            <a:pPr marL="393192" lvl="1" indent="0" eaLnBrk="1" fontAlgn="auto" hangingPunct="1">
              <a:spcAft>
                <a:spcPts val="0"/>
              </a:spcAft>
              <a:buFont typeface="Wingdings 2"/>
              <a:buNone/>
              <a:defRPr/>
            </a:pPr>
            <a:endParaRPr lang="en-US" dirty="0"/>
          </a:p>
        </p:txBody>
      </p:sp>
      <p:sp>
        <p:nvSpPr>
          <p:cNvPr id="8192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18DB6DD-F6B1-40B4-A545-DF015824E36D}" type="slidenum">
              <a:rPr lang="en-US" smtClean="0">
                <a:solidFill>
                  <a:srgbClr val="045C75"/>
                </a:solidFill>
              </a:rPr>
              <a:pPr/>
              <a:t>10</a:t>
            </a:fld>
            <a:endParaRPr lang="en-US" dirty="0" smtClean="0">
              <a:solidFill>
                <a:srgbClr val="045C75"/>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599" cy="65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50227"/>
            <a:ext cx="3047998" cy="42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200" dirty="0" smtClean="0">
                <a:solidFill>
                  <a:schemeClr val="accent1">
                    <a:lumMod val="75000"/>
                  </a:schemeClr>
                </a:solidFill>
                <a:effectLst>
                  <a:outerShdw blurRad="38100" dist="38100" dir="2700000" algn="tl">
                    <a:srgbClr val="C0C0C0"/>
                  </a:outerShdw>
                </a:effectLst>
              </a:rPr>
              <a:t>Threshold Amount - Individuals</a:t>
            </a:r>
          </a:p>
        </p:txBody>
      </p:sp>
      <p:sp>
        <p:nvSpPr>
          <p:cNvPr id="82947" name="Text Placeholder 2"/>
          <p:cNvSpPr>
            <a:spLocks noGrp="1"/>
          </p:cNvSpPr>
          <p:nvPr>
            <p:ph type="body" idx="1"/>
          </p:nvPr>
        </p:nvSpPr>
        <p:spPr/>
        <p:txBody>
          <a:bodyPr/>
          <a:lstStyle/>
          <a:p>
            <a:pPr marL="0" indent="0" eaLnBrk="1" hangingPunct="1">
              <a:buFont typeface="Wingdings 2" pitchFamily="18" charset="2"/>
              <a:buNone/>
            </a:pPr>
            <a:endParaRPr lang="en-US" u="sng" dirty="0" smtClean="0">
              <a:latin typeface="Times New Roman" pitchFamily="18" charset="0"/>
            </a:endParaRPr>
          </a:p>
        </p:txBody>
      </p:sp>
      <p:sp>
        <p:nvSpPr>
          <p:cNvPr id="82971"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8F3942-32CB-460B-BB13-4A499DF918B3}" type="slidenum">
              <a:rPr lang="en-US" smtClean="0">
                <a:solidFill>
                  <a:srgbClr val="045C75"/>
                </a:solidFill>
              </a:rPr>
              <a:pPr/>
              <a:t>11</a:t>
            </a:fld>
            <a:endParaRPr lang="en-US" dirty="0" smtClean="0">
              <a:solidFill>
                <a:srgbClr val="045C7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12234796"/>
              </p:ext>
            </p:extLst>
          </p:nvPr>
        </p:nvGraphicFramePr>
        <p:xfrm>
          <a:off x="152400" y="1600200"/>
          <a:ext cx="8153400" cy="4800601"/>
        </p:xfrm>
        <a:graphic>
          <a:graphicData uri="http://schemas.openxmlformats.org/drawingml/2006/table">
            <a:tbl>
              <a:tblPr firstRow="1" firstCol="1" bandRow="1">
                <a:tableStyleId>{5C22544A-7EE6-4342-B048-85BDC9FD1C3A}</a:tableStyleId>
              </a:tblPr>
              <a:tblGrid>
                <a:gridCol w="5929746"/>
                <a:gridCol w="2223654"/>
              </a:tblGrid>
              <a:tr h="1237955">
                <a:tc>
                  <a:txBody>
                    <a:bodyPr/>
                    <a:lstStyle/>
                    <a:p>
                      <a:pPr marL="0" marR="0" algn="ctr">
                        <a:lnSpc>
                          <a:spcPct val="150000"/>
                        </a:lnSpc>
                        <a:spcBef>
                          <a:spcPts val="300"/>
                        </a:spcBef>
                        <a:spcAft>
                          <a:spcPts val="300"/>
                        </a:spcAft>
                      </a:pPr>
                      <a:endParaRPr lang="en-US" sz="2200" u="sng" baseline="0" dirty="0" smtClean="0">
                        <a:solidFill>
                          <a:schemeClr val="tx1"/>
                        </a:solidFill>
                        <a:effectLst/>
                      </a:endParaRPr>
                    </a:p>
                    <a:p>
                      <a:pPr marL="0" marR="0" algn="ctr">
                        <a:lnSpc>
                          <a:spcPct val="150000"/>
                        </a:lnSpc>
                        <a:spcBef>
                          <a:spcPts val="300"/>
                        </a:spcBef>
                        <a:spcAft>
                          <a:spcPts val="300"/>
                        </a:spcAft>
                      </a:pPr>
                      <a:r>
                        <a:rPr lang="en-US" sz="2200" u="sng" baseline="0" dirty="0" smtClean="0">
                          <a:solidFill>
                            <a:schemeClr val="tx1"/>
                          </a:solidFill>
                          <a:effectLst/>
                        </a:rPr>
                        <a:t>Status</a:t>
                      </a:r>
                      <a:endParaRPr lang="en-US" sz="2200" u="sng" baseline="0" dirty="0">
                        <a:solidFill>
                          <a:schemeClr val="tx1"/>
                        </a:solidFill>
                        <a:effectLst/>
                        <a:latin typeface="Times New Roman"/>
                        <a:ea typeface="Times New Roman"/>
                      </a:endParaRPr>
                    </a:p>
                  </a:txBody>
                  <a:tcPr marL="0" marR="0" marT="0" marB="0">
                    <a:solidFill>
                      <a:schemeClr val="bg2"/>
                    </a:solidFill>
                  </a:tcPr>
                </a:tc>
                <a:tc>
                  <a:txBody>
                    <a:bodyPr/>
                    <a:lstStyle/>
                    <a:p>
                      <a:pPr marL="0" marR="0" algn="ctr">
                        <a:lnSpc>
                          <a:spcPct val="150000"/>
                        </a:lnSpc>
                        <a:spcBef>
                          <a:spcPts val="300"/>
                        </a:spcBef>
                        <a:spcAft>
                          <a:spcPts val="300"/>
                        </a:spcAft>
                      </a:pPr>
                      <a:r>
                        <a:rPr lang="en-US" sz="2500" u="sng" baseline="0" dirty="0">
                          <a:solidFill>
                            <a:schemeClr val="tx1"/>
                          </a:solidFill>
                          <a:effectLst/>
                        </a:rPr>
                        <a:t>Threshold Amount</a:t>
                      </a:r>
                      <a:endParaRPr lang="en-US" sz="2500" u="sng" baseline="0" dirty="0">
                        <a:solidFill>
                          <a:schemeClr val="tx1"/>
                        </a:solidFill>
                        <a:effectLst/>
                        <a:latin typeface="Times New Roman"/>
                        <a:ea typeface="Times New Roman"/>
                      </a:endParaRPr>
                    </a:p>
                  </a:txBody>
                  <a:tcPr marL="0" marR="0" marT="0" marB="0">
                    <a:solidFill>
                      <a:schemeClr val="bg2"/>
                    </a:solidFill>
                  </a:tcPr>
                </a:tc>
              </a:tr>
              <a:tr h="782042">
                <a:tc>
                  <a:txBody>
                    <a:bodyPr/>
                    <a:lstStyle/>
                    <a:p>
                      <a:pPr marL="0" marR="0" algn="l">
                        <a:lnSpc>
                          <a:spcPct val="150000"/>
                        </a:lnSpc>
                        <a:spcBef>
                          <a:spcPts val="300"/>
                        </a:spcBef>
                        <a:spcAft>
                          <a:spcPts val="300"/>
                        </a:spcAft>
                      </a:pPr>
                      <a:r>
                        <a:rPr lang="en-US" sz="2200" baseline="0" dirty="0" smtClean="0">
                          <a:solidFill>
                            <a:schemeClr val="tx1"/>
                          </a:solidFill>
                          <a:effectLst/>
                        </a:rPr>
                        <a:t>Married,  filing jointly</a:t>
                      </a:r>
                      <a:endParaRPr lang="en-US" sz="2200" baseline="0" dirty="0">
                        <a:solidFill>
                          <a:schemeClr val="tx1"/>
                        </a:solidFill>
                        <a:effectLst/>
                        <a:latin typeface="Times New Roman"/>
                        <a:ea typeface="Times New Roman"/>
                      </a:endParaRPr>
                    </a:p>
                  </a:txBody>
                  <a:tcPr marL="45720" marR="0" marT="0" marB="0">
                    <a:solidFill>
                      <a:schemeClr val="bg1"/>
                    </a:solidFill>
                  </a:tcPr>
                </a:tc>
                <a:tc>
                  <a:txBody>
                    <a:bodyPr/>
                    <a:lstStyle/>
                    <a:p>
                      <a:pPr marL="0" marR="0" algn="ctr">
                        <a:lnSpc>
                          <a:spcPct val="150000"/>
                        </a:lnSpc>
                        <a:spcBef>
                          <a:spcPts val="300"/>
                        </a:spcBef>
                        <a:spcAft>
                          <a:spcPts val="300"/>
                        </a:spcAft>
                      </a:pPr>
                      <a:r>
                        <a:rPr lang="en-US" sz="2800" baseline="0" dirty="0">
                          <a:solidFill>
                            <a:schemeClr val="tx1"/>
                          </a:solidFill>
                          <a:effectLst/>
                        </a:rPr>
                        <a:t>$250,000</a:t>
                      </a:r>
                      <a:endParaRPr lang="en-US" sz="2800" baseline="0" dirty="0">
                        <a:solidFill>
                          <a:schemeClr val="tx1"/>
                        </a:solidFill>
                        <a:effectLst/>
                        <a:latin typeface="Times New Roman"/>
                        <a:ea typeface="Times New Roman"/>
                      </a:endParaRPr>
                    </a:p>
                  </a:txBody>
                  <a:tcPr marL="0" marR="0" marT="0" marB="0">
                    <a:solidFill>
                      <a:schemeClr val="bg1"/>
                    </a:solidFill>
                  </a:tcPr>
                </a:tc>
              </a:tr>
              <a:tr h="695151">
                <a:tc>
                  <a:txBody>
                    <a:bodyPr/>
                    <a:lstStyle/>
                    <a:p>
                      <a:pPr marL="0" marR="0" algn="l">
                        <a:lnSpc>
                          <a:spcPct val="150000"/>
                        </a:lnSpc>
                        <a:spcBef>
                          <a:spcPts val="300"/>
                        </a:spcBef>
                        <a:spcAft>
                          <a:spcPts val="300"/>
                        </a:spcAft>
                      </a:pPr>
                      <a:r>
                        <a:rPr lang="en-US" sz="2200" baseline="0" dirty="0" smtClean="0">
                          <a:solidFill>
                            <a:schemeClr val="tx1"/>
                          </a:solidFill>
                          <a:effectLst/>
                        </a:rPr>
                        <a:t>Married, filing separately</a:t>
                      </a:r>
                      <a:endParaRPr lang="en-US" sz="2200" baseline="0" dirty="0">
                        <a:solidFill>
                          <a:schemeClr val="tx1"/>
                        </a:solidFill>
                        <a:effectLst/>
                        <a:latin typeface="Times New Roman"/>
                        <a:ea typeface="Times New Roman"/>
                      </a:endParaRPr>
                    </a:p>
                  </a:txBody>
                  <a:tcPr marL="45720" marR="0" marT="0" marB="0">
                    <a:solidFill>
                      <a:schemeClr val="bg2"/>
                    </a:solidFill>
                  </a:tcPr>
                </a:tc>
                <a:tc>
                  <a:txBody>
                    <a:bodyPr/>
                    <a:lstStyle/>
                    <a:p>
                      <a:pPr marL="0" marR="0" algn="ctr">
                        <a:lnSpc>
                          <a:spcPct val="150000"/>
                        </a:lnSpc>
                        <a:spcBef>
                          <a:spcPts val="300"/>
                        </a:spcBef>
                        <a:spcAft>
                          <a:spcPts val="300"/>
                        </a:spcAft>
                      </a:pPr>
                      <a:r>
                        <a:rPr lang="en-US" sz="2800" baseline="0" dirty="0">
                          <a:solidFill>
                            <a:schemeClr val="tx1"/>
                          </a:solidFill>
                          <a:effectLst/>
                        </a:rPr>
                        <a:t>$125,000</a:t>
                      </a:r>
                      <a:endParaRPr lang="en-US" sz="2800" baseline="0" dirty="0">
                        <a:solidFill>
                          <a:schemeClr val="tx1"/>
                        </a:solidFill>
                        <a:effectLst/>
                        <a:latin typeface="Times New Roman"/>
                        <a:ea typeface="Times New Roman"/>
                      </a:endParaRPr>
                    </a:p>
                  </a:txBody>
                  <a:tcPr marL="0" marR="0" marT="0" marB="0">
                    <a:solidFill>
                      <a:schemeClr val="bg2"/>
                    </a:solidFill>
                  </a:tcPr>
                </a:tc>
              </a:tr>
              <a:tr h="695151">
                <a:tc>
                  <a:txBody>
                    <a:bodyPr/>
                    <a:lstStyle/>
                    <a:p>
                      <a:pPr marL="0" marR="0" algn="l">
                        <a:lnSpc>
                          <a:spcPct val="150000"/>
                        </a:lnSpc>
                        <a:spcBef>
                          <a:spcPts val="300"/>
                        </a:spcBef>
                        <a:spcAft>
                          <a:spcPts val="300"/>
                        </a:spcAft>
                      </a:pPr>
                      <a:r>
                        <a:rPr lang="en-US" sz="2200" baseline="0" dirty="0">
                          <a:solidFill>
                            <a:schemeClr val="tx1"/>
                          </a:solidFill>
                          <a:effectLst/>
                        </a:rPr>
                        <a:t>Single</a:t>
                      </a:r>
                      <a:endParaRPr lang="en-US" sz="2200" baseline="0" dirty="0">
                        <a:solidFill>
                          <a:schemeClr val="tx1"/>
                        </a:solidFill>
                        <a:effectLst/>
                        <a:latin typeface="Times New Roman"/>
                        <a:ea typeface="Times New Roman"/>
                      </a:endParaRPr>
                    </a:p>
                  </a:txBody>
                  <a:tcPr marL="45720" marR="0" marT="0" marB="0">
                    <a:solidFill>
                      <a:schemeClr val="bg1"/>
                    </a:solidFill>
                  </a:tcPr>
                </a:tc>
                <a:tc>
                  <a:txBody>
                    <a:bodyPr/>
                    <a:lstStyle/>
                    <a:p>
                      <a:pPr marL="0" marR="0" algn="ctr">
                        <a:lnSpc>
                          <a:spcPct val="150000"/>
                        </a:lnSpc>
                        <a:spcBef>
                          <a:spcPts val="300"/>
                        </a:spcBef>
                        <a:spcAft>
                          <a:spcPts val="300"/>
                        </a:spcAft>
                      </a:pPr>
                      <a:r>
                        <a:rPr lang="en-US" sz="2800" baseline="0" dirty="0">
                          <a:solidFill>
                            <a:schemeClr val="tx1"/>
                          </a:solidFill>
                          <a:effectLst/>
                        </a:rPr>
                        <a:t>$200,000</a:t>
                      </a:r>
                      <a:endParaRPr lang="en-US" sz="2800" baseline="0" dirty="0">
                        <a:solidFill>
                          <a:schemeClr val="tx1"/>
                        </a:solidFill>
                        <a:effectLst/>
                        <a:latin typeface="Times New Roman"/>
                        <a:ea typeface="Times New Roman"/>
                      </a:endParaRPr>
                    </a:p>
                  </a:txBody>
                  <a:tcPr marL="0" marR="0" marT="0" marB="0">
                    <a:solidFill>
                      <a:schemeClr val="bg1"/>
                    </a:solidFill>
                  </a:tcPr>
                </a:tc>
              </a:tr>
              <a:tr h="695151">
                <a:tc>
                  <a:txBody>
                    <a:bodyPr/>
                    <a:lstStyle/>
                    <a:p>
                      <a:pPr marL="0" marR="0" algn="l">
                        <a:lnSpc>
                          <a:spcPct val="150000"/>
                        </a:lnSpc>
                        <a:spcBef>
                          <a:spcPts val="300"/>
                        </a:spcBef>
                        <a:spcAft>
                          <a:spcPts val="300"/>
                        </a:spcAft>
                      </a:pPr>
                      <a:r>
                        <a:rPr lang="en-US" sz="2000" baseline="0" dirty="0">
                          <a:solidFill>
                            <a:schemeClr val="tx1"/>
                          </a:solidFill>
                          <a:effectLst/>
                        </a:rPr>
                        <a:t>Head of </a:t>
                      </a:r>
                      <a:r>
                        <a:rPr lang="en-US" sz="2000" baseline="0" dirty="0" smtClean="0">
                          <a:solidFill>
                            <a:schemeClr val="tx1"/>
                          </a:solidFill>
                          <a:effectLst/>
                        </a:rPr>
                        <a:t>household</a:t>
                      </a:r>
                      <a:endParaRPr lang="en-US" sz="2000" baseline="0" dirty="0">
                        <a:solidFill>
                          <a:schemeClr val="tx1"/>
                        </a:solidFill>
                        <a:effectLst/>
                        <a:latin typeface="Times New Roman"/>
                        <a:ea typeface="Times New Roman"/>
                      </a:endParaRPr>
                    </a:p>
                  </a:txBody>
                  <a:tcPr marL="45720" marR="0" marT="0" marB="0">
                    <a:solidFill>
                      <a:schemeClr val="bg2"/>
                    </a:solidFill>
                  </a:tcPr>
                </a:tc>
                <a:tc>
                  <a:txBody>
                    <a:bodyPr/>
                    <a:lstStyle/>
                    <a:p>
                      <a:pPr marL="0" marR="0" algn="ctr">
                        <a:lnSpc>
                          <a:spcPct val="150000"/>
                        </a:lnSpc>
                        <a:spcBef>
                          <a:spcPts val="300"/>
                        </a:spcBef>
                        <a:spcAft>
                          <a:spcPts val="300"/>
                        </a:spcAft>
                      </a:pPr>
                      <a:r>
                        <a:rPr lang="en-US" sz="2800" baseline="0" dirty="0">
                          <a:solidFill>
                            <a:schemeClr val="tx1"/>
                          </a:solidFill>
                          <a:effectLst/>
                        </a:rPr>
                        <a:t>$200,000</a:t>
                      </a:r>
                      <a:endParaRPr lang="en-US" sz="2800" baseline="0" dirty="0">
                        <a:solidFill>
                          <a:schemeClr val="tx1"/>
                        </a:solidFill>
                        <a:effectLst/>
                        <a:latin typeface="Times New Roman"/>
                        <a:ea typeface="Times New Roman"/>
                      </a:endParaRPr>
                    </a:p>
                  </a:txBody>
                  <a:tcPr marL="0" marR="0" marT="0" marB="0">
                    <a:solidFill>
                      <a:schemeClr val="bg2"/>
                    </a:solidFill>
                  </a:tcPr>
                </a:tc>
              </a:tr>
              <a:tr h="695151">
                <a:tc>
                  <a:txBody>
                    <a:bodyPr/>
                    <a:lstStyle/>
                    <a:p>
                      <a:pPr marL="0" marR="0" algn="l">
                        <a:lnSpc>
                          <a:spcPct val="150000"/>
                        </a:lnSpc>
                        <a:spcBef>
                          <a:spcPts val="300"/>
                        </a:spcBef>
                        <a:spcAft>
                          <a:spcPts val="300"/>
                        </a:spcAft>
                      </a:pPr>
                      <a:r>
                        <a:rPr lang="en-US" sz="2000" baseline="0" dirty="0">
                          <a:solidFill>
                            <a:schemeClr val="tx1"/>
                          </a:solidFill>
                          <a:effectLst/>
                        </a:rPr>
                        <a:t>Qualifying widow(er) with </a:t>
                      </a:r>
                      <a:r>
                        <a:rPr lang="en-US" sz="2000" baseline="0" dirty="0" smtClean="0">
                          <a:solidFill>
                            <a:schemeClr val="tx1"/>
                          </a:solidFill>
                          <a:effectLst/>
                        </a:rPr>
                        <a:t>child</a:t>
                      </a:r>
                      <a:endParaRPr lang="en-US" sz="2000" baseline="0" dirty="0">
                        <a:solidFill>
                          <a:schemeClr val="tx1"/>
                        </a:solidFill>
                        <a:effectLst/>
                        <a:latin typeface="Times New Roman"/>
                        <a:ea typeface="Times New Roman"/>
                      </a:endParaRPr>
                    </a:p>
                  </a:txBody>
                  <a:tcPr marL="45720" marR="0" marT="0" marB="0">
                    <a:solidFill>
                      <a:schemeClr val="bg1"/>
                    </a:solidFill>
                  </a:tcPr>
                </a:tc>
                <a:tc>
                  <a:txBody>
                    <a:bodyPr/>
                    <a:lstStyle/>
                    <a:p>
                      <a:pPr marL="0" marR="0" algn="ctr">
                        <a:lnSpc>
                          <a:spcPct val="150000"/>
                        </a:lnSpc>
                        <a:spcBef>
                          <a:spcPts val="300"/>
                        </a:spcBef>
                        <a:spcAft>
                          <a:spcPts val="300"/>
                        </a:spcAft>
                      </a:pPr>
                      <a:r>
                        <a:rPr lang="en-US" sz="2800" baseline="0" dirty="0">
                          <a:solidFill>
                            <a:schemeClr val="tx1"/>
                          </a:solidFill>
                          <a:effectLst/>
                        </a:rPr>
                        <a:t>$250,000</a:t>
                      </a:r>
                      <a:endParaRPr lang="en-US" sz="2800" baseline="0" dirty="0">
                        <a:solidFill>
                          <a:schemeClr val="tx1"/>
                        </a:solidFill>
                        <a:effectLst/>
                        <a:latin typeface="Times New Roman"/>
                        <a:ea typeface="Times New Roman"/>
                      </a:endParaRPr>
                    </a:p>
                  </a:txBody>
                  <a:tcPr marL="0" marR="0" marT="0" marB="0">
                    <a:solidFill>
                      <a:schemeClr val="bg1"/>
                    </a:solidFill>
                  </a:tcPr>
                </a:tc>
              </a:tr>
            </a:tbl>
          </a:graphicData>
        </a:graphic>
      </p:graphicFrame>
      <p:pic>
        <p:nvPicPr>
          <p:cNvPr id="82972" name="Picture 2" descr="http://ts1.mm.bing.net/th?&amp;id=HN.608047217678419822&amp;w=300&amp;h=300&amp;c=0&amp;pid=1.9&amp;rs=0&amp;p=0"/>
          <p:cNvPicPr>
            <a:picLocks noChangeAspect="1" noChangeArrowheads="1"/>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Threshold Am’t – Estates/Trusts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endParaRPr lang="en-US" sz="3400" dirty="0" smtClean="0"/>
          </a:p>
          <a:p>
            <a:pPr marL="343853" indent="-274320">
              <a:buClr>
                <a:schemeClr val="accent3"/>
              </a:buClr>
              <a:buFont typeface="Wingdings 2"/>
              <a:buChar char=""/>
              <a:defRPr/>
            </a:pPr>
            <a:r>
              <a:rPr lang="en-US" sz="3400" dirty="0" smtClean="0"/>
              <a:t>2016:  </a:t>
            </a:r>
            <a:r>
              <a:rPr lang="en-US" sz="3400" b="1" u="sng" dirty="0" smtClean="0"/>
              <a:t>$12,400</a:t>
            </a:r>
            <a:r>
              <a:rPr lang="en-US" sz="3400" dirty="0" smtClean="0"/>
              <a:t> = Threshold(</a:t>
            </a:r>
            <a:r>
              <a:rPr lang="en-US" sz="3100" dirty="0" smtClean="0"/>
              <a:t>$12,300-2015</a:t>
            </a:r>
            <a:r>
              <a:rPr lang="en-US" sz="3400" dirty="0" smtClean="0"/>
              <a:t>)</a:t>
            </a:r>
          </a:p>
          <a:p>
            <a:pPr marL="393192" lvl="1" indent="0" eaLnBrk="1" fontAlgn="auto" hangingPunct="1">
              <a:spcAft>
                <a:spcPts val="0"/>
              </a:spcAft>
              <a:buFont typeface="Wingdings 2"/>
              <a:buNone/>
              <a:defRPr/>
            </a:pPr>
            <a:endParaRPr lang="en-US" sz="3200" dirty="0"/>
          </a:p>
          <a:p>
            <a:pPr marL="274320" indent="-274320" eaLnBrk="1" fontAlgn="auto" hangingPunct="1">
              <a:spcAft>
                <a:spcPts val="0"/>
              </a:spcAft>
              <a:buClr>
                <a:schemeClr val="accent3"/>
              </a:buClr>
              <a:buFont typeface="Wingdings 2"/>
              <a:buChar char=""/>
              <a:defRPr/>
            </a:pPr>
            <a:r>
              <a:rPr lang="en-US" sz="3400" dirty="0" smtClean="0"/>
              <a:t>Compare:</a:t>
            </a:r>
          </a:p>
          <a:p>
            <a:pPr marL="640080" lvl="1" indent="-246888" eaLnBrk="1" fontAlgn="auto" hangingPunct="1">
              <a:spcAft>
                <a:spcPts val="0"/>
              </a:spcAft>
              <a:buFont typeface="Wingdings 2"/>
              <a:buChar char=""/>
              <a:defRPr/>
            </a:pPr>
            <a:r>
              <a:rPr lang="en-US" sz="3200" b="1" u="sng" dirty="0" smtClean="0"/>
              <a:t>12,400</a:t>
            </a:r>
            <a:r>
              <a:rPr lang="en-US" sz="3200" dirty="0" smtClean="0"/>
              <a:t> vs 125K/200K/250K</a:t>
            </a:r>
          </a:p>
          <a:p>
            <a:pPr marL="640080" lvl="1" indent="-246888" eaLnBrk="1" fontAlgn="auto" hangingPunct="1">
              <a:spcAft>
                <a:spcPts val="0"/>
              </a:spcAft>
              <a:buFont typeface="Wingdings 2"/>
              <a:buChar char=""/>
              <a:defRPr/>
            </a:pPr>
            <a:r>
              <a:rPr lang="en-US" sz="3200" dirty="0" smtClean="0"/>
              <a:t>Beneficiary DNI distributions also create deduction for NII to trust/estate</a:t>
            </a:r>
          </a:p>
          <a:p>
            <a:pPr lvl="2" indent="-246888" eaLnBrk="1" fontAlgn="auto" hangingPunct="1">
              <a:spcAft>
                <a:spcPts val="0"/>
              </a:spcAft>
              <a:buFont typeface="Wingdings 2"/>
              <a:buChar char=""/>
              <a:defRPr/>
            </a:pPr>
            <a:r>
              <a:rPr lang="en-US" sz="2900" dirty="0" smtClean="0"/>
              <a:t>(NII distribution reported to beneficiary) </a:t>
            </a:r>
          </a:p>
        </p:txBody>
      </p:sp>
      <p:sp>
        <p:nvSpPr>
          <p:cNvPr id="8397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77E54A5-3F3B-4592-8858-9B4A9394B537}" type="slidenum">
              <a:rPr lang="en-US" smtClean="0">
                <a:solidFill>
                  <a:srgbClr val="045C75"/>
                </a:solidFill>
              </a:rPr>
              <a:pPr/>
              <a:t>12</a:t>
            </a:fld>
            <a:endParaRPr lang="en-US" dirty="0" smtClean="0">
              <a:solidFill>
                <a:srgbClr val="045C75"/>
              </a:solidFill>
            </a:endParaRPr>
          </a:p>
        </p:txBody>
      </p:sp>
      <p:pic>
        <p:nvPicPr>
          <p:cNvPr id="83973" name="Picture 2"/>
          <p:cNvPicPr>
            <a:picLocks noChangeAspect="1" noChangeArrowheads="1"/>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200" i="1" dirty="0">
                <a:solidFill>
                  <a:schemeClr val="accent1">
                    <a:lumMod val="75000"/>
                  </a:schemeClr>
                </a:solidFill>
                <a:effectLst>
                  <a:outerShdw blurRad="38100" dist="38100" dir="2700000" algn="tl">
                    <a:srgbClr val="000000">
                      <a:alpha val="43137"/>
                    </a:srgbClr>
                  </a:outerShdw>
                </a:effectLst>
              </a:rPr>
              <a:t>Example 1 – Individual</a:t>
            </a:r>
          </a:p>
        </p:txBody>
      </p:sp>
      <p:sp>
        <p:nvSpPr>
          <p:cNvPr id="3" name="Text Placeholder 2"/>
          <p:cNvSpPr>
            <a:spLocks noGrp="1"/>
          </p:cNvSpPr>
          <p:nvPr>
            <p:ph type="body" idx="1"/>
          </p:nvPr>
        </p:nvSpPr>
        <p:spPr/>
        <p:txBody>
          <a:bodyPr>
            <a:normAutofit/>
          </a:bodyPr>
          <a:lstStyle/>
          <a:p>
            <a:pPr marL="393192" lvl="1" indent="0" eaLnBrk="1" fontAlgn="auto" hangingPunct="1">
              <a:spcAft>
                <a:spcPts val="0"/>
              </a:spcAft>
              <a:buFont typeface="Wingdings 2"/>
              <a:buNone/>
              <a:defRPr/>
            </a:pPr>
            <a:r>
              <a:rPr lang="en-US" sz="2900" i="1" dirty="0" smtClean="0"/>
              <a:t>Big John (unmarried, in US) has </a:t>
            </a:r>
            <a:endParaRPr lang="en-US" sz="2900" i="1" dirty="0"/>
          </a:p>
          <a:p>
            <a:pPr lvl="2" indent="-246888" eaLnBrk="1" fontAlgn="auto" hangingPunct="1">
              <a:spcAft>
                <a:spcPts val="0"/>
              </a:spcAft>
              <a:buFont typeface="Wingdings 2"/>
              <a:buChar char=""/>
              <a:defRPr/>
            </a:pPr>
            <a:r>
              <a:rPr lang="en-US" sz="2400" b="1" i="1" dirty="0" smtClean="0"/>
              <a:t>$300,000 NII (rental income)</a:t>
            </a:r>
          </a:p>
          <a:p>
            <a:pPr lvl="2" indent="-246888" eaLnBrk="1" fontAlgn="auto" hangingPunct="1">
              <a:spcAft>
                <a:spcPts val="0"/>
              </a:spcAft>
              <a:buFont typeface="Wingdings 2"/>
              <a:buChar char=""/>
              <a:defRPr/>
            </a:pPr>
            <a:r>
              <a:rPr lang="en-US" sz="2400" b="1" i="1" dirty="0" smtClean="0"/>
              <a:t>$190,000 AGI (had a business loss)</a:t>
            </a:r>
          </a:p>
          <a:p>
            <a:pPr marL="274320" indent="-274320" eaLnBrk="1" fontAlgn="auto" hangingPunct="1">
              <a:spcAft>
                <a:spcPts val="0"/>
              </a:spcAft>
              <a:buClr>
                <a:schemeClr val="accent3"/>
              </a:buClr>
              <a:buFont typeface="Wingdings 2"/>
              <a:buChar char=""/>
              <a:defRPr/>
            </a:pPr>
            <a:endParaRPr lang="en-US" sz="2900" b="1" i="1" dirty="0" smtClean="0"/>
          </a:p>
          <a:p>
            <a:pPr marL="274320" indent="-274320" eaLnBrk="1" fontAlgn="auto" hangingPunct="1">
              <a:spcAft>
                <a:spcPts val="0"/>
              </a:spcAft>
              <a:buClr>
                <a:schemeClr val="accent3"/>
              </a:buClr>
              <a:buFont typeface="Wingdings 2"/>
              <a:buChar char=""/>
              <a:defRPr/>
            </a:pPr>
            <a:r>
              <a:rPr lang="en-US" sz="2900" u="sng" dirty="0" smtClean="0"/>
              <a:t>3.8% NIIT Computation</a:t>
            </a:r>
            <a:r>
              <a:rPr lang="en-US" sz="2900" dirty="0" smtClean="0"/>
              <a:t>:</a:t>
            </a:r>
          </a:p>
          <a:p>
            <a:pPr lvl="2" indent="-246888" eaLnBrk="1" fontAlgn="auto" hangingPunct="1">
              <a:spcAft>
                <a:spcPts val="0"/>
              </a:spcAft>
              <a:buFont typeface="Wingdings 2"/>
              <a:buChar char=""/>
              <a:defRPr/>
            </a:pPr>
            <a:r>
              <a:rPr lang="en-US" sz="2900" b="1" i="1" dirty="0" smtClean="0"/>
              <a:t>NII </a:t>
            </a:r>
            <a:r>
              <a:rPr lang="en-US" sz="2900" b="1" i="1" dirty="0"/>
              <a:t>Tax = $0.   </a:t>
            </a:r>
            <a:endParaRPr lang="en-US" sz="2900" b="1" i="1" dirty="0" smtClean="0"/>
          </a:p>
          <a:p>
            <a:pPr lvl="2" indent="-246888" eaLnBrk="1" fontAlgn="auto" hangingPunct="1">
              <a:spcAft>
                <a:spcPts val="0"/>
              </a:spcAft>
              <a:buFont typeface="Wingdings 2"/>
              <a:buChar char=""/>
              <a:defRPr/>
            </a:pPr>
            <a:r>
              <a:rPr lang="en-US" sz="2900" i="1" dirty="0" smtClean="0"/>
              <a:t>3.8</a:t>
            </a:r>
            <a:r>
              <a:rPr lang="en-US" sz="2900" i="1" dirty="0"/>
              <a:t>% x </a:t>
            </a:r>
            <a:r>
              <a:rPr lang="en-US" sz="2900" i="1" u="sng" dirty="0" smtClean="0"/>
              <a:t>lesser of</a:t>
            </a:r>
            <a:r>
              <a:rPr lang="en-US" sz="2900" i="1" dirty="0" smtClean="0"/>
              <a:t> (1) $300K NII or (2</a:t>
            </a:r>
            <a:r>
              <a:rPr lang="en-US" sz="2900" i="1" dirty="0"/>
              <a:t>) </a:t>
            </a:r>
            <a:r>
              <a:rPr lang="en-US" sz="2900" b="1" i="1" dirty="0"/>
              <a:t>$</a:t>
            </a:r>
            <a:r>
              <a:rPr lang="en-US" sz="2900" b="1" i="1" dirty="0" smtClean="0"/>
              <a:t>0.0</a:t>
            </a:r>
            <a:r>
              <a:rPr lang="en-US" sz="2900" i="1" dirty="0" smtClean="0"/>
              <a:t>* </a:t>
            </a:r>
          </a:p>
          <a:p>
            <a:pPr marL="1527048" lvl="5" indent="0">
              <a:buFont typeface="Wingdings 2"/>
              <a:buNone/>
              <a:defRPr/>
            </a:pPr>
            <a:r>
              <a:rPr lang="en-US" i="1" dirty="0"/>
              <a:t>	</a:t>
            </a:r>
            <a:r>
              <a:rPr lang="en-US" i="1" dirty="0" smtClean="0"/>
              <a:t>	</a:t>
            </a:r>
            <a:r>
              <a:rPr lang="en-US" i="1" dirty="0"/>
              <a:t>	</a:t>
            </a:r>
            <a:r>
              <a:rPr lang="en-US" i="1" dirty="0" smtClean="0"/>
              <a:t>*</a:t>
            </a:r>
            <a:r>
              <a:rPr lang="en-US" sz="2400" i="1" dirty="0" smtClean="0"/>
              <a:t>(</a:t>
            </a:r>
            <a:r>
              <a:rPr lang="en-US" sz="2400" i="1" dirty="0"/>
              <a:t>190K </a:t>
            </a:r>
            <a:r>
              <a:rPr lang="en-US" sz="2400" i="1" dirty="0" smtClean="0"/>
              <a:t>AGI – </a:t>
            </a:r>
            <a:r>
              <a:rPr lang="en-US" sz="2400" i="1" dirty="0"/>
              <a:t>200K Threshold</a:t>
            </a:r>
            <a:r>
              <a:rPr lang="en-US" sz="2400" i="1" dirty="0" smtClean="0"/>
              <a:t>)</a:t>
            </a:r>
            <a:endParaRPr lang="en-US" sz="2400" i="1" dirty="0"/>
          </a:p>
        </p:txBody>
      </p:sp>
      <p:sp>
        <p:nvSpPr>
          <p:cNvPr id="8499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E558E76-CE0C-4655-AFF5-08584E30F5B1}" type="slidenum">
              <a:rPr lang="en-US" smtClean="0">
                <a:solidFill>
                  <a:srgbClr val="045C75"/>
                </a:solidFill>
              </a:rPr>
              <a:pPr/>
              <a:t>13</a:t>
            </a:fld>
            <a:endParaRPr lang="en-US" dirty="0" smtClean="0">
              <a:solidFill>
                <a:srgbClr val="045C75"/>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9525"/>
            <a:ext cx="2628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200" i="1" dirty="0">
                <a:solidFill>
                  <a:schemeClr val="accent1">
                    <a:lumMod val="75000"/>
                  </a:schemeClr>
                </a:solidFill>
                <a:effectLst>
                  <a:outerShdw blurRad="38100" dist="38100" dir="2700000" algn="tl">
                    <a:srgbClr val="000000">
                      <a:alpha val="43137"/>
                    </a:srgbClr>
                  </a:outerShdw>
                </a:effectLst>
              </a:rPr>
              <a:t>Example 1a – </a:t>
            </a:r>
            <a:r>
              <a:rPr lang="en-US" sz="4200" i="1" dirty="0" smtClean="0">
                <a:solidFill>
                  <a:schemeClr val="accent1">
                    <a:lumMod val="75000"/>
                  </a:schemeClr>
                </a:solidFill>
                <a:effectLst>
                  <a:outerShdw blurRad="38100" dist="38100" dir="2700000" algn="tl">
                    <a:srgbClr val="000000">
                      <a:alpha val="43137"/>
                    </a:srgbClr>
                  </a:outerShdw>
                </a:effectLst>
              </a:rPr>
              <a:t>Planning - Irrev</a:t>
            </a:r>
            <a:r>
              <a:rPr lang="en-US" sz="4200" i="1" dirty="0">
                <a:solidFill>
                  <a:schemeClr val="accent1">
                    <a:lumMod val="75000"/>
                  </a:schemeClr>
                </a:solidFill>
                <a:effectLst>
                  <a:outerShdw blurRad="38100" dist="38100" dir="2700000" algn="tl">
                    <a:srgbClr val="000000">
                      <a:alpha val="43137"/>
                    </a:srgbClr>
                  </a:outerShdw>
                </a:effectLst>
              </a:rPr>
              <a:t>. Trust </a:t>
            </a:r>
          </a:p>
        </p:txBody>
      </p:sp>
      <p:sp>
        <p:nvSpPr>
          <p:cNvPr id="3" name="Text Placeholder 2"/>
          <p:cNvSpPr>
            <a:spLocks noGrp="1"/>
          </p:cNvSpPr>
          <p:nvPr>
            <p:ph type="body" idx="1"/>
          </p:nvPr>
        </p:nvSpPr>
        <p:spPr/>
        <p:txBody>
          <a:bodyPr>
            <a:normAutofit fontScale="92500"/>
          </a:bodyPr>
          <a:lstStyle/>
          <a:p>
            <a:pPr marL="393192" lvl="1" indent="0" eaLnBrk="1" fontAlgn="auto" hangingPunct="1">
              <a:spcAft>
                <a:spcPts val="0"/>
              </a:spcAft>
              <a:buFont typeface="Wingdings 2"/>
              <a:buNone/>
              <a:defRPr/>
            </a:pPr>
            <a:r>
              <a:rPr lang="en-US" sz="2900" i="1" dirty="0" smtClean="0"/>
              <a:t>Big John </a:t>
            </a:r>
            <a:r>
              <a:rPr lang="en-US" sz="2900" i="1" dirty="0"/>
              <a:t>Irrevocable Trust </a:t>
            </a:r>
            <a:r>
              <a:rPr lang="en-US" sz="2900" i="1" dirty="0" smtClean="0"/>
              <a:t>has </a:t>
            </a:r>
          </a:p>
          <a:p>
            <a:pPr lvl="2" indent="-246888" eaLnBrk="1" fontAlgn="auto" hangingPunct="1">
              <a:spcAft>
                <a:spcPts val="0"/>
              </a:spcAft>
              <a:buFont typeface="Wingdings 2"/>
              <a:buChar char=""/>
              <a:defRPr/>
            </a:pPr>
            <a:r>
              <a:rPr lang="en-US" sz="2600" b="1" i="1" dirty="0" smtClean="0"/>
              <a:t>$300K NII; $190K AGI (business loss)</a:t>
            </a:r>
          </a:p>
          <a:p>
            <a:pPr lvl="2" indent="-246888" eaLnBrk="1" fontAlgn="auto" hangingPunct="1">
              <a:spcAft>
                <a:spcPts val="0"/>
              </a:spcAft>
              <a:buFont typeface="Wingdings 2"/>
              <a:buChar char=""/>
              <a:defRPr/>
            </a:pPr>
            <a:r>
              <a:rPr lang="en-US" sz="2600" b="1" i="1" dirty="0" smtClean="0"/>
              <a:t>No beneficiary distribution (no DNI Distribution) </a:t>
            </a:r>
          </a:p>
          <a:p>
            <a:pPr lvl="2" indent="-246888" eaLnBrk="1" fontAlgn="auto" hangingPunct="1">
              <a:spcAft>
                <a:spcPts val="0"/>
              </a:spcAft>
              <a:buFont typeface="Wingdings 2"/>
              <a:buChar char=""/>
              <a:defRPr/>
            </a:pPr>
            <a:endParaRPr lang="en-US" sz="2400" b="1" i="1" dirty="0" smtClean="0"/>
          </a:p>
          <a:p>
            <a:pPr marL="274320" indent="-274320" eaLnBrk="1" fontAlgn="auto" hangingPunct="1">
              <a:spcAft>
                <a:spcPts val="0"/>
              </a:spcAft>
              <a:buFont typeface="Wingdings 2"/>
              <a:buChar char=""/>
              <a:defRPr/>
            </a:pPr>
            <a:r>
              <a:rPr lang="en-US" sz="2900" u="sng" dirty="0" smtClean="0">
                <a:solidFill>
                  <a:prstClr val="black"/>
                </a:solidFill>
              </a:rPr>
              <a:t>3.8% NIIT Computation</a:t>
            </a:r>
            <a:r>
              <a:rPr lang="en-US" sz="2900" dirty="0">
                <a:solidFill>
                  <a:prstClr val="black"/>
                </a:solidFill>
              </a:rPr>
              <a:t>:</a:t>
            </a:r>
          </a:p>
          <a:p>
            <a:pPr lvl="2" indent="-246888" eaLnBrk="1" fontAlgn="auto" hangingPunct="1">
              <a:spcAft>
                <a:spcPts val="0"/>
              </a:spcAft>
              <a:buClr>
                <a:srgbClr val="009DD9"/>
              </a:buClr>
              <a:buFont typeface="Wingdings 2"/>
              <a:buChar char=""/>
              <a:defRPr/>
            </a:pPr>
            <a:r>
              <a:rPr lang="en-US" sz="2900" b="1" i="1" dirty="0" smtClean="0">
                <a:solidFill>
                  <a:prstClr val="black"/>
                </a:solidFill>
              </a:rPr>
              <a:t>NII </a:t>
            </a:r>
            <a:r>
              <a:rPr lang="en-US" sz="2900" b="1" i="1" dirty="0">
                <a:solidFill>
                  <a:prstClr val="black"/>
                </a:solidFill>
              </a:rPr>
              <a:t>Tax = $</a:t>
            </a:r>
            <a:r>
              <a:rPr lang="en-US" sz="2900" b="1" i="1" dirty="0" smtClean="0">
                <a:solidFill>
                  <a:prstClr val="black"/>
                </a:solidFill>
              </a:rPr>
              <a:t>6,748.80</a:t>
            </a:r>
            <a:r>
              <a:rPr lang="en-US" sz="2900" b="1" i="1" dirty="0">
                <a:solidFill>
                  <a:prstClr val="black"/>
                </a:solidFill>
              </a:rPr>
              <a:t>.   </a:t>
            </a:r>
          </a:p>
          <a:p>
            <a:pPr lvl="2" indent="-246888" eaLnBrk="1" fontAlgn="auto" hangingPunct="1">
              <a:spcAft>
                <a:spcPts val="0"/>
              </a:spcAft>
              <a:buClr>
                <a:srgbClr val="009DD9"/>
              </a:buClr>
              <a:buFont typeface="Wingdings 2"/>
              <a:buChar char=""/>
              <a:defRPr/>
            </a:pPr>
            <a:r>
              <a:rPr lang="en-US" sz="2900" i="1" dirty="0">
                <a:solidFill>
                  <a:prstClr val="black"/>
                </a:solidFill>
              </a:rPr>
              <a:t>3.8% x lesser of (1) $</a:t>
            </a:r>
            <a:r>
              <a:rPr lang="en-US" sz="2900" i="1" dirty="0" smtClean="0">
                <a:solidFill>
                  <a:prstClr val="black"/>
                </a:solidFill>
              </a:rPr>
              <a:t>300K </a:t>
            </a:r>
            <a:r>
              <a:rPr lang="en-US" sz="2900" i="1" dirty="0">
                <a:solidFill>
                  <a:prstClr val="black"/>
                </a:solidFill>
              </a:rPr>
              <a:t>NII or (2) </a:t>
            </a:r>
            <a:r>
              <a:rPr lang="en-US" sz="2900" b="1" i="1" dirty="0">
                <a:solidFill>
                  <a:prstClr val="black"/>
                </a:solidFill>
              </a:rPr>
              <a:t>$</a:t>
            </a:r>
            <a:r>
              <a:rPr lang="en-US" sz="2900" b="1" i="1" dirty="0" smtClean="0">
                <a:solidFill>
                  <a:prstClr val="black"/>
                </a:solidFill>
              </a:rPr>
              <a:t>177,600</a:t>
            </a:r>
            <a:r>
              <a:rPr lang="en-US" sz="2900" i="1" dirty="0" smtClean="0">
                <a:solidFill>
                  <a:prstClr val="black"/>
                </a:solidFill>
              </a:rPr>
              <a:t>* </a:t>
            </a:r>
            <a:endParaRPr lang="en-US" sz="2900" i="1" dirty="0">
              <a:solidFill>
                <a:prstClr val="black"/>
              </a:solidFill>
            </a:endParaRPr>
          </a:p>
          <a:p>
            <a:pPr marL="1527048" lvl="5" indent="0">
              <a:buClr>
                <a:srgbClr val="7CCA62"/>
              </a:buClr>
              <a:buFont typeface="Wingdings 2"/>
              <a:buNone/>
              <a:defRPr/>
            </a:pPr>
            <a:r>
              <a:rPr lang="en-US" i="1" dirty="0">
                <a:solidFill>
                  <a:prstClr val="black"/>
                </a:solidFill>
              </a:rPr>
              <a:t>			</a:t>
            </a:r>
            <a:r>
              <a:rPr lang="en-US" sz="2100" i="1" dirty="0" smtClean="0">
                <a:solidFill>
                  <a:prstClr val="black"/>
                </a:solidFill>
              </a:rPr>
              <a:t>*(</a:t>
            </a:r>
            <a:r>
              <a:rPr lang="en-US" sz="2100" i="1" dirty="0">
                <a:solidFill>
                  <a:prstClr val="black"/>
                </a:solidFill>
              </a:rPr>
              <a:t>190,000 </a:t>
            </a:r>
            <a:r>
              <a:rPr lang="en-US" sz="2100" i="1" dirty="0" smtClean="0">
                <a:solidFill>
                  <a:prstClr val="black"/>
                </a:solidFill>
              </a:rPr>
              <a:t>MAGI – 12,400 </a:t>
            </a:r>
            <a:r>
              <a:rPr lang="en-US" sz="2100" i="1" dirty="0">
                <a:solidFill>
                  <a:prstClr val="black"/>
                </a:solidFill>
              </a:rPr>
              <a:t>Threshold)</a:t>
            </a:r>
          </a:p>
          <a:p>
            <a:pPr marL="274320" indent="-274320" eaLnBrk="1" fontAlgn="auto" hangingPunct="1">
              <a:spcAft>
                <a:spcPts val="0"/>
              </a:spcAft>
              <a:buClr>
                <a:schemeClr val="accent3"/>
              </a:buClr>
              <a:buFont typeface="Wingdings 2"/>
              <a:buChar char=""/>
              <a:defRPr/>
            </a:pPr>
            <a:r>
              <a:rPr lang="en-US" sz="2800" b="1" i="1" dirty="0" smtClean="0"/>
              <a:t>But!:  If $177,600 DNI distributed, then NII Tax = $0 </a:t>
            </a:r>
          </a:p>
          <a:p>
            <a:pPr marL="640080" lvl="1" indent="-246888" eaLnBrk="1" fontAlgn="auto" hangingPunct="1">
              <a:spcAft>
                <a:spcPts val="0"/>
              </a:spcAft>
              <a:buFont typeface="Wingdings 2"/>
              <a:buChar char=""/>
              <a:defRPr/>
            </a:pPr>
            <a:r>
              <a:rPr lang="en-US" i="1" dirty="0" smtClean="0"/>
              <a:t>NII Tax </a:t>
            </a:r>
            <a:r>
              <a:rPr lang="en-US" b="1" i="1" dirty="0" smtClean="0"/>
              <a:t>= $0.0 </a:t>
            </a:r>
            <a:r>
              <a:rPr lang="en-US" dirty="0" smtClean="0"/>
              <a:t>(3.8% x $0 (190K - $177.6K - $12.4K MAGI))</a:t>
            </a:r>
          </a:p>
          <a:p>
            <a:pPr marL="274320" indent="-274320" eaLnBrk="1" fontAlgn="auto" hangingPunct="1">
              <a:spcAft>
                <a:spcPts val="0"/>
              </a:spcAft>
              <a:buClr>
                <a:schemeClr val="accent3"/>
              </a:buClr>
              <a:buFont typeface="Wingdings 2"/>
              <a:buChar char=""/>
              <a:defRPr/>
            </a:pPr>
            <a:endParaRPr lang="en-US" sz="2900" dirty="0" smtClean="0"/>
          </a:p>
        </p:txBody>
      </p:sp>
      <p:sp>
        <p:nvSpPr>
          <p:cNvPr id="8602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E821903-DB6F-45C6-B05F-642784BBA487}" type="slidenum">
              <a:rPr lang="en-US" smtClean="0">
                <a:solidFill>
                  <a:srgbClr val="045C75"/>
                </a:solidFill>
              </a:rPr>
              <a:pPr/>
              <a:t>14</a:t>
            </a:fld>
            <a:endParaRPr lang="en-US" dirty="0" smtClean="0">
              <a:solidFill>
                <a:srgbClr val="045C75"/>
              </a:solidFill>
            </a:endParaRPr>
          </a:p>
        </p:txBody>
      </p:sp>
      <p:pic>
        <p:nvPicPr>
          <p:cNvPr id="6" name="Picture 2" descr="http://ts1.mm.bing.net/th?&amp;id=HN.607996094674897914&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172" y="0"/>
            <a:ext cx="165882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Basics:  3.8% NIIT</a:t>
            </a:r>
            <a:endParaRPr lang="en-US" altLang="en-US" sz="4200" dirty="0">
              <a:solidFill>
                <a:schemeClr val="accent1">
                  <a:lumMod val="75000"/>
                </a:schemeClr>
              </a:solidFill>
              <a:effectLst>
                <a:outerShdw blurRad="38100" dist="38100" dir="2700000" algn="tl">
                  <a:srgbClr val="000000">
                    <a:alpha val="43137"/>
                  </a:srgbClr>
                </a:outerShdw>
              </a:effectLst>
            </a:endParaRPr>
          </a:p>
        </p:txBody>
      </p:sp>
      <p:sp>
        <p:nvSpPr>
          <p:cNvPr id="87043" name="Rectangle 3"/>
          <p:cNvSpPr>
            <a:spLocks noGrp="1" noChangeArrowheads="1"/>
          </p:cNvSpPr>
          <p:nvPr>
            <p:ph idx="1"/>
          </p:nvPr>
        </p:nvSpPr>
        <p:spPr/>
        <p:txBody>
          <a:bodyPr>
            <a:normAutofit/>
          </a:bodyPr>
          <a:lstStyle/>
          <a:p>
            <a:r>
              <a:rPr lang="en-US" altLang="en-US" b="1" dirty="0" smtClean="0"/>
              <a:t>Taxed “Persons”</a:t>
            </a:r>
          </a:p>
          <a:p>
            <a:pPr lvl="2"/>
            <a:r>
              <a:rPr lang="en-US" altLang="en-US" dirty="0" smtClean="0"/>
              <a:t>Individuals</a:t>
            </a:r>
          </a:p>
          <a:p>
            <a:pPr lvl="2"/>
            <a:r>
              <a:rPr lang="en-US" altLang="en-US" dirty="0" smtClean="0"/>
              <a:t>Trusts (standard trusts)</a:t>
            </a:r>
          </a:p>
          <a:p>
            <a:pPr lvl="2"/>
            <a:r>
              <a:rPr lang="en-US" altLang="en-US" dirty="0" smtClean="0"/>
              <a:t>Estates</a:t>
            </a:r>
          </a:p>
          <a:p>
            <a:r>
              <a:rPr lang="en-US" altLang="en-US" b="1" dirty="0" smtClean="0"/>
              <a:t>Exempt “Persons”:</a:t>
            </a:r>
            <a:r>
              <a:rPr lang="en-US" altLang="en-US" dirty="0" smtClean="0"/>
              <a:t>  </a:t>
            </a:r>
          </a:p>
          <a:p>
            <a:pPr lvl="2" eaLnBrk="1" hangingPunct="1"/>
            <a:r>
              <a:rPr lang="en-US" altLang="en-US" dirty="0" smtClean="0"/>
              <a:t>Foreign Persons</a:t>
            </a:r>
          </a:p>
          <a:p>
            <a:pPr lvl="2" eaLnBrk="1" hangingPunct="1"/>
            <a:r>
              <a:rPr lang="en-US" altLang="en-US" dirty="0" smtClean="0"/>
              <a:t>C Corporations</a:t>
            </a:r>
          </a:p>
          <a:p>
            <a:pPr lvl="2" eaLnBrk="1" hangingPunct="1"/>
            <a:r>
              <a:rPr lang="en-US" altLang="en-US" dirty="0" smtClean="0"/>
              <a:t>Foreign </a:t>
            </a:r>
            <a:r>
              <a:rPr lang="en-US" altLang="en-US" dirty="0"/>
              <a:t>T</a:t>
            </a:r>
            <a:r>
              <a:rPr lang="en-US" altLang="en-US" dirty="0" smtClean="0"/>
              <a:t>rusts, </a:t>
            </a:r>
          </a:p>
          <a:p>
            <a:pPr lvl="2" eaLnBrk="1" hangingPunct="1"/>
            <a:r>
              <a:rPr lang="en-US" altLang="en-US" dirty="0" smtClean="0"/>
              <a:t>Tax Exempt Trusts (Pensions, CRATs, CRUTS)</a:t>
            </a:r>
          </a:p>
          <a:p>
            <a:pPr lvl="2" eaLnBrk="1" hangingPunct="1"/>
            <a:r>
              <a:rPr lang="en-US" altLang="en-US" dirty="0" smtClean="0"/>
              <a:t>Charitable Trusts </a:t>
            </a:r>
          </a:p>
          <a:p>
            <a:pPr lvl="2" eaLnBrk="1" hangingPunct="1"/>
            <a:r>
              <a:rPr lang="en-US" altLang="en-US" dirty="0" smtClean="0"/>
              <a:t>Partnerships/S corporations</a:t>
            </a:r>
            <a:endParaRPr lang="en-US" altLang="en-US" b="1" dirty="0" smtClean="0"/>
          </a:p>
          <a:p>
            <a:r>
              <a:rPr lang="en-US" altLang="en-US" b="1" dirty="0" smtClean="0"/>
              <a:t>No SET overlap</a:t>
            </a:r>
            <a:r>
              <a:rPr lang="en-US" altLang="en-US" dirty="0" smtClean="0"/>
              <a:t>: </a:t>
            </a:r>
          </a:p>
          <a:p>
            <a:pPr lvl="2" eaLnBrk="1" hangingPunct="1"/>
            <a:r>
              <a:rPr lang="en-US" altLang="en-US" dirty="0" smtClean="0"/>
              <a:t>NII excludes income subject to SE tax</a:t>
            </a:r>
          </a:p>
          <a:p>
            <a:pPr lvl="1" eaLnBrk="1" hangingPunct="1"/>
            <a:endParaRPr lang="en-US" altLang="en-US" b="1" dirty="0" smtClean="0"/>
          </a:p>
        </p:txBody>
      </p:sp>
      <p:sp>
        <p:nvSpPr>
          <p:cNvPr id="8704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00A8C7E-5E98-4573-A309-C17E94DE1FA5}" type="slidenum">
              <a:rPr lang="en-US" smtClean="0">
                <a:solidFill>
                  <a:srgbClr val="045C75"/>
                </a:solidFill>
              </a:rPr>
              <a:pPr/>
              <a:t>15</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sym typeface="Wingdings"/>
              </a:rPr>
              <a:t>Basics:  3.8% NIIT</a:t>
            </a:r>
          </a:p>
        </p:txBody>
      </p:sp>
      <p:sp>
        <p:nvSpPr>
          <p:cNvPr id="3" name="Text Placeholder 2"/>
          <p:cNvSpPr>
            <a:spLocks noGrp="1"/>
          </p:cNvSpPr>
          <p:nvPr>
            <p:ph type="body" idx="1"/>
          </p:nvPr>
        </p:nvSpPr>
        <p:spPr/>
        <p:txBody>
          <a:bodyPr>
            <a:normAutofit/>
          </a:bodyPr>
          <a:lstStyle/>
          <a:p>
            <a:pPr marL="0" indent="0" eaLnBrk="1" fontAlgn="auto" hangingPunct="1">
              <a:spcAft>
                <a:spcPts val="0"/>
              </a:spcAft>
              <a:buClr>
                <a:schemeClr val="accent3"/>
              </a:buClr>
              <a:buFont typeface="Wingdings 2"/>
              <a:buNone/>
              <a:defRPr/>
            </a:pPr>
            <a:r>
              <a:rPr lang="en-US" sz="2900" dirty="0" smtClean="0">
                <a:latin typeface="Times New Roman"/>
                <a:sym typeface="Wingdings"/>
              </a:rPr>
              <a:t>   NII   = “</a:t>
            </a:r>
            <a:r>
              <a:rPr lang="en-US" sz="2900" i="1" u="sng" dirty="0" smtClean="0">
                <a:latin typeface="Times New Roman"/>
                <a:sym typeface="Wingdings"/>
              </a:rPr>
              <a:t>Gross Investment Income (GII)</a:t>
            </a:r>
            <a:r>
              <a:rPr lang="en-US" sz="2900" dirty="0" smtClean="0">
                <a:latin typeface="Times New Roman"/>
                <a:sym typeface="Wingdings"/>
              </a:rPr>
              <a:t>” </a:t>
            </a:r>
            <a:r>
              <a:rPr lang="en-US" sz="2900" u="sng" dirty="0">
                <a:latin typeface="Times New Roman"/>
                <a:sym typeface="Wingdings"/>
              </a:rPr>
              <a:t>l</a:t>
            </a:r>
            <a:r>
              <a:rPr lang="en-US" sz="2900" u="sng" dirty="0" smtClean="0">
                <a:latin typeface="Times New Roman"/>
                <a:sym typeface="Wingdings"/>
              </a:rPr>
              <a:t>ess:</a:t>
            </a:r>
            <a:r>
              <a:rPr lang="en-US" sz="2900" b="1" dirty="0" smtClean="0">
                <a:latin typeface="Times New Roman"/>
                <a:sym typeface="Wingdings"/>
              </a:rPr>
              <a:t> </a:t>
            </a:r>
            <a:endParaRPr lang="en-US" sz="2900" dirty="0" smtClean="0">
              <a:latin typeface="Times New Roman"/>
              <a:sym typeface="Wingdings"/>
            </a:endParaRPr>
          </a:p>
          <a:p>
            <a:pPr marL="0" indent="0" eaLnBrk="1" fontAlgn="auto" hangingPunct="1">
              <a:spcAft>
                <a:spcPts val="0"/>
              </a:spcAft>
              <a:buClr>
                <a:schemeClr val="accent3"/>
              </a:buClr>
              <a:buFont typeface="Wingdings 2"/>
              <a:buNone/>
              <a:defRPr/>
            </a:pPr>
            <a:r>
              <a:rPr lang="en-US" sz="2900" i="1" dirty="0">
                <a:latin typeface="Times New Roman"/>
                <a:sym typeface="Wingdings"/>
              </a:rPr>
              <a:t>	</a:t>
            </a:r>
            <a:r>
              <a:rPr lang="en-US" sz="2900" i="1" dirty="0" smtClean="0">
                <a:latin typeface="Times New Roman"/>
                <a:sym typeface="Wingdings"/>
              </a:rPr>
              <a:t>  		“Allowable Deductions</a:t>
            </a:r>
            <a:r>
              <a:rPr lang="en-US" sz="2900" dirty="0" smtClean="0">
                <a:latin typeface="Times New Roman"/>
                <a:sym typeface="Wingdings"/>
              </a:rPr>
              <a:t>” </a:t>
            </a:r>
          </a:p>
          <a:p>
            <a:pPr marL="274320" indent="-274320" eaLnBrk="1" fontAlgn="auto" hangingPunct="1">
              <a:spcAft>
                <a:spcPts val="0"/>
              </a:spcAft>
              <a:buClr>
                <a:schemeClr val="accent3"/>
              </a:buClr>
              <a:buFont typeface="Wingdings 2"/>
              <a:buChar char=""/>
              <a:defRPr/>
            </a:pPr>
            <a:r>
              <a:rPr lang="en-US" sz="2800" u="sng" dirty="0" smtClean="0">
                <a:latin typeface="Times New Roman"/>
                <a:sym typeface="Wingdings"/>
              </a:rPr>
              <a:t>GII Categories</a:t>
            </a:r>
            <a:r>
              <a:rPr lang="en-US" sz="2800" dirty="0" smtClean="0">
                <a:latin typeface="Times New Roman"/>
                <a:sym typeface="Wingdings"/>
              </a:rPr>
              <a:t>:</a:t>
            </a:r>
            <a:endParaRPr lang="en-US" sz="2700" dirty="0">
              <a:latin typeface="Times New Roman"/>
              <a:sym typeface="Wingdings" panose="05000000000000000000" pitchFamily="2" charset="2"/>
            </a:endParaRPr>
          </a:p>
          <a:p>
            <a:pPr marL="640080" lvl="1" indent="-246888" eaLnBrk="1" fontAlgn="auto" hangingPunct="1">
              <a:spcAft>
                <a:spcPts val="0"/>
              </a:spcAft>
              <a:buFont typeface="Wingdings 2"/>
              <a:buChar char=""/>
              <a:defRPr/>
            </a:pPr>
            <a:r>
              <a:rPr lang="en-US" sz="2500" dirty="0" smtClean="0">
                <a:latin typeface="Times New Roman"/>
                <a:sym typeface="Wingdings" panose="05000000000000000000" pitchFamily="2" charset="2"/>
              </a:rPr>
              <a:t> </a:t>
            </a:r>
            <a:r>
              <a:rPr lang="en-US" sz="2500" dirty="0">
                <a:latin typeface="Times New Roman"/>
                <a:sym typeface="Wingdings" panose="05000000000000000000" pitchFamily="2" charset="2"/>
              </a:rPr>
              <a:t>1.  </a:t>
            </a:r>
            <a:r>
              <a:rPr lang="en-US" sz="2500" dirty="0" smtClean="0">
                <a:latin typeface="Times New Roman"/>
                <a:sym typeface="Wingdings"/>
              </a:rPr>
              <a:t>Portfolio Income </a:t>
            </a:r>
            <a:r>
              <a:rPr lang="en-US" sz="2500" dirty="0">
                <a:solidFill>
                  <a:prstClr val="black"/>
                </a:solidFill>
                <a:latin typeface="Times New Roman"/>
                <a:sym typeface="Wingdings"/>
              </a:rPr>
              <a:t>§ </a:t>
            </a:r>
            <a:r>
              <a:rPr lang="en-US" sz="2500" dirty="0" smtClean="0">
                <a:solidFill>
                  <a:prstClr val="black"/>
                </a:solidFill>
                <a:latin typeface="Times New Roman"/>
                <a:sym typeface="Wingdings"/>
              </a:rPr>
              <a:t>163      </a:t>
            </a:r>
            <a:r>
              <a:rPr lang="en-US" sz="2500" dirty="0" smtClean="0">
                <a:latin typeface="Times New Roman"/>
                <a:sym typeface="Wingdings"/>
              </a:rPr>
              <a:t>– </a:t>
            </a:r>
            <a:r>
              <a:rPr lang="en-US" sz="2500" u="sng" dirty="0" smtClean="0">
                <a:latin typeface="Times New Roman"/>
                <a:sym typeface="Wingdings"/>
              </a:rPr>
              <a:t>SAME RULES</a:t>
            </a:r>
            <a:endParaRPr lang="en-US" sz="2500" u="sng" dirty="0">
              <a:latin typeface="Times New Roman"/>
              <a:sym typeface="Wingdings"/>
            </a:endParaRPr>
          </a:p>
          <a:p>
            <a:pPr marL="640080" lvl="1" indent="-246888" eaLnBrk="1" fontAlgn="auto" hangingPunct="1">
              <a:spcAft>
                <a:spcPts val="0"/>
              </a:spcAft>
              <a:buFont typeface="Wingdings 2"/>
              <a:buChar char=""/>
              <a:defRPr/>
            </a:pPr>
            <a:r>
              <a:rPr lang="en-US" sz="2500" dirty="0" smtClean="0">
                <a:latin typeface="Times New Roman"/>
                <a:sym typeface="Wingdings"/>
              </a:rPr>
              <a:t> </a:t>
            </a:r>
            <a:r>
              <a:rPr lang="en-US" sz="2500" dirty="0">
                <a:latin typeface="Times New Roman"/>
                <a:sym typeface="Wingdings"/>
              </a:rPr>
              <a:t>2.  </a:t>
            </a:r>
            <a:r>
              <a:rPr lang="en-US" sz="2500" dirty="0" smtClean="0">
                <a:latin typeface="Times New Roman"/>
                <a:sym typeface="Wingdings"/>
              </a:rPr>
              <a:t>PAL/PIG              </a:t>
            </a:r>
            <a:r>
              <a:rPr lang="en-US" sz="2500" dirty="0" smtClean="0">
                <a:solidFill>
                  <a:prstClr val="black"/>
                </a:solidFill>
                <a:latin typeface="Times New Roman"/>
                <a:sym typeface="Wingdings"/>
              </a:rPr>
              <a:t>§ </a:t>
            </a:r>
            <a:r>
              <a:rPr lang="en-US" sz="2500" dirty="0">
                <a:solidFill>
                  <a:prstClr val="black"/>
                </a:solidFill>
                <a:latin typeface="Times New Roman"/>
                <a:sym typeface="Wingdings"/>
              </a:rPr>
              <a:t>469</a:t>
            </a:r>
            <a:r>
              <a:rPr lang="en-US" sz="2500" dirty="0">
                <a:latin typeface="Times New Roman"/>
                <a:sym typeface="Wingdings"/>
              </a:rPr>
              <a:t> </a:t>
            </a:r>
            <a:r>
              <a:rPr lang="en-US" sz="2500" dirty="0" smtClean="0">
                <a:latin typeface="Times New Roman"/>
                <a:sym typeface="Wingdings"/>
              </a:rPr>
              <a:t>    – </a:t>
            </a:r>
            <a:r>
              <a:rPr lang="en-US" sz="2500" b="1" dirty="0" smtClean="0">
                <a:latin typeface="Times New Roman"/>
                <a:sym typeface="Wingdings"/>
              </a:rPr>
              <a:t>SOME </a:t>
            </a:r>
            <a:r>
              <a:rPr lang="en-US" sz="2500" b="1" dirty="0">
                <a:latin typeface="Times New Roman"/>
                <a:sym typeface="Wingdings"/>
              </a:rPr>
              <a:t>CHANGES</a:t>
            </a:r>
          </a:p>
          <a:p>
            <a:pPr marL="640080" lvl="1" indent="-246888" eaLnBrk="1" fontAlgn="auto" hangingPunct="1">
              <a:spcAft>
                <a:spcPts val="0"/>
              </a:spcAft>
              <a:buFont typeface="Wingdings 2"/>
              <a:buChar char=""/>
              <a:defRPr/>
            </a:pPr>
            <a:r>
              <a:rPr lang="en-US" sz="2500" dirty="0" smtClean="0">
                <a:latin typeface="Times New Roman"/>
                <a:sym typeface="Wingdings" panose="05000000000000000000" pitchFamily="2" charset="2"/>
              </a:rPr>
              <a:t> </a:t>
            </a:r>
            <a:r>
              <a:rPr lang="en-US" sz="2500" dirty="0">
                <a:latin typeface="Times New Roman"/>
                <a:sym typeface="Wingdings" panose="05000000000000000000" pitchFamily="2" charset="2"/>
              </a:rPr>
              <a:t>3.  </a:t>
            </a:r>
            <a:r>
              <a:rPr lang="en-US" sz="2500" dirty="0" smtClean="0">
                <a:latin typeface="Times New Roman"/>
                <a:sym typeface="Wingdings" panose="05000000000000000000" pitchFamily="2" charset="2"/>
              </a:rPr>
              <a:t>Finance/Commodity traders-</a:t>
            </a:r>
            <a:r>
              <a:rPr lang="en-US" sz="2500" u="sng" dirty="0" smtClean="0">
                <a:latin typeface="Times New Roman"/>
                <a:sym typeface="Wingdings" panose="05000000000000000000" pitchFamily="2" charset="2"/>
              </a:rPr>
              <a:t>SAME RULES</a:t>
            </a:r>
            <a:endParaRPr lang="en-US" sz="2500" u="sng" dirty="0">
              <a:latin typeface="Times New Roman"/>
              <a:sym typeface="Wingdings" panose="05000000000000000000" pitchFamily="2" charset="2"/>
            </a:endParaRPr>
          </a:p>
          <a:p>
            <a:pPr marL="1188720" lvl="3" indent="-210312" eaLnBrk="1" fontAlgn="auto" hangingPunct="1">
              <a:spcAft>
                <a:spcPts val="0"/>
              </a:spcAft>
              <a:buClr>
                <a:schemeClr val="accent3"/>
              </a:buClr>
              <a:buFont typeface="Wingdings 2"/>
              <a:buChar char=""/>
              <a:defRPr/>
            </a:pPr>
            <a:r>
              <a:rPr lang="en-US" sz="1900" b="1" dirty="0" smtClean="0">
                <a:latin typeface="Times New Roman"/>
                <a:sym typeface="Wingdings" panose="05000000000000000000" pitchFamily="2" charset="2"/>
              </a:rPr>
              <a:t>NOT</a:t>
            </a:r>
            <a:r>
              <a:rPr lang="en-US" sz="1900" dirty="0" smtClean="0">
                <a:latin typeface="Times New Roman"/>
                <a:sym typeface="Wingdings" panose="05000000000000000000" pitchFamily="2" charset="2"/>
              </a:rPr>
              <a:t> </a:t>
            </a:r>
            <a:r>
              <a:rPr lang="en-US" sz="1900" dirty="0">
                <a:latin typeface="Times New Roman"/>
                <a:sym typeface="Wingdings" panose="05000000000000000000" pitchFamily="2" charset="2"/>
              </a:rPr>
              <a:t>“day traders”.</a:t>
            </a:r>
          </a:p>
          <a:p>
            <a:pPr marL="1188720" lvl="3" indent="-210312" eaLnBrk="1" fontAlgn="auto" hangingPunct="1">
              <a:spcAft>
                <a:spcPts val="0"/>
              </a:spcAft>
              <a:buClr>
                <a:schemeClr val="accent3"/>
              </a:buClr>
              <a:buFont typeface="Wingdings 2"/>
              <a:buChar char=""/>
              <a:defRPr/>
            </a:pPr>
            <a:r>
              <a:rPr lang="en-US" dirty="0">
                <a:latin typeface="Times New Roman"/>
                <a:sym typeface="Wingdings" panose="05000000000000000000" pitchFamily="2" charset="2"/>
              </a:rPr>
              <a:t>Reduces value of security/commodity traders tax benefits</a:t>
            </a:r>
            <a:endParaRPr lang="en-US" dirty="0">
              <a:latin typeface="Times New Roman"/>
              <a:sym typeface="Wingdings"/>
            </a:endParaRPr>
          </a:p>
          <a:p>
            <a:pPr marL="640080" lvl="1" indent="-246888" eaLnBrk="1" fontAlgn="auto" hangingPunct="1">
              <a:spcAft>
                <a:spcPts val="0"/>
              </a:spcAft>
              <a:buFont typeface="Wingdings 2"/>
              <a:buChar char=""/>
              <a:defRPr/>
            </a:pPr>
            <a:r>
              <a:rPr lang="en-US" sz="2500" dirty="0" smtClean="0">
                <a:latin typeface="Times New Roman"/>
                <a:sym typeface="Wingdings" panose="05000000000000000000" pitchFamily="2" charset="2"/>
              </a:rPr>
              <a:t>  </a:t>
            </a:r>
            <a:r>
              <a:rPr lang="en-US" sz="2500" dirty="0">
                <a:latin typeface="Times New Roman"/>
                <a:sym typeface="Wingdings" panose="05000000000000000000" pitchFamily="2" charset="2"/>
              </a:rPr>
              <a:t>4.  Net Gain (Dispositions) </a:t>
            </a:r>
            <a:r>
              <a:rPr lang="en-US" sz="2500" dirty="0" smtClean="0">
                <a:latin typeface="Times New Roman"/>
                <a:sym typeface="Wingdings" panose="05000000000000000000" pitchFamily="2" charset="2"/>
              </a:rPr>
              <a:t>  – </a:t>
            </a:r>
            <a:r>
              <a:rPr lang="en-US" sz="2500" b="1" dirty="0" smtClean="0">
                <a:latin typeface="Times New Roman"/>
                <a:sym typeface="Wingdings" panose="05000000000000000000" pitchFamily="2" charset="2"/>
              </a:rPr>
              <a:t>LOTS OF </a:t>
            </a:r>
            <a:r>
              <a:rPr lang="en-US" sz="2500" b="1" dirty="0">
                <a:latin typeface="Times New Roman"/>
                <a:sym typeface="Wingdings" panose="05000000000000000000" pitchFamily="2" charset="2"/>
              </a:rPr>
              <a:t>CHANGES</a:t>
            </a:r>
          </a:p>
          <a:p>
            <a:pPr marL="1188720" lvl="3" indent="-210312" eaLnBrk="1" fontAlgn="auto" hangingPunct="1">
              <a:spcAft>
                <a:spcPts val="0"/>
              </a:spcAft>
              <a:buClr>
                <a:schemeClr val="accent3"/>
              </a:buClr>
              <a:buFont typeface="Wingdings 2"/>
              <a:buChar char=""/>
              <a:defRPr/>
            </a:pPr>
            <a:endParaRPr lang="en-US" sz="2600" dirty="0" smtClean="0">
              <a:latin typeface="Times New Roman"/>
              <a:sym typeface="Wingdings"/>
            </a:endParaRPr>
          </a:p>
          <a:p>
            <a:pPr marL="1188720" lvl="3" indent="-210312" eaLnBrk="1" fontAlgn="auto" hangingPunct="1">
              <a:spcAft>
                <a:spcPts val="0"/>
              </a:spcAft>
              <a:buClr>
                <a:schemeClr val="accent3"/>
              </a:buClr>
              <a:buFont typeface="Wingdings 2"/>
              <a:buChar char=""/>
              <a:defRPr/>
            </a:pPr>
            <a:endParaRPr lang="en-US" sz="2600" dirty="0" smtClean="0">
              <a:latin typeface="Times New Roman"/>
              <a:sym typeface="Wingdings"/>
            </a:endParaRPr>
          </a:p>
        </p:txBody>
      </p:sp>
      <p:sp>
        <p:nvSpPr>
          <p:cNvPr id="880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12044E2-3F2B-4D8E-B88D-57B00C22655D}" type="slidenum">
              <a:rPr lang="en-US" smtClean="0">
                <a:solidFill>
                  <a:srgbClr val="045C75"/>
                </a:solidFill>
              </a:rPr>
              <a:pPr/>
              <a:t>16</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1138" name="Title 1"/>
          <p:cNvSpPr>
            <a:spLocks noGrp="1"/>
          </p:cNvSpPr>
          <p:nvPr>
            <p:ph type="ctrTitle"/>
          </p:nvPr>
        </p:nvSpPr>
        <p:spPr>
          <a:xfrm>
            <a:off x="457200" y="2198132"/>
            <a:ext cx="8104188" cy="1348061"/>
          </a:xfrm>
        </p:spPr>
        <p:txBody>
          <a:bodyPr/>
          <a:lstStyle/>
          <a:p>
            <a:r>
              <a:rPr lang="en-US" altLang="en-US" sz="4800" dirty="0"/>
              <a:t>LLC Members &amp; Self-Employment Tax</a:t>
            </a:r>
            <a:endParaRPr lang="en-US" altLang="en-US" dirty="0"/>
          </a:p>
        </p:txBody>
      </p:sp>
      <p:sp>
        <p:nvSpPr>
          <p:cNvPr id="9113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B68FEDE-C9F6-4F72-95F7-B5F576B14507}" type="slidenum">
              <a:rPr lang="en-US" altLang="en-US" smtClean="0">
                <a:solidFill>
                  <a:srgbClr val="045C75"/>
                </a:solidFill>
              </a:rPr>
              <a:pPr/>
              <a:t>17</a:t>
            </a:fld>
            <a:endParaRPr lang="en-US" altLang="en-US" dirty="0" smtClean="0">
              <a:solidFill>
                <a:srgbClr val="045C75"/>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Issue:</a:t>
            </a:r>
          </a:p>
          <a:p>
            <a:pPr lvl="1"/>
            <a:r>
              <a:rPr lang="en-US" dirty="0" smtClean="0"/>
              <a:t>Can an LLC member treat any portion of the member’s distributive share of LLC income as exempt from SET under the exception for limited partner distributive share income?</a:t>
            </a:r>
          </a:p>
          <a:p>
            <a:pPr lvl="1"/>
            <a:endParaRPr lang="en-US" dirty="0" smtClean="0"/>
          </a:p>
          <a:p>
            <a:pPr marL="411480" lvl="1" indent="0">
              <a:buNone/>
            </a:pPr>
            <a:r>
              <a:rPr lang="en-US" dirty="0" smtClean="0"/>
              <a:t>The issue is relevant only for LLC members who materially or substantially participate in the LLC business or can otherwise avoid NIIT on the distributive share income</a:t>
            </a:r>
            <a:endParaRPr lang="en-US" dirty="0"/>
          </a:p>
        </p:txBody>
      </p:sp>
      <p:sp>
        <p:nvSpPr>
          <p:cNvPr id="92164"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9B74B4F5-0308-429D-828F-6A093A184256}" type="slidenum">
              <a:rPr lang="en-US" altLang="en-US" sz="1800">
                <a:solidFill>
                  <a:srgbClr val="045C75"/>
                </a:solidFill>
                <a:latin typeface="Arial" pitchFamily="34" charset="0"/>
              </a:rPr>
              <a:pPr>
                <a:buNone/>
              </a:pPr>
              <a:t>18</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1742985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normAutofit/>
          </a:bodyPr>
          <a:lstStyle/>
          <a:p>
            <a:r>
              <a:rPr lang="en-US" b="1" dirty="0" smtClean="0"/>
              <a:t>Historical Background</a:t>
            </a:r>
          </a:p>
          <a:p>
            <a:pPr lvl="1"/>
            <a:r>
              <a:rPr lang="en-US" dirty="0" smtClean="0"/>
              <a:t>All income from a partnership is included in net earnings from self-employment</a:t>
            </a:r>
          </a:p>
          <a:p>
            <a:pPr lvl="1"/>
            <a:r>
              <a:rPr lang="en-US" dirty="0" smtClean="0"/>
              <a:t>Prior to 1977, promoters were marketing passive limited partner investments to persons otherwise ineligible for social security benefits; the partnerships promised to generate a predictable stream of self-employment income eligible for social security</a:t>
            </a:r>
          </a:p>
          <a:p>
            <a:pPr lvl="1"/>
            <a:r>
              <a:rPr lang="en-US" dirty="0" smtClean="0"/>
              <a:t>Congress wanted to curtail this practice of “buying” social security benefits, so it amended the Code to provide that income received as a limited partner is not self-employment income</a:t>
            </a:r>
          </a:p>
          <a:p>
            <a:pPr lvl="1"/>
            <a:r>
              <a:rPr lang="en-US" dirty="0" smtClean="0"/>
              <a:t>After 1977, as taxes on self-employment income increased and social security benefits declined, the limited partner rule lost its anti-abuse purpose and became a benefit to taxpayers</a:t>
            </a:r>
          </a:p>
          <a:p>
            <a:pPr lvl="1"/>
            <a:endParaRPr lang="en-US" dirty="0"/>
          </a:p>
        </p:txBody>
      </p:sp>
      <p:sp>
        <p:nvSpPr>
          <p:cNvPr id="94212"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2C2C62FE-FE83-4DDD-93A9-215472FE9DB2}" type="slidenum">
              <a:rPr lang="en-US" altLang="en-US" sz="1800">
                <a:solidFill>
                  <a:srgbClr val="045C75"/>
                </a:solidFill>
                <a:latin typeface="Arial" pitchFamily="34" charset="0"/>
              </a:rPr>
              <a:pPr>
                <a:buNone/>
              </a:pPr>
              <a:t>19</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108214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pPr algn="ctr"/>
            <a:r>
              <a:rPr lang="en-US" altLang="en-US" sz="3600" b="1" smtClean="0"/>
              <a:t>Notice</a:t>
            </a:r>
          </a:p>
        </p:txBody>
      </p:sp>
      <p:sp>
        <p:nvSpPr>
          <p:cNvPr id="74755" name="Content Placeholder 2"/>
          <p:cNvSpPr>
            <a:spLocks noGrp="1"/>
          </p:cNvSpPr>
          <p:nvPr>
            <p:ph idx="1"/>
          </p:nvPr>
        </p:nvSpPr>
        <p:spPr/>
        <p:txBody>
          <a:bodyPr/>
          <a:lstStyle/>
          <a:p>
            <a:pPr>
              <a:buFont typeface="+mj-lt"/>
              <a:buNone/>
            </a:pPr>
            <a:r>
              <a:rPr lang="en-US" altLang="en-US" sz="1600" smtClean="0"/>
              <a:t>	ANY TAX ADVICE IN THIS COMMUNICATION IS NOT INTENDED OR WRITTEN BY THE SPEAKERS’ FIRMS TO BE USED, AND CANNOT BE USED, BY A CLIENT OR ANY OTHER PERSON OR ENTITY FOR THE PURPOSE OF (i) AVOIDING PENALTIES THAT MAY BE IMPOSED ON ANY TAXPAYER OR (ii) PROMOTING, MARKETING OR RECOMMENDING TO ANOTHER PARTY ANY MATTERS ADDRESSED HEREIN. </a:t>
            </a:r>
            <a:r>
              <a:rPr lang="en-US" altLang="en-US" smtClean="0"/>
              <a:t/>
            </a:r>
            <a:br>
              <a:rPr lang="en-US" altLang="en-US" smtClean="0"/>
            </a:br>
            <a:r>
              <a:rPr lang="en-US" altLang="en-US" smtClean="0"/>
              <a:t> </a:t>
            </a:r>
            <a:br>
              <a:rPr lang="en-US" altLang="en-US" smtClean="0"/>
            </a:br>
            <a:r>
              <a:rPr lang="en-US" altLang="en-US" sz="1400" smtClean="0"/>
              <a:t>You (and your employees, representatives, or agents) may disclose to any and all persons, without limitation, the tax treatment or tax structure, or both, of any transaction described in the associated materials we provide to you, including, but not limited to, any tax opinions, memoranda, or other tax analyses contained in those materials.</a:t>
            </a:r>
            <a:br>
              <a:rPr lang="en-US" altLang="en-US" sz="1400" smtClean="0"/>
            </a:br>
            <a:r>
              <a:rPr lang="en-US" altLang="en-US" sz="1400" smtClean="0"/>
              <a:t/>
            </a:r>
            <a:br>
              <a:rPr lang="en-US" altLang="en-US" sz="1400" smtClean="0"/>
            </a:br>
            <a:r>
              <a:rPr lang="en-US" altLang="en-US" sz="1400" smtClean="0"/>
              <a:t>The information contained herein is of a general nature and based on authorities that are subject to change.  Applicability of the information to specific situations should be determined through consultation with your tax adviser.</a:t>
            </a:r>
          </a:p>
          <a:p>
            <a:pPr>
              <a:buFont typeface="Calibri" pitchFamily="34" charset="0"/>
              <a:buAutoNum type="romanUcPeriod"/>
            </a:pPr>
            <a:endParaRPr lang="en-US" altLang="en-US" smtClean="0"/>
          </a:p>
        </p:txBody>
      </p:sp>
    </p:spTree>
    <p:extLst>
      <p:ext uri="{BB962C8B-B14F-4D97-AF65-F5344CB8AC3E}">
        <p14:creationId xmlns:p14="http://schemas.microsoft.com/office/powerpoint/2010/main" val="2740341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normAutofit lnSpcReduction="10000"/>
          </a:bodyPr>
          <a:lstStyle/>
          <a:p>
            <a:r>
              <a:rPr lang="en-US" b="1" dirty="0" smtClean="0"/>
              <a:t>The SET limited partner exception - 1402(a)(13)</a:t>
            </a:r>
          </a:p>
          <a:p>
            <a:pPr lvl="1"/>
            <a:r>
              <a:rPr lang="en-US" dirty="0" smtClean="0"/>
              <a:t>In computing net earnings from self-employment:</a:t>
            </a:r>
          </a:p>
          <a:p>
            <a:pPr lvl="2"/>
            <a:r>
              <a:rPr lang="en-US" u="sng" dirty="0" smtClean="0"/>
              <a:t>Include</a:t>
            </a:r>
            <a:r>
              <a:rPr lang="en-US" dirty="0" smtClean="0"/>
              <a:t> the “distributive share (whether or not distributed) of income or loss described in section 702(a)(8) from any trade or business carried on by a partnership of which he is a member”</a:t>
            </a:r>
          </a:p>
          <a:p>
            <a:pPr lvl="2"/>
            <a:r>
              <a:rPr lang="en-US" u="sng" dirty="0" smtClean="0"/>
              <a:t>Exclude</a:t>
            </a:r>
            <a:r>
              <a:rPr lang="en-US" dirty="0" smtClean="0"/>
              <a:t> (in addition to normal exclusions for rents, dividends, gains, etc.):</a:t>
            </a:r>
          </a:p>
          <a:p>
            <a:pPr lvl="3"/>
            <a:r>
              <a:rPr lang="en-US" dirty="0" smtClean="0"/>
              <a:t>“the distributive share of any item of income or loss of a limited partner, as such, </a:t>
            </a:r>
          </a:p>
          <a:p>
            <a:pPr lvl="3"/>
            <a:r>
              <a:rPr lang="en-US" dirty="0" smtClean="0"/>
              <a:t>other than guaranteed payments described in section 707(c) to that partner for services actually rendered to or on behalf of the partnership to the  extent that those payments are established to be  in the nature of remuneration for those services”</a:t>
            </a:r>
          </a:p>
          <a:p>
            <a:pPr lvl="2"/>
            <a:r>
              <a:rPr lang="en-US" b="1" dirty="0" smtClean="0">
                <a:solidFill>
                  <a:srgbClr val="FF0000"/>
                </a:solidFill>
              </a:rPr>
              <a:t>Note that the </a:t>
            </a:r>
            <a:r>
              <a:rPr lang="en-US" b="1" dirty="0">
                <a:solidFill>
                  <a:srgbClr val="FF0000"/>
                </a:solidFill>
              </a:rPr>
              <a:t>statute expressly contemplates that </a:t>
            </a:r>
            <a:r>
              <a:rPr lang="en-US" b="1" dirty="0" smtClean="0">
                <a:solidFill>
                  <a:srgbClr val="FF0000"/>
                </a:solidFill>
              </a:rPr>
              <a:t/>
            </a:r>
            <a:br>
              <a:rPr lang="en-US" b="1" dirty="0" smtClean="0">
                <a:solidFill>
                  <a:srgbClr val="FF0000"/>
                </a:solidFill>
              </a:rPr>
            </a:br>
            <a:r>
              <a:rPr lang="en-US" b="1" dirty="0" smtClean="0">
                <a:solidFill>
                  <a:srgbClr val="FF0000"/>
                </a:solidFill>
              </a:rPr>
              <a:t>a </a:t>
            </a:r>
            <a:r>
              <a:rPr lang="en-US" b="1" dirty="0">
                <a:solidFill>
                  <a:srgbClr val="FF0000"/>
                </a:solidFill>
              </a:rPr>
              <a:t>limited </a:t>
            </a:r>
            <a:r>
              <a:rPr lang="en-US" b="1" dirty="0" smtClean="0">
                <a:solidFill>
                  <a:srgbClr val="FF0000"/>
                </a:solidFill>
              </a:rPr>
              <a:t>partner </a:t>
            </a:r>
            <a:r>
              <a:rPr lang="en-US" b="1" dirty="0">
                <a:solidFill>
                  <a:srgbClr val="FF0000"/>
                </a:solidFill>
              </a:rPr>
              <a:t>may provide services to the </a:t>
            </a:r>
            <a:r>
              <a:rPr lang="en-US" b="1" dirty="0" smtClean="0">
                <a:solidFill>
                  <a:srgbClr val="FF0000"/>
                </a:solidFill>
              </a:rPr>
              <a:t/>
            </a:r>
            <a:br>
              <a:rPr lang="en-US" b="1" dirty="0" smtClean="0">
                <a:solidFill>
                  <a:srgbClr val="FF0000"/>
                </a:solidFill>
              </a:rPr>
            </a:br>
            <a:r>
              <a:rPr lang="en-US" b="1" dirty="0" smtClean="0">
                <a:solidFill>
                  <a:srgbClr val="FF0000"/>
                </a:solidFill>
              </a:rPr>
              <a:t>partnership and still have </a:t>
            </a:r>
            <a:r>
              <a:rPr lang="en-US" b="1" dirty="0">
                <a:solidFill>
                  <a:srgbClr val="FF0000"/>
                </a:solidFill>
              </a:rPr>
              <a:t>distributive share income </a:t>
            </a:r>
            <a:r>
              <a:rPr lang="en-US" b="1" dirty="0" smtClean="0">
                <a:solidFill>
                  <a:srgbClr val="FF0000"/>
                </a:solidFill>
              </a:rPr>
              <a:t/>
            </a:r>
            <a:br>
              <a:rPr lang="en-US" b="1" dirty="0" smtClean="0">
                <a:solidFill>
                  <a:srgbClr val="FF0000"/>
                </a:solidFill>
              </a:rPr>
            </a:br>
            <a:r>
              <a:rPr lang="en-US" b="1" dirty="0" smtClean="0">
                <a:solidFill>
                  <a:srgbClr val="FF0000"/>
                </a:solidFill>
              </a:rPr>
              <a:t>excluded from SET</a:t>
            </a:r>
            <a:endParaRPr lang="en-US" b="1" dirty="0">
              <a:solidFill>
                <a:srgbClr val="FF0000"/>
              </a:solidFill>
            </a:endParaRPr>
          </a:p>
          <a:p>
            <a:pPr lvl="2"/>
            <a:endParaRPr lang="en-US" dirty="0" smtClean="0"/>
          </a:p>
          <a:p>
            <a:pPr lvl="2"/>
            <a:endParaRPr lang="en-US" dirty="0"/>
          </a:p>
        </p:txBody>
      </p:sp>
      <p:sp>
        <p:nvSpPr>
          <p:cNvPr id="93188"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8868CE3F-44C6-47E5-9EF6-36238A82E870}" type="slidenum">
              <a:rPr lang="en-US" altLang="en-US" sz="1800">
                <a:solidFill>
                  <a:srgbClr val="045C75"/>
                </a:solidFill>
                <a:latin typeface="Arial" pitchFamily="34" charset="0"/>
              </a:rPr>
              <a:pPr>
                <a:buNone/>
              </a:pPr>
              <a:t>20</a:t>
            </a:fld>
            <a:endParaRPr lang="en-US" altLang="en-US" sz="1800" dirty="0">
              <a:solidFill>
                <a:srgbClr val="045C75"/>
              </a:solidFill>
              <a:latin typeface="Arial" pitchFamily="34" charset="0"/>
            </a:endParaRPr>
          </a:p>
        </p:txBody>
      </p:sp>
      <p:pic>
        <p:nvPicPr>
          <p:cNvPr id="93189" name="Picture 2" descr="C:\My Documents\My Pictures\Import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18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53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normAutofit/>
          </a:bodyPr>
          <a:lstStyle/>
          <a:p>
            <a:r>
              <a:rPr lang="en-US" b="1" dirty="0" smtClean="0"/>
              <a:t>The 1997 proposed regulations</a:t>
            </a:r>
          </a:p>
          <a:p>
            <a:pPr lvl="1"/>
            <a:r>
              <a:rPr lang="en-US" b="1" dirty="0" smtClean="0"/>
              <a:t>Context:</a:t>
            </a:r>
            <a:r>
              <a:rPr lang="en-US" dirty="0" smtClean="0"/>
              <a:t> </a:t>
            </a:r>
          </a:p>
          <a:p>
            <a:pPr lvl="2"/>
            <a:r>
              <a:rPr lang="en-US" dirty="0" smtClean="0"/>
              <a:t>Eroding restrictions on limited partner management activities</a:t>
            </a:r>
          </a:p>
          <a:p>
            <a:pPr lvl="2"/>
            <a:r>
              <a:rPr lang="en-US" dirty="0" smtClean="0"/>
              <a:t>Growing use of alternative forms of tax partnerships with full or partial limited liability for managing members (LLCs, LLPs, and LLLPs)</a:t>
            </a:r>
          </a:p>
          <a:p>
            <a:pPr lvl="2"/>
            <a:r>
              <a:rPr lang="en-US" dirty="0" smtClean="0"/>
              <a:t>Increasing SET rate relative to benefits</a:t>
            </a:r>
          </a:p>
          <a:p>
            <a:pPr lvl="1"/>
            <a:r>
              <a:rPr lang="en-US" b="1" dirty="0" smtClean="0"/>
              <a:t>General rule:</a:t>
            </a:r>
            <a:r>
              <a:rPr lang="en-US" dirty="0" smtClean="0"/>
              <a:t> a “limited partner” is any individual unless the individual:</a:t>
            </a:r>
          </a:p>
          <a:p>
            <a:pPr lvl="2"/>
            <a:r>
              <a:rPr lang="en-US" dirty="0" smtClean="0"/>
              <a:t>has personal liability as a partner for the partnership’s debts, or</a:t>
            </a:r>
          </a:p>
          <a:p>
            <a:pPr lvl="2"/>
            <a:r>
              <a:rPr lang="en-US" dirty="0" smtClean="0"/>
              <a:t>has authority (under the law of the jurisdiction in which the partnership is formed) to contract for the partnership, or</a:t>
            </a:r>
          </a:p>
          <a:p>
            <a:pPr lvl="2"/>
            <a:r>
              <a:rPr lang="en-US" dirty="0" smtClean="0"/>
              <a:t>participates in the partnership's business for more than 500 hours during the partnership’s taxable year, or</a:t>
            </a:r>
          </a:p>
          <a:p>
            <a:pPr lvl="2"/>
            <a:r>
              <a:rPr lang="en-US" dirty="0" smtClean="0"/>
              <a:t>is a service partner in a service partnership</a:t>
            </a:r>
            <a:endParaRPr lang="en-US" dirty="0"/>
          </a:p>
        </p:txBody>
      </p:sp>
      <p:sp>
        <p:nvSpPr>
          <p:cNvPr id="95236"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CADBC558-7D0B-47F0-BD6F-DCE4336CDEE6}" type="slidenum">
              <a:rPr lang="en-US" altLang="en-US" sz="1800">
                <a:solidFill>
                  <a:srgbClr val="045C75"/>
                </a:solidFill>
                <a:latin typeface="Arial" pitchFamily="34" charset="0"/>
              </a:rPr>
              <a:pPr>
                <a:buNone/>
              </a:pPr>
              <a:t>21</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2710367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normAutofit lnSpcReduction="10000"/>
          </a:bodyPr>
          <a:lstStyle/>
          <a:p>
            <a:r>
              <a:rPr lang="en-US" b="1" dirty="0" smtClean="0"/>
              <a:t>The 1997 proposed regulations (</a:t>
            </a:r>
            <a:r>
              <a:rPr lang="en-US" b="1" dirty="0" err="1" smtClean="0"/>
              <a:t>con’t</a:t>
            </a:r>
            <a:r>
              <a:rPr lang="en-US" b="1" dirty="0" smtClean="0"/>
              <a:t>)</a:t>
            </a:r>
          </a:p>
          <a:p>
            <a:pPr lvl="1"/>
            <a:r>
              <a:rPr lang="en-US" b="1" dirty="0" smtClean="0"/>
              <a:t>Class of Interest Exceptions</a:t>
            </a:r>
          </a:p>
          <a:p>
            <a:pPr lvl="2"/>
            <a:r>
              <a:rPr lang="en-US" dirty="0" smtClean="0"/>
              <a:t>An individual holding </a:t>
            </a:r>
            <a:r>
              <a:rPr lang="en-US" b="1" u="sng" dirty="0" smtClean="0"/>
              <a:t>more than one class of interest</a:t>
            </a:r>
            <a:r>
              <a:rPr lang="en-US" dirty="0" smtClean="0"/>
              <a:t> is a limited partner with respect to a class of interest in which (a) limited partners (as defined above) own a substantial (≥20%), continuing interest and (b) the individual’s rights are identical to such limited partners’ rights</a:t>
            </a:r>
          </a:p>
          <a:p>
            <a:pPr lvl="2"/>
            <a:r>
              <a:rPr lang="en-US" dirty="0" smtClean="0"/>
              <a:t>An individual holding only </a:t>
            </a:r>
            <a:r>
              <a:rPr lang="en-US" b="1" u="sng" dirty="0" smtClean="0"/>
              <a:t>one class of interest</a:t>
            </a:r>
            <a:r>
              <a:rPr lang="en-US" dirty="0" smtClean="0"/>
              <a:t> who is not a limited partner solely because he participates in the business for &gt;500 hours is a limited partner with respect to the interest if (a) and (b) above are true with respect to the class of interest</a:t>
            </a:r>
          </a:p>
          <a:p>
            <a:pPr lvl="2"/>
            <a:r>
              <a:rPr lang="en-US" dirty="0" smtClean="0"/>
              <a:t>These exceptions are intended to “exclude from an individual's net earnings from self-employment amounts that are demonstrably returns on capital invested in the partnership”</a:t>
            </a:r>
          </a:p>
          <a:p>
            <a:pPr lvl="2"/>
            <a:r>
              <a:rPr lang="en-US" dirty="0" smtClean="0"/>
              <a:t>A </a:t>
            </a:r>
            <a:r>
              <a:rPr lang="en-US" b="1" u="sng" dirty="0" smtClean="0"/>
              <a:t>service partner</a:t>
            </a:r>
            <a:r>
              <a:rPr lang="en-US" dirty="0" smtClean="0"/>
              <a:t> in a service partnership is never a limited partner to any extent (i.e., no class of interest exception)</a:t>
            </a:r>
          </a:p>
        </p:txBody>
      </p:sp>
      <p:sp>
        <p:nvSpPr>
          <p:cNvPr id="96260"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A1D3285A-40A7-45F7-BAE3-49D3AB9CBB20}" type="slidenum">
              <a:rPr lang="en-US" altLang="en-US" sz="1800">
                <a:solidFill>
                  <a:srgbClr val="045C75"/>
                </a:solidFill>
                <a:latin typeface="Arial" pitchFamily="34" charset="0"/>
              </a:rPr>
              <a:pPr>
                <a:spcBef>
                  <a:spcPct val="0"/>
                </a:spcBef>
                <a:buNone/>
              </a:pPr>
              <a:t>22</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211183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Congress responds</a:t>
            </a:r>
          </a:p>
          <a:p>
            <a:pPr lvl="1"/>
            <a:r>
              <a:rPr lang="en-US" dirty="0" smtClean="0"/>
              <a:t>The 1997 proposed regulations sparked a firestorm of criticism</a:t>
            </a:r>
          </a:p>
          <a:p>
            <a:pPr lvl="2"/>
            <a:r>
              <a:rPr lang="en-US" dirty="0" smtClean="0"/>
              <a:t>Critics claimed that earnings from self-employment must be limited to the fair value of the services actually rendered to the business, and should not sweep in all income derived from the business based on arbitrary factors such as the number or hours worked or the nature of the business</a:t>
            </a:r>
          </a:p>
          <a:p>
            <a:pPr lvl="1"/>
            <a:r>
              <a:rPr lang="en-US" dirty="0" smtClean="0"/>
              <a:t>Congress promptly passed legislation prohibiting finalization of regulations with respect to the definition of limited partner under 1402(a)(13) until July 1, 1998</a:t>
            </a:r>
          </a:p>
          <a:p>
            <a:pPr lvl="1"/>
            <a:r>
              <a:rPr lang="en-US" dirty="0" smtClean="0"/>
              <a:t>The Senate bill expressed the Senate’s view that the proposed regulations should be withdrawn and that “</a:t>
            </a:r>
            <a:r>
              <a:rPr lang="en-US" b="1" i="1" u="sng" dirty="0" smtClean="0"/>
              <a:t>Congress should determine the tax law governing self-employment income</a:t>
            </a:r>
            <a:r>
              <a:rPr lang="en-US" dirty="0" smtClean="0"/>
              <a:t>”</a:t>
            </a:r>
            <a:endParaRPr lang="en-US" dirty="0"/>
          </a:p>
        </p:txBody>
      </p:sp>
      <p:sp>
        <p:nvSpPr>
          <p:cNvPr id="97284"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F315ABD7-1924-4488-AB37-4F7767A94F80}" type="slidenum">
              <a:rPr lang="en-US" altLang="en-US" sz="1800">
                <a:solidFill>
                  <a:srgbClr val="045C75"/>
                </a:solidFill>
                <a:latin typeface="Arial" pitchFamily="34" charset="0"/>
              </a:rPr>
              <a:pPr>
                <a:spcBef>
                  <a:spcPct val="0"/>
                </a:spcBef>
                <a:buNone/>
              </a:pPr>
              <a:t>23</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150037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normAutofit lnSpcReduction="10000"/>
          </a:bodyPr>
          <a:lstStyle/>
          <a:p>
            <a:r>
              <a:rPr lang="en-US" b="1" dirty="0" smtClean="0"/>
              <a:t>Case law and rulings</a:t>
            </a:r>
          </a:p>
          <a:p>
            <a:pPr lvl="1"/>
            <a:r>
              <a:rPr lang="en-US" b="1" i="1" dirty="0" err="1" smtClean="0"/>
              <a:t>Renkemeyer</a:t>
            </a:r>
            <a:r>
              <a:rPr lang="en-US" b="1" i="1" dirty="0" smtClean="0"/>
              <a:t>, Campbell &amp; Weaver, LLP v. </a:t>
            </a:r>
            <a:r>
              <a:rPr lang="en-US" b="1" i="1" dirty="0" err="1" smtClean="0"/>
              <a:t>Comm’r</a:t>
            </a:r>
            <a:r>
              <a:rPr lang="en-US" dirty="0" smtClean="0"/>
              <a:t>, </a:t>
            </a:r>
            <a:r>
              <a:rPr lang="en-US" sz="1600" dirty="0" smtClean="0"/>
              <a:t>136 T.C. 137 (2011)</a:t>
            </a:r>
          </a:p>
          <a:p>
            <a:pPr lvl="2"/>
            <a:r>
              <a:rPr lang="en-US" dirty="0" smtClean="0"/>
              <a:t>Law firm organized as a general partnership electing LLP status</a:t>
            </a:r>
          </a:p>
          <a:p>
            <a:pPr lvl="2"/>
            <a:r>
              <a:rPr lang="en-US" b="1" u="sng" dirty="0" smtClean="0"/>
              <a:t>Abusive facts</a:t>
            </a:r>
            <a:r>
              <a:rPr lang="en-US" dirty="0" smtClean="0"/>
              <a:t>: transitory corporate holding company; missing partnership agreement; failure to allocate income and distributions according to alleged sharing ratios; low or no compensation for services</a:t>
            </a:r>
          </a:p>
          <a:p>
            <a:pPr lvl="2"/>
            <a:r>
              <a:rPr lang="en-US" b="1" u="sng" dirty="0" smtClean="0"/>
              <a:t>Dubious reasoning</a:t>
            </a:r>
            <a:r>
              <a:rPr lang="en-US" dirty="0" smtClean="0"/>
              <a:t>: Court discusses the legislative history of 1402(a)(13)</a:t>
            </a:r>
          </a:p>
          <a:p>
            <a:pPr lvl="3"/>
            <a:r>
              <a:rPr lang="en-US" dirty="0" smtClean="0"/>
              <a:t>Intent to exclude “earnings that are basically of an investment nature”</a:t>
            </a:r>
          </a:p>
          <a:p>
            <a:pPr lvl="3"/>
            <a:r>
              <a:rPr lang="en-US" dirty="0" smtClean="0">
                <a:solidFill>
                  <a:srgbClr val="FF0000"/>
                </a:solidFill>
              </a:rPr>
              <a:t>The legislative history “does not support a holding that</a:t>
            </a:r>
            <a:br>
              <a:rPr lang="en-US" dirty="0" smtClean="0">
                <a:solidFill>
                  <a:srgbClr val="FF0000"/>
                </a:solidFill>
              </a:rPr>
            </a:br>
            <a:r>
              <a:rPr lang="en-US" dirty="0" smtClean="0">
                <a:solidFill>
                  <a:srgbClr val="FF0000"/>
                </a:solidFill>
              </a:rPr>
              <a:t>Congress contemplated excluding partners who performed </a:t>
            </a:r>
            <a:br>
              <a:rPr lang="en-US" dirty="0" smtClean="0">
                <a:solidFill>
                  <a:srgbClr val="FF0000"/>
                </a:solidFill>
              </a:rPr>
            </a:br>
            <a:r>
              <a:rPr lang="en-US" dirty="0" smtClean="0">
                <a:solidFill>
                  <a:srgbClr val="FF0000"/>
                </a:solidFill>
              </a:rPr>
              <a:t>services for a partnership in their capacity as partners”</a:t>
            </a:r>
          </a:p>
          <a:p>
            <a:pPr lvl="2"/>
            <a:r>
              <a:rPr lang="en-US" dirty="0" smtClean="0"/>
              <a:t>Because the taxpayers’ distributive share income arose exclusively from legal services performed on behalf of the partnership, and was not “</a:t>
            </a:r>
            <a:r>
              <a:rPr lang="en-US" u="sng" dirty="0" smtClean="0"/>
              <a:t>of an investment nature</a:t>
            </a:r>
            <a:r>
              <a:rPr lang="en-US" dirty="0" smtClean="0"/>
              <a:t>,” the income was subject to SET</a:t>
            </a:r>
          </a:p>
        </p:txBody>
      </p:sp>
      <p:sp>
        <p:nvSpPr>
          <p:cNvPr id="100356"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0315173F-55DE-4939-B73C-DFBFACC803B5}" type="slidenum">
              <a:rPr lang="en-US" altLang="en-US" sz="1800">
                <a:solidFill>
                  <a:srgbClr val="045C75"/>
                </a:solidFill>
                <a:latin typeface="Arial" pitchFamily="34" charset="0"/>
              </a:rPr>
              <a:pPr>
                <a:spcBef>
                  <a:spcPct val="0"/>
                </a:spcBef>
                <a:buNone/>
              </a:pPr>
              <a:t>24</a:t>
            </a:fld>
            <a:endParaRPr lang="en-US" altLang="en-US" sz="1800" dirty="0">
              <a:solidFill>
                <a:srgbClr val="045C75"/>
              </a:solidFill>
              <a:latin typeface="Arial" pitchFamily="34" charset="0"/>
            </a:endParaRPr>
          </a:p>
        </p:txBody>
      </p:sp>
      <p:pic>
        <p:nvPicPr>
          <p:cNvPr id="100357" name="Picture 3" descr="C:\My Documents\My Pictures\Question Mark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850" y="44958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863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Case law and rulings (</a:t>
            </a:r>
            <a:r>
              <a:rPr lang="en-US" b="1" dirty="0" err="1" smtClean="0"/>
              <a:t>con’t</a:t>
            </a:r>
            <a:r>
              <a:rPr lang="en-US" b="1" dirty="0" smtClean="0"/>
              <a:t>)</a:t>
            </a:r>
          </a:p>
          <a:p>
            <a:pPr lvl="1"/>
            <a:r>
              <a:rPr lang="en-US" b="1" i="1" dirty="0" err="1" smtClean="0"/>
              <a:t>Riether</a:t>
            </a:r>
            <a:r>
              <a:rPr lang="en-US" b="1" i="1" dirty="0" smtClean="0"/>
              <a:t> v. United States</a:t>
            </a:r>
            <a:r>
              <a:rPr lang="en-US" dirty="0" smtClean="0"/>
              <a:t>, </a:t>
            </a:r>
            <a:r>
              <a:rPr lang="en-US" sz="1600" dirty="0" smtClean="0"/>
              <a:t>919 F. Supp. 2d 1140 (D. NM 2012)</a:t>
            </a:r>
          </a:p>
          <a:p>
            <a:pPr lvl="2"/>
            <a:r>
              <a:rPr lang="en-US" dirty="0" smtClean="0"/>
              <a:t>LLC operates a medical diagnostic imaging business; members receive wages and distributive share income from the LLC; no SET on distributive share (&lt;$10,000 tax effect)</a:t>
            </a:r>
          </a:p>
          <a:p>
            <a:pPr lvl="2"/>
            <a:r>
              <a:rPr lang="en-US" dirty="0" smtClean="0"/>
              <a:t>Taxpayers assert they can’t be self-employed because they received wages</a:t>
            </a:r>
          </a:p>
          <a:p>
            <a:pPr lvl="2"/>
            <a:r>
              <a:rPr lang="en-US" dirty="0" smtClean="0"/>
              <a:t>No evidence that members lacked management authority, or that wages were reasonable compensation for services</a:t>
            </a:r>
          </a:p>
          <a:p>
            <a:pPr lvl="2"/>
            <a:r>
              <a:rPr lang="en-US" dirty="0" smtClean="0"/>
              <a:t>Held: distributive share income is subject to SET because taxpayers were effectively general partners</a:t>
            </a:r>
          </a:p>
          <a:p>
            <a:pPr lvl="3"/>
            <a:r>
              <a:rPr lang="en-US" i="1" dirty="0" smtClean="0"/>
              <a:t>“Plaintiffs are not members of a limited partnership, nor do they resemble limited partners, which are those who ‘lack management powers but enjoy immunity from liability for debts of the partnership.’ [</a:t>
            </a:r>
            <a:r>
              <a:rPr lang="en-US" i="1" dirty="0" err="1" smtClean="0"/>
              <a:t>Renkemeyer</a:t>
            </a:r>
            <a:r>
              <a:rPr lang="en-US" i="1" dirty="0" smtClean="0"/>
              <a:t>] Thus, whether Plaintiffs were active or passive in the production of the LLC's earnings, those earnings were self-employment income.”</a:t>
            </a:r>
          </a:p>
        </p:txBody>
      </p:sp>
      <p:sp>
        <p:nvSpPr>
          <p:cNvPr id="101380"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138352EB-D240-462D-B27C-B6E5B278873B}" type="slidenum">
              <a:rPr lang="en-US" altLang="en-US" sz="1800">
                <a:solidFill>
                  <a:srgbClr val="045C75"/>
                </a:solidFill>
                <a:latin typeface="Arial" pitchFamily="34" charset="0"/>
              </a:rPr>
              <a:pPr>
                <a:buNone/>
              </a:pPr>
              <a:t>25</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190743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Case law and rulings (</a:t>
            </a:r>
            <a:r>
              <a:rPr lang="en-US" b="1" dirty="0" err="1" smtClean="0"/>
              <a:t>con’t</a:t>
            </a:r>
            <a:r>
              <a:rPr lang="en-US" b="1" dirty="0" smtClean="0"/>
              <a:t>)</a:t>
            </a:r>
          </a:p>
          <a:p>
            <a:pPr lvl="1"/>
            <a:r>
              <a:rPr lang="en-US" b="1" i="1" dirty="0" smtClean="0"/>
              <a:t>Howell v. </a:t>
            </a:r>
            <a:r>
              <a:rPr lang="en-US" b="1" i="1" dirty="0" err="1" smtClean="0"/>
              <a:t>Comm’r</a:t>
            </a:r>
            <a:r>
              <a:rPr lang="en-US" dirty="0" smtClean="0"/>
              <a:t>, </a:t>
            </a:r>
            <a:r>
              <a:rPr lang="en-US" sz="1600" dirty="0" smtClean="0"/>
              <a:t>2012 T.C. Memo 303</a:t>
            </a:r>
          </a:p>
          <a:p>
            <a:pPr lvl="2"/>
            <a:r>
              <a:rPr lang="en-US" dirty="0" smtClean="0"/>
              <a:t>Medical technology company (LLC) formed by W and B; H (W’s spouse) managed the business with B; LLC paid guaranteed payments to H, B, W and others, leaving only small amounts of distributive share income for W and B; no SET paid on guaranteed payments</a:t>
            </a:r>
          </a:p>
          <a:p>
            <a:pPr lvl="2"/>
            <a:r>
              <a:rPr lang="en-US" dirty="0" smtClean="0"/>
              <a:t>H&amp;W “appear to contend” that W was a limited partner not active in the business and her guaranteed payments were either limited partner distributive share income or not payments for services</a:t>
            </a:r>
          </a:p>
          <a:p>
            <a:pPr lvl="2"/>
            <a:r>
              <a:rPr lang="en-US" dirty="0" smtClean="0"/>
              <a:t>Held:</a:t>
            </a:r>
          </a:p>
          <a:p>
            <a:pPr lvl="3"/>
            <a:r>
              <a:rPr lang="en-US" b="1" u="sng" dirty="0" smtClean="0"/>
              <a:t>Taxpayers are bound by their tax reporting (guaranteed payment)</a:t>
            </a:r>
          </a:p>
          <a:p>
            <a:pPr lvl="3"/>
            <a:r>
              <a:rPr lang="en-US" dirty="0" smtClean="0"/>
              <a:t>W performed some services for the LLC, but failed to prove what portion of the guaranteed payments were for services</a:t>
            </a:r>
          </a:p>
          <a:p>
            <a:pPr lvl="3"/>
            <a:r>
              <a:rPr lang="en-US" b="1" u="sng" dirty="0" smtClean="0"/>
              <a:t>Notably, no SET imposed on distributive share income</a:t>
            </a:r>
          </a:p>
          <a:p>
            <a:pPr lvl="3"/>
            <a:endParaRPr lang="en-US" dirty="0" smtClean="0"/>
          </a:p>
        </p:txBody>
      </p:sp>
      <p:sp>
        <p:nvSpPr>
          <p:cNvPr id="102404"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62EDC030-F10D-45B8-86A8-767CC9EEBA59}" type="slidenum">
              <a:rPr lang="en-US" altLang="en-US" sz="1800">
                <a:solidFill>
                  <a:srgbClr val="045C75"/>
                </a:solidFill>
                <a:latin typeface="Arial" pitchFamily="34" charset="0"/>
              </a:rPr>
              <a:pPr>
                <a:buNone/>
              </a:pPr>
              <a:t>26</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1411652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Case law and rulings (</a:t>
            </a:r>
            <a:r>
              <a:rPr lang="en-US" b="1" dirty="0" err="1" smtClean="0"/>
              <a:t>con’t</a:t>
            </a:r>
            <a:r>
              <a:rPr lang="en-US" b="1" dirty="0" smtClean="0"/>
              <a:t>)</a:t>
            </a:r>
          </a:p>
          <a:p>
            <a:pPr lvl="1"/>
            <a:r>
              <a:rPr lang="en-US" b="1" dirty="0" smtClean="0"/>
              <a:t>CCA 201436049 </a:t>
            </a:r>
            <a:r>
              <a:rPr lang="en-US" dirty="0" smtClean="0"/>
              <a:t>(May 20, 2014)</a:t>
            </a:r>
          </a:p>
          <a:p>
            <a:pPr lvl="2"/>
            <a:r>
              <a:rPr lang="en-US" dirty="0" smtClean="0"/>
              <a:t>Investment fund management company organized as an LLC; members were paid a salary, a guaranteed payment for parking and health benefits, and a distributive share; no SET on distributive share</a:t>
            </a:r>
          </a:p>
          <a:p>
            <a:pPr lvl="2"/>
            <a:r>
              <a:rPr lang="en-US" dirty="0" smtClean="0"/>
              <a:t>Members contributed varying amounts of capital to the LLC</a:t>
            </a:r>
          </a:p>
          <a:p>
            <a:pPr lvl="2"/>
            <a:r>
              <a:rPr lang="en-US" u="sng" dirty="0" smtClean="0"/>
              <a:t>Held</a:t>
            </a:r>
            <a:r>
              <a:rPr lang="en-US" dirty="0" smtClean="0"/>
              <a:t>: entire distributive share income is subject to SET because the income “is not income which is basically </a:t>
            </a:r>
            <a:r>
              <a:rPr lang="en-US" u="sng" dirty="0" smtClean="0"/>
              <a:t>of an investment nature</a:t>
            </a:r>
            <a:r>
              <a:rPr lang="en-US" dirty="0" smtClean="0"/>
              <a:t> of the sort that Congress sought to exclude from [SET] when it enacted the predecessor to § 1402(a)(13). Accordingly, [the members] are not limited partners within the meaning of § 1402(a)(13).”</a:t>
            </a:r>
          </a:p>
          <a:p>
            <a:pPr lvl="3"/>
            <a:r>
              <a:rPr lang="en-US" dirty="0" smtClean="0"/>
              <a:t>No analysis whether the salary and guaranteed payments represented reasonable compensation for services</a:t>
            </a:r>
          </a:p>
          <a:p>
            <a:pPr lvl="3"/>
            <a:r>
              <a:rPr lang="en-US" dirty="0" smtClean="0"/>
              <a:t>No analysis whether the distributive share income was attributable to invested capital, employee labor, or other non-service factors</a:t>
            </a:r>
            <a:endParaRPr lang="en-US" dirty="0"/>
          </a:p>
        </p:txBody>
      </p:sp>
      <p:sp>
        <p:nvSpPr>
          <p:cNvPr id="103428"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65B3DE0E-E048-4518-A66D-079784EB93A5}" type="slidenum">
              <a:rPr lang="en-US" altLang="en-US" sz="1800">
                <a:solidFill>
                  <a:srgbClr val="045C75"/>
                </a:solidFill>
                <a:latin typeface="Arial" pitchFamily="34" charset="0"/>
              </a:rPr>
              <a:pPr>
                <a:spcBef>
                  <a:spcPct val="0"/>
                </a:spcBef>
                <a:buNone/>
              </a:pPr>
              <a:t>27</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373215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Case law and rulings (</a:t>
            </a:r>
            <a:r>
              <a:rPr lang="en-US" b="1" dirty="0" err="1" smtClean="0"/>
              <a:t>con’t</a:t>
            </a:r>
            <a:r>
              <a:rPr lang="en-US" b="1" dirty="0" smtClean="0"/>
              <a:t>)</a:t>
            </a:r>
          </a:p>
          <a:p>
            <a:pPr lvl="1"/>
            <a:r>
              <a:rPr lang="en-US" b="1" dirty="0" smtClean="0"/>
              <a:t>CCA 201640014 </a:t>
            </a:r>
            <a:r>
              <a:rPr lang="en-US" dirty="0" smtClean="0"/>
              <a:t>(June 15, 2016)</a:t>
            </a:r>
          </a:p>
          <a:p>
            <a:pPr lvl="2"/>
            <a:r>
              <a:rPr lang="en-US" dirty="0" smtClean="0"/>
              <a:t>T/P = franchisee of restaurants operated through an LLC (partnership) owned by T/P, his wife, and a family trust; T/P was the sole LLC manager</a:t>
            </a:r>
          </a:p>
          <a:p>
            <a:pPr lvl="2"/>
            <a:r>
              <a:rPr lang="en-US" dirty="0" smtClean="0"/>
              <a:t>T/P paid SET on guaranteed payments, but excluded distributive share income under the 1402(a)(13) limited partner exception</a:t>
            </a:r>
          </a:p>
          <a:p>
            <a:pPr lvl="2"/>
            <a:r>
              <a:rPr lang="en-US" dirty="0" smtClean="0"/>
              <a:t>Relying on </a:t>
            </a:r>
            <a:r>
              <a:rPr lang="en-US" i="1" dirty="0" err="1" smtClean="0"/>
              <a:t>Renkemeyer</a:t>
            </a:r>
            <a:r>
              <a:rPr lang="en-US" dirty="0" smtClean="0"/>
              <a:t> and </a:t>
            </a:r>
            <a:r>
              <a:rPr lang="en-US" i="1" dirty="0" err="1" smtClean="0"/>
              <a:t>Reither</a:t>
            </a:r>
            <a:r>
              <a:rPr lang="en-US" dirty="0" smtClean="0"/>
              <a:t>, the IRS concluded that because T/P provided substantial services to the LLC and was not a “</a:t>
            </a:r>
            <a:r>
              <a:rPr lang="en-US" u="sng" dirty="0" smtClean="0"/>
              <a:t>mere investor</a:t>
            </a:r>
            <a:r>
              <a:rPr lang="en-US" dirty="0" smtClean="0"/>
              <a:t>,” T/P’s distributive share income is not exempt from SET, regardless of whether the income is attributable to employee labor or invested capital</a:t>
            </a:r>
          </a:p>
          <a:p>
            <a:pPr lvl="3"/>
            <a:r>
              <a:rPr lang="en-US" dirty="0" smtClean="0"/>
              <a:t>The IRS’s “mere investor” test directly conflicts with the statute</a:t>
            </a:r>
            <a:endParaRPr lang="en-US" dirty="0"/>
          </a:p>
        </p:txBody>
      </p:sp>
      <p:sp>
        <p:nvSpPr>
          <p:cNvPr id="104452"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256DA310-CCCB-4E4A-AE09-67BCEDA6ECD1}" type="slidenum">
              <a:rPr lang="en-US" altLang="en-US" sz="1800">
                <a:solidFill>
                  <a:srgbClr val="045C75"/>
                </a:solidFill>
                <a:latin typeface="Arial" pitchFamily="34" charset="0"/>
              </a:rPr>
              <a:pPr>
                <a:spcBef>
                  <a:spcPct val="0"/>
                </a:spcBef>
                <a:buNone/>
              </a:pPr>
              <a:t>28</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3565968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SET on LLC Members</a:t>
            </a:r>
            <a:endParaRPr lang="en-US" dirty="0"/>
          </a:p>
        </p:txBody>
      </p:sp>
      <p:sp>
        <p:nvSpPr>
          <p:cNvPr id="2" name="Content Placeholder 1"/>
          <p:cNvSpPr>
            <a:spLocks noGrp="1"/>
          </p:cNvSpPr>
          <p:nvPr>
            <p:ph idx="1"/>
          </p:nvPr>
        </p:nvSpPr>
        <p:spPr/>
        <p:txBody>
          <a:bodyPr/>
          <a:lstStyle/>
          <a:p>
            <a:r>
              <a:rPr lang="en-US" b="1" dirty="0" smtClean="0"/>
              <a:t>Where are we now?</a:t>
            </a:r>
          </a:p>
          <a:p>
            <a:pPr lvl="1"/>
            <a:r>
              <a:rPr lang="en-US" i="1" u="sng" dirty="0" smtClean="0">
                <a:solidFill>
                  <a:srgbClr val="0070C0"/>
                </a:solidFill>
              </a:rPr>
              <a:t>Reporting position</a:t>
            </a:r>
            <a:r>
              <a:rPr lang="en-US" i="1" dirty="0" smtClean="0">
                <a:solidFill>
                  <a:srgbClr val="0070C0"/>
                </a:solidFill>
              </a:rPr>
              <a:t>: an LLC member’s distributive share income from a manager-managed LLC is exempt from SET if the member is paid reasonable compensation for services as a manager</a:t>
            </a:r>
          </a:p>
          <a:p>
            <a:pPr lvl="2"/>
            <a:r>
              <a:rPr lang="en-US" dirty="0" smtClean="0"/>
              <a:t>This position is easily reconciled with the statute and legislative history, including the arguments that led to the 1997 Congressional moratorium</a:t>
            </a:r>
          </a:p>
          <a:p>
            <a:pPr lvl="2"/>
            <a:r>
              <a:rPr lang="en-US" dirty="0" smtClean="0"/>
              <a:t>It is consistent with the treatment of S corporations</a:t>
            </a:r>
          </a:p>
          <a:p>
            <a:pPr lvl="2"/>
            <a:r>
              <a:rPr lang="en-US" dirty="0" smtClean="0"/>
              <a:t>It is not inconsistent with case law (based on applicable facts)</a:t>
            </a:r>
          </a:p>
          <a:p>
            <a:pPr lvl="2"/>
            <a:r>
              <a:rPr lang="en-US" dirty="0" smtClean="0"/>
              <a:t>IRS position that distributive share income of an active partner is always subject to SET is plainly contrary to the statute, its proposed regulations, Congressional intent (as expressed in 1997), and its litigating position in </a:t>
            </a:r>
            <a:r>
              <a:rPr lang="en-US" i="1" dirty="0" smtClean="0"/>
              <a:t>Howell</a:t>
            </a:r>
          </a:p>
          <a:p>
            <a:pPr lvl="1"/>
            <a:r>
              <a:rPr lang="en-US" dirty="0" smtClean="0"/>
              <a:t>Service partners in service partnerships have more risk</a:t>
            </a:r>
            <a:endParaRPr lang="en-US" dirty="0"/>
          </a:p>
        </p:txBody>
      </p:sp>
      <p:sp>
        <p:nvSpPr>
          <p:cNvPr id="105476"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23CD8284-D9F9-4571-9A8C-034A6EFA3CD0}" type="slidenum">
              <a:rPr lang="en-US" altLang="en-US" sz="1800" smtClean="0">
                <a:solidFill>
                  <a:srgbClr val="045C75"/>
                </a:solidFill>
                <a:latin typeface="Arial" pitchFamily="34" charset="0"/>
              </a:rPr>
              <a:pPr>
                <a:buNone/>
              </a:pPr>
              <a:t>29</a:t>
            </a:fld>
            <a:endParaRPr lang="en-US" altLang="en-US" sz="1800" dirty="0">
              <a:solidFill>
                <a:srgbClr val="045C75"/>
              </a:solidFill>
              <a:latin typeface="Arial" pitchFamily="34" charset="0"/>
            </a:endParaRPr>
          </a:p>
        </p:txBody>
      </p:sp>
      <p:pic>
        <p:nvPicPr>
          <p:cNvPr id="10547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14589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44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066800"/>
            <a:ext cx="7772400" cy="1828800"/>
          </a:xfrm>
        </p:spPr>
        <p:txBody>
          <a:bodyPr/>
          <a:lstStyle/>
          <a:p>
            <a:pPr fontAlgn="auto">
              <a:spcAft>
                <a:spcPts val="0"/>
              </a:spcAft>
              <a:defRPr/>
            </a:pPr>
            <a:r>
              <a:rPr lang="en-US" altLang="en-US" sz="3200" dirty="0" smtClean="0">
                <a:solidFill>
                  <a:srgbClr val="003C69"/>
                </a:solidFill>
                <a:ea typeface="+mn-ea"/>
                <a:cs typeface="Arial" panose="020B0604020202020204" pitchFamily="34" charset="0"/>
              </a:rPr>
              <a:t>Self-Employment Tax and NIIT for LLCs and Higher Income Individuals: Navigating the Complex Interplay</a:t>
            </a:r>
          </a:p>
        </p:txBody>
      </p:sp>
      <p:sp>
        <p:nvSpPr>
          <p:cNvPr id="75779" name="Rectangle 5"/>
          <p:cNvSpPr>
            <a:spLocks noGrp="1" noChangeArrowheads="1"/>
          </p:cNvSpPr>
          <p:nvPr>
            <p:ph type="subTitle" idx="1"/>
          </p:nvPr>
        </p:nvSpPr>
        <p:spPr>
          <a:xfrm>
            <a:off x="685800" y="3273425"/>
            <a:ext cx="3886200" cy="2441575"/>
          </a:xfrm>
        </p:spPr>
        <p:txBody>
          <a:bodyPr/>
          <a:lstStyle/>
          <a:p>
            <a:pPr marR="0"/>
            <a:r>
              <a:rPr lang="en-US" altLang="en-US" b="1" dirty="0" smtClean="0">
                <a:solidFill>
                  <a:srgbClr val="003C69"/>
                </a:solidFill>
                <a:latin typeface="Arial" pitchFamily="34" charset="0"/>
                <a:cs typeface="Arial" pitchFamily="34" charset="0"/>
              </a:rPr>
              <a:t>Cameron Hess</a:t>
            </a:r>
            <a:r>
              <a:rPr lang="en-US" altLang="en-US" b="1" dirty="0" smtClean="0">
                <a:latin typeface="Arial" pitchFamily="34" charset="0"/>
                <a:cs typeface="Arial" pitchFamily="34" charset="0"/>
              </a:rPr>
              <a:t/>
            </a:r>
            <a:br>
              <a:rPr lang="en-US" altLang="en-US" b="1" dirty="0" smtClean="0">
                <a:latin typeface="Arial" pitchFamily="34" charset="0"/>
                <a:cs typeface="Arial" pitchFamily="34" charset="0"/>
              </a:rPr>
            </a:br>
            <a:r>
              <a:rPr lang="en-US" altLang="en-US" sz="1800" dirty="0" smtClean="0">
                <a:solidFill>
                  <a:schemeClr val="bg1">
                    <a:lumMod val="50000"/>
                  </a:schemeClr>
                </a:solidFill>
                <a:latin typeface="Arial" pitchFamily="34" charset="0"/>
                <a:cs typeface="Arial" pitchFamily="34" charset="0"/>
              </a:rPr>
              <a:t>WAGNER KIRKMAN BLAINE</a:t>
            </a:r>
          </a:p>
          <a:p>
            <a:pPr marR="0">
              <a:spcBef>
                <a:spcPct val="0"/>
              </a:spcBef>
            </a:pPr>
            <a:r>
              <a:rPr lang="en-US" altLang="en-US" sz="1800" dirty="0" smtClean="0">
                <a:solidFill>
                  <a:schemeClr val="bg1">
                    <a:lumMod val="50000"/>
                  </a:schemeClr>
                </a:solidFill>
                <a:latin typeface="Arial" pitchFamily="34" charset="0"/>
                <a:cs typeface="Arial" pitchFamily="34" charset="0"/>
              </a:rPr>
              <a:t>KLOMPARENS &amp; YOUMANS LLP</a:t>
            </a:r>
          </a:p>
          <a:p>
            <a:pPr marR="0">
              <a:spcBef>
                <a:spcPct val="0"/>
              </a:spcBef>
            </a:pPr>
            <a:r>
              <a:rPr lang="en-US" altLang="en-US" sz="1800" dirty="0" smtClean="0">
                <a:solidFill>
                  <a:schemeClr val="bg1">
                    <a:lumMod val="50000"/>
                  </a:schemeClr>
                </a:solidFill>
                <a:latin typeface="Arial" pitchFamily="34" charset="0"/>
                <a:cs typeface="Arial" pitchFamily="34" charset="0"/>
              </a:rPr>
              <a:t>Mather, CA</a:t>
            </a:r>
            <a:br>
              <a:rPr lang="en-US" altLang="en-US" sz="1800" dirty="0" smtClean="0">
                <a:solidFill>
                  <a:schemeClr val="bg1">
                    <a:lumMod val="50000"/>
                  </a:schemeClr>
                </a:solidFill>
                <a:latin typeface="Arial" pitchFamily="34" charset="0"/>
                <a:cs typeface="Arial" pitchFamily="34" charset="0"/>
              </a:rPr>
            </a:br>
            <a:r>
              <a:rPr lang="en-US" altLang="en-US" sz="1800" dirty="0" smtClean="0">
                <a:solidFill>
                  <a:schemeClr val="bg1">
                    <a:lumMod val="50000"/>
                  </a:schemeClr>
                </a:solidFill>
                <a:latin typeface="Arial" pitchFamily="34" charset="0"/>
                <a:cs typeface="Arial" pitchFamily="34" charset="0"/>
              </a:rPr>
              <a:t>916.920-5286 x810</a:t>
            </a:r>
          </a:p>
          <a:p>
            <a:pPr marR="0">
              <a:spcBef>
                <a:spcPct val="0"/>
              </a:spcBef>
            </a:pPr>
            <a:r>
              <a:rPr lang="en-US" altLang="en-US" sz="1800" dirty="0" smtClean="0">
                <a:solidFill>
                  <a:schemeClr val="bg1">
                    <a:lumMod val="50000"/>
                  </a:schemeClr>
                </a:solidFill>
                <a:latin typeface="Arial" pitchFamily="34" charset="0"/>
                <a:cs typeface="Arial" pitchFamily="34" charset="0"/>
              </a:rPr>
              <a:t>chess@wkblaw.com</a:t>
            </a:r>
          </a:p>
        </p:txBody>
      </p:sp>
      <p:sp>
        <p:nvSpPr>
          <p:cNvPr id="4" name="Rectangle 5"/>
          <p:cNvSpPr txBox="1">
            <a:spLocks noChangeArrowheads="1"/>
          </p:cNvSpPr>
          <p:nvPr/>
        </p:nvSpPr>
        <p:spPr bwMode="auto">
          <a:xfrm>
            <a:off x="4724400" y="3268663"/>
            <a:ext cx="3886200" cy="2443162"/>
          </a:xfrm>
          <a:prstGeom prst="rect">
            <a:avLst/>
          </a:prstGeom>
          <a:noFill/>
          <a:ln>
            <a:noFill/>
          </a:ln>
          <a:effectLst/>
          <a:extLst/>
        </p:spPr>
        <p:txBody>
          <a:bodyPr/>
          <a:lstStyle>
            <a:lvl1pPr marL="0" indent="0" algn="ctr" rtl="0" eaLnBrk="0" fontAlgn="base" hangingPunct="0">
              <a:spcBef>
                <a:spcPct val="20000"/>
              </a:spcBef>
              <a:spcAft>
                <a:spcPct val="0"/>
              </a:spcAft>
              <a:buFontTx/>
              <a:buNone/>
              <a:defRPr sz="2400">
                <a:solidFill>
                  <a:srgbClr val="47463B"/>
                </a:solidFill>
                <a:latin typeface="+mn-lt"/>
                <a:ea typeface="+mn-ea"/>
                <a:cs typeface="+mn-cs"/>
              </a:defRPr>
            </a:lvl1pPr>
            <a:lvl2pPr marL="742950" indent="-285750" algn="l" rtl="0" eaLnBrk="0" fontAlgn="base" hangingPunct="0">
              <a:spcBef>
                <a:spcPct val="20000"/>
              </a:spcBef>
              <a:spcAft>
                <a:spcPct val="0"/>
              </a:spcAft>
              <a:buChar char="–"/>
              <a:defRPr sz="2000">
                <a:solidFill>
                  <a:srgbClr val="003C69"/>
                </a:solidFill>
                <a:latin typeface="+mn-lt"/>
              </a:defRPr>
            </a:lvl2pPr>
            <a:lvl3pPr marL="1143000" indent="-228600" algn="l" rtl="0" eaLnBrk="0" fontAlgn="base" hangingPunct="0">
              <a:spcBef>
                <a:spcPct val="20000"/>
              </a:spcBef>
              <a:spcAft>
                <a:spcPct val="0"/>
              </a:spcAft>
              <a:buChar char="•"/>
              <a:defRPr>
                <a:solidFill>
                  <a:srgbClr val="003C69"/>
                </a:solidFill>
                <a:latin typeface="+mn-lt"/>
              </a:defRPr>
            </a:lvl3pPr>
            <a:lvl4pPr marL="1600200" indent="-228600" algn="l" rtl="0" eaLnBrk="0" fontAlgn="base" hangingPunct="0">
              <a:spcBef>
                <a:spcPct val="20000"/>
              </a:spcBef>
              <a:spcAft>
                <a:spcPct val="0"/>
              </a:spcAft>
              <a:buChar char="–"/>
              <a:defRPr sz="1600">
                <a:solidFill>
                  <a:srgbClr val="003C69"/>
                </a:solidFill>
                <a:latin typeface="+mn-lt"/>
              </a:defRPr>
            </a:lvl4pPr>
            <a:lvl5pPr marL="2057400" indent="-228600" algn="l" rtl="0" eaLnBrk="0" fontAlgn="base" hangingPunct="0">
              <a:spcBef>
                <a:spcPct val="20000"/>
              </a:spcBef>
              <a:spcAft>
                <a:spcPct val="0"/>
              </a:spcAft>
              <a:buChar char="»"/>
              <a:defRPr sz="1600">
                <a:solidFill>
                  <a:srgbClr val="003C69"/>
                </a:solidFill>
                <a:latin typeface="+mn-lt"/>
              </a:defRPr>
            </a:lvl5pPr>
            <a:lvl6pPr marL="2514600" indent="-228600" algn="l" rtl="0" fontAlgn="base">
              <a:spcBef>
                <a:spcPct val="20000"/>
              </a:spcBef>
              <a:spcAft>
                <a:spcPct val="0"/>
              </a:spcAft>
              <a:buChar char="»"/>
              <a:defRPr sz="1600">
                <a:solidFill>
                  <a:srgbClr val="003C69"/>
                </a:solidFill>
                <a:latin typeface="+mn-lt"/>
              </a:defRPr>
            </a:lvl6pPr>
            <a:lvl7pPr marL="2971800" indent="-228600" algn="l" rtl="0" fontAlgn="base">
              <a:spcBef>
                <a:spcPct val="20000"/>
              </a:spcBef>
              <a:spcAft>
                <a:spcPct val="0"/>
              </a:spcAft>
              <a:buChar char="»"/>
              <a:defRPr sz="1600">
                <a:solidFill>
                  <a:srgbClr val="003C69"/>
                </a:solidFill>
                <a:latin typeface="+mn-lt"/>
              </a:defRPr>
            </a:lvl7pPr>
            <a:lvl8pPr marL="3429000" indent="-228600" algn="l" rtl="0" fontAlgn="base">
              <a:spcBef>
                <a:spcPct val="20000"/>
              </a:spcBef>
              <a:spcAft>
                <a:spcPct val="0"/>
              </a:spcAft>
              <a:buChar char="»"/>
              <a:defRPr sz="1600">
                <a:solidFill>
                  <a:srgbClr val="003C69"/>
                </a:solidFill>
                <a:latin typeface="+mn-lt"/>
              </a:defRPr>
            </a:lvl8pPr>
            <a:lvl9pPr marL="3886200" indent="-228600" algn="l" rtl="0" fontAlgn="base">
              <a:spcBef>
                <a:spcPct val="20000"/>
              </a:spcBef>
              <a:spcAft>
                <a:spcPct val="0"/>
              </a:spcAft>
              <a:buChar char="»"/>
              <a:defRPr sz="1600">
                <a:solidFill>
                  <a:srgbClr val="003C69"/>
                </a:solidFill>
                <a:latin typeface="+mn-lt"/>
              </a:defRPr>
            </a:lvl9pPr>
          </a:lstStyle>
          <a:p>
            <a:pPr algn="l">
              <a:spcBef>
                <a:spcPts val="0"/>
              </a:spcBef>
              <a:defRPr/>
            </a:pPr>
            <a:r>
              <a:rPr lang="en-US" sz="2000" b="1" kern="0" dirty="0" smtClean="0">
                <a:solidFill>
                  <a:srgbClr val="003C69"/>
                </a:solidFill>
                <a:latin typeface="Arial" panose="020B0604020202020204" pitchFamily="34" charset="0"/>
                <a:cs typeface="Arial" panose="020B0604020202020204" pitchFamily="34" charset="0"/>
              </a:rPr>
              <a:t>James R. Browne</a:t>
            </a:r>
          </a:p>
          <a:p>
            <a:pPr marR="0" algn="l"/>
            <a:r>
              <a:rPr lang="en-US" altLang="en-US" sz="1800" dirty="0" smtClean="0">
                <a:solidFill>
                  <a:schemeClr val="bg1">
                    <a:lumMod val="50000"/>
                  </a:schemeClr>
                </a:solidFill>
                <a:latin typeface="Arial" pitchFamily="34" charset="0"/>
                <a:cs typeface="Arial" pitchFamily="34" charset="0"/>
              </a:rPr>
              <a:t>Barnes &amp; Thornburg LLP</a:t>
            </a:r>
            <a:endParaRPr lang="en-US" altLang="en-US" sz="1800" dirty="0">
              <a:solidFill>
                <a:schemeClr val="bg1">
                  <a:lumMod val="50000"/>
                </a:schemeClr>
              </a:solidFill>
              <a:latin typeface="Arial" pitchFamily="34" charset="0"/>
              <a:cs typeface="Arial" pitchFamily="34" charset="0"/>
            </a:endParaRPr>
          </a:p>
          <a:p>
            <a:pPr marR="0" algn="l">
              <a:spcBef>
                <a:spcPct val="0"/>
              </a:spcBef>
            </a:pPr>
            <a:r>
              <a:rPr lang="en-US" altLang="en-US" sz="1800" dirty="0" smtClean="0">
                <a:solidFill>
                  <a:schemeClr val="bg1">
                    <a:lumMod val="50000"/>
                  </a:schemeClr>
                </a:solidFill>
                <a:latin typeface="Arial" pitchFamily="34" charset="0"/>
                <a:cs typeface="Arial" pitchFamily="34" charset="0"/>
              </a:rPr>
              <a:t>Dallas, TX</a:t>
            </a:r>
            <a:r>
              <a:rPr lang="en-US" altLang="en-US" sz="1800" dirty="0">
                <a:solidFill>
                  <a:schemeClr val="bg1">
                    <a:lumMod val="50000"/>
                  </a:schemeClr>
                </a:solidFill>
                <a:latin typeface="Arial" pitchFamily="34" charset="0"/>
                <a:cs typeface="Arial" pitchFamily="34" charset="0"/>
              </a:rPr>
              <a:t/>
            </a:r>
            <a:br>
              <a:rPr lang="en-US" altLang="en-US" sz="1800" dirty="0">
                <a:solidFill>
                  <a:schemeClr val="bg1">
                    <a:lumMod val="50000"/>
                  </a:schemeClr>
                </a:solidFill>
                <a:latin typeface="Arial" pitchFamily="34" charset="0"/>
                <a:cs typeface="Arial" pitchFamily="34" charset="0"/>
              </a:rPr>
            </a:br>
            <a:r>
              <a:rPr lang="en-US" altLang="en-US" sz="1800" dirty="0" smtClean="0">
                <a:solidFill>
                  <a:schemeClr val="bg1">
                    <a:lumMod val="50000"/>
                  </a:schemeClr>
                </a:solidFill>
                <a:latin typeface="Arial" pitchFamily="34" charset="0"/>
                <a:cs typeface="Arial" pitchFamily="34" charset="0"/>
              </a:rPr>
              <a:t>214.258.4133</a:t>
            </a:r>
            <a:endParaRPr lang="en-US" altLang="en-US" sz="1800" dirty="0">
              <a:solidFill>
                <a:schemeClr val="bg1">
                  <a:lumMod val="50000"/>
                </a:schemeClr>
              </a:solidFill>
              <a:latin typeface="Arial" pitchFamily="34" charset="0"/>
              <a:cs typeface="Arial" pitchFamily="34" charset="0"/>
            </a:endParaRPr>
          </a:p>
          <a:p>
            <a:pPr marR="0" algn="l">
              <a:spcBef>
                <a:spcPct val="0"/>
              </a:spcBef>
            </a:pPr>
            <a:r>
              <a:rPr lang="en-US" altLang="en-US" sz="1800" dirty="0" smtClean="0">
                <a:solidFill>
                  <a:schemeClr val="bg1">
                    <a:lumMod val="50000"/>
                  </a:schemeClr>
                </a:solidFill>
                <a:latin typeface="Arial" pitchFamily="34" charset="0"/>
                <a:cs typeface="Arial" pitchFamily="34" charset="0"/>
              </a:rPr>
              <a:t>jim.browne@btlaw.com</a:t>
            </a:r>
            <a:endParaRPr lang="en-US" altLang="en-US" sz="1800" dirty="0">
              <a:solidFill>
                <a:schemeClr val="bg1">
                  <a:lumMod val="50000"/>
                </a:schemeClr>
              </a:solidFill>
              <a:latin typeface="Arial" pitchFamily="34" charset="0"/>
              <a:cs typeface="Arial" pitchFamily="34" charset="0"/>
            </a:endParaRPr>
          </a:p>
        </p:txBody>
      </p:sp>
      <p:sp>
        <p:nvSpPr>
          <p:cNvPr id="75781" name="TextBox 1"/>
          <p:cNvSpPr txBox="1">
            <a:spLocks noChangeArrowheads="1"/>
          </p:cNvSpPr>
          <p:nvPr/>
        </p:nvSpPr>
        <p:spPr bwMode="auto">
          <a:xfrm>
            <a:off x="3200400" y="5181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a:solidFill>
                  <a:srgbClr val="FFFFFF"/>
                </a:solidFill>
              </a:rPr>
              <a:t>December 8, 2015</a:t>
            </a:r>
          </a:p>
        </p:txBody>
      </p:sp>
    </p:spTree>
    <p:extLst>
      <p:ext uri="{BB962C8B-B14F-4D97-AF65-F5344CB8AC3E}">
        <p14:creationId xmlns:p14="http://schemas.microsoft.com/office/powerpoint/2010/main" val="3101174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4450" name="Title 1"/>
          <p:cNvSpPr>
            <a:spLocks noGrp="1"/>
          </p:cNvSpPr>
          <p:nvPr>
            <p:ph type="ctrTitle"/>
          </p:nvPr>
        </p:nvSpPr>
        <p:spPr>
          <a:xfrm>
            <a:off x="411163" y="2778847"/>
            <a:ext cx="8150225" cy="726353"/>
          </a:xfrm>
        </p:spPr>
        <p:txBody>
          <a:bodyPr/>
          <a:lstStyle/>
          <a:p>
            <a:pPr eaLnBrk="1" hangingPunct="1"/>
            <a:r>
              <a:rPr lang="en-US" dirty="0" smtClean="0"/>
              <a:t>LLC Members &amp; 3.8% </a:t>
            </a:r>
            <a:r>
              <a:rPr lang="en-US" dirty="0"/>
              <a:t>NIIT</a:t>
            </a:r>
          </a:p>
        </p:txBody>
      </p:sp>
      <p:sp>
        <p:nvSpPr>
          <p:cNvPr id="104451"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7285708E-1953-4AFB-829A-7EDE4DAE7A65}" type="slidenum">
              <a:rPr lang="en-US" altLang="en-US" smtClean="0">
                <a:solidFill>
                  <a:srgbClr val="045C75"/>
                </a:solidFill>
              </a:rPr>
              <a:pPr/>
              <a:t>30</a:t>
            </a:fld>
            <a:endParaRPr lang="en-US" altLang="en-US" dirty="0" smtClean="0">
              <a:solidFill>
                <a:srgbClr val="045C75"/>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LLCs – Passive Activities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rmAutofit/>
          </a:bodyPr>
          <a:lstStyle/>
          <a:p>
            <a:pPr marL="274320" lvl="1" indent="-274320" eaLnBrk="1" fontAlgn="auto" hangingPunct="1">
              <a:spcAft>
                <a:spcPts val="0"/>
              </a:spcAft>
              <a:buClr>
                <a:schemeClr val="accent3"/>
              </a:buClr>
              <a:buSzPct val="95000"/>
              <a:buFont typeface="Wingdings 2"/>
              <a:buChar char=""/>
              <a:defRPr/>
            </a:pPr>
            <a:r>
              <a:rPr lang="en-US" sz="3400" dirty="0" smtClean="0">
                <a:latin typeface="Times New Roman"/>
                <a:sym typeface="Wingdings" pitchFamily="2" charset="2"/>
              </a:rPr>
              <a:t>NII Includes:</a:t>
            </a:r>
            <a:endParaRPr lang="en-US" sz="3400" dirty="0">
              <a:latin typeface="Times New Roman"/>
              <a:sym typeface="Wingdings" pitchFamily="2" charset="2"/>
            </a:endParaRPr>
          </a:p>
          <a:p>
            <a:pPr marL="640080" lvl="2" indent="-274320">
              <a:buSzPct val="95000"/>
              <a:buFont typeface="Wingdings 2"/>
              <a:buChar char=""/>
              <a:defRPr/>
            </a:pPr>
            <a:r>
              <a:rPr lang="en-US" sz="3200" dirty="0" smtClean="0">
                <a:latin typeface="Times New Roman"/>
                <a:sym typeface="Wingdings" pitchFamily="2" charset="2"/>
              </a:rPr>
              <a:t>469  PALs/PIGs  Some rules changed</a:t>
            </a:r>
          </a:p>
          <a:p>
            <a:pPr indent="-246888">
              <a:buFont typeface="Wingdings 2"/>
              <a:buChar char=""/>
              <a:defRPr/>
            </a:pPr>
            <a:r>
              <a:rPr lang="en-US" sz="3400" dirty="0" smtClean="0">
                <a:latin typeface="Times New Roman"/>
                <a:sym typeface="Wingdings"/>
              </a:rPr>
              <a:t>Presumed passive:  </a:t>
            </a:r>
          </a:p>
          <a:p>
            <a:pPr lvl="1" indent="-246888">
              <a:buFont typeface="Wingdings 2"/>
              <a:buChar char=""/>
              <a:defRPr/>
            </a:pPr>
            <a:r>
              <a:rPr lang="en-US" sz="3200" dirty="0">
                <a:latin typeface="Times New Roman"/>
                <a:sym typeface="Wingdings"/>
              </a:rPr>
              <a:t>l</a:t>
            </a:r>
            <a:r>
              <a:rPr lang="en-US" sz="3200" dirty="0" smtClean="0">
                <a:latin typeface="Times New Roman"/>
                <a:sym typeface="Wingdings"/>
              </a:rPr>
              <a:t>imited partner</a:t>
            </a:r>
            <a:endParaRPr lang="en-US" sz="3200" dirty="0">
              <a:latin typeface="Times New Roman"/>
              <a:sym typeface="Wingdings"/>
            </a:endParaRPr>
          </a:p>
          <a:p>
            <a:pPr lvl="1" indent="-246888">
              <a:buFont typeface="Wingdings 2"/>
              <a:buChar char=""/>
              <a:defRPr/>
            </a:pPr>
            <a:r>
              <a:rPr lang="en-US" sz="3200" dirty="0" smtClean="0">
                <a:latin typeface="Times New Roman"/>
                <a:sym typeface="Wingdings"/>
              </a:rPr>
              <a:t>rental real estate</a:t>
            </a:r>
          </a:p>
          <a:p>
            <a:pPr indent="-246888">
              <a:buFont typeface="Wingdings 2"/>
              <a:buChar char=""/>
              <a:defRPr/>
            </a:pPr>
            <a:r>
              <a:rPr lang="en-US" sz="3400" dirty="0" smtClean="0">
                <a:latin typeface="Times New Roman"/>
                <a:sym typeface="Wingdings"/>
              </a:rPr>
              <a:t>NIIT Rules – to overcome</a:t>
            </a:r>
          </a:p>
          <a:p>
            <a:pPr marL="571500" lvl="1" indent="-274320">
              <a:buClr>
                <a:schemeClr val="accent3"/>
              </a:buClr>
              <a:buFont typeface="Wingdings 2"/>
              <a:buChar char=""/>
              <a:defRPr/>
            </a:pPr>
            <a:r>
              <a:rPr lang="en-US" dirty="0" smtClean="0"/>
              <a:t>Somewhat Harder to meet than Section 469.</a:t>
            </a:r>
            <a:endParaRPr lang="en-US" dirty="0"/>
          </a:p>
        </p:txBody>
      </p:sp>
      <p:sp>
        <p:nvSpPr>
          <p:cNvPr id="1085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6FBFEA5-5B6C-4607-95BC-A8A956B926AD}" type="slidenum">
              <a:rPr lang="en-US" smtClean="0">
                <a:solidFill>
                  <a:srgbClr val="045C75"/>
                </a:solidFill>
              </a:rPr>
              <a:pPr/>
              <a:t>31</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Real Estate Professionals</a:t>
            </a:r>
            <a:endParaRPr lang="en-US" sz="4200" dirty="0">
              <a:solidFill>
                <a:schemeClr val="accent1">
                  <a:lumMod val="75000"/>
                </a:schemeClr>
              </a:solidFill>
              <a:effectLst>
                <a:outerShdw blurRad="38100" dist="38100" dir="2700000" algn="tl">
                  <a:srgbClr val="000000">
                    <a:alpha val="43137"/>
                  </a:srgbClr>
                </a:outerShdw>
              </a:effectLst>
              <a:sym typeface="Wingdings"/>
            </a:endParaRPr>
          </a:p>
        </p:txBody>
      </p:sp>
      <p:sp>
        <p:nvSpPr>
          <p:cNvPr id="3" name="Text Placeholder 2"/>
          <p:cNvSpPr>
            <a:spLocks noGrp="1"/>
          </p:cNvSpPr>
          <p:nvPr>
            <p:ph type="body" idx="1"/>
          </p:nvPr>
        </p:nvSpPr>
        <p:spPr/>
        <p:txBody>
          <a:bodyPr>
            <a:normAutofit/>
          </a:bodyPr>
          <a:lstStyle/>
          <a:p>
            <a:pPr marL="274320" indent="-274320" eaLnBrk="1" fontAlgn="auto" hangingPunct="1">
              <a:spcBef>
                <a:spcPts val="0"/>
              </a:spcBef>
              <a:spcAft>
                <a:spcPts val="0"/>
              </a:spcAft>
              <a:buClr>
                <a:schemeClr val="accent3"/>
              </a:buClr>
              <a:buFont typeface="Wingdings 2"/>
              <a:buChar char=""/>
              <a:defRPr/>
            </a:pPr>
            <a:r>
              <a:rPr lang="fr-FR" sz="2800" u="sng" dirty="0" smtClean="0"/>
              <a:t>Rental Real Estate</a:t>
            </a:r>
            <a:endParaRPr lang="fr-FR" sz="2800" u="sng" dirty="0"/>
          </a:p>
          <a:p>
            <a:pPr marL="571500" lvl="1" indent="-274320">
              <a:spcBef>
                <a:spcPts val="0"/>
              </a:spcBef>
              <a:buClr>
                <a:schemeClr val="accent1"/>
              </a:buClr>
              <a:buFont typeface="Wingdings 2"/>
              <a:buChar char=""/>
              <a:defRPr/>
            </a:pPr>
            <a:endParaRPr lang="fr-FR" sz="2400" i="1" dirty="0" smtClean="0">
              <a:latin typeface="New Times Roman"/>
            </a:endParaRPr>
          </a:p>
          <a:p>
            <a:pPr marL="571500" lvl="1" indent="-274320">
              <a:spcBef>
                <a:spcPts val="0"/>
              </a:spcBef>
              <a:buClr>
                <a:schemeClr val="accent1"/>
              </a:buClr>
              <a:buFont typeface="Wingdings 2"/>
              <a:buChar char=""/>
              <a:defRPr/>
            </a:pPr>
            <a:r>
              <a:rPr lang="fr-FR" sz="2600" i="1" dirty="0" smtClean="0">
                <a:latin typeface="New Times Roman"/>
              </a:rPr>
              <a:t>To avoid 3.8% NIIT  must </a:t>
            </a:r>
            <a:r>
              <a:rPr lang="fr-FR" sz="2600" i="1" u="sng" dirty="0" smtClean="0">
                <a:latin typeface="New Times Roman"/>
              </a:rPr>
              <a:t>both:</a:t>
            </a:r>
          </a:p>
          <a:p>
            <a:pPr marL="937260" lvl="2" indent="-274320">
              <a:spcBef>
                <a:spcPts val="0"/>
              </a:spcBef>
              <a:buFont typeface="Wingdings 2"/>
              <a:buChar char=""/>
              <a:defRPr/>
            </a:pPr>
            <a:endParaRPr lang="fr-FR" sz="2200" i="1" dirty="0" smtClean="0">
              <a:latin typeface="New Times Roman"/>
            </a:endParaRPr>
          </a:p>
          <a:p>
            <a:pPr marL="937260" lvl="2" indent="-274320">
              <a:spcBef>
                <a:spcPts val="0"/>
              </a:spcBef>
              <a:buFont typeface="Wingdings 2"/>
              <a:buChar char=""/>
              <a:defRPr/>
            </a:pPr>
            <a:r>
              <a:rPr lang="fr-FR" sz="2400" i="1" dirty="0" smtClean="0">
                <a:latin typeface="New Times Roman"/>
              </a:rPr>
              <a:t>Be a real </a:t>
            </a:r>
            <a:r>
              <a:rPr lang="fr-FR" sz="2400" i="1" dirty="0">
                <a:latin typeface="New Times Roman"/>
              </a:rPr>
              <a:t>e</a:t>
            </a:r>
            <a:r>
              <a:rPr lang="fr-FR" sz="2400" i="1" dirty="0" smtClean="0">
                <a:latin typeface="New Times Roman"/>
              </a:rPr>
              <a:t>state professional (&gt; 750 hours)</a:t>
            </a:r>
          </a:p>
          <a:p>
            <a:pPr marL="937260" lvl="2" indent="-274320">
              <a:spcBef>
                <a:spcPts val="0"/>
              </a:spcBef>
              <a:buFont typeface="Wingdings 2"/>
              <a:buChar char=""/>
              <a:defRPr/>
            </a:pPr>
            <a:r>
              <a:rPr lang="fr-FR" sz="2400" i="1" dirty="0" smtClean="0">
                <a:latin typeface="New Times Roman"/>
              </a:rPr>
              <a:t>Meet one of the 500 hour tests or convince the Service.</a:t>
            </a:r>
          </a:p>
          <a:p>
            <a:pPr marL="571500" lvl="1" indent="-274320">
              <a:spcBef>
                <a:spcPts val="0"/>
              </a:spcBef>
              <a:buClr>
                <a:schemeClr val="accent3"/>
              </a:buClr>
              <a:buFont typeface="Wingdings 2"/>
              <a:buChar char=""/>
              <a:defRPr/>
            </a:pPr>
            <a:endParaRPr lang="fr-FR" sz="2400" i="1" dirty="0">
              <a:latin typeface="New Times Roman"/>
            </a:endParaRPr>
          </a:p>
          <a:p>
            <a:pPr marL="274320" indent="-274320">
              <a:spcBef>
                <a:spcPts val="0"/>
              </a:spcBef>
              <a:buClr>
                <a:schemeClr val="accent3"/>
              </a:buClr>
              <a:buFont typeface="Wingdings 2"/>
              <a:buChar char=""/>
              <a:defRPr/>
            </a:pPr>
            <a:r>
              <a:rPr lang="fr-FR" sz="2600" i="1" dirty="0" smtClean="0">
                <a:latin typeface="New Times Roman"/>
              </a:rPr>
              <a:t>Other </a:t>
            </a:r>
            <a:r>
              <a:rPr lang="fr-FR" sz="2600" i="1" dirty="0">
                <a:latin typeface="New Times Roman"/>
              </a:rPr>
              <a:t>m</a:t>
            </a:r>
            <a:r>
              <a:rPr lang="fr-FR" sz="2600" i="1" dirty="0" smtClean="0">
                <a:latin typeface="New Times Roman"/>
              </a:rPr>
              <a:t>aterial participation </a:t>
            </a:r>
            <a:r>
              <a:rPr lang="fr-FR" sz="2600" i="1" dirty="0">
                <a:latin typeface="New Times Roman"/>
              </a:rPr>
              <a:t>t</a:t>
            </a:r>
            <a:r>
              <a:rPr lang="fr-FR" sz="2600" i="1" dirty="0" smtClean="0">
                <a:latin typeface="New Times Roman"/>
              </a:rPr>
              <a:t>ests are </a:t>
            </a:r>
            <a:r>
              <a:rPr lang="fr-FR" sz="2600" b="1" i="1" u="sng" dirty="0" smtClean="0">
                <a:latin typeface="New Times Roman"/>
              </a:rPr>
              <a:t>rejected </a:t>
            </a:r>
            <a:r>
              <a:rPr lang="fr-FR" sz="2600" i="1" dirty="0" smtClean="0">
                <a:latin typeface="New Times Roman"/>
              </a:rPr>
              <a:t>(may use for 469 but not NIIT)</a:t>
            </a:r>
          </a:p>
          <a:p>
            <a:pPr lvl="2" indent="-246888" eaLnBrk="1" fontAlgn="auto" hangingPunct="1">
              <a:spcAft>
                <a:spcPts val="0"/>
              </a:spcAft>
              <a:buFont typeface="Wingdings 2"/>
              <a:buChar char=""/>
              <a:defRPr/>
            </a:pPr>
            <a:endParaRPr lang="en-US" sz="2600" dirty="0">
              <a:latin typeface="Times New Roman"/>
              <a:sym typeface="Wingdings"/>
            </a:endParaRPr>
          </a:p>
          <a:p>
            <a:pPr lvl="2" indent="-246888" eaLnBrk="1" fontAlgn="auto" hangingPunct="1">
              <a:spcAft>
                <a:spcPts val="0"/>
              </a:spcAft>
              <a:buFont typeface="Wingdings 2"/>
              <a:buChar char=""/>
              <a:defRPr/>
            </a:pPr>
            <a:endParaRPr lang="en-US" sz="2600" dirty="0" smtClean="0">
              <a:latin typeface="Times New Roman"/>
              <a:sym typeface="Wingdings"/>
            </a:endParaRPr>
          </a:p>
          <a:p>
            <a:pPr lvl="2" indent="-246888" eaLnBrk="1" fontAlgn="auto" hangingPunct="1">
              <a:spcAft>
                <a:spcPts val="0"/>
              </a:spcAft>
              <a:buFont typeface="Wingdings 2"/>
              <a:buChar char=""/>
              <a:defRPr/>
            </a:pPr>
            <a:endParaRPr lang="en-US" sz="2600" dirty="0" smtClean="0">
              <a:latin typeface="Times New Roman"/>
              <a:sym typeface="Wingdings"/>
            </a:endParaRPr>
          </a:p>
          <a:p>
            <a:pPr lvl="2" indent="-246888" eaLnBrk="1" fontAlgn="auto" hangingPunct="1">
              <a:spcAft>
                <a:spcPts val="0"/>
              </a:spcAft>
              <a:buFont typeface="Wingdings 2"/>
              <a:buChar char=""/>
              <a:defRPr/>
            </a:pPr>
            <a:endParaRPr lang="en-US" sz="2600" dirty="0">
              <a:latin typeface="Times New Roman"/>
              <a:sym typeface="Wingdings"/>
            </a:endParaRPr>
          </a:p>
          <a:p>
            <a:pPr marL="667512" lvl="2" indent="0" eaLnBrk="1" fontAlgn="auto" hangingPunct="1">
              <a:spcAft>
                <a:spcPts val="0"/>
              </a:spcAft>
              <a:buFont typeface="Wingdings 2"/>
              <a:buNone/>
              <a:defRPr/>
            </a:pPr>
            <a:endParaRPr lang="en-US" sz="2600" dirty="0"/>
          </a:p>
          <a:p>
            <a:pPr marL="640080" lvl="1" indent="-246888" eaLnBrk="1" fontAlgn="auto" hangingPunct="1">
              <a:spcAft>
                <a:spcPts val="0"/>
              </a:spcAft>
              <a:buFont typeface="Wingdings 2"/>
              <a:buChar char=""/>
              <a:defRPr/>
            </a:pPr>
            <a:endParaRPr lang="en-US" dirty="0"/>
          </a:p>
        </p:txBody>
      </p:sp>
      <p:sp>
        <p:nvSpPr>
          <p:cNvPr id="10957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0D0D47-94C1-487D-9F2D-10C0599545DA}" type="slidenum">
              <a:rPr lang="en-US" smtClean="0">
                <a:solidFill>
                  <a:srgbClr val="045C75"/>
                </a:solidFill>
              </a:rPr>
              <a:pPr/>
              <a:t>32</a:t>
            </a:fld>
            <a:endParaRPr lang="en-US" dirty="0" smtClean="0">
              <a:solidFill>
                <a:srgbClr val="045C75"/>
              </a:solidFill>
            </a:endParaRPr>
          </a:p>
        </p:txBody>
      </p:sp>
    </p:spTree>
    <p:extLst>
      <p:ext uri="{BB962C8B-B14F-4D97-AF65-F5344CB8AC3E}">
        <p14:creationId xmlns:p14="http://schemas.microsoft.com/office/powerpoint/2010/main" val="2847196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LLCs &amp; Real Estate Professionals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b="1" dirty="0" smtClean="0"/>
              <a:t>Rental real estate continued</a:t>
            </a:r>
            <a:endParaRPr lang="en-US" sz="2800" b="1" dirty="0"/>
          </a:p>
          <a:p>
            <a:pPr indent="-246888">
              <a:buFont typeface="Wingdings 2"/>
              <a:buChar char=""/>
              <a:defRPr/>
            </a:pPr>
            <a:endParaRPr lang="en-US" b="1" dirty="0" smtClean="0">
              <a:solidFill>
                <a:srgbClr val="0070C0"/>
              </a:solidFill>
            </a:endParaRPr>
          </a:p>
          <a:p>
            <a:pPr indent="-246888">
              <a:buFont typeface="Wingdings 2"/>
              <a:buChar char=""/>
              <a:defRPr/>
            </a:pPr>
            <a:r>
              <a:rPr lang="en-US" b="1" dirty="0" smtClean="0">
                <a:solidFill>
                  <a:srgbClr val="0070C0"/>
                </a:solidFill>
              </a:rPr>
              <a:t>Most “related activity” safe harbors were rejected.</a:t>
            </a:r>
          </a:p>
          <a:p>
            <a:pPr indent="-246888">
              <a:buFont typeface="Wingdings 2"/>
              <a:buChar char=""/>
              <a:defRPr/>
            </a:pPr>
            <a:r>
              <a:rPr lang="en-US" dirty="0" smtClean="0"/>
              <a:t>Rejected:</a:t>
            </a:r>
          </a:p>
          <a:p>
            <a:pPr lvl="1" indent="-246888">
              <a:buFont typeface="Wingdings 2"/>
              <a:buChar char=""/>
              <a:defRPr/>
            </a:pPr>
            <a:r>
              <a:rPr lang="en-US" dirty="0" smtClean="0"/>
              <a:t>“Start-up Activities</a:t>
            </a:r>
          </a:p>
          <a:p>
            <a:pPr lvl="1" indent="-246888">
              <a:buFont typeface="Wingdings 2"/>
              <a:buChar char=""/>
              <a:defRPr/>
            </a:pPr>
            <a:r>
              <a:rPr lang="en-US" dirty="0" smtClean="0"/>
              <a:t>Pre-Development Activities</a:t>
            </a:r>
          </a:p>
          <a:p>
            <a:pPr lvl="1" indent="-246888">
              <a:buFont typeface="Wingdings 2"/>
              <a:buChar char=""/>
              <a:defRPr/>
            </a:pPr>
            <a:endParaRPr lang="en-US" dirty="0"/>
          </a:p>
          <a:p>
            <a:pPr lvl="1" indent="-246888">
              <a:buFont typeface="Wingdings 2"/>
              <a:buChar char=""/>
              <a:defRPr/>
            </a:pPr>
            <a:r>
              <a:rPr lang="en-US" dirty="0"/>
              <a:t>Example: Developer leases back to farmer land held for development.  While not passive under Section 469, rental income will be deemed NII.</a:t>
            </a:r>
          </a:p>
          <a:p>
            <a:pPr lvl="1" indent="-246888">
              <a:buFont typeface="Wingdings 2"/>
              <a:buChar char=""/>
              <a:defRPr/>
            </a:pPr>
            <a:endParaRPr lang="en-US" dirty="0" smtClean="0"/>
          </a:p>
        </p:txBody>
      </p:sp>
      <p:sp>
        <p:nvSpPr>
          <p:cNvPr id="10342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AFC39A8-9E99-49B9-9766-814805D35BB6}" type="slidenum">
              <a:rPr lang="en-US" smtClean="0">
                <a:solidFill>
                  <a:srgbClr val="045C75"/>
                </a:solidFill>
              </a:rPr>
              <a:pPr/>
              <a:t>33</a:t>
            </a:fld>
            <a:endParaRPr lang="en-US" dirty="0" smtClean="0">
              <a:solidFill>
                <a:srgbClr val="045C75"/>
              </a:solidFill>
            </a:endParaRPr>
          </a:p>
        </p:txBody>
      </p:sp>
    </p:spTree>
    <p:extLst>
      <p:ext uri="{BB962C8B-B14F-4D97-AF65-F5344CB8AC3E}">
        <p14:creationId xmlns:p14="http://schemas.microsoft.com/office/powerpoint/2010/main" val="4038632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914400"/>
          </a:xfrm>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LLCs &amp; Real </a:t>
            </a:r>
            <a:r>
              <a:rPr lang="en-US" sz="4200" dirty="0">
                <a:solidFill>
                  <a:schemeClr val="accent1">
                    <a:lumMod val="75000"/>
                  </a:schemeClr>
                </a:solidFill>
                <a:effectLst>
                  <a:outerShdw blurRad="38100" dist="38100" dir="2700000" algn="tl">
                    <a:srgbClr val="000000">
                      <a:alpha val="43137"/>
                    </a:srgbClr>
                  </a:outerShdw>
                </a:effectLst>
              </a:rPr>
              <a:t>Estate </a:t>
            </a:r>
            <a:r>
              <a:rPr lang="en-US" sz="4200" dirty="0" smtClean="0">
                <a:solidFill>
                  <a:schemeClr val="accent1">
                    <a:lumMod val="75000"/>
                  </a:schemeClr>
                </a:solidFill>
                <a:effectLst>
                  <a:outerShdw blurRad="38100" dist="38100" dir="2700000" algn="tl">
                    <a:srgbClr val="000000">
                      <a:alpha val="43137"/>
                    </a:srgbClr>
                  </a:outerShdw>
                </a:effectLst>
              </a:rPr>
              <a:t>Professional</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274320" indent="-274320" algn="just" eaLnBrk="1" fontAlgn="auto" hangingPunct="1">
              <a:spcAft>
                <a:spcPts val="0"/>
              </a:spcAft>
              <a:buClr>
                <a:schemeClr val="accent3"/>
              </a:buClr>
              <a:buFont typeface="Wingdings 2"/>
              <a:buChar char=""/>
              <a:defRPr/>
            </a:pPr>
            <a:r>
              <a:rPr lang="en-US" sz="3300" b="1" dirty="0" smtClean="0"/>
              <a:t>Material Participation in Rental Real Estate (1.469-5T(a)(1))</a:t>
            </a:r>
            <a:endParaRPr lang="en-US" sz="3300" dirty="0" smtClean="0"/>
          </a:p>
          <a:p>
            <a:pPr marL="274320" indent="-274320" algn="just" eaLnBrk="1" fontAlgn="auto" hangingPunct="1">
              <a:spcAft>
                <a:spcPts val="0"/>
              </a:spcAft>
              <a:buClr>
                <a:schemeClr val="accent3"/>
              </a:buClr>
              <a:buFont typeface="Wingdings 2"/>
              <a:buChar char=""/>
              <a:defRPr/>
            </a:pPr>
            <a:endParaRPr lang="en-US" sz="2800" b="1" i="1" dirty="0" smtClean="0"/>
          </a:p>
          <a:p>
            <a:pPr marL="274320" indent="-274320" algn="just" eaLnBrk="1" fontAlgn="auto" hangingPunct="1">
              <a:spcAft>
                <a:spcPts val="0"/>
              </a:spcAft>
              <a:buClr>
                <a:schemeClr val="accent3"/>
              </a:buClr>
              <a:buFont typeface="Wingdings 2"/>
              <a:buChar char=""/>
              <a:defRPr/>
            </a:pPr>
            <a:r>
              <a:rPr lang="en-US" sz="2900" b="1" i="1" dirty="0" smtClean="0"/>
              <a:t>A.  Real </a:t>
            </a:r>
            <a:r>
              <a:rPr lang="en-US" sz="2900" b="1" i="1" dirty="0"/>
              <a:t>estate professional </a:t>
            </a:r>
            <a:r>
              <a:rPr lang="en-US" sz="2900" b="1" i="1" dirty="0" smtClean="0"/>
              <a:t>(&gt;750 hrs) +   </a:t>
            </a:r>
          </a:p>
          <a:p>
            <a:pPr marL="274320" indent="-274320" algn="just" eaLnBrk="1" fontAlgn="auto" hangingPunct="1">
              <a:spcAft>
                <a:spcPts val="0"/>
              </a:spcAft>
              <a:buClr>
                <a:schemeClr val="accent3"/>
              </a:buClr>
              <a:buFont typeface="Wingdings 2"/>
              <a:buChar char=""/>
              <a:defRPr/>
            </a:pPr>
            <a:r>
              <a:rPr lang="en-US" sz="2900" b="1" i="1" dirty="0" smtClean="0"/>
              <a:t>B.  Either</a:t>
            </a:r>
          </a:p>
          <a:p>
            <a:pPr marL="640080" lvl="1" indent="-246888" algn="just" eaLnBrk="1" fontAlgn="auto" hangingPunct="1">
              <a:spcAft>
                <a:spcPts val="0"/>
              </a:spcAft>
              <a:buFont typeface="Wingdings 2"/>
              <a:buChar char=""/>
              <a:defRPr/>
            </a:pPr>
            <a:r>
              <a:rPr lang="en-US" sz="2900" dirty="0" smtClean="0"/>
              <a:t>1.  </a:t>
            </a:r>
            <a:r>
              <a:rPr lang="en-US" sz="2900" u="sng" dirty="0" smtClean="0"/>
              <a:t>participate</a:t>
            </a:r>
            <a:r>
              <a:rPr lang="en-US" sz="2900" dirty="0" smtClean="0"/>
              <a:t> = </a:t>
            </a:r>
            <a:r>
              <a:rPr lang="en-US" sz="2900" u="sng" dirty="0" smtClean="0"/>
              <a:t>&gt; </a:t>
            </a:r>
            <a:r>
              <a:rPr lang="en-US" sz="2900" u="sng" dirty="0"/>
              <a:t>than </a:t>
            </a:r>
            <a:r>
              <a:rPr lang="en-US" sz="2900" b="1" u="sng" dirty="0"/>
              <a:t>500</a:t>
            </a:r>
            <a:r>
              <a:rPr lang="en-US" sz="2900" dirty="0"/>
              <a:t> hours per year, </a:t>
            </a:r>
            <a:endParaRPr lang="en-US" sz="2900" dirty="0" smtClean="0"/>
          </a:p>
          <a:p>
            <a:pPr lvl="1" indent="-246888" algn="just">
              <a:buFont typeface="Wingdings 2"/>
              <a:buChar char=""/>
              <a:defRPr/>
            </a:pPr>
            <a:r>
              <a:rPr lang="en-US" sz="2900" dirty="0"/>
              <a:t>2. </a:t>
            </a:r>
            <a:r>
              <a:rPr lang="en-US" sz="2900" u="sng" dirty="0"/>
              <a:t>&gt; than </a:t>
            </a:r>
            <a:r>
              <a:rPr lang="en-US" sz="2900" b="1" u="sng" dirty="0"/>
              <a:t>500</a:t>
            </a:r>
            <a:r>
              <a:rPr lang="en-US" sz="2900" dirty="0"/>
              <a:t> hours/year in 5 of 10 prior years</a:t>
            </a:r>
            <a:endParaRPr lang="en-US" b="1" dirty="0" smtClean="0">
              <a:sym typeface="Wingdings" panose="05000000000000000000" pitchFamily="2" charset="2"/>
            </a:endParaRPr>
          </a:p>
          <a:p>
            <a:pPr marL="274320" indent="-274320" algn="just" eaLnBrk="1" fontAlgn="auto" hangingPunct="1">
              <a:spcAft>
                <a:spcPts val="0"/>
              </a:spcAft>
              <a:buClr>
                <a:schemeClr val="accent3"/>
              </a:buClr>
              <a:buFont typeface="Wingdings 2"/>
              <a:buChar char=""/>
              <a:defRPr/>
            </a:pPr>
            <a:r>
              <a:rPr lang="en-US" b="1" dirty="0" smtClean="0">
                <a:sym typeface="Wingdings" panose="05000000000000000000" pitchFamily="2" charset="2"/>
              </a:rPr>
              <a:t></a:t>
            </a:r>
            <a:r>
              <a:rPr lang="en-US" sz="2900" b="1" dirty="0" smtClean="0">
                <a:sym typeface="Wingdings" panose="05000000000000000000" pitchFamily="2" charset="2"/>
              </a:rPr>
              <a:t>A</a:t>
            </a:r>
            <a:r>
              <a:rPr lang="en-US" sz="2900" b="1" dirty="0" smtClean="0"/>
              <a:t>ctive T/B , </a:t>
            </a:r>
            <a:r>
              <a:rPr lang="en-US" sz="2900" b="1" dirty="0"/>
              <a:t>and thus not subject to </a:t>
            </a:r>
            <a:r>
              <a:rPr lang="en-US" sz="2900" b="1" dirty="0" smtClean="0"/>
              <a:t>§1411</a:t>
            </a:r>
            <a:r>
              <a:rPr lang="en-US" sz="2900" b="1" dirty="0"/>
              <a:t>.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b="1" dirty="0" smtClean="0"/>
              <a:t>*Activity Must be Part of </a:t>
            </a:r>
            <a:r>
              <a:rPr lang="en-US" b="1" i="1" u="sng" dirty="0" smtClean="0"/>
              <a:t>That</a:t>
            </a:r>
            <a:r>
              <a:rPr lang="en-US" b="1" dirty="0" smtClean="0"/>
              <a:t> Active Trade or Business</a:t>
            </a:r>
          </a:p>
        </p:txBody>
      </p:sp>
      <p:sp>
        <p:nvSpPr>
          <p:cNvPr id="1105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6CC115C-F4C5-40AC-8064-3407CD377856}" type="slidenum">
              <a:rPr lang="en-US" smtClean="0">
                <a:solidFill>
                  <a:srgbClr val="045C75"/>
                </a:solidFill>
              </a:rPr>
              <a:pPr/>
              <a:t>34</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914400"/>
          </a:xfrm>
        </p:spPr>
        <p:txBody>
          <a:bodyPr>
            <a:no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Real Estate Professional</a:t>
            </a:r>
          </a:p>
        </p:txBody>
      </p:sp>
      <p:sp>
        <p:nvSpPr>
          <p:cNvPr id="3" name="Content Placeholder 2"/>
          <p:cNvSpPr>
            <a:spLocks noGrp="1"/>
          </p:cNvSpPr>
          <p:nvPr>
            <p:ph idx="1"/>
          </p:nvPr>
        </p:nvSpPr>
        <p:spPr/>
        <p:txBody>
          <a:bodyPr>
            <a:normAutofit/>
          </a:bodyPr>
          <a:lstStyle/>
          <a:p>
            <a:pPr marL="274320" indent="-274320" algn="just">
              <a:buClr>
                <a:schemeClr val="accent3"/>
              </a:buClr>
              <a:buFont typeface="Wingdings 2"/>
              <a:buChar char=""/>
              <a:defRPr/>
            </a:pPr>
            <a:r>
              <a:rPr lang="en-US" sz="3300" b="1" dirty="0"/>
              <a:t>Material Participation in Rental Real Estate (1.469-5T(a)(1))</a:t>
            </a:r>
            <a:endParaRPr lang="en-US" sz="3300" dirty="0"/>
          </a:p>
          <a:p>
            <a:pPr marL="274320" indent="-274320" algn="just" eaLnBrk="1" fontAlgn="auto" hangingPunct="1">
              <a:spcAft>
                <a:spcPts val="0"/>
              </a:spcAft>
              <a:buClr>
                <a:schemeClr val="accent3"/>
              </a:buClr>
              <a:buFont typeface="Wingdings 2"/>
              <a:buChar char=""/>
              <a:defRPr/>
            </a:pPr>
            <a:endParaRPr lang="en-US" sz="2800" b="1" i="1" dirty="0" smtClean="0"/>
          </a:p>
          <a:p>
            <a:pPr marL="274320" indent="-274320" algn="just" eaLnBrk="1" fontAlgn="auto" hangingPunct="1">
              <a:spcAft>
                <a:spcPts val="0"/>
              </a:spcAft>
              <a:buClr>
                <a:schemeClr val="accent3"/>
              </a:buClr>
              <a:buFont typeface="Wingdings 2"/>
              <a:buChar char=""/>
              <a:defRPr/>
            </a:pPr>
            <a:r>
              <a:rPr lang="en-US" sz="2900" b="1" i="1" dirty="0" smtClean="0"/>
              <a:t>Nonsafe harbor</a:t>
            </a:r>
          </a:p>
          <a:p>
            <a:pPr marL="640080" lvl="1" indent="-246888" algn="just" eaLnBrk="1" fontAlgn="auto" hangingPunct="1">
              <a:spcAft>
                <a:spcPts val="0"/>
              </a:spcAft>
              <a:buFont typeface="Wingdings 2"/>
              <a:buChar char=""/>
              <a:defRPr/>
            </a:pPr>
            <a:r>
              <a:rPr lang="en-US" sz="2900" u="sng" dirty="0" smtClean="0"/>
              <a:t>Substantial, </a:t>
            </a:r>
          </a:p>
          <a:p>
            <a:pPr marL="640080" lvl="1" indent="-246888" algn="just" eaLnBrk="1" fontAlgn="auto" hangingPunct="1">
              <a:spcAft>
                <a:spcPts val="0"/>
              </a:spcAft>
              <a:buFont typeface="Wingdings 2"/>
              <a:buChar char=""/>
              <a:defRPr/>
            </a:pPr>
            <a:r>
              <a:rPr lang="en-US" sz="2900" u="sng" dirty="0" smtClean="0"/>
              <a:t>participate, </a:t>
            </a:r>
          </a:p>
          <a:p>
            <a:pPr marL="640080" lvl="1" indent="-246888" algn="just" eaLnBrk="1" fontAlgn="auto" hangingPunct="1">
              <a:spcAft>
                <a:spcPts val="0"/>
              </a:spcAft>
              <a:buFont typeface="Wingdings 2"/>
              <a:buChar char=""/>
              <a:defRPr/>
            </a:pPr>
            <a:r>
              <a:rPr lang="en-US" sz="2900" u="sng" dirty="0" smtClean="0"/>
              <a:t>active trade/business</a:t>
            </a:r>
          </a:p>
          <a:p>
            <a:pPr marL="274320" indent="-274320" algn="just" eaLnBrk="1" fontAlgn="auto" hangingPunct="1">
              <a:spcAft>
                <a:spcPts val="0"/>
              </a:spcAft>
              <a:buClr>
                <a:schemeClr val="accent3"/>
              </a:buClr>
              <a:buFont typeface="Wingdings 2"/>
              <a:buChar char=""/>
              <a:defRPr/>
            </a:pPr>
            <a:endParaRPr lang="en-US" b="1" dirty="0" smtClean="0">
              <a:sym typeface="Wingdings" panose="05000000000000000000" pitchFamily="2" charset="2"/>
            </a:endParaRPr>
          </a:p>
        </p:txBody>
      </p:sp>
      <p:sp>
        <p:nvSpPr>
          <p:cNvPr id="1126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C347E4-7297-4822-A396-F023D45E967F}" type="slidenum">
              <a:rPr lang="en-US" smtClean="0">
                <a:solidFill>
                  <a:srgbClr val="045C75"/>
                </a:solidFill>
              </a:rPr>
              <a:pPr/>
              <a:t>35</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LLCs &amp; Limited Partner</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600" b="1" dirty="0" smtClean="0"/>
              <a:t>3.8% NIIT Regulations follow same Limited Partner rules under Section 469 apply</a:t>
            </a:r>
            <a:endParaRPr lang="en-US" sz="2600" i="1" dirty="0"/>
          </a:p>
        </p:txBody>
      </p:sp>
      <p:sp>
        <p:nvSpPr>
          <p:cNvPr id="1146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B6720F8-9795-49FE-B27F-7B2F70349F8D}" type="slidenum">
              <a:rPr lang="en-US" smtClean="0">
                <a:solidFill>
                  <a:srgbClr val="045C75"/>
                </a:solidFill>
              </a:rPr>
              <a:pPr/>
              <a:t>36</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LLCs &amp; Limited Partner</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600" dirty="0" smtClean="0"/>
              <a:t>Problem:  No statute defines “limited partner”</a:t>
            </a:r>
          </a:p>
          <a:p>
            <a:pPr marL="274320" indent="-274320" eaLnBrk="1" fontAlgn="auto" hangingPunct="1">
              <a:spcAft>
                <a:spcPts val="0"/>
              </a:spcAft>
              <a:buClr>
                <a:schemeClr val="accent3"/>
              </a:buClr>
              <a:buFont typeface="Wingdings 2"/>
              <a:buChar char=""/>
              <a:defRPr/>
            </a:pPr>
            <a:endParaRPr lang="en-US" sz="2600" dirty="0" smtClean="0"/>
          </a:p>
          <a:p>
            <a:pPr marL="274320" indent="-274320" eaLnBrk="1" fontAlgn="auto" hangingPunct="1">
              <a:spcAft>
                <a:spcPts val="0"/>
              </a:spcAft>
              <a:buClr>
                <a:schemeClr val="accent3"/>
              </a:buClr>
              <a:buFont typeface="Wingdings 2"/>
              <a:buChar char=""/>
              <a:defRPr/>
            </a:pPr>
            <a:r>
              <a:rPr lang="en-US" sz="2600" dirty="0" smtClean="0"/>
              <a:t>If Limited Partner, only have 3 tests to prove active. </a:t>
            </a:r>
          </a:p>
          <a:p>
            <a:pPr marL="274320" indent="-274320" eaLnBrk="1" fontAlgn="auto" hangingPunct="1">
              <a:spcAft>
                <a:spcPts val="0"/>
              </a:spcAft>
              <a:buClr>
                <a:schemeClr val="accent3"/>
              </a:buClr>
              <a:buFont typeface="Wingdings 2"/>
              <a:buChar char=""/>
              <a:defRPr/>
            </a:pPr>
            <a:endParaRPr lang="en-US" sz="2600" dirty="0" smtClean="0">
              <a:solidFill>
                <a:prstClr val="black"/>
              </a:solidFill>
            </a:endParaRPr>
          </a:p>
          <a:p>
            <a:pPr marL="571500" lvl="1" indent="-274320">
              <a:buFont typeface="Wingdings 2"/>
              <a:buChar char=""/>
              <a:defRPr/>
            </a:pPr>
            <a:r>
              <a:rPr lang="en-US" sz="2400" dirty="0" smtClean="0">
                <a:solidFill>
                  <a:prstClr val="black"/>
                </a:solidFill>
              </a:rPr>
              <a:t>Affected: LLCs, LPs, LLPs, LLLPs, other entities treated as “partnership”.</a:t>
            </a:r>
          </a:p>
          <a:p>
            <a:pPr marL="274320" indent="-274320" eaLnBrk="1" fontAlgn="auto" hangingPunct="1">
              <a:spcAft>
                <a:spcPts val="0"/>
              </a:spcAft>
              <a:buFont typeface="Wingdings 2"/>
              <a:buChar char=""/>
              <a:defRPr/>
            </a:pPr>
            <a:endParaRPr lang="en-US" dirty="0" smtClean="0">
              <a:solidFill>
                <a:prstClr val="black"/>
              </a:solidFill>
            </a:endParaRP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1157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F3D931E-22FC-4A48-A826-0624BC9FC1AD}" type="slidenum">
              <a:rPr lang="en-US" smtClean="0">
                <a:solidFill>
                  <a:srgbClr val="045C75"/>
                </a:solidFill>
              </a:rPr>
              <a:pPr/>
              <a:t>37</a:t>
            </a:fld>
            <a:endParaRPr lang="en-US" dirty="0" smtClean="0">
              <a:solidFill>
                <a:srgbClr val="045C75"/>
              </a:solidFill>
            </a:endParaRPr>
          </a:p>
        </p:txBody>
      </p:sp>
      <p:pic>
        <p:nvPicPr>
          <p:cNvPr id="115717" name="Picture 2"/>
          <p:cNvPicPr>
            <a:picLocks noChangeAspect="1" noChangeArrowheads="1"/>
          </p:cNvPicPr>
          <p:nvPr/>
        </p:nvPicPr>
        <p:blipFill>
          <a:blip r:embed="rId2" cstate="print"/>
          <a:srcRect/>
          <a:stretch>
            <a:fillRect/>
          </a:stretch>
        </p:blipFill>
        <p:spPr bwMode="auto">
          <a:xfrm>
            <a:off x="7162800" y="12700"/>
            <a:ext cx="1981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Limited Partner</a:t>
            </a:r>
          </a:p>
        </p:txBody>
      </p:sp>
      <p:sp>
        <p:nvSpPr>
          <p:cNvPr id="120835" name="Content Placeholder 2"/>
          <p:cNvSpPr>
            <a:spLocks noGrp="1"/>
          </p:cNvSpPr>
          <p:nvPr>
            <p:ph idx="1"/>
          </p:nvPr>
        </p:nvSpPr>
        <p:spPr/>
        <p:txBody>
          <a:bodyPr>
            <a:normAutofit/>
          </a:bodyPr>
          <a:lstStyle/>
          <a:p>
            <a:pPr eaLnBrk="1" hangingPunct="1"/>
            <a:r>
              <a:rPr lang="en-US" dirty="0" smtClean="0"/>
              <a:t>Any interest “</a:t>
            </a:r>
            <a:r>
              <a:rPr lang="en-US" b="1" dirty="0" smtClean="0"/>
              <a:t>classified</a:t>
            </a:r>
            <a:r>
              <a:rPr lang="en-US" dirty="0" smtClean="0"/>
              <a:t>” as a limited partner, IRC § 469(h)(2) is per se </a:t>
            </a:r>
            <a:r>
              <a:rPr lang="en-US" b="1" dirty="0" smtClean="0"/>
              <a:t>presumed</a:t>
            </a:r>
            <a:r>
              <a:rPr lang="en-US" dirty="0" smtClean="0"/>
              <a:t> passive.  </a:t>
            </a:r>
          </a:p>
          <a:p>
            <a:pPr eaLnBrk="1" hangingPunct="1"/>
            <a:endParaRPr lang="en-US" dirty="0" smtClean="0"/>
          </a:p>
          <a:p>
            <a:pPr eaLnBrk="1" hangingPunct="1"/>
            <a:r>
              <a:rPr lang="en-US" dirty="0" smtClean="0"/>
              <a:t>Only Three exceptions:</a:t>
            </a:r>
          </a:p>
          <a:p>
            <a:pPr lvl="1" eaLnBrk="1" hangingPunct="1"/>
            <a:r>
              <a:rPr lang="en-US" dirty="0" smtClean="0"/>
              <a:t>500 Hours.  Taxpayer works 500 hours or more in the </a:t>
            </a:r>
            <a:r>
              <a:rPr lang="en-US" b="1" u="sng" dirty="0" smtClean="0"/>
              <a:t>particular</a:t>
            </a:r>
            <a:r>
              <a:rPr lang="en-US" dirty="0" smtClean="0"/>
              <a:t> trade or business activity.</a:t>
            </a:r>
          </a:p>
          <a:p>
            <a:pPr lvl="1" eaLnBrk="1" hangingPunct="1"/>
            <a:r>
              <a:rPr lang="en-US" dirty="0" smtClean="0"/>
              <a:t>Prior 500 Hours.  Taxpayer materially participated in the activity in </a:t>
            </a:r>
            <a:r>
              <a:rPr lang="en-US" i="1" dirty="0" smtClean="0"/>
              <a:t>any</a:t>
            </a:r>
            <a:r>
              <a:rPr lang="en-US" dirty="0" smtClean="0"/>
              <a:t> 5 of the prior 10 years.</a:t>
            </a:r>
          </a:p>
          <a:p>
            <a:pPr lvl="1" eaLnBrk="1" hangingPunct="1"/>
            <a:r>
              <a:rPr lang="en-US" dirty="0" smtClean="0"/>
              <a:t>Service Activity.  It is a personal service activity; taxpayer materially participated in that activity in </a:t>
            </a:r>
            <a:r>
              <a:rPr lang="en-US" i="1" dirty="0" smtClean="0"/>
              <a:t>any</a:t>
            </a:r>
            <a:r>
              <a:rPr lang="en-US" dirty="0" smtClean="0"/>
              <a:t> 3 prior years.</a:t>
            </a:r>
          </a:p>
          <a:p>
            <a:pPr eaLnBrk="1" hangingPunct="1"/>
            <a:endParaRPr lang="en-US" i="1" dirty="0" smtClean="0"/>
          </a:p>
          <a:p>
            <a:pPr eaLnBrk="1" hangingPunct="1"/>
            <a:endParaRPr lang="en-US" dirty="0" smtClean="0"/>
          </a:p>
          <a:p>
            <a:pPr eaLnBrk="1" hangingPunct="1"/>
            <a:endParaRPr lang="en-US" dirty="0" smtClean="0"/>
          </a:p>
        </p:txBody>
      </p:sp>
      <p:sp>
        <p:nvSpPr>
          <p:cNvPr id="1208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8A5B2AC-8F2E-42A0-95DA-1B6C896802E4}" type="slidenum">
              <a:rPr lang="en-US" smtClean="0">
                <a:solidFill>
                  <a:srgbClr val="045C75"/>
                </a:solidFill>
              </a:rPr>
              <a:pPr/>
              <a:t>38</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Limited Partner</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dirty="0" smtClean="0"/>
              <a:t>Temp Treas. Reg. 1.469-5T(e)(3)(i)</a:t>
            </a:r>
          </a:p>
          <a:p>
            <a:pPr marL="274320" indent="-274320" eaLnBrk="1" fontAlgn="auto" hangingPunct="1">
              <a:spcAft>
                <a:spcPts val="0"/>
              </a:spcAft>
              <a:buClr>
                <a:schemeClr val="accent3"/>
              </a:buClr>
              <a:buFont typeface="Wingdings 2"/>
              <a:buChar char=""/>
              <a:defRPr/>
            </a:pPr>
            <a:endParaRPr lang="en-US" dirty="0"/>
          </a:p>
          <a:p>
            <a:pPr marL="365760" indent="0" eaLnBrk="1" fontAlgn="auto" hangingPunct="1">
              <a:spcAft>
                <a:spcPts val="0"/>
              </a:spcAft>
              <a:buClr>
                <a:schemeClr val="accent3"/>
              </a:buClr>
              <a:buFont typeface="Wingdings 2"/>
              <a:buNone/>
              <a:defRPr/>
            </a:pPr>
            <a:r>
              <a:rPr lang="en-US" i="1" dirty="0" smtClean="0"/>
              <a:t>...interest [is] </a:t>
            </a:r>
            <a:r>
              <a:rPr lang="en-US" i="1" dirty="0"/>
              <a:t>a </a:t>
            </a:r>
            <a:r>
              <a:rPr lang="en-US" b="1" i="1" u="sng" dirty="0"/>
              <a:t>limited partnership interest</a:t>
            </a:r>
            <a:r>
              <a:rPr lang="en-US" b="1" i="1" dirty="0"/>
              <a:t> </a:t>
            </a:r>
            <a:r>
              <a:rPr lang="en-US" i="1" dirty="0"/>
              <a:t>if— </a:t>
            </a:r>
          </a:p>
          <a:p>
            <a:pPr marL="365760" indent="0" eaLnBrk="1" fontAlgn="auto" hangingPunct="1">
              <a:spcAft>
                <a:spcPts val="0"/>
              </a:spcAft>
              <a:buClr>
                <a:schemeClr val="accent3"/>
              </a:buClr>
              <a:buFont typeface="Wingdings 2"/>
              <a:buNone/>
              <a:defRPr/>
            </a:pPr>
            <a:r>
              <a:rPr lang="en-US" i="1" dirty="0"/>
              <a:t> (A)  </a:t>
            </a:r>
            <a:r>
              <a:rPr lang="en-US" i="1" dirty="0" smtClean="0"/>
              <a:t>…. </a:t>
            </a:r>
            <a:r>
              <a:rPr lang="en-US" i="1" u="sng" dirty="0"/>
              <a:t>designated</a:t>
            </a:r>
            <a:r>
              <a:rPr lang="en-US" i="1" dirty="0"/>
              <a:t> a limited </a:t>
            </a:r>
            <a:r>
              <a:rPr lang="en-US" i="1" dirty="0" smtClean="0"/>
              <a:t>partnership interest, ….; </a:t>
            </a:r>
            <a:r>
              <a:rPr lang="en-US" b="1" i="1" u="sng" dirty="0"/>
              <a:t>or</a:t>
            </a:r>
            <a:r>
              <a:rPr lang="en-US" b="1" i="1" dirty="0"/>
              <a:t> </a:t>
            </a:r>
          </a:p>
          <a:p>
            <a:pPr marL="365760" indent="0" eaLnBrk="1" fontAlgn="auto" hangingPunct="1">
              <a:spcAft>
                <a:spcPts val="0"/>
              </a:spcAft>
              <a:buClr>
                <a:schemeClr val="accent3"/>
              </a:buClr>
              <a:buFont typeface="Wingdings 2"/>
              <a:buNone/>
              <a:defRPr/>
            </a:pPr>
            <a:r>
              <a:rPr lang="en-US" i="1" dirty="0"/>
              <a:t> (B)  The </a:t>
            </a:r>
            <a:r>
              <a:rPr lang="en-US" i="1" u="sng" dirty="0"/>
              <a:t>liability</a:t>
            </a:r>
            <a:r>
              <a:rPr lang="en-US" i="1" dirty="0"/>
              <a:t> of the holder </a:t>
            </a:r>
            <a:r>
              <a:rPr lang="en-US" i="1" dirty="0" smtClean="0"/>
              <a:t>… is </a:t>
            </a:r>
            <a:r>
              <a:rPr lang="en-US" i="1" u="sng" dirty="0"/>
              <a:t>limited</a:t>
            </a:r>
            <a:r>
              <a:rPr lang="en-US" i="1" dirty="0"/>
              <a:t>, </a:t>
            </a:r>
            <a:r>
              <a:rPr lang="en-US" i="1" dirty="0" smtClean="0"/>
              <a:t>….. </a:t>
            </a:r>
            <a:endParaRPr lang="en-US" i="1" dirty="0"/>
          </a:p>
          <a:p>
            <a:pPr marL="365760" indent="-274320" eaLnBrk="1" fontAlgn="auto" hangingPunct="1">
              <a:spcAft>
                <a:spcPts val="0"/>
              </a:spcAft>
              <a:buClr>
                <a:schemeClr val="accent3"/>
              </a:buClr>
              <a:buFont typeface="Wingdings 2"/>
              <a:buChar char=""/>
              <a:defRPr/>
            </a:pPr>
            <a:endParaRPr lang="en-US" i="1" dirty="0"/>
          </a:p>
          <a:p>
            <a:pPr marL="365760" indent="0" eaLnBrk="1" fontAlgn="auto" hangingPunct="1">
              <a:spcAft>
                <a:spcPts val="0"/>
              </a:spcAft>
              <a:buClr>
                <a:schemeClr val="accent3"/>
              </a:buClr>
              <a:buFont typeface="Wingdings 2"/>
              <a:buNone/>
              <a:defRPr/>
            </a:pPr>
            <a:r>
              <a:rPr lang="en-US" i="1" dirty="0"/>
              <a:t> </a:t>
            </a:r>
            <a:r>
              <a:rPr lang="en-US" i="1" dirty="0" smtClean="0"/>
              <a:t>… </a:t>
            </a:r>
            <a:r>
              <a:rPr lang="en-US" i="1" dirty="0"/>
              <a:t>interest </a:t>
            </a:r>
            <a:r>
              <a:rPr lang="en-US" i="1" dirty="0" smtClean="0"/>
              <a:t>… </a:t>
            </a:r>
            <a:r>
              <a:rPr lang="en-US" i="1" dirty="0"/>
              <a:t>shall not be treated as a limited partnership interest </a:t>
            </a:r>
            <a:r>
              <a:rPr lang="en-US" i="1" dirty="0" smtClean="0"/>
              <a:t>…. </a:t>
            </a:r>
            <a:r>
              <a:rPr lang="en-US" i="1" dirty="0"/>
              <a:t>if the individual is a </a:t>
            </a:r>
            <a:r>
              <a:rPr lang="en-US" i="1" dirty="0" smtClean="0"/>
              <a:t>general partner.</a:t>
            </a:r>
          </a:p>
          <a:p>
            <a:pPr marL="274320" indent="-274320" eaLnBrk="1" fontAlgn="auto" hangingPunct="1">
              <a:spcAft>
                <a:spcPts val="0"/>
              </a:spcAft>
              <a:buClr>
                <a:schemeClr val="accent3"/>
              </a:buClr>
              <a:buFont typeface="Wingdings 2"/>
              <a:buChar char=""/>
              <a:defRPr/>
            </a:pPr>
            <a:endParaRPr lang="en-US" dirty="0"/>
          </a:p>
        </p:txBody>
      </p:sp>
      <p:sp>
        <p:nvSpPr>
          <p:cNvPr id="11776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C5ABCE-32AE-4735-B2A6-64869090081D}" type="slidenum">
              <a:rPr lang="en-US" smtClean="0">
                <a:solidFill>
                  <a:srgbClr val="045C75"/>
                </a:solidFill>
              </a:rPr>
              <a:pPr/>
              <a:t>39</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228600"/>
            <a:ext cx="7391400" cy="1143000"/>
          </a:xfrm>
        </p:spPr>
        <p:txBody>
          <a:bodyPr>
            <a:normAutofit/>
          </a:bodyPr>
          <a:lstStyle/>
          <a:p>
            <a:pPr eaLnBrk="1" fontAlgn="auto" hangingPunct="1">
              <a:spcAft>
                <a:spcPts val="0"/>
              </a:spcAft>
              <a:defRPr/>
            </a:pPr>
            <a:r>
              <a:rPr lang="en-US" altLang="en-US" sz="4200" dirty="0">
                <a:solidFill>
                  <a:schemeClr val="accent1">
                    <a:lumMod val="75000"/>
                  </a:schemeClr>
                </a:solidFill>
                <a:effectLst>
                  <a:outerShdw blurRad="38100" dist="38100" dir="2700000" algn="tl">
                    <a:srgbClr val="000000">
                      <a:alpha val="43137"/>
                    </a:srgbClr>
                  </a:outerShdw>
                </a:effectLst>
              </a:rPr>
              <a:t>Agenda</a:t>
            </a:r>
          </a:p>
        </p:txBody>
      </p:sp>
      <p:sp>
        <p:nvSpPr>
          <p:cNvPr id="76803" name="Rectangle 3"/>
          <p:cNvSpPr>
            <a:spLocks noGrp="1" noChangeArrowheads="1"/>
          </p:cNvSpPr>
          <p:nvPr>
            <p:ph idx="1"/>
          </p:nvPr>
        </p:nvSpPr>
        <p:spPr>
          <a:xfrm>
            <a:off x="685800" y="1529772"/>
            <a:ext cx="7239000" cy="4800600"/>
          </a:xfrm>
        </p:spPr>
        <p:txBody>
          <a:bodyPr/>
          <a:lstStyle/>
          <a:p>
            <a:pPr eaLnBrk="1" hangingPunct="1"/>
            <a:r>
              <a:rPr lang="en-US" altLang="en-US" sz="2200" dirty="0" smtClean="0"/>
              <a:t>Introduction</a:t>
            </a:r>
          </a:p>
          <a:p>
            <a:pPr eaLnBrk="1" hangingPunct="1"/>
            <a:r>
              <a:rPr lang="en-US" altLang="en-US" sz="2200" dirty="0" smtClean="0"/>
              <a:t>LLC Members &amp; Self-Employment Tax</a:t>
            </a:r>
          </a:p>
          <a:p>
            <a:pPr eaLnBrk="1" hangingPunct="1"/>
            <a:r>
              <a:rPr lang="en-US" altLang="en-US" sz="2200" dirty="0" smtClean="0"/>
              <a:t>LLC Members &amp; the 3.8% Net Investment Income Tax</a:t>
            </a:r>
          </a:p>
          <a:p>
            <a:pPr eaLnBrk="1" hangingPunct="1"/>
            <a:r>
              <a:rPr lang="en-US" altLang="en-US" sz="2200" dirty="0" smtClean="0"/>
              <a:t>Some Thoughts on Trusts</a:t>
            </a:r>
          </a:p>
          <a:p>
            <a:pPr eaLnBrk="1" hangingPunct="1"/>
            <a:r>
              <a:rPr lang="en-US" altLang="en-US" sz="2200" dirty="0" smtClean="0"/>
              <a:t>Problems &amp; Planning Opportunities</a:t>
            </a:r>
          </a:p>
          <a:p>
            <a:pPr eaLnBrk="1" hangingPunct="1"/>
            <a:r>
              <a:rPr lang="en-US" altLang="en-US" sz="2200" dirty="0" smtClean="0"/>
              <a:t>Proposals and Changes on the Horizon</a:t>
            </a:r>
          </a:p>
        </p:txBody>
      </p:sp>
      <p:sp>
        <p:nvSpPr>
          <p:cNvPr id="7680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D9E812C-51A6-4009-A183-C881E37D9C97}" type="slidenum">
              <a:rPr lang="en-US" smtClean="0">
                <a:solidFill>
                  <a:srgbClr val="045C75"/>
                </a:solidFill>
              </a:rPr>
              <a:pPr/>
              <a:t>4</a:t>
            </a:fld>
            <a:endParaRPr lang="en-US" dirty="0" smtClean="0">
              <a:solidFill>
                <a:srgbClr val="045C75"/>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11009" y="4175991"/>
            <a:ext cx="2927927" cy="219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07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Limited Partner</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dirty="0" smtClean="0"/>
              <a:t>Good News!:  Courts reject LP treatment for LLCs:</a:t>
            </a:r>
          </a:p>
          <a:p>
            <a:pPr marL="274320" indent="-274320" eaLnBrk="1" fontAlgn="auto" hangingPunct="1">
              <a:spcAft>
                <a:spcPts val="0"/>
              </a:spcAft>
              <a:buClr>
                <a:schemeClr val="accent3"/>
              </a:buClr>
              <a:buFont typeface="Wingdings 2"/>
              <a:buChar char=""/>
              <a:defRPr/>
            </a:pPr>
            <a:endParaRPr lang="en-US" dirty="0"/>
          </a:p>
          <a:p>
            <a:pPr marL="365760" indent="0" eaLnBrk="1" fontAlgn="auto" hangingPunct="1">
              <a:spcAft>
                <a:spcPts val="0"/>
              </a:spcAft>
              <a:buClr>
                <a:schemeClr val="accent3"/>
              </a:buClr>
              <a:buFont typeface="Wingdings 2"/>
              <a:buNone/>
              <a:defRPr/>
            </a:pPr>
            <a:r>
              <a:rPr lang="en-US" i="1" u="sng" dirty="0" smtClean="0"/>
              <a:t>Gregg </a:t>
            </a:r>
            <a:r>
              <a:rPr lang="en-US" i="1" u="sng" dirty="0"/>
              <a:t>v. U.S</a:t>
            </a:r>
            <a:r>
              <a:rPr lang="en-US" i="1" dirty="0"/>
              <a:t>., 186 F.Supp.2d 1123 (D. Or. 2000</a:t>
            </a:r>
            <a:r>
              <a:rPr lang="en-US" i="1" dirty="0" smtClean="0"/>
              <a:t>). LLC.</a:t>
            </a:r>
            <a:endParaRPr lang="en-US" i="1" dirty="0"/>
          </a:p>
          <a:p>
            <a:pPr marL="365760" indent="0" eaLnBrk="1" fontAlgn="auto" hangingPunct="1">
              <a:spcAft>
                <a:spcPts val="0"/>
              </a:spcAft>
              <a:buClr>
                <a:schemeClr val="accent3"/>
              </a:buClr>
              <a:buFont typeface="Wingdings 2"/>
              <a:buNone/>
              <a:defRPr/>
            </a:pPr>
            <a:r>
              <a:rPr lang="en-US" i="1" u="sng" dirty="0" smtClean="0"/>
              <a:t>Garnett </a:t>
            </a:r>
            <a:r>
              <a:rPr lang="en-US" i="1" u="sng" dirty="0"/>
              <a:t>v. </a:t>
            </a:r>
            <a:r>
              <a:rPr lang="en-US" i="1" u="sng" dirty="0" smtClean="0"/>
              <a:t>Com’r</a:t>
            </a:r>
            <a:r>
              <a:rPr lang="en-US" i="1" dirty="0"/>
              <a:t>, 132 T.C. 368 (2009</a:t>
            </a:r>
            <a:r>
              <a:rPr lang="en-US" i="1" dirty="0" smtClean="0"/>
              <a:t>). LLPs </a:t>
            </a:r>
            <a:r>
              <a:rPr lang="en-US" i="1" dirty="0"/>
              <a:t>and LLCs were not </a:t>
            </a:r>
            <a:r>
              <a:rPr lang="en-US" i="1" dirty="0" smtClean="0"/>
              <a:t>limited partnerships. </a:t>
            </a:r>
          </a:p>
          <a:p>
            <a:pPr marL="365760" indent="0" eaLnBrk="1" fontAlgn="auto" hangingPunct="1">
              <a:spcAft>
                <a:spcPts val="0"/>
              </a:spcAft>
              <a:buClr>
                <a:schemeClr val="accent3"/>
              </a:buClr>
              <a:buFont typeface="Wingdings 2"/>
              <a:buNone/>
              <a:defRPr/>
            </a:pPr>
            <a:r>
              <a:rPr lang="en-US" i="1" u="sng" dirty="0" smtClean="0"/>
              <a:t>Thompson </a:t>
            </a:r>
            <a:r>
              <a:rPr lang="en-US" i="1" u="sng" dirty="0"/>
              <a:t>v. U.S.</a:t>
            </a:r>
            <a:r>
              <a:rPr lang="en-US" i="1" dirty="0"/>
              <a:t>, 87 Fed. Cl. 728 (2009</a:t>
            </a:r>
            <a:r>
              <a:rPr lang="en-US" i="1" dirty="0" smtClean="0"/>
              <a:t>). 469(h</a:t>
            </a:r>
            <a:r>
              <a:rPr lang="en-US" i="1" dirty="0"/>
              <a:t>)(2) </a:t>
            </a:r>
            <a:r>
              <a:rPr lang="en-US" i="1" dirty="0" smtClean="0"/>
              <a:t>requires a partnership.   An LLC </a:t>
            </a:r>
            <a:r>
              <a:rPr lang="en-US" i="1" dirty="0"/>
              <a:t>member is not a limited </a:t>
            </a:r>
            <a:r>
              <a:rPr lang="en-US" i="1" dirty="0" smtClean="0"/>
              <a:t>partner.</a:t>
            </a:r>
          </a:p>
          <a:p>
            <a:pPr marL="365760" indent="0" eaLnBrk="1" fontAlgn="auto" hangingPunct="1">
              <a:spcAft>
                <a:spcPts val="0"/>
              </a:spcAft>
              <a:buClr>
                <a:schemeClr val="accent3"/>
              </a:buClr>
              <a:buFont typeface="Wingdings 2"/>
              <a:buNone/>
              <a:defRPr/>
            </a:pPr>
            <a:r>
              <a:rPr lang="en-US" i="1" u="sng" dirty="0" smtClean="0"/>
              <a:t>Newell </a:t>
            </a:r>
            <a:r>
              <a:rPr lang="en-US" i="1" u="sng" dirty="0"/>
              <a:t>v. </a:t>
            </a:r>
            <a:r>
              <a:rPr lang="en-US" i="1" u="sng" dirty="0" smtClean="0"/>
              <a:t>Com’r</a:t>
            </a:r>
            <a:r>
              <a:rPr lang="en-US" i="1" dirty="0"/>
              <a:t>, T.C. Memo. </a:t>
            </a:r>
            <a:r>
              <a:rPr lang="en-US" i="1" dirty="0" smtClean="0"/>
              <a:t>2010-23. 469(h</a:t>
            </a:r>
            <a:r>
              <a:rPr lang="en-US" i="1" dirty="0"/>
              <a:t>)(2) did not apply to the managing member of an </a:t>
            </a:r>
            <a:r>
              <a:rPr lang="en-US" i="1" dirty="0" smtClean="0"/>
              <a:t>LLC.  Member is a general </a:t>
            </a:r>
            <a:r>
              <a:rPr lang="en-US" i="1" dirty="0"/>
              <a:t>partner </a:t>
            </a:r>
            <a:r>
              <a:rPr lang="en-US" i="1" dirty="0" smtClean="0"/>
              <a:t>under  </a:t>
            </a:r>
            <a:r>
              <a:rPr lang="en-US" i="1" dirty="0"/>
              <a:t>§1.469-5T(e)(3)(ii). </a:t>
            </a:r>
            <a:endParaRPr lang="en-US" i="1" dirty="0" smtClean="0"/>
          </a:p>
          <a:p>
            <a:pPr marL="365760" indent="0" eaLnBrk="1" fontAlgn="auto" hangingPunct="1">
              <a:spcAft>
                <a:spcPts val="0"/>
              </a:spcAft>
              <a:buClr>
                <a:schemeClr val="accent3"/>
              </a:buClr>
              <a:buFont typeface="Wingdings 2"/>
              <a:buNone/>
              <a:defRPr/>
            </a:pPr>
            <a:r>
              <a:rPr lang="en-US" i="1" u="sng" dirty="0" smtClean="0"/>
              <a:t>Lamas v. Com’r</a:t>
            </a:r>
            <a:r>
              <a:rPr lang="en-US" i="1" dirty="0" smtClean="0"/>
              <a:t>, T.C. Memo 2015-59.  Several LLCs &amp; S Corp.  Rejects no material participation. Aggregates S Corps &amp; LLC activities – total hours adequate.</a:t>
            </a:r>
            <a:endParaRPr lang="en-US" dirty="0"/>
          </a:p>
        </p:txBody>
      </p:sp>
      <p:sp>
        <p:nvSpPr>
          <p:cNvPr id="1187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9A626FB-086B-4B58-A869-46CF85EC1E20}" type="slidenum">
              <a:rPr lang="en-US" smtClean="0">
                <a:solidFill>
                  <a:srgbClr val="045C75"/>
                </a:solidFill>
              </a:rPr>
              <a:pPr/>
              <a:t>40</a:t>
            </a:fld>
            <a:endParaRPr lang="en-US" dirty="0" smtClean="0">
              <a:solidFill>
                <a:srgbClr val="045C75"/>
              </a:solidFill>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814" y="4156"/>
            <a:ext cx="1416186" cy="106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200" dirty="0">
                <a:solidFill>
                  <a:schemeClr val="accent1">
                    <a:lumMod val="75000"/>
                  </a:schemeClr>
                </a:solidFill>
                <a:effectLst>
                  <a:outerShdw blurRad="38100" dist="38100" dir="2700000" algn="tl">
                    <a:srgbClr val="000000">
                      <a:alpha val="43137"/>
                    </a:srgbClr>
                  </a:outerShdw>
                </a:effectLst>
              </a:rPr>
              <a:t>LLCs &amp; Limited Partner</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700" dirty="0" smtClean="0"/>
              <a:t>IRS Strikes Back:  Prop. Treas. Reg. §1.469-5(e)(3)(i) (11/28/11)</a:t>
            </a:r>
          </a:p>
          <a:p>
            <a:pPr marL="274320" indent="-274320" eaLnBrk="1" fontAlgn="auto" hangingPunct="1">
              <a:spcAft>
                <a:spcPts val="0"/>
              </a:spcAft>
              <a:buClr>
                <a:schemeClr val="accent3"/>
              </a:buClr>
              <a:buFont typeface="Wingdings 2"/>
              <a:buChar char=""/>
              <a:defRPr/>
            </a:pPr>
            <a:endParaRPr lang="en-US" i="1" dirty="0" smtClean="0"/>
          </a:p>
          <a:p>
            <a:pPr marL="365760" indent="0" eaLnBrk="1" fontAlgn="auto" hangingPunct="1">
              <a:spcAft>
                <a:spcPts val="0"/>
              </a:spcAft>
              <a:buClr>
                <a:schemeClr val="accent3"/>
              </a:buClr>
              <a:buFont typeface="Wingdings 2"/>
              <a:buNone/>
              <a:defRPr/>
            </a:pPr>
            <a:r>
              <a:rPr lang="en-US" i="1" dirty="0" smtClean="0"/>
              <a:t>...interest [is] a limited partnership interest if— </a:t>
            </a:r>
          </a:p>
          <a:p>
            <a:pPr marL="365760" indent="0" eaLnBrk="1" fontAlgn="auto" hangingPunct="1">
              <a:spcAft>
                <a:spcPts val="0"/>
              </a:spcAft>
              <a:buClr>
                <a:schemeClr val="accent3"/>
              </a:buClr>
              <a:buFont typeface="Wingdings 2"/>
              <a:buNone/>
              <a:defRPr/>
            </a:pPr>
            <a:r>
              <a:rPr lang="en-US" i="1" dirty="0" smtClean="0"/>
              <a:t>(A) The entity…is </a:t>
            </a:r>
            <a:r>
              <a:rPr lang="en-US" i="1" u="sng" dirty="0" smtClean="0"/>
              <a:t>classified</a:t>
            </a:r>
            <a:r>
              <a:rPr lang="en-US" i="1" dirty="0" smtClean="0"/>
              <a:t> as a partnership for Federal income tax purposes under §301.7701-3; </a:t>
            </a:r>
            <a:r>
              <a:rPr lang="en-US" b="1" i="1" dirty="0" smtClean="0"/>
              <a:t>and</a:t>
            </a:r>
            <a:r>
              <a:rPr lang="en-US" i="1" dirty="0" smtClean="0"/>
              <a:t> </a:t>
            </a:r>
          </a:p>
          <a:p>
            <a:pPr marL="365760" indent="0" eaLnBrk="1" fontAlgn="auto" hangingPunct="1">
              <a:spcAft>
                <a:spcPts val="0"/>
              </a:spcAft>
              <a:buClr>
                <a:schemeClr val="accent3"/>
              </a:buClr>
              <a:buFont typeface="Wingdings 2"/>
              <a:buNone/>
              <a:defRPr/>
            </a:pPr>
            <a:r>
              <a:rPr lang="en-US" i="1" dirty="0" smtClean="0"/>
              <a:t>(B) The holder of such interest does </a:t>
            </a:r>
            <a:r>
              <a:rPr lang="en-US" i="1" u="sng" dirty="0" smtClean="0"/>
              <a:t>not have rights</a:t>
            </a:r>
            <a:r>
              <a:rPr lang="en-US" i="1" dirty="0" smtClean="0"/>
              <a:t> to manage the entity….</a:t>
            </a:r>
            <a:r>
              <a:rPr lang="en-US" dirty="0" smtClean="0"/>
              <a:t>.</a:t>
            </a:r>
          </a:p>
          <a:p>
            <a:pPr marL="365760" indent="0" eaLnBrk="1" fontAlgn="auto" hangingPunct="1">
              <a:spcAft>
                <a:spcPts val="0"/>
              </a:spcAft>
              <a:buClr>
                <a:schemeClr val="accent3"/>
              </a:buClr>
              <a:buFont typeface="Wingdings 2"/>
              <a:buNone/>
              <a:defRPr/>
            </a:pPr>
            <a:endParaRPr lang="en-US" dirty="0" smtClean="0"/>
          </a:p>
          <a:p>
            <a:pPr marL="365760" indent="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11981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DDECB99-2E13-42A6-A32C-5824A6181E37}" type="slidenum">
              <a:rPr lang="en-US" smtClean="0">
                <a:solidFill>
                  <a:srgbClr val="045C75"/>
                </a:solidFill>
              </a:rPr>
              <a:pPr/>
              <a:t>41</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26978" name="Title 1"/>
          <p:cNvSpPr>
            <a:spLocks noGrp="1"/>
          </p:cNvSpPr>
          <p:nvPr>
            <p:ph type="ctrTitle"/>
          </p:nvPr>
        </p:nvSpPr>
        <p:spPr>
          <a:xfrm>
            <a:off x="411480" y="2778529"/>
            <a:ext cx="8149908" cy="726353"/>
          </a:xfrm>
        </p:spPr>
        <p:txBody>
          <a:bodyPr/>
          <a:lstStyle/>
          <a:p>
            <a:pPr eaLnBrk="1" hangingPunct="1"/>
            <a:r>
              <a:rPr lang="en-US" dirty="0" smtClean="0"/>
              <a:t>Some Thoughts on Trusts</a:t>
            </a:r>
            <a:endParaRPr lang="en-US" dirty="0"/>
          </a:p>
        </p:txBody>
      </p:sp>
      <p:sp>
        <p:nvSpPr>
          <p:cNvPr id="126979" name="Slide Number Placehold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39EBC35-C140-4AB8-ADCC-442BBBC4D7ED}" type="slidenum">
              <a:rPr lang="en-US" altLang="en-US" smtClean="0">
                <a:solidFill>
                  <a:srgbClr val="045C75"/>
                </a:solidFill>
              </a:rPr>
              <a:pPr/>
              <a:t>42</a:t>
            </a:fld>
            <a:endParaRPr lang="en-US" altLang="en-US" dirty="0" smtClean="0">
              <a:solidFill>
                <a:srgbClr val="045C75"/>
              </a:solidFill>
            </a:endParaRPr>
          </a:p>
        </p:txBody>
      </p:sp>
    </p:spTree>
    <p:extLst>
      <p:ext uri="{BB962C8B-B14F-4D97-AF65-F5344CB8AC3E}">
        <p14:creationId xmlns:p14="http://schemas.microsoft.com/office/powerpoint/2010/main" val="40477755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Trusts &amp; 3.8% NIIT</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21859" name="Text Placeholder 2"/>
          <p:cNvSpPr>
            <a:spLocks noGrp="1"/>
          </p:cNvSpPr>
          <p:nvPr>
            <p:ph type="body" idx="1"/>
          </p:nvPr>
        </p:nvSpPr>
        <p:spPr/>
        <p:txBody>
          <a:bodyPr>
            <a:normAutofit/>
          </a:bodyPr>
          <a:lstStyle/>
          <a:p>
            <a:pPr eaLnBrk="1" hangingPunct="1"/>
            <a:r>
              <a:rPr lang="en-US" sz="3400" dirty="0" smtClean="0"/>
              <a:t>High income persons do trust planning</a:t>
            </a:r>
          </a:p>
          <a:p>
            <a:pPr lvl="1"/>
            <a:r>
              <a:rPr lang="en-US" sz="3200" dirty="0" smtClean="0"/>
              <a:t>Income shifting</a:t>
            </a:r>
          </a:p>
          <a:p>
            <a:pPr lvl="1"/>
            <a:r>
              <a:rPr lang="en-US" sz="3200" dirty="0" smtClean="0"/>
              <a:t>Asset shifting</a:t>
            </a:r>
          </a:p>
          <a:p>
            <a:pPr eaLnBrk="1" hangingPunct="1"/>
            <a:r>
              <a:rPr lang="en-US" sz="3400" dirty="0" smtClean="0"/>
              <a:t>Using both Trusts + LLC is common</a:t>
            </a:r>
          </a:p>
          <a:p>
            <a:r>
              <a:rPr lang="en-US" sz="3400" dirty="0" smtClean="0"/>
              <a:t>Careful planning on trust distributions is needed.</a:t>
            </a:r>
          </a:p>
          <a:p>
            <a:pPr lvl="1"/>
            <a:r>
              <a:rPr lang="en-US" sz="3200" dirty="0" smtClean="0"/>
              <a:t> </a:t>
            </a:r>
            <a:r>
              <a:rPr lang="en-US" sz="2800" dirty="0" smtClean="0"/>
              <a:t>Highest Trust tax bracket @ $12,400</a:t>
            </a:r>
          </a:p>
          <a:p>
            <a:pPr lvl="1"/>
            <a:r>
              <a:rPr lang="en-US" sz="3000" dirty="0" smtClean="0"/>
              <a:t> NIIT triggered if Trust AGI &gt;   </a:t>
            </a:r>
            <a:r>
              <a:rPr lang="en-US" sz="3000" b="1" dirty="0" smtClean="0"/>
              <a:t>$12,400</a:t>
            </a:r>
            <a:endParaRPr lang="en-US" sz="3000" dirty="0" smtClean="0"/>
          </a:p>
          <a:p>
            <a:pPr lvl="2" eaLnBrk="1" hangingPunct="1"/>
            <a:endParaRPr lang="en-US" sz="2900" dirty="0" smtClean="0"/>
          </a:p>
        </p:txBody>
      </p:sp>
      <p:sp>
        <p:nvSpPr>
          <p:cNvPr id="12186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22075F-BBCD-4851-914B-F19B9F9CBFC4}" type="slidenum">
              <a:rPr lang="en-US" smtClean="0">
                <a:solidFill>
                  <a:srgbClr val="045C75"/>
                </a:solidFill>
              </a:rPr>
              <a:pPr/>
              <a:t>43</a:t>
            </a:fld>
            <a:endParaRPr lang="en-US" dirty="0" smtClean="0">
              <a:solidFill>
                <a:srgbClr val="045C75"/>
              </a:solidFill>
            </a:endParaRPr>
          </a:p>
        </p:txBody>
      </p:sp>
      <p:pic>
        <p:nvPicPr>
          <p:cNvPr id="121861" name="Picture 2"/>
          <p:cNvPicPr>
            <a:picLocks noChangeAspect="1" noChangeArrowheads="1"/>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Trust Issue for LLCs &amp; 3.8% NIIT</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normAutofit/>
          </a:bodyPr>
          <a:lstStyle/>
          <a:p>
            <a:pPr marL="274320" indent="-274320" eaLnBrk="1" fontAlgn="auto" hangingPunct="1">
              <a:spcAft>
                <a:spcPts val="0"/>
              </a:spcAft>
              <a:buClr>
                <a:schemeClr val="accent3"/>
              </a:buClr>
              <a:buFont typeface="Wingdings 2"/>
              <a:buChar char=""/>
              <a:defRPr/>
            </a:pPr>
            <a:r>
              <a:rPr lang="en-US" sz="3400" b="1" dirty="0" smtClean="0">
                <a:solidFill>
                  <a:srgbClr val="000000"/>
                </a:solidFill>
              </a:rPr>
              <a:t>Scenario:</a:t>
            </a:r>
            <a:r>
              <a:rPr lang="en-US" sz="3400" dirty="0" smtClean="0"/>
              <a:t>  Trust owns % in LLC.</a:t>
            </a:r>
          </a:p>
          <a:p>
            <a:pPr marL="640080" lvl="1" indent="-246888" eaLnBrk="1" fontAlgn="auto" hangingPunct="1">
              <a:spcAft>
                <a:spcPts val="0"/>
              </a:spcAft>
              <a:buFont typeface="Wingdings 2"/>
              <a:buChar char=""/>
              <a:defRPr/>
            </a:pPr>
            <a:r>
              <a:rPr lang="en-US" sz="3200" dirty="0" smtClean="0"/>
              <a:t>Is Trustee status = limited partner?</a:t>
            </a:r>
          </a:p>
          <a:p>
            <a:pPr marL="640080" lvl="1" indent="-246888" eaLnBrk="1" fontAlgn="auto" hangingPunct="1">
              <a:spcAft>
                <a:spcPts val="0"/>
              </a:spcAft>
              <a:buFont typeface="Wingdings 2"/>
              <a:buChar char=""/>
              <a:defRPr/>
            </a:pPr>
            <a:r>
              <a:rPr lang="en-US" sz="3200" dirty="0" smtClean="0"/>
              <a:t>Can Trustee materially participate?</a:t>
            </a:r>
          </a:p>
          <a:p>
            <a:pPr marL="640080" lvl="1" indent="-246888" eaLnBrk="1" fontAlgn="auto" hangingPunct="1">
              <a:spcAft>
                <a:spcPts val="0"/>
              </a:spcAft>
              <a:buFont typeface="Wingdings 2"/>
              <a:buChar char=""/>
              <a:defRPr/>
            </a:pPr>
            <a:endParaRPr lang="en-US" sz="3200" dirty="0" smtClean="0"/>
          </a:p>
          <a:p>
            <a:pPr indent="-246888">
              <a:buFont typeface="Wingdings 2"/>
              <a:buChar char=""/>
              <a:defRPr/>
            </a:pPr>
            <a:r>
              <a:rPr lang="en-US" sz="3400" dirty="0" smtClean="0"/>
              <a:t>IRS Declined to Issue Regulations</a:t>
            </a:r>
          </a:p>
        </p:txBody>
      </p:sp>
      <p:sp>
        <p:nvSpPr>
          <p:cNvPr id="1228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86E56F0-287E-4AB1-8052-7975D9EA8839}" type="slidenum">
              <a:rPr lang="en-US" smtClean="0">
                <a:solidFill>
                  <a:srgbClr val="045C75"/>
                </a:solidFill>
              </a:rPr>
              <a:pPr/>
              <a:t>44</a:t>
            </a:fld>
            <a:endParaRPr lang="en-US" dirty="0" smtClean="0">
              <a:solidFill>
                <a:srgbClr val="045C75"/>
              </a:solidFill>
            </a:endParaRPr>
          </a:p>
        </p:txBody>
      </p:sp>
      <p:pic>
        <p:nvPicPr>
          <p:cNvPr id="122885" name="Picture 2"/>
          <p:cNvPicPr>
            <a:picLocks noChangeAspect="1" noChangeArrowheads="1"/>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Trustee </a:t>
            </a:r>
            <a:r>
              <a:rPr lang="en-US" sz="4200" dirty="0">
                <a:solidFill>
                  <a:schemeClr val="accent1">
                    <a:lumMod val="75000"/>
                  </a:schemeClr>
                </a:solidFill>
                <a:effectLst>
                  <a:outerShdw blurRad="38100" dist="38100" dir="2700000" algn="tl">
                    <a:srgbClr val="000000">
                      <a:alpha val="43137"/>
                    </a:srgbClr>
                  </a:outerShdw>
                </a:effectLst>
              </a:rPr>
              <a:t>Material Participation</a:t>
            </a:r>
          </a:p>
        </p:txBody>
      </p:sp>
      <p:sp>
        <p:nvSpPr>
          <p:cNvPr id="3" name="Content Placeholder 2"/>
          <p:cNvSpPr>
            <a:spLocks noGrp="1"/>
          </p:cNvSpPr>
          <p:nvPr>
            <p:ph idx="1"/>
          </p:nvPr>
        </p:nvSpPr>
        <p:spPr>
          <a:xfrm>
            <a:off x="301625" y="1676400"/>
            <a:ext cx="8080375" cy="4648200"/>
          </a:xfrm>
        </p:spPr>
        <p:txBody>
          <a:bodyPr>
            <a:normAutofit/>
          </a:bodyPr>
          <a:lstStyle/>
          <a:p>
            <a:pPr marL="274320" indent="-274320" algn="just" eaLnBrk="1" fontAlgn="auto" hangingPunct="1">
              <a:spcAft>
                <a:spcPts val="0"/>
              </a:spcAft>
              <a:buClr>
                <a:schemeClr val="accent3"/>
              </a:buClr>
              <a:buFont typeface="Wingdings" panose="05000000000000000000" pitchFamily="2" charset="2"/>
              <a:buChar char="§"/>
              <a:defRPr/>
            </a:pPr>
            <a:r>
              <a:rPr lang="en-US" sz="2600" b="1" dirty="0" smtClean="0"/>
              <a:t>IRS:  </a:t>
            </a:r>
            <a:r>
              <a:rPr lang="en-US" dirty="0" smtClean="0"/>
              <a:t>Trustees rarely materially participate – must be directly on title, and principal person acting</a:t>
            </a:r>
            <a:r>
              <a:rPr lang="en-US" baseline="30000" dirty="0" smtClean="0"/>
              <a:t>1</a:t>
            </a:r>
            <a:endParaRPr lang="en-US" dirty="0"/>
          </a:p>
          <a:p>
            <a:pPr marL="114300" indent="0" eaLnBrk="1" fontAlgn="auto" hangingPunct="1">
              <a:spcAft>
                <a:spcPts val="0"/>
              </a:spcAft>
              <a:buClr>
                <a:schemeClr val="accent3"/>
              </a:buClr>
              <a:buFont typeface="Wingdings 2"/>
              <a:buNone/>
              <a:defRPr/>
            </a:pPr>
            <a:r>
              <a:rPr lang="en-US" sz="1700" baseline="40000" dirty="0"/>
              <a:t>1</a:t>
            </a:r>
            <a:r>
              <a:rPr lang="en-US" sz="1700" dirty="0"/>
              <a:t>Position discussed by IRS in </a:t>
            </a:r>
            <a:r>
              <a:rPr lang="en-US" sz="1700" dirty="0" smtClean="0"/>
              <a:t>TAM 200733023; </a:t>
            </a:r>
            <a:r>
              <a:rPr lang="en-US" sz="1700" dirty="0"/>
              <a:t>PLR </a:t>
            </a:r>
            <a:r>
              <a:rPr lang="en-US" sz="1700" dirty="0" smtClean="0"/>
              <a:t>201029014; TAM 201317010.</a:t>
            </a:r>
            <a:endParaRPr lang="en-US" sz="1700" dirty="0"/>
          </a:p>
          <a:p>
            <a:pPr marL="274320" indent="-274320" eaLnBrk="1" fontAlgn="auto" hangingPunct="1">
              <a:spcAft>
                <a:spcPts val="0"/>
              </a:spcAft>
              <a:buClr>
                <a:schemeClr val="accent3"/>
              </a:buClr>
              <a:buFont typeface="Wingdings 2"/>
              <a:buChar char=""/>
              <a:defRPr/>
            </a:pPr>
            <a:r>
              <a:rPr lang="en-US" sz="2600" b="1" dirty="0" smtClean="0"/>
              <a:t>COURTS REJECT:</a:t>
            </a:r>
          </a:p>
          <a:p>
            <a:pPr marL="571500" lvl="1" indent="-274320">
              <a:buClr>
                <a:schemeClr val="accent3"/>
              </a:buClr>
              <a:buFont typeface="Wingdings 2"/>
              <a:buChar char=""/>
              <a:defRPr/>
            </a:pPr>
            <a:r>
              <a:rPr lang="en-US" u="sng" dirty="0" smtClean="0"/>
              <a:t>Carter Trust v. US</a:t>
            </a:r>
            <a:r>
              <a:rPr lang="en-US" dirty="0" smtClean="0"/>
              <a:t>  256 F. Supp. 2d 536 (N.D. Tex. 2003). </a:t>
            </a:r>
          </a:p>
          <a:p>
            <a:pPr marL="548640" lvl="1" indent="0">
              <a:buClr>
                <a:schemeClr val="accent3"/>
              </a:buClr>
              <a:buNone/>
              <a:defRPr/>
            </a:pPr>
            <a:r>
              <a:rPr lang="en-US" dirty="0" smtClean="0"/>
              <a:t>Trustee hired ranch manager.  Material participation found through employees and trustee. </a:t>
            </a:r>
          </a:p>
          <a:p>
            <a:pPr marL="571500" lvl="1" indent="-274320">
              <a:buClr>
                <a:schemeClr val="accent3"/>
              </a:buClr>
              <a:buFont typeface="Wingdings 2"/>
              <a:buChar char=""/>
              <a:defRPr/>
            </a:pPr>
            <a:r>
              <a:rPr lang="en-US" u="sng" dirty="0" smtClean="0"/>
              <a:t>Aragona Trust v. Com’r</a:t>
            </a:r>
            <a:r>
              <a:rPr lang="en-US" dirty="0" smtClean="0"/>
              <a:t>, 142 TC. 9 (3/27/14).  </a:t>
            </a:r>
          </a:p>
          <a:p>
            <a:pPr marL="548640" lvl="1" indent="0">
              <a:buClr>
                <a:schemeClr val="accent3"/>
              </a:buClr>
              <a:buNone/>
              <a:defRPr/>
            </a:pPr>
            <a:r>
              <a:rPr lang="en-US" dirty="0" smtClean="0"/>
              <a:t>3 of 6 trustees (related) worked FT for R/E management LLC, wholly owned by trust.  </a:t>
            </a:r>
            <a:r>
              <a:rPr lang="en-US" dirty="0"/>
              <a:t>T</a:t>
            </a:r>
            <a:r>
              <a:rPr lang="en-US" dirty="0" smtClean="0"/>
              <a:t>rust can materially participate through trustee-employees; </a:t>
            </a:r>
            <a:r>
              <a:rPr lang="en-US" b="1" dirty="0" smtClean="0"/>
              <a:t>R/E professional exception applied</a:t>
            </a:r>
            <a:r>
              <a:rPr lang="en-US" dirty="0" smtClean="0"/>
              <a:t>. </a:t>
            </a:r>
          </a:p>
        </p:txBody>
      </p:sp>
      <p:sp>
        <p:nvSpPr>
          <p:cNvPr id="1239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B66E6DB-B295-487B-B648-8CDAEC4DD078}" type="slidenum">
              <a:rPr lang="en-US" smtClean="0">
                <a:solidFill>
                  <a:srgbClr val="045C75"/>
                </a:solidFill>
              </a:rPr>
              <a:pPr/>
              <a:t>45</a:t>
            </a:fld>
            <a:endParaRPr lang="en-US" dirty="0" smtClean="0">
              <a:solidFill>
                <a:srgbClr val="045C75"/>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069" y="0"/>
            <a:ext cx="182793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26978" name="Title 1"/>
          <p:cNvSpPr>
            <a:spLocks noGrp="1"/>
          </p:cNvSpPr>
          <p:nvPr>
            <p:ph type="ctrTitle"/>
          </p:nvPr>
        </p:nvSpPr>
        <p:spPr>
          <a:xfrm>
            <a:off x="411480" y="2098343"/>
            <a:ext cx="8149908" cy="1406539"/>
          </a:xfrm>
        </p:spPr>
        <p:txBody>
          <a:bodyPr/>
          <a:lstStyle/>
          <a:p>
            <a:pPr eaLnBrk="1" hangingPunct="1"/>
            <a:r>
              <a:rPr lang="en-US" dirty="0" smtClean="0"/>
              <a:t>Problems and </a:t>
            </a:r>
            <a:br>
              <a:rPr lang="en-US" dirty="0" smtClean="0"/>
            </a:br>
            <a:r>
              <a:rPr lang="en-US" dirty="0" smtClean="0"/>
              <a:t>Planning </a:t>
            </a:r>
            <a:r>
              <a:rPr lang="en-US" dirty="0"/>
              <a:t>Opportunities</a:t>
            </a:r>
          </a:p>
        </p:txBody>
      </p:sp>
      <p:sp>
        <p:nvSpPr>
          <p:cNvPr id="126979" name="Slide Number Placehold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39EBC35-C140-4AB8-ADCC-442BBBC4D7ED}" type="slidenum">
              <a:rPr lang="en-US" altLang="en-US" smtClean="0">
                <a:solidFill>
                  <a:srgbClr val="045C75"/>
                </a:solidFill>
              </a:rPr>
              <a:pPr/>
              <a:t>46</a:t>
            </a:fld>
            <a:endParaRPr lang="en-US" altLang="en-US" dirty="0" smtClean="0">
              <a:solidFill>
                <a:srgbClr val="045C75"/>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a:t>
            </a:r>
            <a:r>
              <a:rPr lang="en-US" sz="4200" dirty="0" smtClean="0">
                <a:solidFill>
                  <a:schemeClr val="accent1">
                    <a:lumMod val="75000"/>
                  </a:schemeClr>
                </a:solidFill>
                <a:effectLst>
                  <a:outerShdw blurRad="38100" dist="38100" dir="2700000" algn="tl">
                    <a:srgbClr val="000000">
                      <a:alpha val="43137"/>
                    </a:srgbClr>
                  </a:outerShdw>
                </a:effectLst>
              </a:rPr>
              <a:t>Trap #1</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a:t>Using an S corporation to avoid SET/NIIT</a:t>
            </a:r>
          </a:p>
          <a:p>
            <a:pPr marL="640080" lvl="1" indent="-246888" eaLnBrk="1" fontAlgn="auto" hangingPunct="1">
              <a:spcAft>
                <a:spcPts val="0"/>
              </a:spcAft>
              <a:buFont typeface="Wingdings 2"/>
              <a:buChar char=""/>
              <a:defRPr/>
            </a:pPr>
            <a:r>
              <a:rPr lang="en-US" dirty="0"/>
              <a:t>The </a:t>
            </a:r>
            <a:r>
              <a:rPr lang="en-US" i="1" dirty="0"/>
              <a:t>properly determined</a:t>
            </a:r>
            <a:r>
              <a:rPr lang="en-US" dirty="0"/>
              <a:t> distributive share income of an S corporation engaged in an </a:t>
            </a:r>
            <a:r>
              <a:rPr lang="en-US" dirty="0" smtClean="0"/>
              <a:t>active non-trading business </a:t>
            </a:r>
            <a:r>
              <a:rPr lang="en-US" dirty="0"/>
              <a:t>is unquestionably exempt from both SET and </a:t>
            </a:r>
            <a:r>
              <a:rPr lang="en-US" dirty="0" smtClean="0"/>
              <a:t>NIIT</a:t>
            </a:r>
          </a:p>
          <a:p>
            <a:pPr marL="640080" lvl="1" indent="-246888" eaLnBrk="1" fontAlgn="auto" hangingPunct="1">
              <a:spcAft>
                <a:spcPts val="0"/>
              </a:spcAft>
              <a:buFont typeface="Wingdings 2"/>
              <a:buChar char=""/>
              <a:defRPr/>
            </a:pPr>
            <a:r>
              <a:rPr lang="en-US" b="1" u="sng" dirty="0" smtClean="0"/>
              <a:t>BUT</a:t>
            </a:r>
            <a:endParaRPr lang="en-US" dirty="0" smtClean="0"/>
          </a:p>
          <a:p>
            <a:pPr lvl="2" indent="-246888" eaLnBrk="1" fontAlgn="auto" hangingPunct="1">
              <a:spcAft>
                <a:spcPts val="0"/>
              </a:spcAft>
              <a:buFont typeface="Wingdings 2"/>
              <a:buChar char=""/>
              <a:defRPr/>
            </a:pPr>
            <a:r>
              <a:rPr lang="en-US" dirty="0" smtClean="0"/>
              <a:t>S corporations have significant disadvantages. (e.g., one class of stock, no entity or foreign shareholders, no 754 election, no 721/731 exclusion for gain on property contributions and distributions, </a:t>
            </a:r>
            <a:r>
              <a:rPr lang="en-US" dirty="0"/>
              <a:t>no inside basis step-up at death, </a:t>
            </a:r>
            <a:r>
              <a:rPr lang="en-US" dirty="0" smtClean="0"/>
              <a:t>etc.)</a:t>
            </a:r>
          </a:p>
          <a:p>
            <a:pPr lvl="2" indent="-246888" eaLnBrk="1" fontAlgn="auto" hangingPunct="1">
              <a:spcAft>
                <a:spcPts val="0"/>
              </a:spcAft>
              <a:buFont typeface="Wingdings 2"/>
              <a:buChar char=""/>
              <a:defRPr/>
            </a:pPr>
            <a:r>
              <a:rPr lang="en-US" dirty="0" smtClean="0"/>
              <a:t>The perceived SET/NIIT benefits may be overstated</a:t>
            </a:r>
          </a:p>
          <a:p>
            <a:pPr lvl="2" indent="-246888" eaLnBrk="1" fontAlgn="auto" hangingPunct="1">
              <a:spcAft>
                <a:spcPts val="0"/>
              </a:spcAft>
              <a:buFont typeface="Wingdings 2"/>
              <a:buChar char=""/>
              <a:defRPr/>
            </a:pPr>
            <a:r>
              <a:rPr lang="en-US" u="sng" dirty="0" smtClean="0"/>
              <a:t>A properly structured LLC/LP should achieve similar SET benefits</a:t>
            </a:r>
            <a:r>
              <a:rPr lang="en-US" dirty="0" smtClean="0"/>
              <a:t>.</a:t>
            </a:r>
          </a:p>
        </p:txBody>
      </p:sp>
      <p:sp>
        <p:nvSpPr>
          <p:cNvPr id="1300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0CDB5FEA-2642-4A65-89E1-117A364D2004}" type="slidenum">
              <a:rPr lang="en-US" altLang="en-US" sz="1800">
                <a:solidFill>
                  <a:srgbClr val="045C75"/>
                </a:solidFill>
                <a:latin typeface="Arial" pitchFamily="34" charset="0"/>
              </a:rPr>
              <a:pPr eaLnBrk="1" hangingPunct="1">
                <a:spcBef>
                  <a:spcPct val="0"/>
                </a:spcBef>
                <a:buClrTx/>
                <a:buSzTx/>
                <a:buFontTx/>
                <a:buNone/>
              </a:pPr>
              <a:t>47</a:t>
            </a:fld>
            <a:endParaRPr lang="en-US" altLang="en-US" sz="1800" dirty="0">
              <a:solidFill>
                <a:srgbClr val="045C75"/>
              </a:solidFill>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7200"/>
            <a:ext cx="2161603" cy="1371600"/>
          </a:xfrm>
          <a:prstGeom prst="rect">
            <a:avLst/>
          </a:prstGeom>
        </p:spPr>
      </p:pic>
    </p:spTree>
    <p:extLst>
      <p:ext uri="{BB962C8B-B14F-4D97-AF65-F5344CB8AC3E}">
        <p14:creationId xmlns:p14="http://schemas.microsoft.com/office/powerpoint/2010/main" val="2035536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a:t>
            </a:r>
            <a:r>
              <a:rPr lang="en-US" sz="4200" dirty="0" smtClean="0">
                <a:solidFill>
                  <a:schemeClr val="accent1">
                    <a:lumMod val="75000"/>
                  </a:schemeClr>
                </a:solidFill>
                <a:effectLst>
                  <a:outerShdw blurRad="38100" dist="38100" dir="2700000" algn="tl">
                    <a:srgbClr val="000000">
                      <a:alpha val="43137"/>
                    </a:srgbClr>
                  </a:outerShdw>
                </a:effectLst>
              </a:rPr>
              <a:t>Trap #2</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31075" name="Content Placeholder 4"/>
          <p:cNvSpPr>
            <a:spLocks noGrp="1"/>
          </p:cNvSpPr>
          <p:nvPr>
            <p:ph idx="1"/>
          </p:nvPr>
        </p:nvSpPr>
        <p:spPr/>
        <p:txBody>
          <a:bodyPr/>
          <a:lstStyle/>
          <a:p>
            <a:pPr eaLnBrk="1" hangingPunct="1"/>
            <a:r>
              <a:rPr lang="en-US" altLang="en-US" b="1" smtClean="0"/>
              <a:t>S corporation election for an LLC or LP</a:t>
            </a:r>
          </a:p>
          <a:p>
            <a:pPr lvl="1" eaLnBrk="1" hangingPunct="1"/>
            <a:r>
              <a:rPr lang="en-US" altLang="en-US" smtClean="0"/>
              <a:t>Tax preparers or other tax advisors often elect S corporation status for an LLC or LP solely to obtain SET and NIIT advantages.  </a:t>
            </a:r>
            <a:r>
              <a:rPr lang="en-US" altLang="en-US" b="1" i="1" u="sng" smtClean="0"/>
              <a:t>This is usually bad advice</a:t>
            </a:r>
            <a:r>
              <a:rPr lang="en-US" altLang="en-US" b="1" i="1" smtClean="0"/>
              <a:t>!</a:t>
            </a:r>
          </a:p>
          <a:p>
            <a:pPr lvl="2" eaLnBrk="1" hangingPunct="1"/>
            <a:r>
              <a:rPr lang="en-US" altLang="en-US" smtClean="0"/>
              <a:t>Same considerations as any S corporation (see prior slide)</a:t>
            </a:r>
          </a:p>
          <a:p>
            <a:pPr lvl="2" eaLnBrk="1" hangingPunct="1"/>
            <a:r>
              <a:rPr lang="en-US" altLang="en-US" smtClean="0"/>
              <a:t>Plus additional potential problems if the company agreement is not modified to conform to S corporation requirements; </a:t>
            </a:r>
            <a:r>
              <a:rPr lang="en-US" altLang="en-US" i="1" u="sng" smtClean="0"/>
              <a:t>the entity might be classified as a C corporation</a:t>
            </a:r>
            <a:r>
              <a:rPr lang="en-US" altLang="en-US" smtClean="0"/>
              <a:t>!</a:t>
            </a:r>
          </a:p>
        </p:txBody>
      </p:sp>
      <p:sp>
        <p:nvSpPr>
          <p:cNvPr id="131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62C6FA94-1872-477B-8419-1A3C10EE78E2}" type="slidenum">
              <a:rPr lang="en-US" altLang="en-US" sz="1800">
                <a:solidFill>
                  <a:srgbClr val="045C75"/>
                </a:solidFill>
                <a:latin typeface="Arial" pitchFamily="34" charset="0"/>
              </a:rPr>
              <a:pPr eaLnBrk="1" hangingPunct="1">
                <a:spcBef>
                  <a:spcPct val="0"/>
                </a:spcBef>
                <a:buClrTx/>
                <a:buSzTx/>
                <a:buFontTx/>
                <a:buNone/>
              </a:pPr>
              <a:t>48</a:t>
            </a:fld>
            <a:endParaRPr lang="en-US" altLang="en-US" sz="1800" dirty="0">
              <a:solidFill>
                <a:srgbClr val="045C75"/>
              </a:solidFill>
              <a:latin typeface="Arial" pitchFamily="34" charset="0"/>
            </a:endParaRPr>
          </a:p>
        </p:txBody>
      </p:sp>
      <p:pic>
        <p:nvPicPr>
          <p:cNvPr id="131077" name="Picture 3" descr="C:\My Documents\My Pictures\Danger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
            <a:ext cx="1531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9274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lstStyle/>
          <a:p>
            <a:r>
              <a:rPr lang="en-US" smtClean="0"/>
              <a:t>Planning Trap #3</a:t>
            </a:r>
            <a:endParaRPr lang="en-US" dirty="0"/>
          </a:p>
        </p:txBody>
      </p:sp>
      <p:sp>
        <p:nvSpPr>
          <p:cNvPr id="5" name="Content Placeholder 4"/>
          <p:cNvSpPr>
            <a:spLocks noGrp="1"/>
          </p:cNvSpPr>
          <p:nvPr>
            <p:ph idx="1"/>
          </p:nvPr>
        </p:nvSpPr>
        <p:spPr/>
        <p:txBody>
          <a:bodyPr>
            <a:normAutofit/>
          </a:bodyPr>
          <a:lstStyle/>
          <a:p>
            <a:r>
              <a:rPr lang="en-US" b="1" dirty="0" smtClean="0"/>
              <a:t>S corporation blocker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Individuals are employees of LLC or S </a:t>
            </a:r>
            <a:r>
              <a:rPr lang="en-US" dirty="0" err="1" smtClean="0"/>
              <a:t>corp</a:t>
            </a:r>
            <a:r>
              <a:rPr lang="en-US" dirty="0" smtClean="0"/>
              <a:t> and are paid wages</a:t>
            </a:r>
          </a:p>
          <a:p>
            <a:pPr lvl="1"/>
            <a:r>
              <a:rPr lang="en-US" dirty="0" smtClean="0"/>
              <a:t>Distributive share income flows through S corporations</a:t>
            </a:r>
          </a:p>
          <a:p>
            <a:pPr lvl="1"/>
            <a:r>
              <a:rPr lang="en-US" dirty="0" smtClean="0"/>
              <a:t>NB: Cumbersome and does not eliminate all disadvantages of S corporation ownership</a:t>
            </a:r>
          </a:p>
        </p:txBody>
      </p:sp>
      <p:sp>
        <p:nvSpPr>
          <p:cNvPr id="132101"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None/>
            </a:pPr>
            <a:fld id="{30C397DB-F3D7-4C71-83A1-B6C64E9CC74D}" type="slidenum">
              <a:rPr lang="en-US" altLang="en-US" sz="1800" smtClean="0">
                <a:solidFill>
                  <a:srgbClr val="045C75"/>
                </a:solidFill>
                <a:latin typeface="Arial" pitchFamily="34" charset="0"/>
              </a:rPr>
              <a:pPr>
                <a:spcBef>
                  <a:spcPct val="0"/>
                </a:spcBef>
                <a:buNone/>
              </a:pPr>
              <a:t>49</a:t>
            </a:fld>
            <a:endParaRPr lang="en-US" altLang="en-US" sz="1800" dirty="0">
              <a:solidFill>
                <a:srgbClr val="045C75"/>
              </a:solidFill>
              <a:latin typeface="Arial" pitchFamily="34" charset="0"/>
            </a:endParaRPr>
          </a:p>
        </p:txBody>
      </p:sp>
      <p:pic>
        <p:nvPicPr>
          <p:cNvPr id="13210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209800"/>
            <a:ext cx="48101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457200"/>
            <a:ext cx="1371600" cy="1371600"/>
          </a:xfrm>
          <a:prstGeom prst="rect">
            <a:avLst/>
          </a:prstGeom>
        </p:spPr>
      </p:pic>
    </p:spTree>
    <p:extLst>
      <p:ext uri="{BB962C8B-B14F-4D97-AF65-F5344CB8AC3E}">
        <p14:creationId xmlns:p14="http://schemas.microsoft.com/office/powerpoint/2010/main" val="489869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7826" name="Title 1"/>
          <p:cNvSpPr>
            <a:spLocks noGrp="1"/>
          </p:cNvSpPr>
          <p:nvPr>
            <p:ph type="ctrTitle"/>
          </p:nvPr>
        </p:nvSpPr>
        <p:spPr>
          <a:xfrm>
            <a:off x="411163" y="2824163"/>
            <a:ext cx="8150225" cy="681037"/>
          </a:xfrm>
        </p:spPr>
        <p:txBody>
          <a:bodyPr/>
          <a:lstStyle/>
          <a:p>
            <a:r>
              <a:rPr lang="en-US" altLang="en-US" dirty="0"/>
              <a:t>Introduction</a:t>
            </a:r>
          </a:p>
        </p:txBody>
      </p:sp>
      <p:sp>
        <p:nvSpPr>
          <p:cNvPr id="7782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06310-B9BE-4235-AA78-BF1EBE3A2BAF}" type="slidenum">
              <a:rPr lang="en-US" altLang="en-US">
                <a:solidFill>
                  <a:srgbClr val="045C75"/>
                </a:solidFill>
              </a:rPr>
              <a:pPr eaLnBrk="1" hangingPunct="1"/>
              <a:t>5</a:t>
            </a:fld>
            <a:endParaRPr lang="en-US" altLang="en-US" dirty="0">
              <a:solidFill>
                <a:srgbClr val="045C75"/>
              </a:solidFill>
            </a:endParaRPr>
          </a:p>
        </p:txBody>
      </p:sp>
    </p:spTree>
    <p:extLst>
      <p:ext uri="{BB962C8B-B14F-4D97-AF65-F5344CB8AC3E}">
        <p14:creationId xmlns:p14="http://schemas.microsoft.com/office/powerpoint/2010/main" val="211148189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5" name="Content Placeholder 4"/>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800" b="1" dirty="0" smtClean="0"/>
              <a:t>A properly structured LLC/LP</a:t>
            </a:r>
          </a:p>
          <a:p>
            <a:pPr marL="640080" lvl="1" indent="-246888" eaLnBrk="1" fontAlgn="auto" hangingPunct="1">
              <a:spcAft>
                <a:spcPts val="0"/>
              </a:spcAft>
              <a:buFont typeface="Wingdings 2"/>
              <a:buChar char=""/>
              <a:defRPr/>
            </a:pPr>
            <a:endParaRPr lang="en-US" b="1" dirty="0"/>
          </a:p>
          <a:p>
            <a:pPr marL="640080" lvl="1" indent="-246888" eaLnBrk="1" fontAlgn="auto" hangingPunct="1">
              <a:spcAft>
                <a:spcPts val="0"/>
              </a:spcAft>
              <a:buFont typeface="Wingdings 2"/>
              <a:buChar char=""/>
              <a:defRPr/>
            </a:pPr>
            <a:endParaRPr lang="en-US" b="1" dirty="0" smtClean="0"/>
          </a:p>
          <a:p>
            <a:pPr marL="640080" lvl="1" indent="-246888" eaLnBrk="1" fontAlgn="auto" hangingPunct="1">
              <a:spcAft>
                <a:spcPts val="0"/>
              </a:spcAft>
              <a:buFont typeface="Wingdings 2"/>
              <a:buChar char=""/>
              <a:defRPr/>
            </a:pPr>
            <a:endParaRPr lang="en-US" b="1" dirty="0"/>
          </a:p>
          <a:p>
            <a:pPr marL="640080" lvl="1" indent="-246888" eaLnBrk="1" fontAlgn="auto" hangingPunct="1">
              <a:spcAft>
                <a:spcPts val="0"/>
              </a:spcAft>
              <a:buFont typeface="Wingdings 2"/>
              <a:buChar char=""/>
              <a:defRPr/>
            </a:pPr>
            <a:endParaRPr lang="en-US" b="1" dirty="0" smtClean="0"/>
          </a:p>
          <a:p>
            <a:pPr marL="640080" lvl="1" indent="-246888" eaLnBrk="1" fontAlgn="auto" hangingPunct="1">
              <a:spcAft>
                <a:spcPts val="0"/>
              </a:spcAft>
              <a:buFont typeface="Wingdings 2"/>
              <a:buChar char=""/>
              <a:defRPr/>
            </a:pPr>
            <a:endParaRPr lang="en-US" b="1" dirty="0"/>
          </a:p>
          <a:p>
            <a:pPr marL="640080" lvl="1" indent="-246888" eaLnBrk="1" fontAlgn="auto" hangingPunct="1">
              <a:spcAft>
                <a:spcPts val="0"/>
              </a:spcAft>
              <a:buFont typeface="Wingdings 2"/>
              <a:buChar char=""/>
              <a:defRPr/>
            </a:pPr>
            <a:endParaRPr lang="en-US" b="1" dirty="0" smtClean="0"/>
          </a:p>
          <a:p>
            <a:pPr marL="640080" lvl="1" indent="-246888" eaLnBrk="1" fontAlgn="auto" hangingPunct="1">
              <a:spcAft>
                <a:spcPts val="0"/>
              </a:spcAft>
              <a:buFont typeface="Wingdings 2"/>
              <a:buChar char=""/>
              <a:defRPr/>
            </a:pPr>
            <a:endParaRPr lang="en-US" b="1" dirty="0"/>
          </a:p>
          <a:p>
            <a:pPr marL="640080" lvl="1" indent="-246888" eaLnBrk="1" fontAlgn="auto" hangingPunct="1">
              <a:spcAft>
                <a:spcPts val="0"/>
              </a:spcAft>
              <a:buFont typeface="Wingdings 2"/>
              <a:buChar char=""/>
              <a:defRPr/>
            </a:pPr>
            <a:r>
              <a:rPr lang="en-US" dirty="0" smtClean="0"/>
              <a:t>Individuals perform services for LLC as employees of </a:t>
            </a:r>
            <a:r>
              <a:rPr lang="en-US" dirty="0"/>
              <a:t>M</a:t>
            </a:r>
            <a:r>
              <a:rPr lang="en-US" dirty="0" smtClean="0"/>
              <a:t>anager</a:t>
            </a:r>
          </a:p>
          <a:p>
            <a:pPr marL="640080" lvl="1" indent="-246888" eaLnBrk="1" fontAlgn="auto" hangingPunct="1">
              <a:spcAft>
                <a:spcPts val="0"/>
              </a:spcAft>
              <a:buFont typeface="Wingdings 2"/>
              <a:buChar char=""/>
              <a:defRPr/>
            </a:pPr>
            <a:r>
              <a:rPr lang="en-US" dirty="0" smtClean="0"/>
              <a:t>Distributive share income received by individuals as an LLC member having no management rights</a:t>
            </a:r>
          </a:p>
          <a:p>
            <a:pPr marL="640080" lvl="1" indent="-246888" eaLnBrk="1" fontAlgn="auto" hangingPunct="1">
              <a:spcAft>
                <a:spcPts val="0"/>
              </a:spcAft>
              <a:buFont typeface="Wingdings 2"/>
              <a:buChar char=""/>
              <a:defRPr/>
            </a:pPr>
            <a:r>
              <a:rPr lang="en-US" dirty="0" smtClean="0"/>
              <a:t>Same structure can be used for a limited partnership (Manager is the general partner)</a:t>
            </a:r>
          </a:p>
        </p:txBody>
      </p:sp>
      <p:sp>
        <p:nvSpPr>
          <p:cNvPr id="1331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398A4BA1-2FD4-4EC4-9ABB-2693B48BD34C}" type="slidenum">
              <a:rPr lang="en-US" altLang="en-US" sz="1800">
                <a:solidFill>
                  <a:srgbClr val="045C75"/>
                </a:solidFill>
                <a:latin typeface="Arial" pitchFamily="34" charset="0"/>
              </a:rPr>
              <a:pPr eaLnBrk="1" hangingPunct="1">
                <a:spcBef>
                  <a:spcPct val="0"/>
                </a:spcBef>
                <a:buClrTx/>
                <a:buSzTx/>
                <a:buFontTx/>
                <a:buNone/>
              </a:pPr>
              <a:t>50</a:t>
            </a:fld>
            <a:endParaRPr lang="en-US" altLang="en-US" sz="1800" dirty="0">
              <a:solidFill>
                <a:srgbClr val="045C75"/>
              </a:solidFill>
              <a:latin typeface="Arial" pitchFamily="34" charset="0"/>
            </a:endParaRPr>
          </a:p>
        </p:txBody>
      </p:sp>
      <p:pic>
        <p:nvPicPr>
          <p:cNvPr id="13312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2209800"/>
            <a:ext cx="640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5318" y="152400"/>
            <a:ext cx="14589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71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smtClean="0">
                <a:solidFill>
                  <a:schemeClr val="accent1">
                    <a:lumMod val="75000"/>
                  </a:schemeClr>
                </a:solidFill>
                <a:effectLst>
                  <a:outerShdw blurRad="38100" dist="38100" dir="2700000" algn="tl">
                    <a:srgbClr val="000000">
                      <a:alpha val="43137"/>
                    </a:srgbClr>
                  </a:outerShdw>
                </a:effectLst>
              </a:rPr>
              <a:t>Planning Opportunities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34147" name="Content Placeholder 4"/>
          <p:cNvSpPr>
            <a:spLocks noGrp="1"/>
          </p:cNvSpPr>
          <p:nvPr>
            <p:ph idx="1"/>
          </p:nvPr>
        </p:nvSpPr>
        <p:spPr/>
        <p:txBody>
          <a:bodyPr/>
          <a:lstStyle/>
          <a:p>
            <a:pPr eaLnBrk="1" hangingPunct="1"/>
            <a:r>
              <a:rPr lang="en-US" altLang="en-US" b="1" dirty="0" smtClean="0"/>
              <a:t>Spousal split ownership of LLC/LP</a:t>
            </a:r>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spcBef>
                <a:spcPts val="1200"/>
              </a:spcBef>
            </a:pPr>
            <a:endParaRPr lang="en-US" altLang="en-US" dirty="0" smtClean="0"/>
          </a:p>
          <a:p>
            <a:pPr lvl="1" eaLnBrk="1" hangingPunct="1">
              <a:spcBef>
                <a:spcPts val="1200"/>
              </a:spcBef>
            </a:pPr>
            <a:endParaRPr lang="en-US" altLang="en-US" dirty="0"/>
          </a:p>
          <a:p>
            <a:pPr lvl="1" eaLnBrk="1" hangingPunct="1">
              <a:spcBef>
                <a:spcPts val="1200"/>
              </a:spcBef>
            </a:pPr>
            <a:r>
              <a:rPr lang="en-US" altLang="en-US" dirty="0" smtClean="0"/>
              <a:t>T’s activities are imputed to S for passive activity purposes, but are not imputed to S for purposes of SET limited partner proposed regulations</a:t>
            </a:r>
          </a:p>
          <a:p>
            <a:pPr lvl="1" eaLnBrk="1" hangingPunct="1"/>
            <a:r>
              <a:rPr lang="en-US" altLang="en-US" dirty="0" smtClean="0"/>
              <a:t>S’s distributive share income should avoid SET/NIIT</a:t>
            </a:r>
          </a:p>
          <a:p>
            <a:pPr lvl="1" eaLnBrk="1" hangingPunct="1"/>
            <a:endParaRPr lang="en-US" altLang="en-US" dirty="0" smtClean="0"/>
          </a:p>
        </p:txBody>
      </p:sp>
      <p:sp>
        <p:nvSpPr>
          <p:cNvPr id="1341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3A6077B0-E0F2-4757-83E2-8E2FD52182A3}" type="slidenum">
              <a:rPr lang="en-US" altLang="en-US" sz="1800">
                <a:solidFill>
                  <a:srgbClr val="045C75"/>
                </a:solidFill>
                <a:latin typeface="Arial" pitchFamily="34" charset="0"/>
              </a:rPr>
              <a:pPr eaLnBrk="1" hangingPunct="1">
                <a:spcBef>
                  <a:spcPct val="0"/>
                </a:spcBef>
                <a:buClrTx/>
                <a:buSzTx/>
                <a:buFontTx/>
                <a:buNone/>
              </a:pPr>
              <a:t>51</a:t>
            </a:fld>
            <a:endParaRPr lang="en-US" altLang="en-US" sz="1800" dirty="0">
              <a:solidFill>
                <a:srgbClr val="045C75"/>
              </a:solidFill>
              <a:latin typeface="Arial" pitchFamily="34" charset="0"/>
            </a:endParaRPr>
          </a:p>
        </p:txBody>
      </p:sp>
      <p:pic>
        <p:nvPicPr>
          <p:cNvPr id="1341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6173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55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135171" name="Content Placeholder 4"/>
          <p:cNvSpPr>
            <a:spLocks noGrp="1"/>
          </p:cNvSpPr>
          <p:nvPr>
            <p:ph idx="1"/>
          </p:nvPr>
        </p:nvSpPr>
        <p:spPr/>
        <p:txBody>
          <a:bodyPr/>
          <a:lstStyle/>
          <a:p>
            <a:pPr eaLnBrk="1" hangingPunct="1"/>
            <a:r>
              <a:rPr lang="en-US" altLang="en-US" b="1" dirty="0" smtClean="0"/>
              <a:t>One class of interest exception</a:t>
            </a:r>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endParaRPr lang="en-US" altLang="en-US" b="1" dirty="0" smtClean="0"/>
          </a:p>
          <a:p>
            <a:pPr lvl="1" eaLnBrk="1" hangingPunct="1">
              <a:spcBef>
                <a:spcPts val="1200"/>
              </a:spcBef>
            </a:pPr>
            <a:endParaRPr lang="en-US" altLang="en-US" dirty="0" smtClean="0"/>
          </a:p>
          <a:p>
            <a:pPr lvl="1" eaLnBrk="1" hangingPunct="1">
              <a:spcBef>
                <a:spcPts val="1200"/>
              </a:spcBef>
            </a:pPr>
            <a:endParaRPr lang="en-US" altLang="en-US" dirty="0"/>
          </a:p>
          <a:p>
            <a:pPr lvl="1" eaLnBrk="1" hangingPunct="1">
              <a:spcBef>
                <a:spcPts val="1200"/>
              </a:spcBef>
            </a:pPr>
            <a:r>
              <a:rPr lang="en-US" altLang="en-US" dirty="0" smtClean="0"/>
              <a:t>T’s distributive share income is exempt from SET under one class of interest exception, and is exempt from NIIT based on material participation</a:t>
            </a:r>
          </a:p>
        </p:txBody>
      </p:sp>
      <p:sp>
        <p:nvSpPr>
          <p:cNvPr id="135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fld id="{0D7A4BA1-80EC-4789-818D-382E1F4F49EA}" type="slidenum">
              <a:rPr lang="en-US" altLang="en-US" sz="1800">
                <a:solidFill>
                  <a:srgbClr val="045C75"/>
                </a:solidFill>
                <a:latin typeface="Arial" pitchFamily="34" charset="0"/>
              </a:rPr>
              <a:pPr eaLnBrk="1" hangingPunct="1">
                <a:spcBef>
                  <a:spcPct val="0"/>
                </a:spcBef>
                <a:buClrTx/>
                <a:buSzTx/>
                <a:buFontTx/>
                <a:buNone/>
              </a:pPr>
              <a:t>52</a:t>
            </a:fld>
            <a:endParaRPr lang="en-US" altLang="en-US" sz="1800" dirty="0">
              <a:solidFill>
                <a:srgbClr val="045C75"/>
              </a:solidFill>
              <a:latin typeface="Arial" pitchFamily="34" charset="0"/>
            </a:endParaRPr>
          </a:p>
        </p:txBody>
      </p:sp>
      <p:pic>
        <p:nvPicPr>
          <p:cNvPr id="13517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6173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272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lstStyle/>
          <a:p>
            <a:r>
              <a:rPr lang="en-US" smtClean="0"/>
              <a:t>Planning Opportunities</a:t>
            </a:r>
            <a:endParaRPr lang="en-US" dirty="0"/>
          </a:p>
        </p:txBody>
      </p:sp>
      <p:sp>
        <p:nvSpPr>
          <p:cNvPr id="140291" name="Content Placeholder 4"/>
          <p:cNvSpPr>
            <a:spLocks noGrp="1"/>
          </p:cNvSpPr>
          <p:nvPr>
            <p:ph idx="1"/>
          </p:nvPr>
        </p:nvSpPr>
        <p:spPr/>
        <p:txBody>
          <a:bodyPr>
            <a:normAutofit lnSpcReduction="10000"/>
          </a:bodyPr>
          <a:lstStyle/>
          <a:p>
            <a:r>
              <a:rPr lang="en-US" altLang="en-US" b="1" dirty="0" smtClean="0"/>
              <a:t>Grouping election</a:t>
            </a:r>
          </a:p>
          <a:p>
            <a:pPr lvl="1"/>
            <a:r>
              <a:rPr lang="en-US" altLang="en-US" dirty="0" smtClean="0"/>
              <a:t>Under prior law, it was often advantageous to </a:t>
            </a:r>
            <a:r>
              <a:rPr lang="en-US" altLang="en-US" b="1" u="sng" dirty="0" smtClean="0"/>
              <a:t>not</a:t>
            </a:r>
            <a:r>
              <a:rPr lang="en-US" altLang="en-US" dirty="0" smtClean="0"/>
              <a:t> group activities (to accelerate use of suspended losses on activities sold or terminated)</a:t>
            </a:r>
          </a:p>
          <a:p>
            <a:pPr lvl="1"/>
            <a:r>
              <a:rPr lang="en-US" altLang="en-US" dirty="0" smtClean="0"/>
              <a:t>Under current law, it might be beneficial to group activities so that otherwise passive activities that do not generate self-employment income (but which do generate NII) can become part of a combined Active Non-Trading Business that generates neither NII nor self-employment income</a:t>
            </a:r>
          </a:p>
          <a:p>
            <a:pPr lvl="1"/>
            <a:r>
              <a:rPr lang="en-US" dirty="0" smtClean="0"/>
              <a:t>Appropriate economic unit for grouping: important factors</a:t>
            </a:r>
          </a:p>
          <a:p>
            <a:pPr lvl="2">
              <a:spcBef>
                <a:spcPts val="0"/>
              </a:spcBef>
            </a:pPr>
            <a:r>
              <a:rPr lang="en-US" dirty="0" smtClean="0"/>
              <a:t>Similarities or differences in the types of businesses;</a:t>
            </a:r>
          </a:p>
          <a:p>
            <a:pPr lvl="2">
              <a:spcBef>
                <a:spcPts val="0"/>
              </a:spcBef>
            </a:pPr>
            <a:r>
              <a:rPr lang="en-US" dirty="0" smtClean="0"/>
              <a:t>Extent of common control;</a:t>
            </a:r>
          </a:p>
          <a:p>
            <a:pPr lvl="2">
              <a:spcBef>
                <a:spcPts val="0"/>
              </a:spcBef>
            </a:pPr>
            <a:r>
              <a:rPr lang="en-US" dirty="0" smtClean="0"/>
              <a:t>Extent of common ownership;</a:t>
            </a:r>
          </a:p>
          <a:p>
            <a:pPr lvl="2">
              <a:spcBef>
                <a:spcPts val="0"/>
              </a:spcBef>
            </a:pPr>
            <a:r>
              <a:rPr lang="en-US" dirty="0" smtClean="0"/>
              <a:t>Geographical location; and</a:t>
            </a:r>
          </a:p>
          <a:p>
            <a:pPr lvl="2">
              <a:spcBef>
                <a:spcPts val="0"/>
              </a:spcBef>
            </a:pPr>
            <a:r>
              <a:rPr lang="en-US" dirty="0" smtClean="0"/>
              <a:t>Interdependence of the activities</a:t>
            </a:r>
          </a:p>
          <a:p>
            <a:pPr lvl="1"/>
            <a:r>
              <a:rPr lang="en-US" altLang="en-US" dirty="0" smtClean="0"/>
              <a:t>Various limitations apply</a:t>
            </a:r>
          </a:p>
        </p:txBody>
      </p:sp>
      <p:sp>
        <p:nvSpPr>
          <p:cNvPr id="140292" name="Slide Number Placeholder 5"/>
          <p:cNvSpPr>
            <a:spLocks noGrp="1"/>
          </p:cNvSpPr>
          <p:nvPr>
            <p:ph type="sldNum" sz="quarter" idx="12"/>
          </p:nvPr>
        </p:nvSpPr>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buNone/>
            </a:pPr>
            <a:fld id="{6FB50850-3C13-43DB-94F9-E94F22C9F57B}" type="slidenum">
              <a:rPr lang="en-US" altLang="en-US" sz="1800">
                <a:solidFill>
                  <a:srgbClr val="045C75"/>
                </a:solidFill>
                <a:latin typeface="Arial" pitchFamily="34" charset="0"/>
              </a:rPr>
              <a:pPr>
                <a:buNone/>
              </a:pPr>
              <a:t>53</a:t>
            </a:fld>
            <a:endParaRPr lang="en-US" altLang="en-US" sz="1800" dirty="0">
              <a:solidFill>
                <a:srgbClr val="045C75"/>
              </a:solidFill>
              <a:latin typeface="Arial" pitchFamily="34" charset="0"/>
            </a:endParaRPr>
          </a:p>
        </p:txBody>
      </p:sp>
    </p:spTree>
    <p:extLst>
      <p:ext uri="{BB962C8B-B14F-4D97-AF65-F5344CB8AC3E}">
        <p14:creationId xmlns:p14="http://schemas.microsoft.com/office/powerpoint/2010/main" val="2360098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139267" name="Content Placeholder 4"/>
          <p:cNvSpPr>
            <a:spLocks noGrp="1"/>
          </p:cNvSpPr>
          <p:nvPr>
            <p:ph idx="1"/>
          </p:nvPr>
        </p:nvSpPr>
        <p:spPr/>
        <p:txBody>
          <a:bodyPr>
            <a:normAutofit/>
          </a:bodyPr>
          <a:lstStyle/>
          <a:p>
            <a:pPr eaLnBrk="1" hangingPunct="1"/>
            <a:r>
              <a:rPr lang="en-US" b="1" dirty="0" smtClean="0"/>
              <a:t>Self Charged Interest</a:t>
            </a:r>
            <a:r>
              <a:rPr lang="en-US" dirty="0"/>
              <a:t> </a:t>
            </a:r>
            <a:r>
              <a:rPr lang="en-US" dirty="0" smtClean="0"/>
              <a:t>(Loan to related LLC or LLP)</a:t>
            </a:r>
          </a:p>
          <a:p>
            <a:pPr eaLnBrk="1" hangingPunct="1"/>
            <a:r>
              <a:rPr lang="en-US" dirty="0" smtClean="0"/>
              <a:t>On self-charged interest from an active (non-passive) business entity, a </a:t>
            </a:r>
            <a:r>
              <a:rPr lang="en-US" b="1" u="sng" dirty="0" smtClean="0"/>
              <a:t>portion</a:t>
            </a:r>
            <a:r>
              <a:rPr lang="en-US" dirty="0" smtClean="0"/>
              <a:t> of interest income will be excluded.</a:t>
            </a:r>
          </a:p>
          <a:p>
            <a:pPr lvl="1" eaLnBrk="1" hangingPunct="1"/>
            <a:r>
              <a:rPr lang="en-US" dirty="0" smtClean="0"/>
              <a:t>The exclusion amount = the lender’s “share of the nonpassive deduction”. The rule cross-references §1.469–7 for the operative mechanics. </a:t>
            </a:r>
          </a:p>
          <a:p>
            <a:pPr lvl="1" eaLnBrk="1" hangingPunct="1"/>
            <a:r>
              <a:rPr lang="en-US" dirty="0" smtClean="0"/>
              <a:t>The limit is inapplicable if the interest deduction is part of a self-employment income computation (subject to tax under section 1401(b)).</a:t>
            </a:r>
            <a:endParaRPr lang="en-US" b="1" dirty="0" smtClean="0"/>
          </a:p>
        </p:txBody>
      </p:sp>
      <p:sp>
        <p:nvSpPr>
          <p:cNvPr id="13926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D565CC-10AD-4433-A800-3243569EB88A}" type="slidenum">
              <a:rPr lang="en-US" smtClean="0">
                <a:solidFill>
                  <a:srgbClr val="045C75"/>
                </a:solidFill>
              </a:rPr>
              <a:pPr/>
              <a:t>54</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5" name="Content Placeholder 4"/>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Self Charged Interest</a:t>
            </a:r>
            <a:r>
              <a:rPr lang="en-US" dirty="0" smtClean="0"/>
              <a:t>.  </a:t>
            </a:r>
          </a:p>
          <a:p>
            <a:pPr marL="274320" indent="-274320" eaLnBrk="1" fontAlgn="auto" hangingPunct="1">
              <a:spcAft>
                <a:spcPts val="0"/>
              </a:spcAft>
              <a:buClr>
                <a:schemeClr val="accent3"/>
              </a:buClr>
              <a:buFont typeface="Wingdings 2"/>
              <a:buChar char=""/>
              <a:defRPr/>
            </a:pPr>
            <a:r>
              <a:rPr lang="en-US" b="1" dirty="0"/>
              <a:t>Example</a:t>
            </a:r>
            <a:r>
              <a:rPr lang="en-US" dirty="0"/>
              <a:t>. Able Designer </a:t>
            </a:r>
            <a:r>
              <a:rPr lang="en-US" dirty="0" smtClean="0"/>
              <a:t>loans $100,000  @ 10% to an architecture firm in which he owns 15</a:t>
            </a:r>
            <a:r>
              <a:rPr lang="en-US" dirty="0"/>
              <a:t>% of the architecture firm located in the same building.   Will 100% of the $$ </a:t>
            </a:r>
            <a:r>
              <a:rPr lang="en-US" dirty="0" smtClean="0"/>
              <a:t>interest </a:t>
            </a:r>
            <a:r>
              <a:rPr lang="en-US" dirty="0"/>
              <a:t>paid by the firm be treated as self-charged rent?</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dirty="0" smtClean="0"/>
              <a:t>No.  There is only excluded the income = to the % interest </a:t>
            </a:r>
            <a:r>
              <a:rPr lang="en-US" dirty="0"/>
              <a:t>deduction </a:t>
            </a:r>
            <a:r>
              <a:rPr lang="en-US" dirty="0" smtClean="0"/>
              <a:t>born.</a:t>
            </a:r>
            <a:r>
              <a:rPr lang="en-US" dirty="0"/>
              <a:t> </a:t>
            </a:r>
            <a:r>
              <a:rPr lang="en-US" dirty="0" smtClean="0"/>
              <a:t> Only </a:t>
            </a:r>
            <a:r>
              <a:rPr lang="en-US" dirty="0"/>
              <a:t>$1,500 of the $10,000 </a:t>
            </a:r>
            <a:r>
              <a:rPr lang="en-US" dirty="0" smtClean="0"/>
              <a:t>received will be excluded.  $8,500 of the interest will remain NII</a:t>
            </a:r>
            <a:endParaRPr lang="en-US" b="1" dirty="0" smtClean="0"/>
          </a:p>
        </p:txBody>
      </p:sp>
      <p:sp>
        <p:nvSpPr>
          <p:cNvPr id="1402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5A6FDF5-4661-4650-BF64-1A3B2CFB2CB0}" type="slidenum">
              <a:rPr lang="en-US" smtClean="0">
                <a:solidFill>
                  <a:srgbClr val="045C75"/>
                </a:solidFill>
              </a:rPr>
              <a:pPr/>
              <a:t>55</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141315" name="Content Placeholder 4"/>
          <p:cNvSpPr>
            <a:spLocks noGrp="1"/>
          </p:cNvSpPr>
          <p:nvPr>
            <p:ph idx="1"/>
          </p:nvPr>
        </p:nvSpPr>
        <p:spPr/>
        <p:txBody>
          <a:bodyPr>
            <a:normAutofit/>
          </a:bodyPr>
          <a:lstStyle/>
          <a:p>
            <a:pPr eaLnBrk="1" hangingPunct="1"/>
            <a:r>
              <a:rPr lang="en-US" b="1" dirty="0" smtClean="0"/>
              <a:t>“Self-Charged” Rent (Rent property to business)</a:t>
            </a:r>
          </a:p>
          <a:p>
            <a:pPr lvl="1" eaLnBrk="1" hangingPunct="1"/>
            <a:r>
              <a:rPr lang="en-US" dirty="0" smtClean="0"/>
              <a:t>Rental income treated as non-passive  under §1.469–2(f)(6) (rental income from property used in an activity in which the taxpayer materially participates), including rental property grouped with a non-passive activity, will be deed T/B income. </a:t>
            </a:r>
          </a:p>
          <a:p>
            <a:pPr lvl="1" eaLnBrk="1" hangingPunct="1"/>
            <a:r>
              <a:rPr lang="en-US" dirty="0" smtClean="0"/>
              <a:t>Gain/loss from rental property, if sold with active T/B property will also be treated as nonpassive T/B gain</a:t>
            </a:r>
            <a:endParaRPr lang="en-US" b="1" dirty="0" smtClean="0"/>
          </a:p>
        </p:txBody>
      </p:sp>
      <p:sp>
        <p:nvSpPr>
          <p:cNvPr id="14131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C1C7B94-42E8-4322-916B-74F95C7DD07E}" type="slidenum">
              <a:rPr lang="en-US" smtClean="0">
                <a:solidFill>
                  <a:srgbClr val="045C75"/>
                </a:solidFill>
              </a:rPr>
              <a:pPr/>
              <a:t>56</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lstStyle/>
          <a:p>
            <a:r>
              <a:rPr lang="en-US" smtClean="0"/>
              <a:t>Planning Opportunities</a:t>
            </a:r>
            <a:endParaRPr lang="en-US" dirty="0"/>
          </a:p>
        </p:txBody>
      </p:sp>
      <p:sp>
        <p:nvSpPr>
          <p:cNvPr id="5" name="Content Placeholder 4"/>
          <p:cNvSpPr>
            <a:spLocks noGrp="1"/>
          </p:cNvSpPr>
          <p:nvPr>
            <p:ph idx="1"/>
          </p:nvPr>
        </p:nvSpPr>
        <p:spPr/>
        <p:txBody>
          <a:bodyPr/>
          <a:lstStyle/>
          <a:p>
            <a:r>
              <a:rPr lang="en-US" b="1" dirty="0" smtClean="0"/>
              <a:t>Property s/t “Self-Charged” Rent</a:t>
            </a:r>
          </a:p>
          <a:p>
            <a:pPr lvl="1"/>
            <a:endParaRPr lang="en-US" dirty="0" smtClean="0"/>
          </a:p>
          <a:p>
            <a:r>
              <a:rPr lang="en-US" b="1" dirty="0" smtClean="0"/>
              <a:t>Example</a:t>
            </a:r>
            <a:r>
              <a:rPr lang="en-US" dirty="0" smtClean="0"/>
              <a:t>. Able Designer owns 100% of a building and 15% of the architecture firm located in the same building.   Will 100% of the $$ rent paid by the firm be treated as self-charged rent?</a:t>
            </a:r>
          </a:p>
          <a:p>
            <a:pPr lvl="1"/>
            <a:endParaRPr lang="en-US" dirty="0" smtClean="0"/>
          </a:p>
          <a:p>
            <a:pPr lvl="1"/>
            <a:r>
              <a:rPr lang="en-US" dirty="0" smtClean="0"/>
              <a:t>Yes, under 1.469-2(f)(6), amount of rent paid by the firm will be treated as non-passive.  The self-rental regulations do not require “mirror” ownership.  </a:t>
            </a:r>
            <a:endParaRPr lang="en-US" dirty="0"/>
          </a:p>
        </p:txBody>
      </p:sp>
      <p:sp>
        <p:nvSpPr>
          <p:cNvPr id="142341" name="Slide Number Placeholder 5"/>
          <p:cNvSpPr>
            <a:spLocks noGrp="1"/>
          </p:cNvSpPr>
          <p:nvPr>
            <p:ph type="sldNum" sz="quarter" idx="12"/>
          </p:nvPr>
        </p:nvSpPr>
        <p:spPr/>
        <p:txBody>
          <a:bodyPr/>
          <a:lstStyle/>
          <a:p>
            <a:fld id="{4B9483FF-93C9-41E2-B300-776B755BC7EC}" type="slidenum">
              <a:rPr lang="en-US" smtClean="0"/>
              <a:pPr/>
              <a:t>57</a:t>
            </a:fld>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143363" name="Content Placeholder 4"/>
          <p:cNvSpPr>
            <a:spLocks noGrp="1"/>
          </p:cNvSpPr>
          <p:nvPr>
            <p:ph idx="1"/>
          </p:nvPr>
        </p:nvSpPr>
        <p:spPr/>
        <p:txBody>
          <a:bodyPr>
            <a:normAutofit/>
          </a:bodyPr>
          <a:lstStyle/>
          <a:p>
            <a:pPr eaLnBrk="1" hangingPunct="1"/>
            <a:r>
              <a:rPr lang="en-US" b="1" dirty="0" smtClean="0"/>
              <a:t>Avoiding 3.8% NIIT through material participation</a:t>
            </a:r>
          </a:p>
          <a:p>
            <a:pPr lvl="1" eaLnBrk="1" hangingPunct="1"/>
            <a:r>
              <a:rPr lang="en-US" b="1" dirty="0" smtClean="0"/>
              <a:t>Participation by Hours &gt; 500</a:t>
            </a:r>
          </a:p>
          <a:p>
            <a:pPr lvl="2" eaLnBrk="1" hangingPunct="1"/>
            <a:r>
              <a:rPr lang="en-US" b="1" dirty="0" smtClean="0"/>
              <a:t>Time spent</a:t>
            </a:r>
            <a:r>
              <a:rPr lang="en-US" dirty="0" smtClean="0"/>
              <a:t> (Self/Spouse) </a:t>
            </a:r>
          </a:p>
          <a:p>
            <a:pPr lvl="2" eaLnBrk="1" hangingPunct="1"/>
            <a:r>
              <a:rPr lang="en-US" b="1" dirty="0" smtClean="0"/>
              <a:t>Proof of Participation.  </a:t>
            </a:r>
            <a:r>
              <a:rPr lang="en-US" dirty="0" smtClean="0"/>
              <a:t>Appointment book calendar, or narrative summary. To show the services performed &amp; hours.</a:t>
            </a:r>
          </a:p>
          <a:p>
            <a:pPr lvl="1" eaLnBrk="1" hangingPunct="1"/>
            <a:r>
              <a:rPr lang="en-US" dirty="0" smtClean="0"/>
              <a:t>Facts &amp; Circumstances Test (difficult)</a:t>
            </a:r>
          </a:p>
          <a:p>
            <a:pPr lvl="2" eaLnBrk="1" hangingPunct="1"/>
            <a:r>
              <a:rPr lang="en-US" dirty="0" smtClean="0"/>
              <a:t>Activity regular, continuous, and substantial</a:t>
            </a:r>
          </a:p>
          <a:p>
            <a:pPr lvl="2" eaLnBrk="1" hangingPunct="1"/>
            <a:r>
              <a:rPr lang="en-US" dirty="0" smtClean="0"/>
              <a:t>Works at least 100 hours in the activity, </a:t>
            </a:r>
          </a:p>
          <a:p>
            <a:pPr lvl="2" eaLnBrk="1" hangingPunct="1"/>
            <a:r>
              <a:rPr lang="en-US" dirty="0" smtClean="0"/>
              <a:t>No one else works more hours</a:t>
            </a:r>
          </a:p>
          <a:p>
            <a:pPr lvl="2" eaLnBrk="1" hangingPunct="1"/>
            <a:r>
              <a:rPr lang="en-US" dirty="0" smtClean="0"/>
              <a:t>No one else receives compensation for managing the activity</a:t>
            </a:r>
          </a:p>
          <a:p>
            <a:pPr lvl="2" eaLnBrk="1" hangingPunct="1"/>
            <a:r>
              <a:rPr lang="en-US" dirty="0" smtClean="0"/>
              <a:t>AND SERVICE CONVINCED ACTIVE TRADE OR BUSINESS.</a:t>
            </a:r>
          </a:p>
          <a:p>
            <a:pPr lvl="2" eaLnBrk="1" hangingPunct="1"/>
            <a:endParaRPr lang="en-US" b="1" dirty="0" smtClean="0"/>
          </a:p>
        </p:txBody>
      </p:sp>
      <p:sp>
        <p:nvSpPr>
          <p:cNvPr id="14336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D633956-BE79-42CD-A0EA-6189DAE872D7}" type="slidenum">
              <a:rPr lang="en-US" smtClean="0">
                <a:solidFill>
                  <a:srgbClr val="045C75"/>
                </a:solidFill>
              </a:rPr>
              <a:pPr/>
              <a:t>58</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Planning Opportunities</a:t>
            </a:r>
          </a:p>
        </p:txBody>
      </p:sp>
      <p:sp>
        <p:nvSpPr>
          <p:cNvPr id="5" name="Content Placeholder 4"/>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b="1" dirty="0" smtClean="0"/>
              <a:t>Counting +500 hours</a:t>
            </a:r>
            <a:endParaRPr lang="en-US" dirty="0" smtClean="0"/>
          </a:p>
          <a:p>
            <a:pPr marL="640080" lvl="1" indent="-246888" eaLnBrk="1" fontAlgn="auto" hangingPunct="1">
              <a:spcAft>
                <a:spcPts val="0"/>
              </a:spcAft>
              <a:buFont typeface="Wingdings 2"/>
              <a:buChar char=""/>
              <a:defRPr/>
            </a:pPr>
            <a:r>
              <a:rPr lang="en-US" dirty="0"/>
              <a:t>Per </a:t>
            </a:r>
            <a:r>
              <a:rPr lang="en-US" dirty="0" smtClean="0"/>
              <a:t>IRS - exclude</a:t>
            </a:r>
          </a:p>
          <a:p>
            <a:pPr lvl="2" indent="-246888" eaLnBrk="1" fontAlgn="auto" hangingPunct="1">
              <a:spcAft>
                <a:spcPts val="0"/>
              </a:spcAft>
              <a:buFont typeface="Wingdings 2"/>
              <a:buChar char=""/>
              <a:defRPr/>
            </a:pPr>
            <a:r>
              <a:rPr lang="en-US" dirty="0" smtClean="0"/>
              <a:t>Admin Time:  Review financials, monitor, </a:t>
            </a:r>
          </a:p>
          <a:p>
            <a:pPr lvl="2" indent="-246888" eaLnBrk="1" fontAlgn="auto" hangingPunct="1">
              <a:spcAft>
                <a:spcPts val="0"/>
              </a:spcAft>
              <a:buFont typeface="Wingdings 2"/>
              <a:buChar char=""/>
              <a:defRPr/>
            </a:pPr>
            <a:r>
              <a:rPr lang="en-US" dirty="0" smtClean="0"/>
              <a:t>Work </a:t>
            </a:r>
            <a:r>
              <a:rPr lang="en-US" i="1" dirty="0"/>
              <a:t>normally</a:t>
            </a:r>
            <a:r>
              <a:rPr lang="en-US" dirty="0"/>
              <a:t> be assigned to an </a:t>
            </a:r>
            <a:r>
              <a:rPr lang="en-US" dirty="0" smtClean="0"/>
              <a:t>employee</a:t>
            </a:r>
          </a:p>
          <a:p>
            <a:pPr lvl="2" indent="-246888" eaLnBrk="1" fontAlgn="auto" hangingPunct="1">
              <a:spcAft>
                <a:spcPts val="0"/>
              </a:spcAft>
              <a:buFont typeface="Wingdings 2"/>
              <a:buChar char=""/>
              <a:defRPr/>
            </a:pPr>
            <a:r>
              <a:rPr lang="en-US" dirty="0"/>
              <a:t>Travel Time  </a:t>
            </a:r>
            <a:r>
              <a:rPr lang="en-US" u="sng" dirty="0"/>
              <a:t>Thomas E. Truskowsky</a:t>
            </a:r>
            <a:r>
              <a:rPr lang="en-US" dirty="0"/>
              <a:t>, T.C. Summary </a:t>
            </a:r>
            <a:r>
              <a:rPr lang="en-US" dirty="0" smtClean="0"/>
              <a:t>Op </a:t>
            </a:r>
            <a:r>
              <a:rPr lang="en-US" dirty="0"/>
              <a:t>2003-130</a:t>
            </a:r>
            <a:endParaRPr lang="en-US" dirty="0" smtClean="0"/>
          </a:p>
          <a:p>
            <a:pPr marL="640080" lvl="1" indent="-246888" eaLnBrk="1" fontAlgn="auto" hangingPunct="1">
              <a:spcAft>
                <a:spcPts val="0"/>
              </a:spcAft>
              <a:buFont typeface="Wingdings 2"/>
              <a:buChar char=""/>
              <a:defRPr/>
            </a:pPr>
            <a:r>
              <a:rPr lang="en-US" dirty="0"/>
              <a:t>Per </a:t>
            </a:r>
            <a:r>
              <a:rPr lang="en-US" dirty="0" smtClean="0"/>
              <a:t>IRS:  Few taxpayers </a:t>
            </a:r>
            <a:r>
              <a:rPr lang="en-US" dirty="0"/>
              <a:t>can meet the facts and circumstances standard.  If there is paid on-site management, the facts and circumstances test cannot be used</a:t>
            </a:r>
            <a:r>
              <a:rPr lang="en-US" dirty="0" smtClean="0"/>
              <a:t>.</a:t>
            </a:r>
          </a:p>
          <a:p>
            <a:pPr marL="640080" lvl="1" indent="-246888" eaLnBrk="1" fontAlgn="auto" hangingPunct="1">
              <a:spcAft>
                <a:spcPts val="0"/>
              </a:spcAft>
              <a:buFont typeface="Wingdings 2"/>
              <a:buChar char=""/>
              <a:defRPr/>
            </a:pPr>
            <a:r>
              <a:rPr lang="en-US" dirty="0" smtClean="0"/>
              <a:t> Courts.</a:t>
            </a:r>
          </a:p>
          <a:p>
            <a:pPr lvl="2" indent="-246888">
              <a:buFont typeface="Wingdings 2"/>
              <a:buChar char=""/>
              <a:defRPr/>
            </a:pPr>
            <a:r>
              <a:rPr lang="en-US" i="1" dirty="0" smtClean="0"/>
              <a:t>Non-trust Decisions.  Most are more taxpayer abuse cases.</a:t>
            </a:r>
          </a:p>
          <a:p>
            <a:pPr lvl="2" indent="-246888">
              <a:buFont typeface="Wingdings 2"/>
              <a:buChar char=""/>
              <a:defRPr/>
            </a:pPr>
            <a:r>
              <a:rPr lang="en-US" i="1" dirty="0" smtClean="0"/>
              <a:t>Some decisions indicate courts will concur that the IRS is over-reaching on its position.</a:t>
            </a:r>
          </a:p>
          <a:p>
            <a:pPr lvl="2" indent="-246888">
              <a:buFont typeface="Wingdings 2"/>
              <a:buChar char=""/>
              <a:defRPr/>
            </a:pPr>
            <a:r>
              <a:rPr lang="en-US" i="1" dirty="0" smtClean="0"/>
              <a:t>Major problem is burden of proof.</a:t>
            </a:r>
          </a:p>
          <a:p>
            <a:pPr marL="758952" lvl="2" indent="0" eaLnBrk="1" fontAlgn="auto" hangingPunct="1">
              <a:spcAft>
                <a:spcPts val="0"/>
              </a:spcAft>
              <a:buNone/>
              <a:defRPr/>
            </a:pPr>
            <a:endParaRPr lang="en-US" b="1" dirty="0"/>
          </a:p>
        </p:txBody>
      </p:sp>
      <p:sp>
        <p:nvSpPr>
          <p:cNvPr id="14438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20E8C03-9948-405E-91E7-189341FB0D91}" type="slidenum">
              <a:rPr lang="en-US" smtClean="0">
                <a:solidFill>
                  <a:srgbClr val="045C75"/>
                </a:solidFill>
              </a:rPr>
              <a:pPr/>
              <a:t>59</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405255" cy="1143000"/>
          </a:xfrm>
        </p:spPr>
        <p:txBody>
          <a:bodyPr>
            <a:normAutofit/>
          </a:bodyPr>
          <a:lstStyle/>
          <a:p>
            <a:pPr>
              <a:defRPr/>
            </a:pPr>
            <a:r>
              <a:rPr lang="en-US" sz="4200" dirty="0" smtClean="0">
                <a:solidFill>
                  <a:schemeClr val="accent1">
                    <a:lumMod val="75000"/>
                  </a:schemeClr>
                </a:solidFill>
                <a:effectLst>
                  <a:outerShdw blurRad="38100" dist="38100" dir="2700000" algn="tl">
                    <a:srgbClr val="000000">
                      <a:alpha val="43137"/>
                    </a:srgbClr>
                  </a:outerShdw>
                </a:effectLst>
              </a:rPr>
              <a:t>Basics – </a:t>
            </a:r>
            <a:r>
              <a:rPr lang="en-US" sz="4200" dirty="0">
                <a:solidFill>
                  <a:schemeClr val="accent1">
                    <a:lumMod val="75000"/>
                  </a:schemeClr>
                </a:solidFill>
                <a:effectLst>
                  <a:outerShdw blurRad="38100" dist="38100" dir="2700000" algn="tl">
                    <a:srgbClr val="000000">
                      <a:alpha val="43137"/>
                    </a:srgbClr>
                  </a:outerShdw>
                </a:effectLst>
              </a:rPr>
              <a:t>PP&amp;AC </a:t>
            </a:r>
            <a:r>
              <a:rPr lang="en-US" sz="4200" dirty="0" smtClean="0">
                <a:solidFill>
                  <a:schemeClr val="accent1">
                    <a:lumMod val="75000"/>
                  </a:schemeClr>
                </a:solidFill>
                <a:effectLst>
                  <a:outerShdw blurRad="38100" dist="38100" dir="2700000" algn="tl">
                    <a:srgbClr val="000000">
                      <a:alpha val="43137"/>
                    </a:srgbClr>
                  </a:outerShdw>
                </a:effectLst>
              </a:rPr>
              <a:t>Act-H</a:t>
            </a:r>
            <a:r>
              <a:rPr lang="en-US" sz="4200" dirty="0">
                <a:solidFill>
                  <a:schemeClr val="accent1">
                    <a:lumMod val="75000"/>
                  </a:schemeClr>
                </a:solidFill>
                <a:effectLst>
                  <a:outerShdw blurRad="38100" dist="38100" dir="2700000" algn="tl">
                    <a:srgbClr val="000000">
                      <a:alpha val="43137"/>
                    </a:srgbClr>
                  </a:outerShdw>
                </a:effectLst>
              </a:rPr>
              <a:t>. R. 3590</a:t>
            </a:r>
          </a:p>
        </p:txBody>
      </p:sp>
      <p:sp>
        <p:nvSpPr>
          <p:cNvPr id="3" name="Content Placeholder 2"/>
          <p:cNvSpPr>
            <a:spLocks noGrp="1"/>
          </p:cNvSpPr>
          <p:nvPr>
            <p:ph idx="1"/>
          </p:nvPr>
        </p:nvSpPr>
        <p:spPr>
          <a:xfrm>
            <a:off x="838200" y="1676400"/>
            <a:ext cx="7239000" cy="4648200"/>
          </a:xfrm>
        </p:spPr>
        <p:txBody>
          <a:bodyPr>
            <a:normAutofit/>
          </a:bodyPr>
          <a:lstStyle/>
          <a:p>
            <a:pPr marL="274320" indent="-274320" eaLnBrk="1" fontAlgn="auto" hangingPunct="1">
              <a:spcAft>
                <a:spcPts val="0"/>
              </a:spcAft>
              <a:buClr>
                <a:schemeClr val="accent3"/>
              </a:buClr>
              <a:buFont typeface="Wingdings 2"/>
              <a:buChar char=""/>
              <a:defRPr/>
            </a:pPr>
            <a:r>
              <a:rPr lang="en-US" sz="2600" b="1" dirty="0" smtClean="0"/>
              <a:t>FICA/SET/Additional Medicare Tax</a:t>
            </a:r>
          </a:p>
          <a:p>
            <a:pPr lvl="1" indent="-246888">
              <a:buFont typeface="Wingdings 2"/>
              <a:buChar char=""/>
              <a:defRPr/>
            </a:pPr>
            <a:r>
              <a:rPr lang="en-US" b="1" dirty="0" smtClean="0">
                <a:solidFill>
                  <a:srgbClr val="003366"/>
                </a:solidFill>
              </a:rPr>
              <a:t>New:  0.9% Additional Medicare Tax</a:t>
            </a:r>
          </a:p>
          <a:p>
            <a:pPr lvl="2" indent="-246888">
              <a:buFont typeface="Wingdings 2"/>
              <a:buChar char=""/>
              <a:defRPr/>
            </a:pPr>
            <a:r>
              <a:rPr lang="en-US" b="1" dirty="0" smtClean="0">
                <a:solidFill>
                  <a:srgbClr val="003366"/>
                </a:solidFill>
              </a:rPr>
              <a:t>Code Section 1401(b)(2)  - SET (Hospital Insurance)</a:t>
            </a:r>
          </a:p>
          <a:p>
            <a:pPr lvl="2" indent="-246888">
              <a:buFont typeface="Wingdings 2"/>
              <a:buChar char=""/>
              <a:defRPr/>
            </a:pPr>
            <a:r>
              <a:rPr lang="en-US" b="1" dirty="0" smtClean="0">
                <a:solidFill>
                  <a:srgbClr val="003366"/>
                </a:solidFill>
              </a:rPr>
              <a:t>Code Section 3121(b)(2) - FICA</a:t>
            </a:r>
          </a:p>
          <a:p>
            <a:pPr lvl="2" indent="-246888">
              <a:buFont typeface="Wingdings 2"/>
              <a:buChar char=""/>
              <a:defRPr/>
            </a:pPr>
            <a:r>
              <a:rPr lang="en-US" b="1" dirty="0" smtClean="0">
                <a:solidFill>
                  <a:srgbClr val="003366"/>
                </a:solidFill>
              </a:rPr>
              <a:t>100% Employee/Self-Employed</a:t>
            </a:r>
          </a:p>
          <a:p>
            <a:pPr lvl="2" indent="-246888">
              <a:buFont typeface="Wingdings 2"/>
              <a:buChar char=""/>
              <a:defRPr/>
            </a:pPr>
            <a:r>
              <a:rPr lang="en-US" b="1" dirty="0" smtClean="0">
                <a:solidFill>
                  <a:srgbClr val="003366"/>
                </a:solidFill>
              </a:rPr>
              <a:t>Imposed on the </a:t>
            </a:r>
            <a:r>
              <a:rPr lang="en-US" b="1" i="1" dirty="0" smtClean="0">
                <a:solidFill>
                  <a:srgbClr val="003366"/>
                </a:solidFill>
              </a:rPr>
              <a:t>excess amount </a:t>
            </a:r>
            <a:r>
              <a:rPr lang="en-US" b="1" dirty="0" smtClean="0">
                <a:solidFill>
                  <a:srgbClr val="003366"/>
                </a:solidFill>
              </a:rPr>
              <a:t>of wages, self-employment, etc</a:t>
            </a:r>
            <a:r>
              <a:rPr lang="en-US" dirty="0" smtClean="0">
                <a:solidFill>
                  <a:srgbClr val="003366"/>
                </a:solidFill>
              </a:rPr>
              <a:t>. </a:t>
            </a:r>
          </a:p>
          <a:p>
            <a:pPr indent="-246888">
              <a:buFont typeface="Wingdings 2"/>
              <a:buChar char=""/>
              <a:defRPr/>
            </a:pPr>
            <a:endParaRPr lang="en-US" sz="2600" b="1" dirty="0" smtClean="0"/>
          </a:p>
          <a:p>
            <a:pPr indent="-246888">
              <a:buFont typeface="Wingdings 2"/>
              <a:buChar char=""/>
              <a:defRPr/>
            </a:pPr>
            <a:r>
              <a:rPr lang="en-US" sz="2600" b="1" dirty="0" smtClean="0"/>
              <a:t>Net Investment income Tax</a:t>
            </a:r>
          </a:p>
          <a:p>
            <a:pPr lvl="1" indent="-246888">
              <a:buFont typeface="Wingdings 2"/>
              <a:buChar char=""/>
              <a:defRPr/>
            </a:pPr>
            <a:r>
              <a:rPr lang="en-US" b="1" dirty="0" smtClean="0">
                <a:solidFill>
                  <a:srgbClr val="003366"/>
                </a:solidFill>
              </a:rPr>
              <a:t>Code Section 1411 (new Chapter 2A)</a:t>
            </a:r>
          </a:p>
          <a:p>
            <a:pPr lvl="1" indent="-246888">
              <a:buFont typeface="Wingdings 2"/>
              <a:buChar char=""/>
              <a:defRPr/>
            </a:pPr>
            <a:r>
              <a:rPr lang="en-US" b="1" dirty="0" smtClean="0">
                <a:solidFill>
                  <a:srgbClr val="003366"/>
                </a:solidFill>
              </a:rPr>
              <a:t>New:  3.8% Net Investment </a:t>
            </a:r>
            <a:r>
              <a:rPr lang="en-US" b="1" dirty="0">
                <a:solidFill>
                  <a:srgbClr val="003366"/>
                </a:solidFill>
              </a:rPr>
              <a:t>I</a:t>
            </a:r>
            <a:r>
              <a:rPr lang="en-US" b="1" dirty="0" smtClean="0">
                <a:solidFill>
                  <a:srgbClr val="003366"/>
                </a:solidFill>
              </a:rPr>
              <a:t>ncome Tax</a:t>
            </a:r>
          </a:p>
          <a:p>
            <a:pPr lvl="2" indent="-246888">
              <a:buFont typeface="Wingdings 2"/>
              <a:buChar char=""/>
              <a:defRPr/>
            </a:pPr>
            <a:r>
              <a:rPr lang="en-US" b="1" dirty="0" smtClean="0">
                <a:solidFill>
                  <a:srgbClr val="003366"/>
                </a:solidFill>
              </a:rPr>
              <a:t>Applies to NII</a:t>
            </a:r>
          </a:p>
          <a:p>
            <a:pPr lvl="2" indent="-246888">
              <a:buFont typeface="Wingdings 2"/>
              <a:buChar char=""/>
              <a:defRPr/>
            </a:pPr>
            <a:r>
              <a:rPr lang="en-US" b="1" dirty="0" smtClean="0">
                <a:solidFill>
                  <a:srgbClr val="003366"/>
                </a:solidFill>
              </a:rPr>
              <a:t>Imposed on the </a:t>
            </a:r>
            <a:r>
              <a:rPr lang="en-US" b="1" i="1" dirty="0" smtClean="0">
                <a:solidFill>
                  <a:srgbClr val="003366"/>
                </a:solidFill>
              </a:rPr>
              <a:t>lesser</a:t>
            </a:r>
            <a:r>
              <a:rPr lang="en-US" b="1" dirty="0" smtClean="0">
                <a:solidFill>
                  <a:srgbClr val="003366"/>
                </a:solidFill>
              </a:rPr>
              <a:t> of:  a) NII or b) excess amount of MAGI</a:t>
            </a:r>
            <a:endParaRPr lang="en-US" b="1" dirty="0">
              <a:solidFill>
                <a:srgbClr val="003366"/>
              </a:solidFill>
            </a:endParaRPr>
          </a:p>
          <a:p>
            <a:pPr marL="117475" indent="0" eaLnBrk="1" fontAlgn="auto" hangingPunct="1">
              <a:spcAft>
                <a:spcPts val="0"/>
              </a:spcAft>
              <a:buClr>
                <a:schemeClr val="accent3"/>
              </a:buClr>
              <a:buFont typeface="Wingdings 2"/>
              <a:buNone/>
              <a:defRPr/>
            </a:pPr>
            <a:endParaRPr lang="en-US" sz="1400" dirty="0"/>
          </a:p>
        </p:txBody>
      </p:sp>
      <p:sp>
        <p:nvSpPr>
          <p:cNvPr id="7987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635024B-6DBF-440B-80D6-E25048D30349}" type="slidenum">
              <a:rPr lang="en-US" smtClean="0">
                <a:solidFill>
                  <a:srgbClr val="045C75"/>
                </a:solidFill>
              </a:rPr>
              <a:pPr/>
              <a:t>6</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2363" name="Rectangle 27"/>
          <p:cNvSpPr>
            <a:spLocks noGrp="1"/>
          </p:cNvSpPr>
          <p:nvPr>
            <p:ph type="title"/>
          </p:nvPr>
        </p:nvSpPr>
        <p:spPr/>
        <p:txBody>
          <a:bodyPr/>
          <a:lstStyle/>
          <a:p>
            <a:r>
              <a:rPr lang="en-US" smtClean="0"/>
              <a:t>Planning Opportunities</a:t>
            </a:r>
            <a:endParaRPr lang="en-US" dirty="0"/>
          </a:p>
        </p:txBody>
      </p:sp>
      <p:sp>
        <p:nvSpPr>
          <p:cNvPr id="5" name="Content Placeholder 4"/>
          <p:cNvSpPr>
            <a:spLocks noGrp="1"/>
          </p:cNvSpPr>
          <p:nvPr>
            <p:ph idx="1"/>
          </p:nvPr>
        </p:nvSpPr>
        <p:spPr/>
        <p:txBody>
          <a:bodyPr/>
          <a:lstStyle/>
          <a:p>
            <a:r>
              <a:rPr lang="en-US" b="1" dirty="0"/>
              <a:t>Avoiding 3.8% NIIT through </a:t>
            </a:r>
            <a:r>
              <a:rPr lang="en-US" b="1" dirty="0" smtClean="0"/>
              <a:t>“significant participation”</a:t>
            </a:r>
            <a:endParaRPr lang="en-US" altLang="en-US" b="1" dirty="0" smtClean="0"/>
          </a:p>
          <a:p>
            <a:pPr lvl="1"/>
            <a:r>
              <a:rPr lang="en-US" altLang="en-US" u="sng" dirty="0" smtClean="0"/>
              <a:t>Participation in the activity exceeds 100 hours but is less than 500 hours</a:t>
            </a:r>
            <a:r>
              <a:rPr lang="en-US" altLang="en-US" dirty="0" smtClean="0"/>
              <a:t> (i.e., is significant but not material)</a:t>
            </a:r>
          </a:p>
          <a:p>
            <a:pPr lvl="2"/>
            <a:r>
              <a:rPr lang="en-US" altLang="en-US" dirty="0" smtClean="0"/>
              <a:t>SET: Distributive share income is exempt from SET (unless the individual has management authority or is a service partner in a service partnership) </a:t>
            </a:r>
            <a:r>
              <a:rPr lang="en-US" dirty="0" smtClean="0"/>
              <a:t>[Prop. Reg. 1.1402(a)-2]</a:t>
            </a:r>
            <a:endParaRPr lang="en-US" altLang="en-US" dirty="0" smtClean="0"/>
          </a:p>
          <a:p>
            <a:pPr lvl="2"/>
            <a:r>
              <a:rPr lang="en-US" altLang="en-US" dirty="0" smtClean="0"/>
              <a:t>NIIT:  Distributive share income may be exempt from NIIT under the income </a:t>
            </a:r>
            <a:r>
              <a:rPr lang="en-US" altLang="en-US" dirty="0" err="1" smtClean="0"/>
              <a:t>recharacterization</a:t>
            </a:r>
            <a:r>
              <a:rPr lang="en-US" altLang="en-US" dirty="0" smtClean="0"/>
              <a:t> rules for profitable significant participation activities </a:t>
            </a:r>
            <a:r>
              <a:rPr lang="en-US" dirty="0" smtClean="0"/>
              <a:t>[Reg. 1.1411-5(b)(2)(</a:t>
            </a:r>
            <a:r>
              <a:rPr lang="en-US" dirty="0" err="1" smtClean="0"/>
              <a:t>i</a:t>
            </a:r>
            <a:r>
              <a:rPr lang="en-US" dirty="0" smtClean="0"/>
              <a:t>)]</a:t>
            </a:r>
            <a:endParaRPr lang="en-US" dirty="0"/>
          </a:p>
        </p:txBody>
      </p:sp>
      <p:sp>
        <p:nvSpPr>
          <p:cNvPr id="145412" name="Slide Number Placeholder 5"/>
          <p:cNvSpPr>
            <a:spLocks noGrp="1"/>
          </p:cNvSpPr>
          <p:nvPr>
            <p:ph type="sldNum" sz="quarter" idx="12"/>
          </p:nvPr>
        </p:nvSpPr>
        <p:spPr/>
        <p:txBody>
          <a:bodyPr/>
          <a:lstStyle/>
          <a:p>
            <a:fld id="{AB50877B-58DD-452D-8694-FC59BF5D6A4A}" type="slidenum">
              <a:rPr lang="en-US">
                <a:solidFill>
                  <a:srgbClr val="045C75"/>
                </a:solidFill>
              </a:rPr>
              <a:pPr/>
              <a:t>60</a:t>
            </a:fld>
            <a:endParaRPr lang="en-US" dirty="0">
              <a:solidFill>
                <a:srgbClr val="045C75"/>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solidFill>
                  <a:schemeClr val="accent1">
                    <a:lumMod val="75000"/>
                  </a:schemeClr>
                </a:solidFill>
                <a:effectLst>
                  <a:outerShdw blurRad="38100" dist="38100" dir="2700000" algn="tl">
                    <a:srgbClr val="000000">
                      <a:alpha val="43137"/>
                    </a:srgbClr>
                  </a:outerShdw>
                </a:effectLst>
              </a:rPr>
              <a:t>Planning Opportunities</a:t>
            </a:r>
            <a:endParaRPr lang="en-US" sz="4200" dirty="0">
              <a:solidFill>
                <a:schemeClr val="accent1">
                  <a:lumMod val="75000"/>
                </a:schemeClr>
              </a:solidFill>
              <a:effectLst>
                <a:outerShdw blurRad="38100" dist="38100" dir="2700000" algn="tl">
                  <a:srgbClr val="000000">
                    <a:alpha val="43137"/>
                  </a:srgbClr>
                </a:outerShdw>
              </a:effectLst>
              <a:sym typeface="Wingdings"/>
            </a:endParaRPr>
          </a:p>
        </p:txBody>
      </p:sp>
      <p:sp>
        <p:nvSpPr>
          <p:cNvPr id="146435" name="Text Placeholder 2"/>
          <p:cNvSpPr>
            <a:spLocks noGrp="1"/>
          </p:cNvSpPr>
          <p:nvPr>
            <p:ph type="body" idx="1"/>
          </p:nvPr>
        </p:nvSpPr>
        <p:spPr/>
        <p:txBody>
          <a:bodyPr/>
          <a:lstStyle/>
          <a:p>
            <a:r>
              <a:rPr lang="en-US" b="1" dirty="0" smtClean="0">
                <a:sym typeface="Wingdings" pitchFamily="2" charset="2"/>
              </a:rPr>
              <a:t>Net Gain from Dispositions</a:t>
            </a:r>
          </a:p>
          <a:p>
            <a:pPr lvl="1"/>
            <a:r>
              <a:rPr lang="en-US" dirty="0" smtClean="0">
                <a:sym typeface="Wingdings" pitchFamily="2" charset="2"/>
              </a:rPr>
              <a:t>Opportunities to reduce losses by:</a:t>
            </a:r>
          </a:p>
          <a:p>
            <a:pPr lvl="2"/>
            <a:r>
              <a:rPr lang="en-US" dirty="0" smtClean="0">
                <a:sym typeface="Wingdings" pitchFamily="2" charset="2"/>
              </a:rPr>
              <a:t>Strategies to reduce NII by Sec.165 losses: abandonment and worthlessness. </a:t>
            </a:r>
          </a:p>
          <a:p>
            <a:pPr lvl="2"/>
            <a:r>
              <a:rPr lang="en-US" dirty="0" smtClean="0">
                <a:sym typeface="Wingdings" pitchFamily="2" charset="2"/>
              </a:rPr>
              <a:t>Culling of losses.</a:t>
            </a:r>
          </a:p>
          <a:p>
            <a:pPr lvl="1"/>
            <a:r>
              <a:rPr lang="en-US" dirty="0" smtClean="0">
                <a:sym typeface="Wingdings" pitchFamily="2" charset="2"/>
              </a:rPr>
              <a:t>Basic exceptions/limitations/exclusions apply</a:t>
            </a:r>
          </a:p>
          <a:p>
            <a:pPr lvl="2"/>
            <a:r>
              <a:rPr lang="en-US" dirty="0" smtClean="0">
                <a:sym typeface="Wingdings" pitchFamily="2" charset="2"/>
              </a:rPr>
              <a:t>Loss limitations (at risk, basis, but capital loss C/F rules are narrower) </a:t>
            </a:r>
          </a:p>
          <a:p>
            <a:pPr lvl="2"/>
            <a:r>
              <a:rPr lang="en-US" dirty="0" smtClean="0">
                <a:sym typeface="Wingdings" pitchFamily="2" charset="2"/>
              </a:rPr>
              <a:t>Installment sale rules</a:t>
            </a:r>
          </a:p>
          <a:p>
            <a:pPr lvl="2"/>
            <a:r>
              <a:rPr lang="en-US" dirty="0" smtClean="0">
                <a:sym typeface="Wingdings" pitchFamily="2" charset="2"/>
              </a:rPr>
              <a:t>Statutory Exclusions apply – 1031/1033/1038/121(home)</a:t>
            </a:r>
          </a:p>
          <a:p>
            <a:pPr lvl="1"/>
            <a:r>
              <a:rPr lang="en-US" dirty="0" smtClean="0">
                <a:sym typeface="Wingdings" pitchFamily="2" charset="2"/>
              </a:rPr>
              <a:t>Look Through Rule:……</a:t>
            </a:r>
          </a:p>
        </p:txBody>
      </p:sp>
      <p:sp>
        <p:nvSpPr>
          <p:cNvPr id="146436" name="Slide Number Placeholder 5"/>
          <p:cNvSpPr>
            <a:spLocks noGrp="1"/>
          </p:cNvSpPr>
          <p:nvPr>
            <p:ph type="sldNum" sz="quarter" idx="12"/>
          </p:nvPr>
        </p:nvSpPr>
        <p:spPr/>
        <p:txBody>
          <a:bodyPr/>
          <a:lstStyle/>
          <a:p>
            <a:fld id="{B689FCB9-26B2-48D9-9A98-C9704E14C794}" type="slidenum">
              <a:rPr lang="en-US">
                <a:solidFill>
                  <a:srgbClr val="045C75"/>
                </a:solidFill>
              </a:rPr>
              <a:pPr/>
              <a:t>61</a:t>
            </a:fld>
            <a:endParaRPr lang="en-US" dirty="0">
              <a:solidFill>
                <a:srgbClr val="045C75"/>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a:rPr>
              <a:t>Planning:  Look-Through Rule</a:t>
            </a:r>
            <a:endParaRPr lang="en-US" dirty="0">
              <a:sym typeface="Wingdings"/>
            </a:endParaRPr>
          </a:p>
        </p:txBody>
      </p:sp>
      <p:sp>
        <p:nvSpPr>
          <p:cNvPr id="3" name="Text Placeholder 2"/>
          <p:cNvSpPr>
            <a:spLocks noGrp="1"/>
          </p:cNvSpPr>
          <p:nvPr>
            <p:ph idx="1"/>
          </p:nvPr>
        </p:nvSpPr>
        <p:spPr/>
        <p:txBody>
          <a:bodyPr/>
          <a:lstStyle/>
          <a:p>
            <a:r>
              <a:rPr lang="en-US" b="1" dirty="0" smtClean="0">
                <a:sym typeface="Wingdings"/>
              </a:rPr>
              <a:t>Owner’s “Disposition” of Interest in </a:t>
            </a:r>
            <a:r>
              <a:rPr lang="en-US" b="1" dirty="0" err="1" smtClean="0">
                <a:sym typeface="Wingdings"/>
              </a:rPr>
              <a:t>Pship</a:t>
            </a:r>
            <a:r>
              <a:rPr lang="en-US" b="1" dirty="0" smtClean="0">
                <a:sym typeface="Wingdings"/>
              </a:rPr>
              <a:t> or S Corp</a:t>
            </a:r>
          </a:p>
          <a:p>
            <a:pPr lvl="1"/>
            <a:r>
              <a:rPr lang="en-US" dirty="0" smtClean="0">
                <a:sym typeface="Wingdings"/>
              </a:rPr>
              <a:t>1411(c)(4)   &amp;  (Prop. Treas. Reg. 1.1411-7).  </a:t>
            </a:r>
          </a:p>
          <a:p>
            <a:pPr lvl="1"/>
            <a:r>
              <a:rPr lang="en-US" dirty="0" smtClean="0">
                <a:sym typeface="Wingdings"/>
              </a:rPr>
              <a:t>Recasts NII gain/loss as business gain/loss.  </a:t>
            </a:r>
          </a:p>
          <a:p>
            <a:pPr marL="411480" lvl="1" indent="0">
              <a:buNone/>
            </a:pPr>
            <a:r>
              <a:rPr lang="en-US" sz="1800" i="1" dirty="0" smtClean="0">
                <a:sym typeface="Wingdings"/>
              </a:rPr>
              <a:t>In the case of a disposition of an interest in a partnership or an S corporation –</a:t>
            </a:r>
          </a:p>
          <a:p>
            <a:pPr marL="411480" lvl="1" indent="0">
              <a:buNone/>
            </a:pPr>
            <a:r>
              <a:rPr lang="en-US" sz="1800" i="1" dirty="0" smtClean="0">
                <a:sym typeface="Wingdings"/>
              </a:rPr>
              <a:t>(A) gain from such a disposition shall be taken into account…only to the extent of the net gain…if all property of the partnership or S corporation were sold at fair market value immediately before the disposition of such interest, and</a:t>
            </a:r>
          </a:p>
          <a:p>
            <a:pPr marL="411480" lvl="1" indent="0">
              <a:buNone/>
            </a:pPr>
            <a:r>
              <a:rPr lang="en-US" sz="1800" i="1" dirty="0" smtClean="0">
                <a:sym typeface="Wingdings"/>
              </a:rPr>
              <a:t>(B) a rule similar to the rule of subparagraph (A) shall apply to a loss from such disposition.</a:t>
            </a:r>
            <a:endParaRPr lang="en-US" sz="1800" i="1" dirty="0"/>
          </a:p>
        </p:txBody>
      </p:sp>
      <p:sp>
        <p:nvSpPr>
          <p:cNvPr id="147460" name="Slide Number Placeholder 5"/>
          <p:cNvSpPr>
            <a:spLocks noGrp="1"/>
          </p:cNvSpPr>
          <p:nvPr>
            <p:ph type="sldNum" sz="quarter" idx="12"/>
          </p:nvPr>
        </p:nvSpPr>
        <p:spPr/>
        <p:txBody>
          <a:bodyPr/>
          <a:lstStyle/>
          <a:p>
            <a:fld id="{2C92A677-A218-4A94-9474-10F2889C3236}" type="slidenum">
              <a:rPr lang="en-US">
                <a:solidFill>
                  <a:srgbClr val="045C75"/>
                </a:solidFill>
              </a:rPr>
              <a:pPr/>
              <a:t>62</a:t>
            </a:fld>
            <a:endParaRPr lang="en-US" dirty="0">
              <a:solidFill>
                <a:srgbClr val="045C75"/>
              </a:solidFill>
            </a:endParaRPr>
          </a:p>
        </p:txBody>
      </p:sp>
    </p:spTree>
    <p:extLst>
      <p:ext uri="{BB962C8B-B14F-4D97-AF65-F5344CB8AC3E}">
        <p14:creationId xmlns:p14="http://schemas.microsoft.com/office/powerpoint/2010/main" val="24090575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a:rPr>
              <a:t>Planning:  Look-Through Rule</a:t>
            </a:r>
            <a:endParaRPr lang="en-US" dirty="0">
              <a:sym typeface="Wingdings"/>
            </a:endParaRPr>
          </a:p>
        </p:txBody>
      </p:sp>
      <p:sp>
        <p:nvSpPr>
          <p:cNvPr id="148483" name="Text Placeholder 2"/>
          <p:cNvSpPr>
            <a:spLocks noGrp="1"/>
          </p:cNvSpPr>
          <p:nvPr>
            <p:ph type="body" idx="1"/>
          </p:nvPr>
        </p:nvSpPr>
        <p:spPr>
          <a:xfrm>
            <a:off x="381000" y="1600200"/>
            <a:ext cx="7620000" cy="4800600"/>
          </a:xfrm>
        </p:spPr>
        <p:txBody>
          <a:bodyPr/>
          <a:lstStyle/>
          <a:p>
            <a:r>
              <a:rPr lang="en-US" smtClean="0">
                <a:sym typeface="Wingdings" pitchFamily="2" charset="2"/>
              </a:rPr>
              <a:t>Why.   Owner’s pass-through business won’t be treated as an investment. If sell interest – deemed like asset sale.</a:t>
            </a:r>
          </a:p>
          <a:p>
            <a:pPr lvl="1"/>
            <a:r>
              <a:rPr lang="en-US" smtClean="0">
                <a:sym typeface="Wingdings" pitchFamily="2" charset="2"/>
              </a:rPr>
              <a:t>How:  “look-through”:  Had entity its assets (“deemed sale”) at FMV, what portion would be business income?  (Prop. Treas. Reg. Section 1.1411-7).  </a:t>
            </a:r>
          </a:p>
          <a:p>
            <a:pPr lvl="1"/>
            <a:r>
              <a:rPr lang="en-US" smtClean="0">
                <a:sym typeface="Wingdings" pitchFamily="2" charset="2"/>
              </a:rPr>
              <a:t>Trade/business portion is excluded from NII “net gain from disposition”.</a:t>
            </a:r>
          </a:p>
          <a:p>
            <a:pPr lvl="1"/>
            <a:r>
              <a:rPr lang="en-US" smtClean="0">
                <a:sym typeface="Wingdings" pitchFamily="2" charset="2"/>
              </a:rPr>
              <a:t>Complicated Computation  - difficult to qualify.</a:t>
            </a:r>
          </a:p>
          <a:p>
            <a:r>
              <a:rPr lang="en-US" smtClean="0">
                <a:sym typeface="Wingdings" pitchFamily="2" charset="2"/>
              </a:rPr>
              <a:t>NOTE!:  Does not apply to owner of C Corp!</a:t>
            </a:r>
            <a:endParaRPr lang="en-US" dirty="0" smtClean="0"/>
          </a:p>
        </p:txBody>
      </p:sp>
      <p:sp>
        <p:nvSpPr>
          <p:cNvPr id="148484" name="Slide Number Placeholder 5"/>
          <p:cNvSpPr>
            <a:spLocks noGrp="1"/>
          </p:cNvSpPr>
          <p:nvPr>
            <p:ph type="sldNum" sz="quarter" idx="12"/>
          </p:nvPr>
        </p:nvSpPr>
        <p:spPr/>
        <p:txBody>
          <a:bodyPr/>
          <a:lstStyle/>
          <a:p>
            <a:fld id="{4FE8D0DD-8FC0-4FF5-B498-F3E896ACACF0}" type="slidenum">
              <a:rPr lang="en-US">
                <a:solidFill>
                  <a:srgbClr val="045C75"/>
                </a:solidFill>
              </a:rPr>
              <a:pPr/>
              <a:t>63</a:t>
            </a:fld>
            <a:endParaRPr lang="en-US" dirty="0">
              <a:solidFill>
                <a:srgbClr val="045C75"/>
              </a:solidFill>
            </a:endParaRPr>
          </a:p>
        </p:txBody>
      </p:sp>
    </p:spTree>
    <p:extLst>
      <p:ext uri="{BB962C8B-B14F-4D97-AF65-F5344CB8AC3E}">
        <p14:creationId xmlns:p14="http://schemas.microsoft.com/office/powerpoint/2010/main" val="21226072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Wingdings"/>
              </a:rPr>
              <a:t>Planning:  Look Through Rule</a:t>
            </a:r>
            <a:endParaRPr lang="en-US" dirty="0">
              <a:sym typeface="Wingdings"/>
            </a:endParaRPr>
          </a:p>
        </p:txBody>
      </p:sp>
      <p:sp>
        <p:nvSpPr>
          <p:cNvPr id="149507" name="Text Placeholder 2"/>
          <p:cNvSpPr>
            <a:spLocks noGrp="1"/>
          </p:cNvSpPr>
          <p:nvPr>
            <p:ph idx="1"/>
          </p:nvPr>
        </p:nvSpPr>
        <p:spPr/>
        <p:txBody>
          <a:bodyPr/>
          <a:lstStyle/>
          <a:p>
            <a:r>
              <a:rPr lang="en-US" b="1" dirty="0" smtClean="0"/>
              <a:t>Summary</a:t>
            </a:r>
          </a:p>
          <a:p>
            <a:pPr lvl="1"/>
            <a:r>
              <a:rPr lang="en-US" dirty="0" smtClean="0"/>
              <a:t>T’s gain from sale of interest is bifurcated:  </a:t>
            </a:r>
          </a:p>
          <a:p>
            <a:pPr lvl="2"/>
            <a:r>
              <a:rPr lang="en-US" dirty="0" smtClean="0"/>
              <a:t>if part of gain from sale relates to trade/business portion sold, total gain included in NII is reduced (negative adjustment)</a:t>
            </a:r>
          </a:p>
          <a:p>
            <a:pPr lvl="1"/>
            <a:r>
              <a:rPr lang="en-US" dirty="0" smtClean="0"/>
              <a:t>T’s loss bifurcated:  if part of loss from sale relates to trade/business sold, total loss is reduced – offset against other disposition gains is less (positive adjustment)</a:t>
            </a:r>
          </a:p>
          <a:p>
            <a:pPr lvl="1"/>
            <a:r>
              <a:rPr lang="en-US" dirty="0" smtClean="0">
                <a:sym typeface="Wingdings" pitchFamily="2" charset="2"/>
              </a:rPr>
              <a:t></a:t>
            </a:r>
            <a:r>
              <a:rPr lang="en-US" dirty="0" smtClean="0"/>
              <a:t>“Excess” = deemed investment gain/loss</a:t>
            </a:r>
          </a:p>
          <a:p>
            <a:r>
              <a:rPr lang="en-US" dirty="0" smtClean="0"/>
              <a:t>Note:  Adjustment doesn’t increase total gain or total loss from sale of interest.</a:t>
            </a:r>
          </a:p>
        </p:txBody>
      </p:sp>
      <p:sp>
        <p:nvSpPr>
          <p:cNvPr id="149508" name="Slide Number Placeholder 5"/>
          <p:cNvSpPr>
            <a:spLocks noGrp="1"/>
          </p:cNvSpPr>
          <p:nvPr>
            <p:ph type="sldNum" sz="quarter" idx="12"/>
          </p:nvPr>
        </p:nvSpPr>
        <p:spPr/>
        <p:txBody>
          <a:bodyPr/>
          <a:lstStyle/>
          <a:p>
            <a:fld id="{FC366251-DB65-467B-87F0-AC641D0230DB}" type="slidenum">
              <a:rPr lang="en-US">
                <a:solidFill>
                  <a:srgbClr val="045C75"/>
                </a:solidFill>
              </a:rPr>
              <a:pPr/>
              <a:t>64</a:t>
            </a:fld>
            <a:endParaRPr lang="en-US" dirty="0">
              <a:solidFill>
                <a:srgbClr val="045C75"/>
              </a:solidFill>
            </a:endParaRPr>
          </a:p>
        </p:txBody>
      </p:sp>
    </p:spTree>
    <p:extLst>
      <p:ext uri="{BB962C8B-B14F-4D97-AF65-F5344CB8AC3E}">
        <p14:creationId xmlns:p14="http://schemas.microsoft.com/office/powerpoint/2010/main" val="3723762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a:rPr>
              <a:t>Planning:  Look-Through Steps</a:t>
            </a:r>
            <a:endParaRPr lang="en-US" dirty="0">
              <a:sym typeface="Wingdings"/>
            </a:endParaRPr>
          </a:p>
        </p:txBody>
      </p:sp>
      <p:sp>
        <p:nvSpPr>
          <p:cNvPr id="150531" name="Text Placeholder 2"/>
          <p:cNvSpPr>
            <a:spLocks noGrp="1"/>
          </p:cNvSpPr>
          <p:nvPr>
            <p:ph idx="1"/>
          </p:nvPr>
        </p:nvSpPr>
        <p:spPr/>
        <p:txBody>
          <a:bodyPr/>
          <a:lstStyle/>
          <a:p>
            <a:r>
              <a:rPr lang="en-US" dirty="0" smtClean="0">
                <a:sym typeface="Wingdings" pitchFamily="2" charset="2"/>
              </a:rPr>
              <a:t>1. Compute total gain/loss from disposition of interest.</a:t>
            </a:r>
          </a:p>
          <a:p>
            <a:r>
              <a:rPr lang="en-US" dirty="0" smtClean="0">
                <a:sym typeface="Wingdings" pitchFamily="2" charset="2"/>
              </a:rPr>
              <a:t>2.  Compute entity level total gain/loss from deemed FMV sale;</a:t>
            </a:r>
          </a:p>
          <a:p>
            <a:r>
              <a:rPr lang="en-US" dirty="0" smtClean="0">
                <a:sym typeface="Wingdings" pitchFamily="2" charset="2"/>
              </a:rPr>
              <a:t>3.  Compute gain/loss deemed for each separate entity asset (including goodwill);</a:t>
            </a:r>
          </a:p>
          <a:p>
            <a:r>
              <a:rPr lang="en-US" dirty="0" smtClean="0">
                <a:sym typeface="Wingdings" pitchFamily="2" charset="2"/>
              </a:rPr>
              <a:t>4.  Multiply % interest sold x each gain/loss (the look through);</a:t>
            </a:r>
          </a:p>
          <a:p>
            <a:r>
              <a:rPr lang="en-US" dirty="0" smtClean="0">
                <a:sym typeface="Wingdings" pitchFamily="2" charset="2"/>
              </a:rPr>
              <a:t>5.  Sort gain/loss between:</a:t>
            </a:r>
          </a:p>
          <a:p>
            <a:pPr lvl="1"/>
            <a:r>
              <a:rPr lang="en-US" dirty="0" smtClean="0">
                <a:sym typeface="Wingdings" pitchFamily="2" charset="2"/>
              </a:rPr>
              <a:t> (</a:t>
            </a:r>
            <a:r>
              <a:rPr lang="en-US" dirty="0" err="1" smtClean="0">
                <a:sym typeface="Wingdings" pitchFamily="2" charset="2"/>
              </a:rPr>
              <a:t>i</a:t>
            </a:r>
            <a:r>
              <a:rPr lang="en-US" dirty="0" smtClean="0">
                <a:sym typeface="Wingdings" pitchFamily="2" charset="2"/>
              </a:rPr>
              <a:t>) net investment income and </a:t>
            </a:r>
          </a:p>
          <a:p>
            <a:pPr lvl="1"/>
            <a:r>
              <a:rPr lang="en-US" dirty="0" smtClean="0">
                <a:sym typeface="Wingdings" pitchFamily="2" charset="2"/>
              </a:rPr>
              <a:t>(ii) excluded income (e.g., trade or business income.)</a:t>
            </a:r>
          </a:p>
        </p:txBody>
      </p:sp>
      <p:sp>
        <p:nvSpPr>
          <p:cNvPr id="150532" name="Slide Number Placeholder 5"/>
          <p:cNvSpPr>
            <a:spLocks noGrp="1"/>
          </p:cNvSpPr>
          <p:nvPr>
            <p:ph type="sldNum" sz="quarter" idx="12"/>
          </p:nvPr>
        </p:nvSpPr>
        <p:spPr/>
        <p:txBody>
          <a:bodyPr/>
          <a:lstStyle/>
          <a:p>
            <a:fld id="{71FF417E-1C02-441C-83F3-04B05B390860}" type="slidenum">
              <a:rPr lang="en-US">
                <a:solidFill>
                  <a:srgbClr val="045C75"/>
                </a:solidFill>
              </a:rPr>
              <a:pPr/>
              <a:t>65</a:t>
            </a:fld>
            <a:endParaRPr lang="en-US" dirty="0">
              <a:solidFill>
                <a:srgbClr val="045C75"/>
              </a:solidFill>
            </a:endParaRPr>
          </a:p>
        </p:txBody>
      </p:sp>
    </p:spTree>
    <p:extLst>
      <p:ext uri="{BB962C8B-B14F-4D97-AF65-F5344CB8AC3E}">
        <p14:creationId xmlns:p14="http://schemas.microsoft.com/office/powerpoint/2010/main" val="642258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ym typeface="Wingdings"/>
              </a:rPr>
              <a:t>Planning To Minimize Risks</a:t>
            </a:r>
            <a:endParaRPr lang="en-US" dirty="0">
              <a:sym typeface="Wingdings"/>
            </a:endParaRPr>
          </a:p>
        </p:txBody>
      </p:sp>
      <p:sp>
        <p:nvSpPr>
          <p:cNvPr id="146435" name="Text Placeholder 2"/>
          <p:cNvSpPr>
            <a:spLocks noGrp="1"/>
          </p:cNvSpPr>
          <p:nvPr>
            <p:ph idx="1"/>
          </p:nvPr>
        </p:nvSpPr>
        <p:spPr/>
        <p:txBody>
          <a:bodyPr/>
          <a:lstStyle/>
          <a:p>
            <a:r>
              <a:rPr lang="en-US" smtClean="0">
                <a:sym typeface="Wingdings" pitchFamily="2" charset="2"/>
              </a:rPr>
              <a:t>SET/469 Cases often have bad LLC documents and records.</a:t>
            </a:r>
          </a:p>
          <a:p>
            <a:r>
              <a:rPr lang="en-US" smtClean="0">
                <a:sym typeface="Wingdings" pitchFamily="2" charset="2"/>
              </a:rPr>
              <a:t>Good Documents.  </a:t>
            </a:r>
          </a:p>
          <a:p>
            <a:pPr lvl="1"/>
            <a:r>
              <a:rPr lang="en-US" smtClean="0">
                <a:sym typeface="Wingdings" pitchFamily="2" charset="2"/>
              </a:rPr>
              <a:t>Have a “clean” LLC Formation.  Articles, Operating Agreement.</a:t>
            </a:r>
          </a:p>
          <a:p>
            <a:pPr lvl="1"/>
            <a:r>
              <a:rPr lang="en-US" smtClean="0">
                <a:sym typeface="Wingdings" pitchFamily="2" charset="2"/>
              </a:rPr>
              <a:t>Follow well drafted allocation/distribution provisions</a:t>
            </a:r>
          </a:p>
          <a:p>
            <a:pPr lvl="2"/>
            <a:r>
              <a:rPr lang="en-US" smtClean="0">
                <a:sym typeface="Wingdings" pitchFamily="2" charset="2"/>
              </a:rPr>
              <a:t>Guaranteed Payments for “Services” (non-rental LLCs)</a:t>
            </a:r>
          </a:p>
          <a:p>
            <a:pPr lvl="2"/>
            <a:r>
              <a:rPr lang="en-US" smtClean="0">
                <a:sym typeface="Wingdings" pitchFamily="2" charset="2"/>
              </a:rPr>
              <a:t>Consider two-class memberships or requiring managers.</a:t>
            </a:r>
          </a:p>
          <a:p>
            <a:r>
              <a:rPr lang="en-US" smtClean="0">
                <a:sym typeface="Wingdings" pitchFamily="2" charset="2"/>
              </a:rPr>
              <a:t>Good Records</a:t>
            </a:r>
          </a:p>
          <a:p>
            <a:pPr lvl="1"/>
            <a:r>
              <a:rPr lang="en-US" smtClean="0">
                <a:sym typeface="Wingdings" pitchFamily="2" charset="2"/>
              </a:rPr>
              <a:t>Track hours/activities for “active” trade or business</a:t>
            </a:r>
          </a:p>
          <a:p>
            <a:pPr lvl="1"/>
            <a:r>
              <a:rPr lang="en-US" smtClean="0">
                <a:sym typeface="Wingdings" pitchFamily="2" charset="2"/>
              </a:rPr>
              <a:t>Keep good accounting records</a:t>
            </a:r>
          </a:p>
          <a:p>
            <a:r>
              <a:rPr lang="en-US" smtClean="0">
                <a:sym typeface="Wingdings" pitchFamily="2" charset="2"/>
              </a:rPr>
              <a:t>Good Tax Advice</a:t>
            </a:r>
          </a:p>
          <a:p>
            <a:pPr lvl="1"/>
            <a:r>
              <a:rPr lang="en-US" smtClean="0">
                <a:sym typeface="Wingdings" pitchFamily="2" charset="2"/>
              </a:rPr>
              <a:t>Identify SET/NIIT issues, advise on risks and set strategies</a:t>
            </a:r>
          </a:p>
          <a:p>
            <a:r>
              <a:rPr lang="en-US" smtClean="0">
                <a:sym typeface="Wingdings" pitchFamily="2" charset="2"/>
              </a:rPr>
              <a:t>Encourage the IRS to challenge someone else. </a:t>
            </a:r>
            <a:endParaRPr lang="en-US" dirty="0" smtClean="0">
              <a:sym typeface="Wingdings" pitchFamily="2" charset="2"/>
            </a:endParaRPr>
          </a:p>
        </p:txBody>
      </p:sp>
      <p:sp>
        <p:nvSpPr>
          <p:cNvPr id="146436" name="Slide Number Placeholder 5"/>
          <p:cNvSpPr>
            <a:spLocks noGrp="1"/>
          </p:cNvSpPr>
          <p:nvPr>
            <p:ph type="sldNum" sz="quarter" idx="12"/>
          </p:nvPr>
        </p:nvSpPr>
        <p:spPr/>
        <p:txBody>
          <a:bodyPr/>
          <a:lstStyle/>
          <a:p>
            <a:fld id="{B689FCB9-26B2-48D9-9A98-C9704E14C794}" type="slidenum">
              <a:rPr lang="en-US">
                <a:solidFill>
                  <a:srgbClr val="045C75"/>
                </a:solidFill>
              </a:rPr>
              <a:pPr/>
              <a:t>66</a:t>
            </a:fld>
            <a:endParaRPr lang="en-US" dirty="0">
              <a:solidFill>
                <a:srgbClr val="045C75"/>
              </a:solidFill>
            </a:endParaRPr>
          </a:p>
        </p:txBody>
      </p:sp>
    </p:spTree>
    <p:extLst>
      <p:ext uri="{BB962C8B-B14F-4D97-AF65-F5344CB8AC3E}">
        <p14:creationId xmlns:p14="http://schemas.microsoft.com/office/powerpoint/2010/main" val="10901550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Other </a:t>
            </a:r>
            <a:r>
              <a:rPr lang="en-US" sz="4200" dirty="0" smtClean="0">
                <a:solidFill>
                  <a:schemeClr val="accent1">
                    <a:lumMod val="75000"/>
                  </a:schemeClr>
                </a:solidFill>
                <a:effectLst>
                  <a:outerShdw blurRad="38100" dist="38100" dir="2700000" algn="tl">
                    <a:srgbClr val="000000">
                      <a:alpha val="43137"/>
                    </a:srgbClr>
                  </a:outerShdw>
                </a:effectLst>
              </a:rPr>
              <a:t>LLC/High Income Strategies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55651" name="Content Placeholder 2"/>
          <p:cNvSpPr>
            <a:spLocks noGrp="1"/>
          </p:cNvSpPr>
          <p:nvPr>
            <p:ph idx="1"/>
          </p:nvPr>
        </p:nvSpPr>
        <p:spPr/>
        <p:txBody>
          <a:bodyPr>
            <a:normAutofit/>
          </a:bodyPr>
          <a:lstStyle/>
          <a:p>
            <a:pPr eaLnBrk="1" hangingPunct="1">
              <a:buFont typeface="Wingdings" pitchFamily="2" charset="2"/>
              <a:buChar char="§"/>
            </a:pPr>
            <a:r>
              <a:rPr lang="en-US" sz="2400" dirty="0" smtClean="0"/>
              <a:t>Installment Sales</a:t>
            </a:r>
          </a:p>
          <a:p>
            <a:pPr eaLnBrk="1" hangingPunct="1">
              <a:buFont typeface="Wingdings" pitchFamily="2" charset="2"/>
              <a:buChar char="§"/>
            </a:pPr>
            <a:r>
              <a:rPr lang="en-US" sz="2400" dirty="0" smtClean="0"/>
              <a:t>Section 1031 Exchanges</a:t>
            </a:r>
          </a:p>
          <a:p>
            <a:pPr eaLnBrk="1" hangingPunct="1">
              <a:buFont typeface="Wingdings" pitchFamily="2" charset="2"/>
              <a:buChar char="§"/>
            </a:pPr>
            <a:r>
              <a:rPr lang="en-US" sz="2400" dirty="0" smtClean="0"/>
              <a:t>Charitable Donation of Appreciated Property</a:t>
            </a:r>
          </a:p>
          <a:p>
            <a:pPr eaLnBrk="1" hangingPunct="1">
              <a:buFont typeface="Wingdings" pitchFamily="2" charset="2"/>
              <a:buChar char="§"/>
            </a:pPr>
            <a:r>
              <a:rPr lang="en-US" sz="2400" dirty="0" smtClean="0"/>
              <a:t>Distributing investment assets</a:t>
            </a:r>
          </a:p>
          <a:p>
            <a:pPr eaLnBrk="1" hangingPunct="1">
              <a:buFont typeface="Wingdings" pitchFamily="2" charset="2"/>
              <a:buChar char="§"/>
            </a:pPr>
            <a:r>
              <a:rPr lang="en-US" sz="2400" dirty="0" smtClean="0"/>
              <a:t>Successor Trusts (active Trustee) – see above</a:t>
            </a:r>
          </a:p>
          <a:p>
            <a:pPr eaLnBrk="1" hangingPunct="1">
              <a:buFont typeface="Wingdings" pitchFamily="2" charset="2"/>
              <a:buChar char="§"/>
            </a:pPr>
            <a:r>
              <a:rPr lang="en-US" sz="2400" dirty="0" smtClean="0"/>
              <a:t>Spreading Investment Income (Family Limited Partnerships &amp; LLCs)</a:t>
            </a:r>
          </a:p>
          <a:p>
            <a:pPr eaLnBrk="1" hangingPunct="1">
              <a:buFont typeface="Wingdings" pitchFamily="2" charset="2"/>
              <a:buChar char="§"/>
            </a:pPr>
            <a:r>
              <a:rPr lang="en-US" sz="2400" dirty="0" smtClean="0"/>
              <a:t>Suitable Investments</a:t>
            </a:r>
          </a:p>
          <a:p>
            <a:pPr eaLnBrk="1" hangingPunct="1">
              <a:buFont typeface="Wingdings" pitchFamily="2" charset="2"/>
              <a:buChar char="§"/>
            </a:pPr>
            <a:r>
              <a:rPr lang="en-US" sz="2400" dirty="0" smtClean="0"/>
              <a:t>Managing Estate or Trust Distributions</a:t>
            </a:r>
          </a:p>
          <a:p>
            <a:pPr eaLnBrk="1" hangingPunct="1">
              <a:buFont typeface="Wingdings" pitchFamily="2" charset="2"/>
              <a:buChar char="§"/>
            </a:pPr>
            <a:r>
              <a:rPr lang="en-US" sz="2400" dirty="0" smtClean="0"/>
              <a:t>Creating Material Participation in Passive Activities</a:t>
            </a:r>
          </a:p>
        </p:txBody>
      </p:sp>
      <p:sp>
        <p:nvSpPr>
          <p:cNvPr id="1556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62C52C-B39D-4E5F-8E5A-8EA9F3651904}" type="slidenum">
              <a:rPr lang="en-US" smtClean="0">
                <a:solidFill>
                  <a:srgbClr val="045C75"/>
                </a:solidFill>
              </a:rPr>
              <a:pPr/>
              <a:t>67</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Other </a:t>
            </a:r>
            <a:r>
              <a:rPr lang="en-US" sz="4200" dirty="0" smtClean="0">
                <a:solidFill>
                  <a:schemeClr val="accent1">
                    <a:lumMod val="75000"/>
                  </a:schemeClr>
                </a:solidFill>
                <a:effectLst>
                  <a:outerShdw blurRad="38100" dist="38100" dir="2700000" algn="tl">
                    <a:srgbClr val="000000">
                      <a:alpha val="43137"/>
                    </a:srgbClr>
                  </a:outerShdw>
                </a:effectLst>
              </a:rPr>
              <a:t>LLC/High Income Strategies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55651" name="Content Placeholder 2"/>
          <p:cNvSpPr>
            <a:spLocks noGrp="1"/>
          </p:cNvSpPr>
          <p:nvPr>
            <p:ph idx="1"/>
          </p:nvPr>
        </p:nvSpPr>
        <p:spPr>
          <a:xfrm>
            <a:off x="457200" y="1371600"/>
            <a:ext cx="7620000" cy="5029200"/>
          </a:xfrm>
        </p:spPr>
        <p:txBody>
          <a:bodyPr>
            <a:normAutofit/>
          </a:bodyPr>
          <a:lstStyle/>
          <a:p>
            <a:pPr eaLnBrk="1" hangingPunct="1">
              <a:buFont typeface="Wingdings" pitchFamily="2" charset="2"/>
              <a:buChar char="§"/>
            </a:pPr>
            <a:r>
              <a:rPr lang="en-US" sz="2400" dirty="0" smtClean="0"/>
              <a:t>Family Limited Partnerships</a:t>
            </a:r>
          </a:p>
          <a:p>
            <a:pPr lvl="1">
              <a:buFont typeface="Wingdings" pitchFamily="2" charset="2"/>
              <a:buChar char="§"/>
            </a:pPr>
            <a:r>
              <a:rPr lang="en-US" dirty="0" smtClean="0"/>
              <a:t>Purpose:  shift income to other family members</a:t>
            </a:r>
          </a:p>
          <a:p>
            <a:pPr lvl="1">
              <a:buFont typeface="Wingdings" pitchFamily="2" charset="2"/>
              <a:buChar char="§"/>
            </a:pPr>
            <a:r>
              <a:rPr lang="en-US" dirty="0" smtClean="0"/>
              <a:t>How:  </a:t>
            </a:r>
          </a:p>
          <a:p>
            <a:pPr lvl="2">
              <a:buFont typeface="Wingdings" pitchFamily="2" charset="2"/>
              <a:buChar char="§"/>
            </a:pPr>
            <a:r>
              <a:rPr lang="en-US" dirty="0" smtClean="0"/>
              <a:t>Form partnership/LLC</a:t>
            </a:r>
          </a:p>
          <a:p>
            <a:pPr lvl="2">
              <a:buFont typeface="Wingdings" pitchFamily="2" charset="2"/>
              <a:buChar char="§"/>
            </a:pPr>
            <a:r>
              <a:rPr lang="en-US" dirty="0" smtClean="0"/>
              <a:t>Gift FLP interests – wealth shifting; but retain interest in FLP.</a:t>
            </a:r>
          </a:p>
          <a:p>
            <a:pPr lvl="1">
              <a:buFont typeface="Wingdings" pitchFamily="2" charset="2"/>
              <a:buChar char="§"/>
            </a:pPr>
            <a:r>
              <a:rPr lang="en-US" dirty="0" smtClean="0"/>
              <a:t>Capital should be material income producing factor</a:t>
            </a:r>
          </a:p>
          <a:p>
            <a:pPr lvl="1">
              <a:buFont typeface="Wingdings" pitchFamily="2" charset="2"/>
              <a:buChar char="§"/>
            </a:pPr>
            <a:r>
              <a:rPr lang="en-US" dirty="0" smtClean="0"/>
              <a:t>Use trusts for minors</a:t>
            </a:r>
          </a:p>
          <a:p>
            <a:pPr eaLnBrk="1" hangingPunct="1">
              <a:buFont typeface="Wingdings" pitchFamily="2" charset="2"/>
              <a:buChar char="§"/>
            </a:pPr>
            <a:r>
              <a:rPr lang="en-US" sz="2400" dirty="0" smtClean="0"/>
              <a:t>Reverse Family Limited Partnership</a:t>
            </a:r>
          </a:p>
          <a:p>
            <a:pPr lvl="1">
              <a:buFont typeface="Wingdings" pitchFamily="2" charset="2"/>
              <a:buChar char="§"/>
            </a:pPr>
            <a:r>
              <a:rPr lang="en-US" dirty="0" smtClean="0"/>
              <a:t>Purpose:  Shift income (same as above) &amp; convert OI into LTCG.</a:t>
            </a:r>
          </a:p>
          <a:p>
            <a:pPr lvl="1">
              <a:buFont typeface="Wingdings" pitchFamily="2" charset="2"/>
              <a:buChar char="§"/>
            </a:pPr>
            <a:r>
              <a:rPr lang="en-US" dirty="0" smtClean="0"/>
              <a:t>How:  Installment sale to 2</a:t>
            </a:r>
            <a:r>
              <a:rPr lang="en-US" baseline="30000" dirty="0" smtClean="0"/>
              <a:t>nd</a:t>
            </a:r>
            <a:r>
              <a:rPr lang="en-US" dirty="0" smtClean="0"/>
              <a:t> generation to retain some income</a:t>
            </a:r>
          </a:p>
          <a:p>
            <a:pPr lvl="1">
              <a:buFont typeface="Wingdings" pitchFamily="2" charset="2"/>
              <a:buChar char="§"/>
            </a:pPr>
            <a:r>
              <a:rPr lang="en-US" dirty="0" smtClean="0"/>
              <a:t>2</a:t>
            </a:r>
            <a:r>
              <a:rPr lang="en-US" baseline="30000" dirty="0" smtClean="0"/>
              <a:t>nd</a:t>
            </a:r>
            <a:r>
              <a:rPr lang="en-US" dirty="0" smtClean="0"/>
              <a:t> Generation contributes property to partnership/LLC</a:t>
            </a:r>
          </a:p>
          <a:p>
            <a:pPr lvl="1">
              <a:buFont typeface="Wingdings" pitchFamily="2" charset="2"/>
              <a:buChar char="§"/>
            </a:pPr>
            <a:r>
              <a:rPr lang="en-US" dirty="0" smtClean="0"/>
              <a:t>1</a:t>
            </a:r>
            <a:r>
              <a:rPr lang="en-US" baseline="30000" dirty="0" smtClean="0"/>
              <a:t>st</a:t>
            </a:r>
            <a:r>
              <a:rPr lang="en-US" dirty="0" smtClean="0"/>
              <a:t> Generation no longer manages.</a:t>
            </a:r>
          </a:p>
          <a:p>
            <a:pPr lvl="1">
              <a:buFont typeface="Wingdings" pitchFamily="2" charset="2"/>
              <a:buChar char="§"/>
            </a:pPr>
            <a:r>
              <a:rPr lang="en-US" dirty="0" smtClean="0"/>
              <a:t>Use trusts for minors and to help on down payment</a:t>
            </a:r>
          </a:p>
          <a:p>
            <a:pPr lvl="1">
              <a:buFont typeface="Wingdings" pitchFamily="2" charset="2"/>
              <a:buChar char="§"/>
            </a:pPr>
            <a:endParaRPr lang="en-US" dirty="0" smtClean="0"/>
          </a:p>
        </p:txBody>
      </p:sp>
      <p:sp>
        <p:nvSpPr>
          <p:cNvPr id="1556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62C52C-B39D-4E5F-8E5A-8EA9F3651904}" type="slidenum">
              <a:rPr lang="en-US" smtClean="0">
                <a:solidFill>
                  <a:srgbClr val="045C75"/>
                </a:solidFill>
              </a:rPr>
              <a:pPr/>
              <a:t>68</a:t>
            </a:fld>
            <a:endParaRPr lang="en-US" dirty="0" smtClean="0">
              <a:solidFill>
                <a:srgbClr val="045C75"/>
              </a:solidFill>
            </a:endParaRPr>
          </a:p>
        </p:txBody>
      </p:sp>
    </p:spTree>
    <p:extLst>
      <p:ext uri="{BB962C8B-B14F-4D97-AF65-F5344CB8AC3E}">
        <p14:creationId xmlns:p14="http://schemas.microsoft.com/office/powerpoint/2010/main" val="25743730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Other </a:t>
            </a:r>
            <a:r>
              <a:rPr lang="en-US" sz="4200" dirty="0" smtClean="0">
                <a:solidFill>
                  <a:schemeClr val="accent1">
                    <a:lumMod val="75000"/>
                  </a:schemeClr>
                </a:solidFill>
                <a:effectLst>
                  <a:outerShdw blurRad="38100" dist="38100" dir="2700000" algn="tl">
                    <a:srgbClr val="000000">
                      <a:alpha val="43137"/>
                    </a:srgbClr>
                  </a:outerShdw>
                </a:effectLst>
              </a:rPr>
              <a:t>LLC/High Income Strategies</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155651" name="Content Placeholder 2"/>
          <p:cNvSpPr>
            <a:spLocks noGrp="1"/>
          </p:cNvSpPr>
          <p:nvPr>
            <p:ph idx="1"/>
          </p:nvPr>
        </p:nvSpPr>
        <p:spPr/>
        <p:txBody>
          <a:bodyPr>
            <a:normAutofit/>
          </a:bodyPr>
          <a:lstStyle/>
          <a:p>
            <a:pPr eaLnBrk="1" hangingPunct="1">
              <a:buFont typeface="Wingdings" pitchFamily="2" charset="2"/>
              <a:buChar char="§"/>
            </a:pPr>
            <a:r>
              <a:rPr lang="en-US" sz="2400" dirty="0" smtClean="0"/>
              <a:t>Charitable Remainder Trust</a:t>
            </a:r>
          </a:p>
          <a:p>
            <a:pPr lvl="1">
              <a:buFont typeface="Wingdings" pitchFamily="2" charset="2"/>
              <a:buChar char="§"/>
            </a:pPr>
            <a:r>
              <a:rPr lang="en-US" dirty="0" smtClean="0"/>
              <a:t>Why:  Avoid tax on appreciation, still need cash flow</a:t>
            </a:r>
          </a:p>
          <a:p>
            <a:pPr lvl="1">
              <a:buFont typeface="Wingdings" pitchFamily="2" charset="2"/>
              <a:buChar char="§"/>
            </a:pPr>
            <a:r>
              <a:rPr lang="en-US" dirty="0" smtClean="0"/>
              <a:t>Why:  Interest in reducing NIIT</a:t>
            </a:r>
          </a:p>
          <a:p>
            <a:pPr lvl="1">
              <a:buFont typeface="Wingdings" pitchFamily="2" charset="2"/>
              <a:buChar char="§"/>
            </a:pPr>
            <a:r>
              <a:rPr lang="en-US" dirty="0" smtClean="0"/>
              <a:t>Charitable Intent.  Want to make gift during lifetime, but </a:t>
            </a:r>
          </a:p>
          <a:p>
            <a:pPr lvl="1">
              <a:buFont typeface="Wingdings" pitchFamily="2" charset="2"/>
              <a:buChar char="§"/>
            </a:pPr>
            <a:r>
              <a:rPr lang="en-US" dirty="0" smtClean="0"/>
              <a:t>Willing to accept ordinary income (downside)</a:t>
            </a:r>
          </a:p>
          <a:p>
            <a:pPr lvl="1">
              <a:buFont typeface="Wingdings" pitchFamily="2" charset="2"/>
              <a:buChar char="§"/>
            </a:pPr>
            <a:r>
              <a:rPr lang="en-US" dirty="0" smtClean="0"/>
              <a:t>NIIT avoided if AGI kept under $250K/year.</a:t>
            </a:r>
          </a:p>
          <a:p>
            <a:pPr lvl="1">
              <a:buFont typeface="Wingdings" pitchFamily="2" charset="2"/>
              <a:buChar char="§"/>
            </a:pPr>
            <a:r>
              <a:rPr lang="en-US" dirty="0" smtClean="0"/>
              <a:t>Steps:  1.  Form Charitable Remainder Trust</a:t>
            </a:r>
          </a:p>
          <a:p>
            <a:pPr lvl="1">
              <a:buFont typeface="Wingdings" pitchFamily="2" charset="2"/>
              <a:buChar char="§"/>
            </a:pPr>
            <a:r>
              <a:rPr lang="en-US" dirty="0" smtClean="0"/>
              <a:t>              2.  Make donation – charitable contribution deduction of</a:t>
            </a:r>
          </a:p>
          <a:p>
            <a:pPr marL="411480" lvl="1" indent="0">
              <a:buNone/>
            </a:pPr>
            <a:r>
              <a:rPr lang="en-US" dirty="0"/>
              <a:t>	 </a:t>
            </a:r>
            <a:r>
              <a:rPr lang="en-US" dirty="0" smtClean="0"/>
              <a:t>         of future interest – AGI limit 5/year carry-forward limit.</a:t>
            </a:r>
          </a:p>
          <a:p>
            <a:pPr lvl="1">
              <a:buFont typeface="Wingdings" pitchFamily="2" charset="2"/>
              <a:buChar char="§"/>
            </a:pPr>
            <a:r>
              <a:rPr lang="en-US" dirty="0" smtClean="0"/>
              <a:t>Downside – Whether NPV better depends on factors.  More effective when CG and OI rates are fairly close.  (Ronald Regan era).  Other options if not charitably minded. </a:t>
            </a:r>
          </a:p>
          <a:p>
            <a:pPr lvl="1">
              <a:buFont typeface="Wingdings" pitchFamily="2" charset="2"/>
              <a:buChar char="§"/>
            </a:pPr>
            <a:endParaRPr lang="en-US" dirty="0" smtClean="0"/>
          </a:p>
          <a:p>
            <a:pPr lvl="1">
              <a:buFont typeface="Wingdings" pitchFamily="2" charset="2"/>
              <a:buChar char="§"/>
            </a:pPr>
            <a:endParaRPr lang="en-US" dirty="0" smtClean="0"/>
          </a:p>
          <a:p>
            <a:pPr lvl="1">
              <a:buFont typeface="Wingdings" pitchFamily="2" charset="2"/>
              <a:buChar char="§"/>
            </a:pPr>
            <a:endParaRPr lang="en-US" dirty="0" smtClean="0"/>
          </a:p>
          <a:p>
            <a:pPr lvl="1">
              <a:buFont typeface="Wingdings" pitchFamily="2" charset="2"/>
              <a:buChar char="§"/>
            </a:pPr>
            <a:endParaRPr lang="en-US" dirty="0" smtClean="0"/>
          </a:p>
        </p:txBody>
      </p:sp>
      <p:sp>
        <p:nvSpPr>
          <p:cNvPr id="1556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62C52C-B39D-4E5F-8E5A-8EA9F3651904}" type="slidenum">
              <a:rPr lang="en-US" smtClean="0">
                <a:solidFill>
                  <a:srgbClr val="045C75"/>
                </a:solidFill>
              </a:rPr>
              <a:pPr/>
              <a:t>69</a:t>
            </a:fld>
            <a:endParaRPr lang="en-US" dirty="0" smtClean="0">
              <a:solidFill>
                <a:srgbClr val="045C75"/>
              </a:solidFill>
            </a:endParaRPr>
          </a:p>
        </p:txBody>
      </p:sp>
    </p:spTree>
    <p:extLst>
      <p:ext uri="{BB962C8B-B14F-4D97-AF65-F5344CB8AC3E}">
        <p14:creationId xmlns:p14="http://schemas.microsoft.com/office/powerpoint/2010/main" val="287030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Basics – Why do we care?</a:t>
            </a:r>
            <a:endParaRPr lang="en-US" sz="42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76400"/>
            <a:ext cx="7696200" cy="4724400"/>
          </a:xfrm>
        </p:spPr>
        <p:txBody>
          <a:bodyPr>
            <a:normAutofit/>
          </a:bodyPr>
          <a:lstStyle/>
          <a:p>
            <a:pPr indent="-246888">
              <a:buFont typeface="Wingdings 2"/>
              <a:buChar char=""/>
              <a:defRPr/>
            </a:pPr>
            <a:r>
              <a:rPr lang="en-US" dirty="0" smtClean="0"/>
              <a:t>Planning:  higher income individuals.</a:t>
            </a:r>
          </a:p>
          <a:p>
            <a:pPr lvl="1" indent="-246888">
              <a:buFont typeface="Wingdings 2"/>
              <a:buChar char=""/>
              <a:defRPr/>
            </a:pPr>
            <a:r>
              <a:rPr lang="en-US" dirty="0" smtClean="0">
                <a:sym typeface="Wingdings" panose="05000000000000000000" pitchFamily="2" charset="2"/>
              </a:rPr>
              <a:t> </a:t>
            </a:r>
            <a:r>
              <a:rPr lang="en-US" dirty="0" smtClean="0"/>
              <a:t>Tax Savings:  </a:t>
            </a:r>
            <a:r>
              <a:rPr lang="en-US" b="1" dirty="0" smtClean="0"/>
              <a:t>20%</a:t>
            </a:r>
            <a:r>
              <a:rPr lang="en-US" dirty="0" smtClean="0"/>
              <a:t> vs  </a:t>
            </a:r>
            <a:r>
              <a:rPr lang="en-US" b="1" dirty="0" smtClean="0"/>
              <a:t>23.8%</a:t>
            </a:r>
            <a:r>
              <a:rPr lang="en-US" dirty="0" smtClean="0"/>
              <a:t> Tax Rate;   </a:t>
            </a:r>
            <a:r>
              <a:rPr lang="en-US" b="1" dirty="0" smtClean="0"/>
              <a:t>39.6%</a:t>
            </a:r>
            <a:r>
              <a:rPr lang="en-US" dirty="0" smtClean="0"/>
              <a:t> vs </a:t>
            </a:r>
            <a:r>
              <a:rPr lang="en-US" b="1" dirty="0" smtClean="0"/>
              <a:t>42.4%</a:t>
            </a:r>
            <a:r>
              <a:rPr lang="en-US" dirty="0" smtClean="0"/>
              <a:t> Tax Rate</a:t>
            </a:r>
          </a:p>
          <a:p>
            <a:pPr lvl="1" indent="-246888">
              <a:buFont typeface="Wingdings 2"/>
              <a:buChar char=""/>
              <a:defRPr/>
            </a:pPr>
            <a:r>
              <a:rPr lang="en-US" dirty="0" smtClean="0">
                <a:sym typeface="Wingdings" panose="05000000000000000000" pitchFamily="2" charset="2"/>
              </a:rPr>
              <a:t> </a:t>
            </a:r>
            <a:r>
              <a:rPr lang="en-US" dirty="0" smtClean="0"/>
              <a:t>Each </a:t>
            </a:r>
            <a:r>
              <a:rPr lang="en-US" b="1" dirty="0" smtClean="0"/>
              <a:t>$250K</a:t>
            </a:r>
            <a:r>
              <a:rPr lang="en-US" dirty="0" smtClean="0"/>
              <a:t> not s/t 3.8% tax saves </a:t>
            </a:r>
            <a:r>
              <a:rPr lang="en-US" b="1" dirty="0" smtClean="0"/>
              <a:t>$9,750</a:t>
            </a:r>
            <a:r>
              <a:rPr lang="en-US" dirty="0" smtClean="0"/>
              <a:t>.</a:t>
            </a:r>
            <a:r>
              <a:rPr lang="en-US" sz="2200" dirty="0" smtClean="0"/>
              <a:t> </a:t>
            </a:r>
          </a:p>
          <a:p>
            <a:pPr indent="-246888">
              <a:buFont typeface="Wingdings 2"/>
              <a:buChar char=""/>
              <a:defRPr/>
            </a:pPr>
            <a:endParaRPr lang="en-US" dirty="0" smtClean="0"/>
          </a:p>
          <a:p>
            <a:pPr indent="-246888">
              <a:buFont typeface="Wingdings 2"/>
              <a:buChar char=""/>
              <a:defRPr/>
            </a:pPr>
            <a:r>
              <a:rPr lang="en-US" dirty="0" smtClean="0"/>
              <a:t>One-time events </a:t>
            </a:r>
            <a:r>
              <a:rPr lang="en-US" dirty="0" smtClean="0">
                <a:sym typeface="Wingdings" panose="05000000000000000000" pitchFamily="2" charset="2"/>
              </a:rPr>
              <a:t></a:t>
            </a:r>
            <a:r>
              <a:rPr lang="en-US" dirty="0" smtClean="0"/>
              <a:t> “high income” for regular folks.</a:t>
            </a:r>
          </a:p>
          <a:p>
            <a:pPr lvl="1" indent="-246888">
              <a:buFont typeface="Wingdings 2"/>
              <a:buChar char=""/>
              <a:defRPr/>
            </a:pPr>
            <a:r>
              <a:rPr lang="en-US" dirty="0" smtClean="0"/>
              <a:t>Personal residence or rental sale (e.g., bought 30 years ago)</a:t>
            </a:r>
          </a:p>
          <a:p>
            <a:pPr lvl="1" indent="-246888">
              <a:buFont typeface="Wingdings 2"/>
              <a:buChar char=""/>
              <a:defRPr/>
            </a:pPr>
            <a:r>
              <a:rPr lang="en-US" dirty="0" smtClean="0"/>
              <a:t>Big bonus (e.g. for retirement; relocation, incentive) </a:t>
            </a:r>
          </a:p>
          <a:p>
            <a:pPr lvl="1" indent="-246888">
              <a:buFont typeface="Wingdings 2"/>
              <a:buChar char=""/>
              <a:defRPr/>
            </a:pPr>
            <a:r>
              <a:rPr lang="en-US" dirty="0" smtClean="0"/>
              <a:t>Nonqualified  deferred compensation (“Rabbi Trust”)</a:t>
            </a:r>
          </a:p>
          <a:p>
            <a:pPr lvl="1" indent="-246888">
              <a:buFont typeface="Wingdings 2"/>
              <a:buChar char=""/>
              <a:defRPr/>
            </a:pPr>
            <a:r>
              <a:rPr lang="en-US" dirty="0" smtClean="0"/>
              <a:t>Early disposition of stock from ISO</a:t>
            </a:r>
          </a:p>
          <a:p>
            <a:pPr lvl="1" indent="-246888">
              <a:buFont typeface="Wingdings 2"/>
              <a:buChar char=""/>
              <a:defRPr/>
            </a:pPr>
            <a:r>
              <a:rPr lang="en-US" dirty="0" smtClean="0"/>
              <a:t>Involuntary conversions (if taxable)</a:t>
            </a:r>
          </a:p>
          <a:p>
            <a:pPr indent="-246888">
              <a:buFont typeface="Wingdings 2"/>
              <a:buChar char=""/>
              <a:defRPr/>
            </a:pPr>
            <a:endParaRPr lang="en-US" dirty="0"/>
          </a:p>
          <a:p>
            <a:pPr indent="-246888">
              <a:buFont typeface="Wingdings 2"/>
              <a:buChar char=""/>
              <a:defRPr/>
            </a:pPr>
            <a:r>
              <a:rPr lang="en-US" dirty="0" smtClean="0"/>
              <a:t>LLC member distributive shares have special planning options</a:t>
            </a:r>
          </a:p>
        </p:txBody>
      </p:sp>
      <p:sp>
        <p:nvSpPr>
          <p:cNvPr id="7987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635024B-6DBF-440B-80D6-E25048D30349}" type="slidenum">
              <a:rPr lang="en-US" smtClean="0">
                <a:solidFill>
                  <a:srgbClr val="045C75"/>
                </a:solidFill>
              </a:rPr>
              <a:pPr/>
              <a:t>7</a:t>
            </a:fld>
            <a:endParaRPr lang="en-US" dirty="0" smtClean="0">
              <a:solidFill>
                <a:srgbClr val="045C75"/>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54900" y="249613"/>
            <a:ext cx="193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3025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56674" name="Title 1"/>
          <p:cNvSpPr>
            <a:spLocks noGrp="1"/>
          </p:cNvSpPr>
          <p:nvPr>
            <p:ph type="ctrTitle"/>
          </p:nvPr>
        </p:nvSpPr>
        <p:spPr/>
        <p:txBody>
          <a:bodyPr/>
          <a:lstStyle/>
          <a:p>
            <a:pPr eaLnBrk="1" hangingPunct="1"/>
            <a:r>
              <a:rPr lang="en-US" dirty="0"/>
              <a:t>Proposals and Changes on the Horizon</a:t>
            </a:r>
          </a:p>
        </p:txBody>
      </p:sp>
      <p:sp>
        <p:nvSpPr>
          <p:cNvPr id="156675"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B1AC5F2-B48A-4E76-8E8D-2986C1AB9458}" type="slidenum">
              <a:rPr lang="en-US" smtClean="0">
                <a:solidFill>
                  <a:srgbClr val="045C75"/>
                </a:solidFill>
              </a:rPr>
              <a:pPr/>
              <a:t>70</a:t>
            </a:fld>
            <a:endParaRPr lang="en-US" dirty="0" smtClean="0">
              <a:solidFill>
                <a:srgbClr val="045C75"/>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Proposals and Changes</a:t>
            </a:r>
          </a:p>
        </p:txBody>
      </p:sp>
      <p:sp>
        <p:nvSpPr>
          <p:cNvPr id="157699" name="Content Placeholder 1"/>
          <p:cNvSpPr>
            <a:spLocks noGrp="1"/>
          </p:cNvSpPr>
          <p:nvPr>
            <p:ph idx="1"/>
          </p:nvPr>
        </p:nvSpPr>
        <p:spPr/>
        <p:txBody>
          <a:bodyPr/>
          <a:lstStyle/>
          <a:p>
            <a:pPr eaLnBrk="1" hangingPunct="1"/>
            <a:r>
              <a:rPr lang="en-US" b="1" dirty="0" smtClean="0"/>
              <a:t>Joint Committee SET proposal (2005)</a:t>
            </a:r>
          </a:p>
          <a:p>
            <a:pPr lvl="1" eaLnBrk="1" hangingPunct="1"/>
            <a:r>
              <a:rPr lang="en-US" dirty="0" smtClean="0"/>
              <a:t>Repeal limited partner exception</a:t>
            </a:r>
          </a:p>
          <a:p>
            <a:pPr lvl="1" eaLnBrk="1" hangingPunct="1"/>
            <a:r>
              <a:rPr lang="en-US" dirty="0" smtClean="0"/>
              <a:t>Partner that does not materially participate pays SET only on reasonable compensation for services</a:t>
            </a:r>
          </a:p>
          <a:p>
            <a:pPr lvl="1" eaLnBrk="1" hangingPunct="1"/>
            <a:r>
              <a:rPr lang="en-US" dirty="0" smtClean="0"/>
              <a:t>Investment income of a service partnership is subject to SET</a:t>
            </a:r>
          </a:p>
          <a:p>
            <a:pPr lvl="1" eaLnBrk="1" hangingPunct="1"/>
            <a:r>
              <a:rPr lang="en-US" dirty="0" smtClean="0"/>
              <a:t>S corporation is treated as a partnership for SET purposes</a:t>
            </a:r>
          </a:p>
        </p:txBody>
      </p:sp>
      <p:sp>
        <p:nvSpPr>
          <p:cNvPr id="15770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38A4406-933E-4325-B9BE-69C1586520DE}" type="slidenum">
              <a:rPr lang="en-US" smtClean="0">
                <a:solidFill>
                  <a:srgbClr val="045C75"/>
                </a:solidFill>
              </a:rPr>
              <a:pPr/>
              <a:t>71</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Proposals and Changes</a:t>
            </a:r>
          </a:p>
        </p:txBody>
      </p:sp>
      <p:sp>
        <p:nvSpPr>
          <p:cNvPr id="162819" name="Content Placeholder 1"/>
          <p:cNvSpPr>
            <a:spLocks noGrp="1"/>
          </p:cNvSpPr>
          <p:nvPr>
            <p:ph idx="1"/>
          </p:nvPr>
        </p:nvSpPr>
        <p:spPr/>
        <p:txBody>
          <a:bodyPr/>
          <a:lstStyle/>
          <a:p>
            <a:pPr eaLnBrk="1" hangingPunct="1"/>
            <a:r>
              <a:rPr lang="en-US" b="1" dirty="0" smtClean="0"/>
              <a:t>July 31, 2015 IRS 2015-2016 Priority Guidance Plan</a:t>
            </a:r>
          </a:p>
          <a:p>
            <a:pPr lvl="1" eaLnBrk="1" hangingPunct="1"/>
            <a:r>
              <a:rPr lang="en-US" dirty="0" smtClean="0"/>
              <a:t>Final Regulations Under Section 469(h)(2) – Ltd P’ships</a:t>
            </a:r>
          </a:p>
          <a:p>
            <a:pPr lvl="1" eaLnBrk="1" hangingPunct="1"/>
            <a:r>
              <a:rPr lang="en-US" dirty="0" smtClean="0"/>
              <a:t>Finalize open portions of Section 1411 regulations</a:t>
            </a:r>
          </a:p>
          <a:p>
            <a:pPr eaLnBrk="1" hangingPunct="1"/>
            <a:r>
              <a:rPr lang="en-US" b="1" dirty="0" smtClean="0"/>
              <a:t>AICPA Proposals to Treasury</a:t>
            </a:r>
          </a:p>
          <a:p>
            <a:pPr lvl="1" eaLnBrk="1" hangingPunct="1"/>
            <a:r>
              <a:rPr lang="en-US" dirty="0" smtClean="0"/>
              <a:t>Clarify material participation</a:t>
            </a:r>
          </a:p>
          <a:p>
            <a:pPr lvl="1" eaLnBrk="1" hangingPunct="1"/>
            <a:r>
              <a:rPr lang="en-US" dirty="0" smtClean="0"/>
              <a:t>Clean up of regulations/statutory reform</a:t>
            </a:r>
          </a:p>
          <a:p>
            <a:pPr eaLnBrk="1" hangingPunct="1"/>
            <a:r>
              <a:rPr lang="en-US" b="1" dirty="0" smtClean="0"/>
              <a:t>Buffet Rule </a:t>
            </a:r>
            <a:r>
              <a:rPr lang="en-US" dirty="0" smtClean="0"/>
              <a:t>(30% min tax on TI &gt; $1 million) – H. Clinton</a:t>
            </a:r>
          </a:p>
          <a:p>
            <a:pPr eaLnBrk="1" hangingPunct="1"/>
            <a:r>
              <a:rPr lang="en-US" b="1" dirty="0" smtClean="0"/>
              <a:t>Trump</a:t>
            </a:r>
            <a:r>
              <a:rPr lang="en-US" dirty="0" smtClean="0"/>
              <a:t> – eliminate AMT and the 3.8% NIIT.</a:t>
            </a:r>
          </a:p>
        </p:txBody>
      </p:sp>
      <p:sp>
        <p:nvSpPr>
          <p:cNvPr id="16282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FB2E45D-DA6A-4B56-A86D-0B4503FF55A7}" type="slidenum">
              <a:rPr lang="en-US" smtClean="0">
                <a:solidFill>
                  <a:srgbClr val="045C75"/>
                </a:solidFill>
              </a:rPr>
              <a:pPr/>
              <a:t>72</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Proposals and Changes</a:t>
            </a:r>
          </a:p>
        </p:txBody>
      </p:sp>
      <p:sp>
        <p:nvSpPr>
          <p:cNvPr id="2" name="Content Placeholder 1"/>
          <p:cNvSpPr>
            <a:spLocks noGrp="1"/>
          </p:cNvSpPr>
          <p:nvPr>
            <p:ph idx="1"/>
          </p:nvPr>
        </p:nvSpPr>
        <p:spPr>
          <a:xfrm>
            <a:off x="457200" y="1371600"/>
            <a:ext cx="7620000" cy="5029200"/>
          </a:xfrm>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sz="3500" dirty="0" smtClean="0"/>
              <a:t>AICPA asked the Treasury to clarify material </a:t>
            </a:r>
            <a:r>
              <a:rPr lang="en-US" sz="3500" dirty="0"/>
              <a:t>participation </a:t>
            </a:r>
            <a:r>
              <a:rPr lang="en-US" sz="3500" dirty="0" smtClean="0"/>
              <a:t>for trusts and estates:</a:t>
            </a:r>
            <a:r>
              <a:rPr lang="en-US" sz="3500" dirty="0"/>
              <a:t>  </a:t>
            </a:r>
          </a:p>
          <a:p>
            <a:pPr marL="640080" lvl="1" indent="-246888" eaLnBrk="1" fontAlgn="auto" hangingPunct="1">
              <a:spcAft>
                <a:spcPts val="0"/>
              </a:spcAft>
              <a:buFont typeface="Wingdings 2"/>
              <a:buChar char=""/>
              <a:defRPr/>
            </a:pPr>
            <a:r>
              <a:rPr lang="en-US" sz="3000" dirty="0" smtClean="0"/>
              <a:t>Follow the </a:t>
            </a:r>
            <a:r>
              <a:rPr lang="en-US" sz="3000" dirty="0"/>
              <a:t>two court </a:t>
            </a:r>
            <a:r>
              <a:rPr lang="en-US" sz="3000" dirty="0" smtClean="0"/>
              <a:t>decisions (Carter &amp; Aragona)</a:t>
            </a:r>
            <a:endParaRPr lang="en-US" sz="3000" dirty="0"/>
          </a:p>
          <a:p>
            <a:pPr marL="640080" lvl="1" indent="-246888" eaLnBrk="1" fontAlgn="auto" hangingPunct="1">
              <a:spcAft>
                <a:spcPts val="0"/>
              </a:spcAft>
              <a:buFont typeface="Wingdings 2"/>
              <a:buChar char=""/>
              <a:defRPr/>
            </a:pPr>
            <a:r>
              <a:rPr lang="en-US" sz="3000" dirty="0" smtClean="0"/>
              <a:t>Count all trustee/executor activities – capacity and personal ownership is irrelevant;</a:t>
            </a:r>
            <a:endParaRPr lang="en-US" sz="3000" dirty="0"/>
          </a:p>
          <a:p>
            <a:pPr marL="640080" lvl="1" indent="-246888" eaLnBrk="1" fontAlgn="auto" hangingPunct="1">
              <a:spcAft>
                <a:spcPts val="0"/>
              </a:spcAft>
              <a:buFont typeface="Wingdings 2"/>
              <a:buChar char=""/>
              <a:defRPr/>
            </a:pPr>
            <a:r>
              <a:rPr lang="en-US" sz="3000" dirty="0"/>
              <a:t>Count the activities of employees and agents </a:t>
            </a:r>
            <a:r>
              <a:rPr lang="en-US" sz="3000" dirty="0" smtClean="0"/>
              <a:t>employed; </a:t>
            </a:r>
            <a:endParaRPr lang="en-US" sz="3000" dirty="0"/>
          </a:p>
          <a:p>
            <a:pPr marL="640080" lvl="1" indent="-246888" eaLnBrk="1" fontAlgn="auto" hangingPunct="1">
              <a:spcAft>
                <a:spcPts val="0"/>
              </a:spcAft>
              <a:buFont typeface="Wingdings 2"/>
              <a:buChar char=""/>
              <a:defRPr/>
            </a:pPr>
            <a:r>
              <a:rPr lang="en-US" sz="3000" dirty="0" smtClean="0"/>
              <a:t>Adopt Temp</a:t>
            </a:r>
            <a:r>
              <a:rPr lang="en-US" sz="3000" dirty="0"/>
              <a:t>. Reg. § 1.469-5T(a) material participation tests </a:t>
            </a:r>
            <a:r>
              <a:rPr lang="en-US" sz="3000" dirty="0" smtClean="0"/>
              <a:t>for trusts/estates</a:t>
            </a:r>
            <a:r>
              <a:rPr lang="en-US" sz="3000" dirty="0"/>
              <a:t>;</a:t>
            </a:r>
          </a:p>
          <a:p>
            <a:pPr marL="640080" lvl="1" indent="-246888" eaLnBrk="1" fontAlgn="auto" hangingPunct="1">
              <a:spcAft>
                <a:spcPts val="0"/>
              </a:spcAft>
              <a:buFont typeface="Wingdings 2"/>
              <a:buChar char=""/>
              <a:defRPr/>
            </a:pPr>
            <a:r>
              <a:rPr lang="en-US" sz="3000" dirty="0" smtClean="0"/>
              <a:t>Deem for a statutory period that estate materially participated if the prior owner </a:t>
            </a:r>
            <a:r>
              <a:rPr lang="en-US" sz="3000" dirty="0"/>
              <a:t>materially participated </a:t>
            </a:r>
            <a:r>
              <a:rPr lang="en-US" sz="3000" dirty="0" smtClean="0"/>
              <a:t>before his or her </a:t>
            </a:r>
            <a:r>
              <a:rPr lang="en-US" sz="3000" dirty="0"/>
              <a:t>death;</a:t>
            </a:r>
          </a:p>
          <a:p>
            <a:pPr marL="640080" lvl="1" indent="-246888" eaLnBrk="1" fontAlgn="auto" hangingPunct="1">
              <a:spcAft>
                <a:spcPts val="0"/>
              </a:spcAft>
              <a:buFont typeface="Wingdings 2"/>
              <a:buChar char=""/>
              <a:defRPr/>
            </a:pPr>
            <a:r>
              <a:rPr lang="en-US" sz="3000" dirty="0" smtClean="0"/>
              <a:t>Treat the character of trust/estate’s income and beneficiary’s distributions the same;</a:t>
            </a:r>
            <a:endParaRPr lang="en-US" sz="3000" dirty="0"/>
          </a:p>
          <a:p>
            <a:pPr marL="640080" lvl="1" indent="-246888" eaLnBrk="1" fontAlgn="auto" hangingPunct="1">
              <a:spcAft>
                <a:spcPts val="0"/>
              </a:spcAft>
              <a:buFont typeface="Wingdings 2"/>
              <a:buChar char=""/>
              <a:defRPr/>
            </a:pPr>
            <a:r>
              <a:rPr lang="en-US" sz="3000" dirty="0" smtClean="0"/>
              <a:t>Allow </a:t>
            </a:r>
            <a:r>
              <a:rPr lang="en-US" sz="3000" dirty="0"/>
              <a:t>beneficiary </a:t>
            </a:r>
            <a:r>
              <a:rPr lang="en-US" sz="3000" dirty="0" smtClean="0"/>
              <a:t>participation in QSST to determine if QSST </a:t>
            </a:r>
            <a:r>
              <a:rPr lang="en-US" sz="3000" dirty="0"/>
              <a:t>gain from </a:t>
            </a:r>
            <a:r>
              <a:rPr lang="en-US" sz="3000" dirty="0" smtClean="0"/>
              <a:t>a sale </a:t>
            </a:r>
            <a:r>
              <a:rPr lang="en-US" sz="3000" dirty="0"/>
              <a:t>of </a:t>
            </a:r>
            <a:r>
              <a:rPr lang="en-US" sz="3000" dirty="0" smtClean="0"/>
              <a:t>S Corp. stock </a:t>
            </a:r>
            <a:r>
              <a:rPr lang="en-US" sz="3000" dirty="0"/>
              <a:t>is </a:t>
            </a:r>
            <a:r>
              <a:rPr lang="en-US" sz="3000" dirty="0" smtClean="0"/>
              <a:t>active </a:t>
            </a:r>
            <a:r>
              <a:rPr lang="en-US" sz="3000" dirty="0"/>
              <a:t>or passive;</a:t>
            </a:r>
          </a:p>
          <a:p>
            <a:pPr marL="640080" lvl="1" indent="-246888" eaLnBrk="1" fontAlgn="auto" hangingPunct="1">
              <a:spcAft>
                <a:spcPts val="0"/>
              </a:spcAft>
              <a:buFont typeface="Wingdings 2"/>
              <a:buChar char=""/>
              <a:defRPr/>
            </a:pPr>
            <a:r>
              <a:rPr lang="en-US" sz="3000" dirty="0" smtClean="0"/>
              <a:t>Allow both the S </a:t>
            </a:r>
            <a:r>
              <a:rPr lang="en-US" sz="3000" dirty="0"/>
              <a:t>portion and the non-S portion of an </a:t>
            </a:r>
            <a:r>
              <a:rPr lang="en-US" sz="3000" dirty="0" smtClean="0"/>
              <a:t>ESBT to be </a:t>
            </a:r>
            <a:r>
              <a:rPr lang="en-US" sz="3000" dirty="0"/>
              <a:t>a single trust for </a:t>
            </a:r>
            <a:r>
              <a:rPr lang="en-US" sz="3000" dirty="0" smtClean="0"/>
              <a:t>§469 </a:t>
            </a:r>
            <a:r>
              <a:rPr lang="en-US" sz="3000" dirty="0"/>
              <a:t>rules.</a:t>
            </a:r>
          </a:p>
          <a:p>
            <a:pPr marL="640080" lvl="1" indent="-246888" eaLnBrk="1" fontAlgn="auto" hangingPunct="1">
              <a:spcAft>
                <a:spcPts val="0"/>
              </a:spcAft>
              <a:buFont typeface="Wingdings 2"/>
              <a:buChar char=""/>
              <a:defRPr/>
            </a:pPr>
            <a:r>
              <a:rPr lang="en-US" sz="3000" dirty="0" smtClean="0"/>
              <a:t>Allow a trust/estate to be a </a:t>
            </a:r>
            <a:r>
              <a:rPr lang="en-US" sz="3000" dirty="0"/>
              <a:t>real estate professional under </a:t>
            </a:r>
            <a:r>
              <a:rPr lang="en-US" sz="3000" dirty="0" smtClean="0"/>
              <a:t>§469(c</a:t>
            </a:r>
            <a:r>
              <a:rPr lang="en-US" sz="3000" dirty="0"/>
              <a:t>)(7) </a:t>
            </a:r>
            <a:r>
              <a:rPr lang="en-US" sz="3000" dirty="0" smtClean="0"/>
              <a:t>and state how.</a:t>
            </a:r>
            <a:endParaRPr lang="en-US" sz="3000" dirty="0"/>
          </a:p>
          <a:p>
            <a:pPr marL="274320" indent="-274320" eaLnBrk="1" fontAlgn="auto" hangingPunct="1">
              <a:spcAft>
                <a:spcPts val="0"/>
              </a:spcAft>
              <a:buClr>
                <a:schemeClr val="accent3"/>
              </a:buClr>
              <a:buFont typeface="Wingdings 2"/>
              <a:buChar char=""/>
              <a:defRPr/>
            </a:pPr>
            <a:endParaRPr lang="en-US" b="1" dirty="0" smtClean="0"/>
          </a:p>
        </p:txBody>
      </p:sp>
      <p:sp>
        <p:nvSpPr>
          <p:cNvPr id="16384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797C004-8DDE-48C1-9F6F-D81A332059DA}" type="slidenum">
              <a:rPr lang="en-US" smtClean="0">
                <a:solidFill>
                  <a:srgbClr val="045C75"/>
                </a:solidFill>
              </a:rPr>
              <a:pPr/>
              <a:t>73</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4200" dirty="0">
                <a:solidFill>
                  <a:schemeClr val="accent1">
                    <a:lumMod val="75000"/>
                  </a:schemeClr>
                </a:solidFill>
                <a:effectLst>
                  <a:outerShdw blurRad="38100" dist="38100" dir="2700000" algn="tl">
                    <a:srgbClr val="000000">
                      <a:alpha val="43137"/>
                    </a:srgbClr>
                  </a:outerShdw>
                </a:effectLst>
              </a:rPr>
              <a:t>Proposals and Changes</a:t>
            </a:r>
          </a:p>
        </p:txBody>
      </p:sp>
      <p:sp>
        <p:nvSpPr>
          <p:cNvPr id="164867" name="Content Placeholder 1"/>
          <p:cNvSpPr>
            <a:spLocks noGrp="1"/>
          </p:cNvSpPr>
          <p:nvPr>
            <p:ph idx="1"/>
          </p:nvPr>
        </p:nvSpPr>
        <p:spPr/>
        <p:txBody>
          <a:bodyPr/>
          <a:lstStyle/>
          <a:p>
            <a:pPr eaLnBrk="1" hangingPunct="1"/>
            <a:r>
              <a:rPr lang="en-US" dirty="0" smtClean="0"/>
              <a:t>AICPA further proposed for individuals:</a:t>
            </a:r>
          </a:p>
          <a:p>
            <a:pPr lvl="1" eaLnBrk="1" hangingPunct="1"/>
            <a:r>
              <a:rPr lang="en-US" u="sng" dirty="0" smtClean="0"/>
              <a:t>Threshold Amounts</a:t>
            </a:r>
            <a:r>
              <a:rPr lang="en-US" dirty="0" smtClean="0"/>
              <a:t>.  Allow an inflation CPI adjustment.  </a:t>
            </a:r>
          </a:p>
          <a:p>
            <a:pPr lvl="1" eaLnBrk="1" hangingPunct="1"/>
            <a:endParaRPr lang="en-US" dirty="0" smtClean="0"/>
          </a:p>
          <a:p>
            <a:pPr lvl="1" eaLnBrk="1" hangingPunct="1"/>
            <a:r>
              <a:rPr lang="en-US" u="sng" dirty="0" smtClean="0"/>
              <a:t>Simplify Losses</a:t>
            </a:r>
            <a:r>
              <a:rPr lang="en-US" dirty="0" smtClean="0"/>
              <a:t>.  Allow taxpayers to opt to include all gain or excluding all losses under look-through disposition rules for pass-through entities.</a:t>
            </a:r>
          </a:p>
          <a:p>
            <a:pPr lvl="1" eaLnBrk="1" hangingPunct="1"/>
            <a:endParaRPr lang="en-US" dirty="0" smtClean="0"/>
          </a:p>
          <a:p>
            <a:pPr lvl="1" eaLnBrk="1" hangingPunct="1"/>
            <a:r>
              <a:rPr lang="en-US" u="sng" dirty="0" smtClean="0"/>
              <a:t>Create Safe Harbor for Tiered</a:t>
            </a:r>
            <a:r>
              <a:rPr lang="en-US" dirty="0" smtClean="0"/>
              <a:t>.  Add a simplified safe harbor for tiered pass-through dispositions </a:t>
            </a:r>
          </a:p>
          <a:p>
            <a:pPr eaLnBrk="1" hangingPunct="1"/>
            <a:endParaRPr lang="en-US" b="1" dirty="0" smtClean="0"/>
          </a:p>
        </p:txBody>
      </p:sp>
      <p:sp>
        <p:nvSpPr>
          <p:cNvPr id="1648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269FDB-633B-43F2-91A2-0FB3BEC0C8F8}" type="slidenum">
              <a:rPr lang="en-US" smtClean="0">
                <a:solidFill>
                  <a:srgbClr val="045C75"/>
                </a:solidFill>
              </a:rPr>
              <a:pPr/>
              <a:t>74</a:t>
            </a:fld>
            <a:endParaRPr lang="en-US" dirty="0" smtClean="0">
              <a:solidFill>
                <a:srgbClr val="045C75"/>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smtClean="0"/>
              <a:t>Disclaimer</a:t>
            </a:r>
          </a:p>
        </p:txBody>
      </p:sp>
      <p:sp>
        <p:nvSpPr>
          <p:cNvPr id="38916" name="Rectangle 3"/>
          <p:cNvSpPr>
            <a:spLocks noGrp="1" noChangeArrowheads="1"/>
          </p:cNvSpPr>
          <p:nvPr>
            <p:ph idx="1"/>
          </p:nvPr>
        </p:nvSpPr>
        <p:spPr/>
        <p:txBody>
          <a:bodyPr/>
          <a:lstStyle/>
          <a:p>
            <a:r>
              <a:rPr lang="en-US" altLang="en-US" b="1" dirty="0" smtClean="0"/>
              <a:t>This document is not intended to provide advice on any specific legal matter or factual situation, and should not be relied upon without consultation with qualified professional advisors.</a:t>
            </a:r>
          </a:p>
          <a:p>
            <a:endParaRPr lang="en-US" altLang="en-US" b="1" dirty="0" smtClean="0"/>
          </a:p>
          <a:p>
            <a:r>
              <a:rPr lang="en-US" altLang="en-US" b="1" dirty="0" smtClean="0"/>
              <a:t>Any tax advice contained in this document and any attachments was not intended or written to be used, and cannot be used, for the purpose of (</a:t>
            </a:r>
            <a:r>
              <a:rPr lang="en-US" altLang="en-US" b="1" dirty="0" err="1" smtClean="0"/>
              <a:t>i</a:t>
            </a:r>
            <a:r>
              <a:rPr lang="en-US" altLang="en-US" b="1" dirty="0" smtClean="0"/>
              <a:t>) avoiding penalties that may be imposed under applicable tax laws, or (ii) promoting, marketing, or recommending to another party any transaction or tax-related matter.</a:t>
            </a:r>
          </a:p>
        </p:txBody>
      </p:sp>
      <p:sp>
        <p:nvSpPr>
          <p:cNvPr id="166916" name="Slide Number Placeholder 5"/>
          <p:cNvSpPr>
            <a:spLocks noGrp="1"/>
          </p:cNvSpPr>
          <p:nvPr>
            <p:ph type="sldNum" sz="quarter" idx="12"/>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49419B3-5629-44E3-8364-A2712DF254AC}" type="slidenum">
              <a:rPr lang="en-US" altLang="en-US">
                <a:solidFill>
                  <a:srgbClr val="045C75"/>
                </a:solidFill>
              </a:rPr>
              <a:pPr/>
              <a:t>75</a:t>
            </a:fld>
            <a:endParaRPr lang="en-US" altLang="en-US" dirty="0">
              <a:solidFill>
                <a:srgbClr val="045C75"/>
              </a:solidFill>
            </a:endParaRPr>
          </a:p>
        </p:txBody>
      </p:sp>
    </p:spTree>
    <p:extLst>
      <p:ext uri="{BB962C8B-B14F-4D97-AF65-F5344CB8AC3E}">
        <p14:creationId xmlns:p14="http://schemas.microsoft.com/office/powerpoint/2010/main" val="8249420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8962" name="Text Placeholder 11"/>
          <p:cNvSpPr txBox="1">
            <a:spLocks/>
          </p:cNvSpPr>
          <p:nvPr/>
        </p:nvSpPr>
        <p:spPr bwMode="auto">
          <a:xfrm>
            <a:off x="685800" y="3581400"/>
            <a:ext cx="77724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12000"/>
              </a:lnSpc>
              <a:buClr>
                <a:srgbClr val="004B8D"/>
              </a:buClr>
              <a:buFont typeface="Arial" pitchFamily="34" charset="0"/>
              <a:buNone/>
            </a:pPr>
            <a:endParaRPr lang="en-US" altLang="en-US" sz="1600" dirty="0">
              <a:solidFill>
                <a:srgbClr val="414042"/>
              </a:solidFill>
              <a:latin typeface="Trebuchet MS" pitchFamily="34" charset="0"/>
            </a:endParaRPr>
          </a:p>
          <a:p>
            <a:pPr>
              <a:lnSpc>
                <a:spcPct val="112000"/>
              </a:lnSpc>
              <a:buClr>
                <a:srgbClr val="004B8D"/>
              </a:buClr>
              <a:buFont typeface="Arial" pitchFamily="34" charset="0"/>
              <a:buNone/>
            </a:pPr>
            <a:endParaRPr lang="en-US" altLang="en-US" sz="1600" dirty="0">
              <a:solidFill>
                <a:srgbClr val="414042"/>
              </a:solidFill>
              <a:latin typeface="Trebuchet MS" pitchFamily="34" charset="0"/>
            </a:endParaRPr>
          </a:p>
          <a:p>
            <a:pPr>
              <a:lnSpc>
                <a:spcPct val="112000"/>
              </a:lnSpc>
              <a:buClr>
                <a:srgbClr val="004B8D"/>
              </a:buClr>
              <a:buFont typeface="Arial" pitchFamily="34" charset="0"/>
              <a:buNone/>
            </a:pPr>
            <a:endParaRPr lang="en-US" altLang="en-US" sz="1600" b="1" dirty="0">
              <a:solidFill>
                <a:srgbClr val="414042"/>
              </a:solidFill>
              <a:latin typeface="Trebuchet MS" pitchFamily="34" charset="0"/>
            </a:endParaRPr>
          </a:p>
          <a:p>
            <a:pPr>
              <a:lnSpc>
                <a:spcPct val="112000"/>
              </a:lnSpc>
              <a:buClr>
                <a:srgbClr val="004B8D"/>
              </a:buClr>
              <a:buFont typeface="Arial" pitchFamily="34" charset="0"/>
              <a:buNone/>
            </a:pPr>
            <a:endParaRPr lang="en-US" altLang="en-US" sz="1600" dirty="0">
              <a:solidFill>
                <a:srgbClr val="414042"/>
              </a:solidFill>
              <a:latin typeface="Trebuchet MS" pitchFamily="34" charset="0"/>
            </a:endParaRPr>
          </a:p>
        </p:txBody>
      </p:sp>
    </p:spTree>
    <p:extLst>
      <p:ext uri="{BB962C8B-B14F-4D97-AF65-F5344CB8AC3E}">
        <p14:creationId xmlns:p14="http://schemas.microsoft.com/office/powerpoint/2010/main" val="303647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274638"/>
            <a:ext cx="7696200" cy="1143000"/>
          </a:xfrm>
        </p:spPr>
        <p:txBody>
          <a:bodyPr>
            <a:normAutofit fontScale="90000"/>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Basics:  0.9% Additional Medicare Tax</a:t>
            </a:r>
            <a:endParaRPr lang="en-US" altLang="en-US" sz="4200" dirty="0">
              <a:solidFill>
                <a:schemeClr val="accent1">
                  <a:lumMod val="75000"/>
                </a:schemeClr>
              </a:solidFill>
              <a:effectLst>
                <a:outerShdw blurRad="38100" dist="38100" dir="2700000" algn="tl">
                  <a:srgbClr val="000000">
                    <a:alpha val="43137"/>
                  </a:srgbClr>
                </a:outerShdw>
              </a:effectLst>
            </a:endParaRPr>
          </a:p>
        </p:txBody>
      </p:sp>
      <p:sp>
        <p:nvSpPr>
          <p:cNvPr id="6148" name="Rectangle 3"/>
          <p:cNvSpPr>
            <a:spLocks noGrp="1" noChangeArrowheads="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altLang="en-US" sz="2600" b="1" dirty="0" smtClean="0"/>
              <a:t>0.9% Additional Medicare Tax – Individuals</a:t>
            </a:r>
          </a:p>
          <a:p>
            <a:pPr marL="571500" lvl="1" indent="-274320">
              <a:buClr>
                <a:schemeClr val="accent3"/>
              </a:buClr>
              <a:buFont typeface="Wingdings 2"/>
              <a:buChar char=""/>
              <a:defRPr/>
            </a:pPr>
            <a:r>
              <a:rPr lang="en-US" altLang="en-US" dirty="0" smtClean="0"/>
              <a:t>0.9%  Tax on</a:t>
            </a:r>
            <a:r>
              <a:rPr lang="en-US" altLang="en-US" dirty="0"/>
              <a:t> </a:t>
            </a:r>
            <a:r>
              <a:rPr lang="en-US" altLang="en-US" dirty="0" smtClean="0"/>
              <a:t>excess (countable income)  &gt; Threshold:</a:t>
            </a:r>
          </a:p>
          <a:p>
            <a:pPr indent="-246888">
              <a:buFont typeface="Wingdings 2"/>
              <a:buChar char=""/>
              <a:defRPr/>
            </a:pPr>
            <a:endParaRPr lang="en-US" altLang="en-US" dirty="0" smtClean="0"/>
          </a:p>
          <a:p>
            <a:pPr indent="-246888">
              <a:buFont typeface="Wingdings 2"/>
              <a:buChar char=""/>
              <a:defRPr/>
            </a:pPr>
            <a:endParaRPr lang="en-US" altLang="en-US" dirty="0"/>
          </a:p>
          <a:p>
            <a:pPr indent="-246888">
              <a:buFont typeface="Wingdings 2"/>
              <a:buChar char=""/>
              <a:defRPr/>
            </a:pPr>
            <a:endParaRPr lang="en-US" altLang="en-US" dirty="0" smtClean="0"/>
          </a:p>
          <a:p>
            <a:pPr indent="-246888">
              <a:buFont typeface="Wingdings 2"/>
              <a:buChar char=""/>
              <a:defRPr/>
            </a:pPr>
            <a:endParaRPr lang="en-US" altLang="en-US" dirty="0"/>
          </a:p>
          <a:p>
            <a:pPr indent="-246888">
              <a:buFont typeface="Wingdings 2"/>
              <a:buChar char=""/>
              <a:defRPr/>
            </a:pPr>
            <a:endParaRPr lang="en-US" altLang="en-US" dirty="0" smtClean="0"/>
          </a:p>
          <a:p>
            <a:pPr indent="-246888">
              <a:buFont typeface="Wingdings 2"/>
              <a:buChar char=""/>
              <a:defRPr/>
            </a:pPr>
            <a:endParaRPr lang="en-US" altLang="en-US" dirty="0" smtClean="0"/>
          </a:p>
          <a:p>
            <a:pPr indent="-246888">
              <a:buFont typeface="Wingdings 2"/>
              <a:buChar char=""/>
              <a:defRPr/>
            </a:pPr>
            <a:r>
              <a:rPr lang="en-US" altLang="en-US" dirty="0" smtClean="0"/>
              <a:t>Countable:  Total (H+W) - wages, self-employment income</a:t>
            </a:r>
            <a:r>
              <a:rPr lang="en-US" altLang="en-US" dirty="0"/>
              <a:t>.</a:t>
            </a:r>
            <a:endParaRPr lang="en-US" altLang="en-US" dirty="0" smtClean="0"/>
          </a:p>
          <a:p>
            <a:pPr indent="-246888">
              <a:buFont typeface="Wingdings 2"/>
              <a:buChar char=""/>
              <a:defRPr/>
            </a:pPr>
            <a:r>
              <a:rPr lang="en-US" altLang="en-US" dirty="0" smtClean="0"/>
              <a:t>Threshold - </a:t>
            </a:r>
            <a:r>
              <a:rPr lang="en-US" altLang="en-US" b="1" i="1" dirty="0" smtClean="0"/>
              <a:t>not </a:t>
            </a:r>
            <a:r>
              <a:rPr lang="en-US" altLang="en-US" dirty="0" smtClean="0"/>
              <a:t>indexed for inflation</a:t>
            </a:r>
          </a:p>
          <a:p>
            <a:pPr indent="-246888">
              <a:buFont typeface="Wingdings 2"/>
              <a:buChar char=""/>
              <a:defRPr/>
            </a:pPr>
            <a:r>
              <a:rPr lang="en-US" altLang="en-US" dirty="0" smtClean="0"/>
              <a:t>Pay - withhold or estimates (to avoid underpayment penalty)</a:t>
            </a:r>
          </a:p>
          <a:p>
            <a:pPr indent="-246888">
              <a:buFont typeface="Wingdings 2"/>
              <a:buChar char=""/>
              <a:defRPr/>
            </a:pPr>
            <a:r>
              <a:rPr lang="en-US" altLang="en-US" sz="2600" b="1" dirty="0" smtClean="0"/>
              <a:t>Why Plan:  Avoid 3.8% in Taxes </a:t>
            </a:r>
          </a:p>
          <a:p>
            <a:pPr marL="393192" lvl="1" indent="0" eaLnBrk="1" fontAlgn="auto" hangingPunct="1">
              <a:spcAft>
                <a:spcPts val="0"/>
              </a:spcAft>
              <a:buNone/>
              <a:defRPr/>
            </a:pPr>
            <a:r>
              <a:rPr lang="en-US" altLang="en-US" i="1" dirty="0" smtClean="0"/>
              <a:t>       0.9% Add’l Medicare Tax  + 2.9% Medicare Tax*</a:t>
            </a:r>
          </a:p>
          <a:p>
            <a:pPr marL="393192" lvl="1" indent="0" eaLnBrk="1" fontAlgn="auto" hangingPunct="1">
              <a:spcAft>
                <a:spcPts val="0"/>
              </a:spcAft>
              <a:buNone/>
              <a:defRPr/>
            </a:pPr>
            <a:r>
              <a:rPr lang="en-US" altLang="en-US" i="1" dirty="0" smtClean="0"/>
              <a:t>*SET/FICA – HI portion continues uncapped over $118,500 .</a:t>
            </a:r>
          </a:p>
        </p:txBody>
      </p:sp>
      <p:sp>
        <p:nvSpPr>
          <p:cNvPr id="8090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948FF3-3D88-4C92-A29E-ACB6BE80C805}" type="slidenum">
              <a:rPr lang="en-US" smtClean="0">
                <a:solidFill>
                  <a:srgbClr val="045C75"/>
                </a:solidFill>
              </a:rPr>
              <a:pPr/>
              <a:t>8</a:t>
            </a:fld>
            <a:endParaRPr lang="en-US" dirty="0" smtClean="0">
              <a:solidFill>
                <a:srgbClr val="045C75"/>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00301"/>
            <a:ext cx="5882146" cy="184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fontAlgn="auto" hangingPunct="1">
              <a:spcAft>
                <a:spcPts val="0"/>
              </a:spcAft>
              <a:defRPr/>
            </a:pPr>
            <a:r>
              <a:rPr lang="en-US" sz="4200" dirty="0" smtClean="0">
                <a:solidFill>
                  <a:schemeClr val="accent1">
                    <a:lumMod val="75000"/>
                  </a:schemeClr>
                </a:solidFill>
                <a:effectLst>
                  <a:outerShdw blurRad="38100" dist="38100" dir="2700000" algn="tl">
                    <a:srgbClr val="000000">
                      <a:alpha val="43137"/>
                    </a:srgbClr>
                  </a:outerShdw>
                </a:effectLst>
              </a:rPr>
              <a:t>Basics:  0.9% Additional Medicare Tax</a:t>
            </a:r>
            <a:endParaRPr lang="en-US" altLang="en-US" sz="4200" dirty="0">
              <a:solidFill>
                <a:schemeClr val="accent1">
                  <a:lumMod val="75000"/>
                </a:schemeClr>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043941"/>
            <a:ext cx="8620302" cy="298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948FF3-3D88-4C92-A29E-ACB6BE80C805}" type="slidenum">
              <a:rPr lang="en-US" smtClean="0">
                <a:solidFill>
                  <a:srgbClr val="045C75"/>
                </a:solidFill>
              </a:rPr>
              <a:pPr/>
              <a:t>9</a:t>
            </a:fld>
            <a:endParaRPr lang="en-US" dirty="0" smtClean="0">
              <a:solidFill>
                <a:srgbClr val="045C75"/>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156" y="0"/>
            <a:ext cx="1848146"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43500"/>
            <a:ext cx="2571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91349"/>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M Template">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ster Slide - White 2015">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5298</Words>
  <Application>Microsoft Office PowerPoint</Application>
  <PresentationFormat>On-screen Show (4:3)</PresentationFormat>
  <Paragraphs>679</Paragraphs>
  <Slides>76</Slides>
  <Notes>29</Notes>
  <HiddenSlides>0</HiddenSlides>
  <MMClips>0</MMClips>
  <ScaleCrop>false</ScaleCrop>
  <HeadingPairs>
    <vt:vector size="4" baseType="variant">
      <vt:variant>
        <vt:lpstr>Theme</vt:lpstr>
      </vt:variant>
      <vt:variant>
        <vt:i4>7</vt:i4>
      </vt:variant>
      <vt:variant>
        <vt:lpstr>Slide Titles</vt:lpstr>
      </vt:variant>
      <vt:variant>
        <vt:i4>76</vt:i4>
      </vt:variant>
    </vt:vector>
  </HeadingPairs>
  <TitlesOfParts>
    <vt:vector size="83" baseType="lpstr">
      <vt:lpstr>3_Event</vt:lpstr>
      <vt:lpstr>Event</vt:lpstr>
      <vt:lpstr>JM Template</vt:lpstr>
      <vt:lpstr>2_Event</vt:lpstr>
      <vt:lpstr>4_Event</vt:lpstr>
      <vt:lpstr>Master Slide - White 2015</vt:lpstr>
      <vt:lpstr>Adjacency</vt:lpstr>
      <vt:lpstr>Self-Employment Tax and NIIT for LLCs and Higher Income Individuals</vt:lpstr>
      <vt:lpstr>Notice</vt:lpstr>
      <vt:lpstr>Self-Employment Tax and NIIT for LLCs and Higher Income Individuals: Navigating the Complex Interplay</vt:lpstr>
      <vt:lpstr>Agenda</vt:lpstr>
      <vt:lpstr>Introduction</vt:lpstr>
      <vt:lpstr>Basics – PP&amp;AC Act-H. R. 3590</vt:lpstr>
      <vt:lpstr>Basics – Why do we care?</vt:lpstr>
      <vt:lpstr>Basics:  0.9% Additional Medicare Tax</vt:lpstr>
      <vt:lpstr>Basics:  0.9% Additional Medicare Tax</vt:lpstr>
      <vt:lpstr>Basics:  3.8% NIIT</vt:lpstr>
      <vt:lpstr>Threshold Amount - Individuals</vt:lpstr>
      <vt:lpstr>Threshold Am’t – Estates/Trusts</vt:lpstr>
      <vt:lpstr>Example 1 – Individual</vt:lpstr>
      <vt:lpstr>Example 1a – Planning - Irrev. Trust </vt:lpstr>
      <vt:lpstr>Basics:  3.8% NIIT</vt:lpstr>
      <vt:lpstr>Basics:  3.8% NIIT</vt:lpstr>
      <vt:lpstr>LLC Members &amp; Self-Employment Tax</vt:lpstr>
      <vt:lpstr>SET on LLC Members</vt:lpstr>
      <vt:lpstr>SET on LLC Members</vt:lpstr>
      <vt:lpstr>SET on LLC Members</vt:lpstr>
      <vt:lpstr>SET on LLC Members</vt:lpstr>
      <vt:lpstr>SET on LLC Members</vt:lpstr>
      <vt:lpstr>SET on LLC Members</vt:lpstr>
      <vt:lpstr>SET on LLC Members</vt:lpstr>
      <vt:lpstr>SET on LLC Members</vt:lpstr>
      <vt:lpstr>SET on LLC Members</vt:lpstr>
      <vt:lpstr>SET on LLC Members</vt:lpstr>
      <vt:lpstr>SET on LLC Members</vt:lpstr>
      <vt:lpstr>SET on LLC Members</vt:lpstr>
      <vt:lpstr>LLC Members &amp; 3.8% NIIT</vt:lpstr>
      <vt:lpstr>LLCs – Passive Activities</vt:lpstr>
      <vt:lpstr>LLCs &amp; Real Estate Professionals</vt:lpstr>
      <vt:lpstr>LLCs &amp; Real Estate Professionals</vt:lpstr>
      <vt:lpstr>LLCs &amp; Real Estate Professional</vt:lpstr>
      <vt:lpstr>LLCs &amp; Real Estate Professional</vt:lpstr>
      <vt:lpstr>LLCs &amp; Limited Partner</vt:lpstr>
      <vt:lpstr>LLCs &amp; Limited Partner</vt:lpstr>
      <vt:lpstr>LLCs &amp; Limited Partner</vt:lpstr>
      <vt:lpstr>LLCs &amp; Limited Partner</vt:lpstr>
      <vt:lpstr>LLCs &amp; Limited Partner</vt:lpstr>
      <vt:lpstr>LLCs &amp; Limited Partner</vt:lpstr>
      <vt:lpstr>Some Thoughts on Trusts</vt:lpstr>
      <vt:lpstr>Trusts &amp; 3.8% NIIT</vt:lpstr>
      <vt:lpstr>Trust Issue for LLCs &amp; 3.8% NIIT</vt:lpstr>
      <vt:lpstr>Trustee Material Participation</vt:lpstr>
      <vt:lpstr>Problems and  Planning Opportunities</vt:lpstr>
      <vt:lpstr>Planning Trap #1</vt:lpstr>
      <vt:lpstr>Planning Trap #2</vt:lpstr>
      <vt:lpstr>Planning Trap #3</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Opportunities</vt:lpstr>
      <vt:lpstr>Planning:  Look-Through Rule</vt:lpstr>
      <vt:lpstr>Planning:  Look-Through Rule</vt:lpstr>
      <vt:lpstr>Planning:  Look Through Rule</vt:lpstr>
      <vt:lpstr>Planning:  Look-Through Steps</vt:lpstr>
      <vt:lpstr>Planning To Minimize Risks</vt:lpstr>
      <vt:lpstr>Other LLC/High Income Strategies</vt:lpstr>
      <vt:lpstr>Other LLC/High Income Strategies</vt:lpstr>
      <vt:lpstr>Other LLC/High Income Strategies</vt:lpstr>
      <vt:lpstr>Proposals and Changes on the Horizon</vt:lpstr>
      <vt:lpstr>Proposals and Changes</vt:lpstr>
      <vt:lpstr>Proposals and Changes</vt:lpstr>
      <vt:lpstr>Proposals and Changes</vt:lpstr>
      <vt:lpstr>Proposals and Changes</vt:lpstr>
      <vt:lpstr>Disclaimer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DEPRECIATION RECAPTURE §1245 and §1250</dc:title>
  <dc:creator/>
  <cp:lastModifiedBy/>
  <cp:revision>3</cp:revision>
  <cp:lastPrinted>1601-01-01T00:00:00Z</cp:lastPrinted>
  <dcterms:created xsi:type="dcterms:W3CDTF">1601-01-01T00:00:00Z</dcterms:created>
  <dcterms:modified xsi:type="dcterms:W3CDTF">2016-12-03T00:56:01Z</dcterms:modified>
</cp:coreProperties>
</file>