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48"/>
  </p:notesMasterIdLst>
  <p:handoutMasterIdLst>
    <p:handoutMasterId r:id="rId49"/>
  </p:handoutMasterIdLst>
  <p:sldIdLst>
    <p:sldId id="256" r:id="rId2"/>
    <p:sldId id="257" r:id="rId3"/>
    <p:sldId id="308" r:id="rId4"/>
    <p:sldId id="258" r:id="rId5"/>
    <p:sldId id="304" r:id="rId6"/>
    <p:sldId id="295" r:id="rId7"/>
    <p:sldId id="313" r:id="rId8"/>
    <p:sldId id="314" r:id="rId9"/>
    <p:sldId id="315" r:id="rId10"/>
    <p:sldId id="316" r:id="rId11"/>
    <p:sldId id="289" r:id="rId12"/>
    <p:sldId id="305" r:id="rId13"/>
    <p:sldId id="290" r:id="rId14"/>
    <p:sldId id="300" r:id="rId15"/>
    <p:sldId id="275" r:id="rId16"/>
    <p:sldId id="292" r:id="rId17"/>
    <p:sldId id="291" r:id="rId18"/>
    <p:sldId id="293" r:id="rId19"/>
    <p:sldId id="294" r:id="rId20"/>
    <p:sldId id="260" r:id="rId21"/>
    <p:sldId id="279" r:id="rId22"/>
    <p:sldId id="296" r:id="rId23"/>
    <p:sldId id="297" r:id="rId24"/>
    <p:sldId id="302" r:id="rId25"/>
    <p:sldId id="283" r:id="rId26"/>
    <p:sldId id="298" r:id="rId27"/>
    <p:sldId id="306" r:id="rId28"/>
    <p:sldId id="303" r:id="rId29"/>
    <p:sldId id="261" r:id="rId30"/>
    <p:sldId id="299" r:id="rId31"/>
    <p:sldId id="281" r:id="rId32"/>
    <p:sldId id="282" r:id="rId33"/>
    <p:sldId id="262" r:id="rId34"/>
    <p:sldId id="307" r:id="rId35"/>
    <p:sldId id="280" r:id="rId36"/>
    <p:sldId id="263" r:id="rId37"/>
    <p:sldId id="301" r:id="rId38"/>
    <p:sldId id="311" r:id="rId39"/>
    <p:sldId id="312" r:id="rId40"/>
    <p:sldId id="271" r:id="rId41"/>
    <p:sldId id="309" r:id="rId42"/>
    <p:sldId id="310" r:id="rId43"/>
    <p:sldId id="284" r:id="rId44"/>
    <p:sldId id="287" r:id="rId45"/>
    <p:sldId id="274" r:id="rId46"/>
    <p:sldId id="317"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136" autoAdjust="0"/>
  </p:normalViewPr>
  <p:slideViewPr>
    <p:cSldViewPr>
      <p:cViewPr varScale="1">
        <p:scale>
          <a:sx n="105" d="100"/>
          <a:sy n="105" d="100"/>
        </p:scale>
        <p:origin x="-174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FEFFF11-9B69-403C-B6C6-566A42A4315F}" type="datetimeFigureOut">
              <a:rPr lang="en-US" smtClean="0"/>
              <a:t>4/2/2018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E12AFD2-24B9-40AD-A85E-FCC8BAB44307}" type="slidenum">
              <a:rPr lang="en-US" smtClean="0"/>
              <a:t>‹#›</a:t>
            </a:fld>
            <a:endParaRPr lang="en-US"/>
          </a:p>
        </p:txBody>
      </p:sp>
    </p:spTree>
    <p:extLst>
      <p:ext uri="{BB962C8B-B14F-4D97-AF65-F5344CB8AC3E}">
        <p14:creationId xmlns:p14="http://schemas.microsoft.com/office/powerpoint/2010/main" val="20910310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E876E8-AE14-42ED-9D51-58D967A59232}" type="datetimeFigureOut">
              <a:rPr lang="en-US" smtClean="0"/>
              <a:t>4/2/2018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411A1D-B4CF-4F94-A0C3-9D3CB84C5C7A}" type="slidenum">
              <a:rPr lang="en-US" smtClean="0"/>
              <a:t>‹#›</a:t>
            </a:fld>
            <a:endParaRPr lang="en-US" dirty="0"/>
          </a:p>
        </p:txBody>
      </p:sp>
    </p:spTree>
    <p:extLst>
      <p:ext uri="{BB962C8B-B14F-4D97-AF65-F5344CB8AC3E}">
        <p14:creationId xmlns:p14="http://schemas.microsoft.com/office/powerpoint/2010/main" val="33716031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Common categories include</a:t>
            </a:r>
            <a:r>
              <a:rPr lang="en-US" baseline="0" dirty="0" smtClean="0"/>
              <a:t> – (i) </a:t>
            </a:r>
            <a:r>
              <a:rPr lang="en-US" dirty="0" smtClean="0"/>
              <a:t>manufacture, production, growth or extraction (MPGE) of tangible personal property, in whole or in significant part within the U.S. (which for tax years beginning before Jan. 1, 2010, could in some circumstances include Puerto Rico—see section 199(d)(8)); (ii) construction of real property in the U.S.; and (iii)</a:t>
            </a:r>
            <a:r>
              <a:rPr lang="en-US" baseline="0" dirty="0" smtClean="0"/>
              <a:t> p</a:t>
            </a:r>
            <a:r>
              <a:rPr lang="en-US" dirty="0" smtClean="0"/>
              <a:t>erformance of engineering or architectural services in the U.S. in connection with real property construction projects in the US. Preparation of food and beverages for retail sale is not eligible for the deduction, nor are activities that are purely services, outside the fields of construction, engineering and architecture.</a:t>
            </a:r>
            <a:endParaRPr lang="en-US" dirty="0"/>
          </a:p>
        </p:txBody>
      </p:sp>
      <p:sp>
        <p:nvSpPr>
          <p:cNvPr id="4" name="Slide Number Placeholder 3"/>
          <p:cNvSpPr>
            <a:spLocks noGrp="1"/>
          </p:cNvSpPr>
          <p:nvPr>
            <p:ph type="sldNum" sz="quarter" idx="10"/>
          </p:nvPr>
        </p:nvSpPr>
        <p:spPr/>
        <p:txBody>
          <a:bodyPr/>
          <a:lstStyle/>
          <a:p>
            <a:fld id="{8F411A1D-B4CF-4F94-A0C3-9D3CB84C5C7A}" type="slidenum">
              <a:rPr lang="en-US" smtClean="0"/>
              <a:t>2</a:t>
            </a:fld>
            <a:endParaRPr lang="en-US" dirty="0"/>
          </a:p>
        </p:txBody>
      </p:sp>
    </p:spTree>
    <p:extLst>
      <p:ext uri="{BB962C8B-B14F-4D97-AF65-F5344CB8AC3E}">
        <p14:creationId xmlns:p14="http://schemas.microsoft.com/office/powerpoint/2010/main" val="36430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411A1D-B4CF-4F94-A0C3-9D3CB84C5C7A}" type="slidenum">
              <a:rPr lang="en-US" smtClean="0"/>
              <a:t>3</a:t>
            </a:fld>
            <a:endParaRPr lang="en-US" dirty="0"/>
          </a:p>
        </p:txBody>
      </p:sp>
    </p:spTree>
    <p:extLst>
      <p:ext uri="{BB962C8B-B14F-4D97-AF65-F5344CB8AC3E}">
        <p14:creationId xmlns:p14="http://schemas.microsoft.com/office/powerpoint/2010/main" val="36430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4/19/2018</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F61FE3-DE01-46A0-A6BD-A8CC4CB2E572}" type="slidenum">
              <a:rPr lang="en-US" smtClean="0"/>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4/19/2018</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F61FE3-DE01-46A0-A6BD-A8CC4CB2E572}"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4/19/2018</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F61FE3-DE01-46A0-A6BD-A8CC4CB2E57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4/19/2018</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F61FE3-DE01-46A0-A6BD-A8CC4CB2E572}"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4/19/2018</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F61FE3-DE01-46A0-A6BD-A8CC4CB2E572}" type="slidenum">
              <a:rPr lang="en-US" smtClean="0"/>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4/19/2018</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F61FE3-DE01-46A0-A6BD-A8CC4CB2E572}"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4/19/2018</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8F61FE3-DE01-46A0-A6BD-A8CC4CB2E572}" type="slidenum">
              <a:rPr lang="en-US" smtClean="0"/>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4/19/2018</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8F61FE3-DE01-46A0-A6BD-A8CC4CB2E572}"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4/19/2018</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8F61FE3-DE01-46A0-A6BD-A8CC4CB2E57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4/19/2018</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F61FE3-DE01-46A0-A6BD-A8CC4CB2E572}" type="slidenum">
              <a:rPr lang="en-US" smtClean="0"/>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4/19/2018</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F61FE3-DE01-46A0-A6BD-A8CC4CB2E572}"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r>
              <a:rPr lang="en-US" smtClean="0"/>
              <a:t>4/19/2018</a:t>
            </a:r>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C8F61FE3-DE01-46A0-A6BD-A8CC4CB2E572}"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hess@wkblaw.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mailto:chess@wkblaw.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Tax Strategies Under the New Section 199A</a:t>
            </a:r>
            <a:endParaRPr lang="en-US" dirty="0"/>
          </a:p>
        </p:txBody>
      </p:sp>
      <p:sp>
        <p:nvSpPr>
          <p:cNvPr id="3" name="Subtitle 2"/>
          <p:cNvSpPr>
            <a:spLocks noGrp="1"/>
          </p:cNvSpPr>
          <p:nvPr>
            <p:ph type="subTitle" idx="1"/>
          </p:nvPr>
        </p:nvSpPr>
        <p:spPr>
          <a:xfrm>
            <a:off x="1371600" y="3505200"/>
            <a:ext cx="6400800" cy="2133600"/>
          </a:xfrm>
        </p:spPr>
        <p:txBody>
          <a:bodyPr/>
          <a:lstStyle/>
          <a:p>
            <a:r>
              <a:rPr lang="en-US" dirty="0" smtClean="0"/>
              <a:t>California Lawyers Association</a:t>
            </a:r>
          </a:p>
          <a:p>
            <a:r>
              <a:rPr lang="en-US" dirty="0" smtClean="0"/>
              <a:t>April 19, 2018</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892070498"/>
              </p:ext>
            </p:extLst>
          </p:nvPr>
        </p:nvGraphicFramePr>
        <p:xfrm>
          <a:off x="304800" y="4800600"/>
          <a:ext cx="8610600" cy="1737360"/>
        </p:xfrm>
        <a:graphic>
          <a:graphicData uri="http://schemas.openxmlformats.org/drawingml/2006/table">
            <a:tbl>
              <a:tblPr firstRow="1" bandRow="1">
                <a:tableStyleId>{5940675A-B579-460E-94D1-54222C63F5DA}</a:tableStyleId>
              </a:tblPr>
              <a:tblGrid>
                <a:gridCol w="2870200"/>
                <a:gridCol w="2870200"/>
                <a:gridCol w="2870200"/>
              </a:tblGrid>
              <a:tr h="899160">
                <a:tc>
                  <a:txBody>
                    <a:bodyPr/>
                    <a:lstStyle/>
                    <a:p>
                      <a:endParaRPr lang="en-US" dirty="0"/>
                    </a:p>
                  </a:txBody>
                  <a:tcPr/>
                </a:tc>
                <a:tc>
                  <a:txBody>
                    <a:bodyPr/>
                    <a:lstStyle/>
                    <a:p>
                      <a:endParaRPr lang="en-US" dirty="0"/>
                    </a:p>
                  </a:txBody>
                  <a:tcPr/>
                </a:tc>
                <a:tc>
                  <a:txBody>
                    <a:bodyPr/>
                    <a:lstStyle/>
                    <a:p>
                      <a:r>
                        <a:rPr lang="en-US" dirty="0" smtClean="0"/>
                        <a:t>Cameron L. Hess</a:t>
                      </a:r>
                    </a:p>
                    <a:p>
                      <a:r>
                        <a:rPr lang="en-US" dirty="0" smtClean="0"/>
                        <a:t>Wagner</a:t>
                      </a:r>
                      <a:r>
                        <a:rPr lang="en-US" baseline="0" dirty="0" smtClean="0"/>
                        <a:t> Kirkman Blaine</a:t>
                      </a:r>
                    </a:p>
                    <a:p>
                      <a:r>
                        <a:rPr lang="en-US" baseline="0" dirty="0" smtClean="0"/>
                        <a:t>Klomparens &amp; Youmans LLP</a:t>
                      </a:r>
                    </a:p>
                    <a:p>
                      <a:r>
                        <a:rPr lang="en-US" baseline="0" dirty="0" smtClean="0">
                          <a:hlinkClick r:id="rId2"/>
                        </a:rPr>
                        <a:t>chess@wkblaw.com</a:t>
                      </a:r>
                      <a:endParaRPr lang="en-US" baseline="0" dirty="0" smtClean="0"/>
                    </a:p>
                    <a:p>
                      <a:r>
                        <a:rPr lang="en-US" baseline="0" dirty="0" smtClean="0"/>
                        <a:t>(916) 920-5286</a:t>
                      </a:r>
                      <a:endParaRPr lang="en-US" dirty="0"/>
                    </a:p>
                  </a:txBody>
                  <a:tcPr/>
                </a:tc>
              </a:tr>
            </a:tbl>
          </a:graphicData>
        </a:graphic>
      </p:graphicFrame>
    </p:spTree>
    <p:extLst>
      <p:ext uri="{BB962C8B-B14F-4D97-AF65-F5344CB8AC3E}">
        <p14:creationId xmlns:p14="http://schemas.microsoft.com/office/powerpoint/2010/main" val="34258850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338328"/>
            <a:ext cx="8229600" cy="957072"/>
          </a:xfrm>
        </p:spPr>
        <p:txBody>
          <a:bodyPr>
            <a:normAutofit/>
          </a:bodyPr>
          <a:lstStyle/>
          <a:p>
            <a:r>
              <a:rPr lang="en-US" dirty="0" smtClean="0"/>
              <a:t>Predicted New Form (Pt 2)-</a:t>
            </a:r>
            <a:r>
              <a:rPr lang="en-US" sz="2000" b="1" dirty="0" smtClean="0"/>
              <a:t>Not Actual Form</a:t>
            </a:r>
            <a:r>
              <a:rPr lang="en-US" dirty="0" smtClean="0"/>
              <a:t>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02826550"/>
              </p:ext>
            </p:extLst>
          </p:nvPr>
        </p:nvGraphicFramePr>
        <p:xfrm>
          <a:off x="533400" y="1295400"/>
          <a:ext cx="8077199" cy="5346826"/>
        </p:xfrm>
        <a:graphic>
          <a:graphicData uri="http://schemas.openxmlformats.org/drawingml/2006/table">
            <a:tbl>
              <a:tblPr firstRow="1" firstCol="1" bandRow="1"/>
              <a:tblGrid>
                <a:gridCol w="338443"/>
                <a:gridCol w="5300357"/>
                <a:gridCol w="990600"/>
                <a:gridCol w="304800"/>
                <a:gridCol w="826809"/>
                <a:gridCol w="316190"/>
              </a:tblGrid>
              <a:tr h="180982">
                <a:tc>
                  <a:txBody>
                    <a:bodyPr/>
                    <a:lstStyle/>
                    <a:p>
                      <a:pPr marL="0" marR="0" algn="r">
                        <a:spcBef>
                          <a:spcPts val="0"/>
                        </a:spcBef>
                        <a:spcAft>
                          <a:spcPts val="0"/>
                        </a:spcAft>
                      </a:pPr>
                      <a:r>
                        <a:rPr lang="en-US" sz="1200" dirty="0">
                          <a:effectLst/>
                          <a:latin typeface="Times New Roman"/>
                          <a:ea typeface="Times New Roman"/>
                        </a:rPr>
                        <a:t>9.a</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Times New Roman"/>
                          <a:ea typeface="Times New Roman"/>
                        </a:rPr>
                        <a:t>Form W-2 Wages</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spcBef>
                          <a:spcPts val="0"/>
                        </a:spcBef>
                        <a:spcAft>
                          <a:spcPts val="0"/>
                        </a:spcAft>
                      </a:pPr>
                      <a:r>
                        <a:rPr lang="en-US" sz="700" dirty="0" smtClean="0">
                          <a:effectLst/>
                          <a:latin typeface="Times New Roman"/>
                          <a:ea typeface="Times New Roman"/>
                        </a:rPr>
                        <a:t>9a</a:t>
                      </a:r>
                      <a:r>
                        <a:rPr lang="en-US" sz="700" dirty="0">
                          <a:effectLst/>
                          <a:latin typeface="Times New Roman"/>
                          <a:ea typeface="Times New Roman"/>
                        </a:rPr>
                        <a:t>.</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endParaRPr lang="en-US" sz="12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0" marR="0" algn="r">
                        <a:spcBef>
                          <a:spcPts val="0"/>
                        </a:spcBef>
                        <a:spcAft>
                          <a:spcPts val="0"/>
                        </a:spcAft>
                      </a:pPr>
                      <a:r>
                        <a:rPr lang="en-US" sz="700" dirty="0">
                          <a:effectLst/>
                          <a:latin typeface="Times New Roman"/>
                          <a:ea typeface="Times New Roman"/>
                        </a:rPr>
                        <a:t> </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0" marR="0" algn="r">
                        <a:spcBef>
                          <a:spcPts val="0"/>
                        </a:spcBef>
                        <a:spcAft>
                          <a:spcPts val="0"/>
                        </a:spcAft>
                      </a:pPr>
                      <a:r>
                        <a:rPr lang="en-US" sz="700">
                          <a:effectLst/>
                          <a:latin typeface="Times New Roman"/>
                          <a:ea typeface="Times New Roman"/>
                        </a:rPr>
                        <a:t> </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964">
                <a:tc>
                  <a:txBody>
                    <a:bodyPr/>
                    <a:lstStyle/>
                    <a:p>
                      <a:pPr marL="0" marR="0" algn="r">
                        <a:spcBef>
                          <a:spcPts val="0"/>
                        </a:spcBef>
                        <a:spcAft>
                          <a:spcPts val="0"/>
                        </a:spcAft>
                      </a:pPr>
                      <a:r>
                        <a:rPr lang="en-US" sz="1200">
                          <a:effectLst/>
                          <a:latin typeface="Times New Roman"/>
                          <a:ea typeface="Times New Roman"/>
                        </a:rPr>
                        <a:t>b.</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effectLst/>
                          <a:latin typeface="Times New Roman"/>
                          <a:ea typeface="Times New Roman"/>
                        </a:rPr>
                        <a:t>Form W-2 wages from estates, trusts and certain partnerships and S Corporation (see instructions)</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spcBef>
                          <a:spcPts val="0"/>
                        </a:spcBef>
                        <a:spcAft>
                          <a:spcPts val="0"/>
                        </a:spcAft>
                      </a:pPr>
                      <a:r>
                        <a:rPr lang="en-US" sz="700" dirty="0">
                          <a:effectLst/>
                          <a:latin typeface="Times New Roman"/>
                          <a:ea typeface="Times New Roman"/>
                        </a:rPr>
                        <a:t>b.</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endParaRPr lang="en-US" sz="12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0" marR="0" algn="r">
                        <a:spcBef>
                          <a:spcPts val="0"/>
                        </a:spcBef>
                        <a:spcAft>
                          <a:spcPts val="0"/>
                        </a:spcAft>
                      </a:pPr>
                      <a:r>
                        <a:rPr lang="en-US" sz="700" dirty="0">
                          <a:effectLst/>
                          <a:latin typeface="Times New Roman"/>
                          <a:ea typeface="Times New Roman"/>
                        </a:rPr>
                        <a:t> </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0" marR="0" algn="r">
                        <a:spcBef>
                          <a:spcPts val="0"/>
                        </a:spcBef>
                        <a:spcAft>
                          <a:spcPts val="0"/>
                        </a:spcAft>
                      </a:pPr>
                      <a:r>
                        <a:rPr lang="en-US" sz="700">
                          <a:effectLst/>
                          <a:latin typeface="Times New Roman"/>
                          <a:ea typeface="Times New Roman"/>
                        </a:rPr>
                        <a:t> </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930">
                <a:tc>
                  <a:txBody>
                    <a:bodyPr/>
                    <a:lstStyle/>
                    <a:p>
                      <a:pPr marL="0" marR="0" algn="r">
                        <a:spcBef>
                          <a:spcPts val="0"/>
                        </a:spcBef>
                        <a:spcAft>
                          <a:spcPts val="0"/>
                        </a:spcAft>
                      </a:pPr>
                      <a:r>
                        <a:rPr lang="en-US" sz="1200" dirty="0">
                          <a:effectLst/>
                          <a:latin typeface="Times New Roman"/>
                          <a:ea typeface="Times New Roman"/>
                        </a:rPr>
                        <a:t>10.</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US" sz="1200" dirty="0">
                          <a:effectLst/>
                          <a:latin typeface="Times New Roman"/>
                          <a:ea typeface="Times New Roman"/>
                        </a:rPr>
                        <a:t>Add lines 9a and 9b.  Estates and trusts go to line 11, all others, skip line 10 and go to line 12</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c>
                  <a:txBody>
                    <a:bodyPr/>
                    <a:lstStyle/>
                    <a:p>
                      <a:pPr marL="0" marR="0" algn="r">
                        <a:spcBef>
                          <a:spcPts val="0"/>
                        </a:spcBef>
                        <a:spcAft>
                          <a:spcPts val="0"/>
                        </a:spcAft>
                      </a:pPr>
                      <a:r>
                        <a:rPr lang="en-US" sz="1200"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10.</a:t>
                      </a:r>
                      <a:endParaRPr lang="en-US" sz="12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700" dirty="0">
                          <a:effectLst/>
                          <a:latin typeface="Times New Roman"/>
                          <a:ea typeface="Times New Roman"/>
                        </a:rPr>
                        <a:t> </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700">
                          <a:effectLst/>
                          <a:latin typeface="Times New Roman"/>
                          <a:ea typeface="Times New Roman"/>
                        </a:rPr>
                        <a:t> </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82">
                <a:tc>
                  <a:txBody>
                    <a:bodyPr/>
                    <a:lstStyle/>
                    <a:p>
                      <a:pPr marL="0" marR="0" algn="r">
                        <a:spcBef>
                          <a:spcPts val="0"/>
                        </a:spcBef>
                        <a:spcAft>
                          <a:spcPts val="0"/>
                        </a:spcAft>
                      </a:pPr>
                      <a:r>
                        <a:rPr lang="en-US" sz="1200">
                          <a:effectLst/>
                          <a:latin typeface="Times New Roman"/>
                          <a:ea typeface="Times New Roman"/>
                        </a:rPr>
                        <a:t>11.</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US" sz="1200" dirty="0">
                          <a:effectLst/>
                          <a:latin typeface="Times New Roman"/>
                          <a:ea typeface="Times New Roman"/>
                        </a:rPr>
                        <a:t>Amount allocated to beneficiaries of the estate of trust</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c>
                  <a:txBody>
                    <a:bodyPr/>
                    <a:lstStyle/>
                    <a:p>
                      <a:pPr marL="0" marR="0" algn="r">
                        <a:spcBef>
                          <a:spcPts val="0"/>
                        </a:spcBef>
                        <a:spcAft>
                          <a:spcPts val="0"/>
                        </a:spcAft>
                      </a:pPr>
                      <a:r>
                        <a:rPr lang="en-US" sz="1200"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11.</a:t>
                      </a:r>
                      <a:endParaRPr lang="en-US" sz="12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700" dirty="0">
                          <a:effectLst/>
                          <a:latin typeface="Times New Roman"/>
                          <a:ea typeface="Times New Roman"/>
                        </a:rPr>
                        <a:t> </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700">
                          <a:effectLst/>
                          <a:latin typeface="Times New Roman"/>
                          <a:ea typeface="Times New Roman"/>
                        </a:rPr>
                        <a:t> </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930">
                <a:tc>
                  <a:txBody>
                    <a:bodyPr/>
                    <a:lstStyle/>
                    <a:p>
                      <a:pPr marL="0" marR="0" algn="r">
                        <a:spcBef>
                          <a:spcPts val="0"/>
                        </a:spcBef>
                        <a:spcAft>
                          <a:spcPts val="0"/>
                        </a:spcAft>
                      </a:pPr>
                      <a:r>
                        <a:rPr lang="en-US" sz="1200">
                          <a:effectLst/>
                          <a:latin typeface="Times New Roman"/>
                          <a:ea typeface="Times New Roman"/>
                        </a:rPr>
                        <a:t>12.</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US" sz="1200" b="1" dirty="0">
                          <a:effectLst/>
                          <a:latin typeface="Times New Roman"/>
                          <a:ea typeface="Times New Roman"/>
                        </a:rPr>
                        <a:t>Total Wages</a:t>
                      </a:r>
                      <a:r>
                        <a:rPr lang="en-US" sz="1200" dirty="0">
                          <a:effectLst/>
                          <a:latin typeface="Times New Roman"/>
                          <a:ea typeface="Times New Roman"/>
                        </a:rPr>
                        <a:t>.  Estates and trusts, subtract line 19 from line 18, all others enter the amount from line 18</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c>
                  <a:txBody>
                    <a:bodyPr/>
                    <a:lstStyle/>
                    <a:p>
                      <a:pPr marL="0" marR="0" algn="r">
                        <a:spcBef>
                          <a:spcPts val="0"/>
                        </a:spcBef>
                        <a:spcAft>
                          <a:spcPts val="0"/>
                        </a:spcAft>
                      </a:pPr>
                      <a:r>
                        <a:rPr lang="en-US" sz="1200"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12.</a:t>
                      </a:r>
                      <a:endParaRPr lang="en-US" sz="12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700" dirty="0">
                          <a:effectLst/>
                          <a:latin typeface="Times New Roman"/>
                          <a:ea typeface="Times New Roman"/>
                        </a:rPr>
                        <a:t> </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700">
                          <a:effectLst/>
                          <a:latin typeface="Times New Roman"/>
                          <a:ea typeface="Times New Roman"/>
                        </a:rPr>
                        <a:t> </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82">
                <a:tc>
                  <a:txBody>
                    <a:bodyPr/>
                    <a:lstStyle/>
                    <a:p>
                      <a:pPr marL="0" marR="0" algn="r">
                        <a:spcBef>
                          <a:spcPts val="0"/>
                        </a:spcBef>
                        <a:spcAft>
                          <a:spcPts val="0"/>
                        </a:spcAft>
                      </a:pPr>
                      <a:r>
                        <a:rPr lang="en-US" sz="1200">
                          <a:effectLst/>
                          <a:latin typeface="Times New Roman"/>
                          <a:ea typeface="Times New Roman"/>
                        </a:rPr>
                        <a:t>13.</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US" sz="1200" b="1" i="1" dirty="0">
                          <a:effectLst/>
                          <a:latin typeface="Times New Roman"/>
                          <a:ea typeface="Times New Roman"/>
                        </a:rPr>
                        <a:t>Form W-2 Wage Limitation</a:t>
                      </a:r>
                      <a:r>
                        <a:rPr lang="en-US" sz="1200" dirty="0">
                          <a:effectLst/>
                          <a:latin typeface="Times New Roman"/>
                          <a:ea typeface="Times New Roman"/>
                        </a:rPr>
                        <a:t>.  Enter 50% of line </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c>
                  <a:txBody>
                    <a:bodyPr/>
                    <a:lstStyle/>
                    <a:p>
                      <a:pPr marL="0" marR="0" algn="r">
                        <a:spcBef>
                          <a:spcPts val="0"/>
                        </a:spcBef>
                        <a:spcAft>
                          <a:spcPts val="0"/>
                        </a:spcAft>
                      </a:pPr>
                      <a:r>
                        <a:rPr lang="en-US" sz="1200"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13.</a:t>
                      </a:r>
                      <a:endParaRPr lang="en-US" sz="12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700" dirty="0">
                          <a:effectLst/>
                          <a:latin typeface="Times New Roman"/>
                          <a:ea typeface="Times New Roman"/>
                        </a:rPr>
                        <a:t> </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700">
                          <a:effectLst/>
                          <a:latin typeface="Times New Roman"/>
                          <a:ea typeface="Times New Roman"/>
                        </a:rPr>
                        <a:t> </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930">
                <a:tc>
                  <a:txBody>
                    <a:bodyPr/>
                    <a:lstStyle/>
                    <a:p>
                      <a:pPr marL="0" marR="0" algn="r">
                        <a:spcBef>
                          <a:spcPts val="0"/>
                        </a:spcBef>
                        <a:spcAft>
                          <a:spcPts val="0"/>
                        </a:spcAft>
                      </a:pPr>
                      <a:r>
                        <a:rPr lang="en-US" sz="1200">
                          <a:effectLst/>
                          <a:latin typeface="Times New Roman"/>
                          <a:ea typeface="Times New Roman"/>
                        </a:rPr>
                        <a:t>14.a</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effectLst/>
                          <a:latin typeface="Times New Roman"/>
                          <a:ea typeface="Times New Roman"/>
                        </a:rPr>
                        <a:t>Basis in Qualified Property (See Instructions)</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spcBef>
                          <a:spcPts val="0"/>
                        </a:spcBef>
                        <a:spcAft>
                          <a:spcPts val="0"/>
                        </a:spcAft>
                      </a:pPr>
                      <a:r>
                        <a:rPr lang="en-US" sz="700" dirty="0" smtClean="0">
                          <a:effectLst/>
                          <a:latin typeface="Times New Roman"/>
                          <a:ea typeface="Times New Roman"/>
                        </a:rPr>
                        <a:t>14a</a:t>
                      </a:r>
                      <a:r>
                        <a:rPr lang="en-US" sz="700" dirty="0">
                          <a:effectLst/>
                          <a:latin typeface="Times New Roman"/>
                          <a:ea typeface="Times New Roman"/>
                        </a:rPr>
                        <a:t> </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en-US" sz="12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0" marR="0" algn="r">
                        <a:spcBef>
                          <a:spcPts val="0"/>
                        </a:spcBef>
                        <a:spcAft>
                          <a:spcPts val="0"/>
                        </a:spcAft>
                      </a:pPr>
                      <a:r>
                        <a:rPr lang="en-US" sz="700" dirty="0">
                          <a:effectLst/>
                          <a:latin typeface="Times New Roman"/>
                          <a:ea typeface="Times New Roman"/>
                        </a:rPr>
                        <a:t> </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0" marR="0" algn="r">
                        <a:spcBef>
                          <a:spcPts val="0"/>
                        </a:spcBef>
                        <a:spcAft>
                          <a:spcPts val="0"/>
                        </a:spcAft>
                      </a:pPr>
                      <a:r>
                        <a:rPr lang="en-US" sz="700">
                          <a:effectLst/>
                          <a:latin typeface="Times New Roman"/>
                          <a:ea typeface="Times New Roman"/>
                        </a:rPr>
                        <a:t> </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82">
                <a:tc>
                  <a:txBody>
                    <a:bodyPr/>
                    <a:lstStyle/>
                    <a:p>
                      <a:pPr marL="0" marR="0" algn="r">
                        <a:spcBef>
                          <a:spcPts val="0"/>
                        </a:spcBef>
                        <a:spcAft>
                          <a:spcPts val="0"/>
                        </a:spcAft>
                      </a:pPr>
                      <a:r>
                        <a:rPr lang="en-US" sz="1200">
                          <a:effectLst/>
                          <a:latin typeface="Times New Roman"/>
                          <a:ea typeface="Times New Roman"/>
                        </a:rPr>
                        <a:t>b.</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effectLst/>
                          <a:latin typeface="Times New Roman"/>
                          <a:ea typeface="Times New Roman"/>
                        </a:rPr>
                        <a:t>Multiply Line 14.a by 2.5%</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spcBef>
                          <a:spcPts val="0"/>
                        </a:spcBef>
                        <a:spcAft>
                          <a:spcPts val="0"/>
                        </a:spcAft>
                      </a:pPr>
                      <a:r>
                        <a:rPr lang="en-US" sz="700" dirty="0" smtClean="0">
                          <a:effectLst/>
                          <a:latin typeface="Times New Roman"/>
                          <a:ea typeface="Times New Roman"/>
                        </a:rPr>
                        <a:t>b.</a:t>
                      </a:r>
                      <a:r>
                        <a:rPr lang="en-US" sz="700" dirty="0">
                          <a:effectLst/>
                          <a:latin typeface="Times New Roman"/>
                          <a:ea typeface="Times New Roman"/>
                        </a:rPr>
                        <a:t> </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en-US" sz="12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0" marR="0" algn="r">
                        <a:spcBef>
                          <a:spcPts val="0"/>
                        </a:spcBef>
                        <a:spcAft>
                          <a:spcPts val="0"/>
                        </a:spcAft>
                      </a:pPr>
                      <a:r>
                        <a:rPr lang="en-US" sz="700" dirty="0">
                          <a:effectLst/>
                          <a:latin typeface="Times New Roman"/>
                          <a:ea typeface="Times New Roman"/>
                        </a:rPr>
                        <a:t> </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0" marR="0" algn="r">
                        <a:spcBef>
                          <a:spcPts val="0"/>
                        </a:spcBef>
                        <a:spcAft>
                          <a:spcPts val="0"/>
                        </a:spcAft>
                      </a:pPr>
                      <a:r>
                        <a:rPr lang="en-US" sz="700">
                          <a:effectLst/>
                          <a:latin typeface="Times New Roman"/>
                          <a:ea typeface="Times New Roman"/>
                        </a:rPr>
                        <a:t> </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82">
                <a:tc>
                  <a:txBody>
                    <a:bodyPr/>
                    <a:lstStyle/>
                    <a:p>
                      <a:pPr marL="0" marR="0" algn="r">
                        <a:spcBef>
                          <a:spcPts val="0"/>
                        </a:spcBef>
                        <a:spcAft>
                          <a:spcPts val="0"/>
                        </a:spcAft>
                      </a:pPr>
                      <a:r>
                        <a:rPr lang="en-US" sz="1200">
                          <a:effectLst/>
                          <a:latin typeface="Times New Roman"/>
                          <a:ea typeface="Times New Roman"/>
                        </a:rPr>
                        <a:t>c.</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effectLst/>
                          <a:latin typeface="Times New Roman"/>
                          <a:ea typeface="Times New Roman"/>
                        </a:rPr>
                        <a:t>Multiply Line 12 by 25%</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spcBef>
                          <a:spcPts val="0"/>
                        </a:spcBef>
                        <a:spcAft>
                          <a:spcPts val="0"/>
                        </a:spcAft>
                      </a:pPr>
                      <a:r>
                        <a:rPr lang="en-US" sz="700" dirty="0" smtClean="0">
                          <a:effectLst/>
                          <a:latin typeface="Times New Roman"/>
                          <a:ea typeface="Times New Roman"/>
                        </a:rPr>
                        <a:t>c.</a:t>
                      </a:r>
                      <a:r>
                        <a:rPr lang="en-US" sz="700" dirty="0">
                          <a:effectLst/>
                          <a:latin typeface="Times New Roman"/>
                          <a:ea typeface="Times New Roman"/>
                        </a:rPr>
                        <a:t> </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endParaRPr lang="en-US" sz="12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0" marR="0" algn="r">
                        <a:spcBef>
                          <a:spcPts val="0"/>
                        </a:spcBef>
                        <a:spcAft>
                          <a:spcPts val="0"/>
                        </a:spcAft>
                      </a:pPr>
                      <a:r>
                        <a:rPr lang="en-US" sz="700" dirty="0">
                          <a:effectLst/>
                          <a:latin typeface="Times New Roman"/>
                          <a:ea typeface="Times New Roman"/>
                        </a:rPr>
                        <a:t> </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0" marR="0" algn="r">
                        <a:spcBef>
                          <a:spcPts val="0"/>
                        </a:spcBef>
                        <a:spcAft>
                          <a:spcPts val="0"/>
                        </a:spcAft>
                      </a:pPr>
                      <a:r>
                        <a:rPr lang="en-US" sz="700">
                          <a:effectLst/>
                          <a:latin typeface="Times New Roman"/>
                          <a:ea typeface="Times New Roman"/>
                        </a:rPr>
                        <a:t> </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82">
                <a:tc>
                  <a:txBody>
                    <a:bodyPr/>
                    <a:lstStyle/>
                    <a:p>
                      <a:pPr marL="0" marR="0" algn="r">
                        <a:spcBef>
                          <a:spcPts val="0"/>
                        </a:spcBef>
                        <a:spcAft>
                          <a:spcPts val="0"/>
                        </a:spcAft>
                      </a:pPr>
                      <a:r>
                        <a:rPr lang="en-US" sz="1200">
                          <a:effectLst/>
                          <a:latin typeface="Times New Roman"/>
                          <a:ea typeface="Times New Roman"/>
                        </a:rPr>
                        <a:t>15.</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US" sz="1200" b="1" i="1" dirty="0">
                          <a:effectLst/>
                          <a:latin typeface="Times New Roman"/>
                          <a:ea typeface="Times New Roman"/>
                        </a:rPr>
                        <a:t>Basis + W-2 limitation </a:t>
                      </a:r>
                      <a:r>
                        <a:rPr lang="en-US" sz="1200" dirty="0">
                          <a:effectLst/>
                          <a:latin typeface="Times New Roman"/>
                          <a:ea typeface="Times New Roman"/>
                        </a:rPr>
                        <a:t>Add lines 14a and 14b.</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c>
                  <a:txBody>
                    <a:bodyPr/>
                    <a:lstStyle/>
                    <a:p>
                      <a:pPr marL="0" marR="0" algn="r">
                        <a:spcBef>
                          <a:spcPts val="0"/>
                        </a:spcBef>
                        <a:spcAft>
                          <a:spcPts val="0"/>
                        </a:spcAft>
                      </a:pPr>
                      <a:r>
                        <a:rPr lang="en-US" sz="1200"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15</a:t>
                      </a:r>
                      <a:endParaRPr lang="en-US" sz="12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700" dirty="0">
                          <a:effectLst/>
                          <a:latin typeface="Times New Roman"/>
                          <a:ea typeface="Times New Roman"/>
                        </a:rPr>
                        <a:t> </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700">
                          <a:effectLst/>
                          <a:latin typeface="Times New Roman"/>
                          <a:ea typeface="Times New Roman"/>
                        </a:rPr>
                        <a:t> </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82">
                <a:tc>
                  <a:txBody>
                    <a:bodyPr/>
                    <a:lstStyle/>
                    <a:p>
                      <a:pPr marL="0" marR="0" algn="r">
                        <a:spcBef>
                          <a:spcPts val="0"/>
                        </a:spcBef>
                        <a:spcAft>
                          <a:spcPts val="0"/>
                        </a:spcAft>
                      </a:pPr>
                      <a:r>
                        <a:rPr lang="en-US" sz="1200">
                          <a:effectLst/>
                          <a:latin typeface="Times New Roman"/>
                          <a:ea typeface="Times New Roman"/>
                        </a:rPr>
                        <a:t>16.</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effectLst/>
                          <a:latin typeface="Times New Roman"/>
                          <a:ea typeface="Times New Roman"/>
                        </a:rPr>
                        <a:t>Enter Taxable Income Before QBI Deduction</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spcBef>
                          <a:spcPts val="0"/>
                        </a:spcBef>
                        <a:spcAft>
                          <a:spcPts val="0"/>
                        </a:spcAft>
                      </a:pPr>
                      <a:r>
                        <a:rPr lang="en-US" sz="700" dirty="0" smtClean="0">
                          <a:effectLst/>
                          <a:latin typeface="Times New Roman"/>
                          <a:ea typeface="Times New Roman"/>
                        </a:rPr>
                        <a:t>16.</a:t>
                      </a:r>
                      <a:r>
                        <a:rPr lang="en-US" sz="700" dirty="0">
                          <a:effectLst/>
                          <a:latin typeface="Times New Roman"/>
                          <a:ea typeface="Times New Roman"/>
                        </a:rPr>
                        <a:t> </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endParaRPr lang="en-US" sz="12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0" marR="0" algn="r">
                        <a:spcBef>
                          <a:spcPts val="0"/>
                        </a:spcBef>
                        <a:spcAft>
                          <a:spcPts val="0"/>
                        </a:spcAft>
                      </a:pPr>
                      <a:r>
                        <a:rPr lang="en-US" sz="700" dirty="0">
                          <a:effectLst/>
                          <a:latin typeface="Times New Roman"/>
                          <a:ea typeface="Times New Roman"/>
                        </a:rPr>
                        <a:t> </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a:txBody>
                    <a:bodyPr/>
                    <a:lstStyle/>
                    <a:p>
                      <a:pPr marL="0" marR="0" algn="r">
                        <a:spcBef>
                          <a:spcPts val="0"/>
                        </a:spcBef>
                        <a:spcAft>
                          <a:spcPts val="0"/>
                        </a:spcAft>
                      </a:pPr>
                      <a:r>
                        <a:rPr lang="en-US" sz="700">
                          <a:effectLst/>
                          <a:latin typeface="Times New Roman"/>
                          <a:ea typeface="Times New Roman"/>
                        </a:rPr>
                        <a:t> </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5430">
                <a:tc rowSpan="2">
                  <a:txBody>
                    <a:bodyPr/>
                    <a:lstStyle/>
                    <a:p>
                      <a:pPr marL="0" marR="0" algn="r">
                        <a:spcBef>
                          <a:spcPts val="0"/>
                        </a:spcBef>
                        <a:spcAft>
                          <a:spcPts val="0"/>
                        </a:spcAft>
                      </a:pPr>
                      <a:r>
                        <a:rPr lang="en-US" sz="1200">
                          <a:effectLst/>
                          <a:latin typeface="Times New Roman"/>
                          <a:ea typeface="Times New Roman"/>
                        </a:rPr>
                        <a:t>17.</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gridSpan="2">
                  <a:txBody>
                    <a:bodyPr/>
                    <a:lstStyle/>
                    <a:p>
                      <a:pPr marL="0" marR="0">
                        <a:spcBef>
                          <a:spcPts val="0"/>
                        </a:spcBef>
                        <a:spcAft>
                          <a:spcPts val="0"/>
                        </a:spcAft>
                      </a:pPr>
                      <a:r>
                        <a:rPr lang="en-US" sz="1200" b="1" i="1" dirty="0">
                          <a:effectLst/>
                          <a:latin typeface="Times New Roman"/>
                          <a:ea typeface="Times New Roman"/>
                        </a:rPr>
                        <a:t>Small Taxpayer Exception</a:t>
                      </a:r>
                      <a:endParaRPr lang="en-US" sz="1200" dirty="0">
                        <a:effectLst/>
                        <a:latin typeface="Times New Roman"/>
                        <a:ea typeface="Times New Roman"/>
                      </a:endParaRPr>
                    </a:p>
                    <a:p>
                      <a:pPr marL="0" marR="0">
                        <a:spcBef>
                          <a:spcPts val="0"/>
                        </a:spcBef>
                        <a:spcAft>
                          <a:spcPts val="0"/>
                        </a:spcAft>
                      </a:pPr>
                      <a:r>
                        <a:rPr lang="en-US" sz="1200" dirty="0">
                          <a:effectLst/>
                          <a:latin typeface="Times New Roman"/>
                          <a:ea typeface="Times New Roman"/>
                          <a:sym typeface="Wingdings 2"/>
                        </a:rPr>
                        <a:t></a:t>
                      </a:r>
                      <a:r>
                        <a:rPr lang="en-US" sz="1200" dirty="0">
                          <a:effectLst/>
                          <a:latin typeface="Times New Roman"/>
                          <a:ea typeface="Times New Roman"/>
                        </a:rPr>
                        <a:t> If line 16 is less than 157,500 ($315,000 married, filing jointly), enter line 8.  </a:t>
                      </a:r>
                    </a:p>
                    <a:p>
                      <a:pPr marL="0" marR="0">
                        <a:spcBef>
                          <a:spcPts val="0"/>
                        </a:spcBef>
                        <a:spcAft>
                          <a:spcPts val="0"/>
                        </a:spcAft>
                      </a:pPr>
                      <a:r>
                        <a:rPr lang="en-US" sz="1200" dirty="0">
                          <a:effectLst/>
                          <a:latin typeface="Times New Roman"/>
                          <a:ea typeface="Times New Roman"/>
                          <a:sym typeface="Wingdings 2"/>
                        </a:rPr>
                        <a:t></a:t>
                      </a:r>
                      <a:r>
                        <a:rPr lang="en-US" sz="1200" dirty="0">
                          <a:effectLst/>
                          <a:latin typeface="Times New Roman"/>
                          <a:ea typeface="Times New Roman"/>
                        </a:rPr>
                        <a:t> If line 16 is greater, but less than $207,500 ($415,00 married filing jointly), enter amount from worksheet 3)</a:t>
                      </a:r>
                    </a:p>
                    <a:p>
                      <a:pPr marL="0" marR="0">
                        <a:spcBef>
                          <a:spcPts val="0"/>
                        </a:spcBef>
                        <a:spcAft>
                          <a:spcPts val="0"/>
                        </a:spcAft>
                      </a:pPr>
                      <a:r>
                        <a:rPr lang="en-US" sz="1200" dirty="0">
                          <a:effectLst/>
                          <a:latin typeface="Times New Roman"/>
                          <a:ea typeface="Times New Roman"/>
                          <a:sym typeface="Wingdings 2"/>
                        </a:rPr>
                        <a:t></a:t>
                      </a:r>
                      <a:r>
                        <a:rPr lang="en-US" sz="1200" dirty="0">
                          <a:effectLst/>
                          <a:latin typeface="Times New Roman"/>
                          <a:ea typeface="Times New Roman"/>
                        </a:rPr>
                        <a:t> Otherwise, skip line 17</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rowSpan="2" hMerge="1">
                  <a:txBody>
                    <a:bodyPr/>
                    <a:lstStyle/>
                    <a:p>
                      <a:endParaRPr lang="en-US"/>
                    </a:p>
                  </a:txBody>
                  <a:tcPr/>
                </a:tc>
                <a:tc>
                  <a:txBody>
                    <a:bodyPr/>
                    <a:lstStyle/>
                    <a:p>
                      <a:pPr marL="0" marR="0" algn="r">
                        <a:spcBef>
                          <a:spcPts val="0"/>
                        </a:spcBef>
                        <a:spcAft>
                          <a:spcPts val="0"/>
                        </a:spcAft>
                      </a:pPr>
                      <a:endParaRPr lang="en-US" sz="12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rowSpan="2">
                  <a:txBody>
                    <a:bodyPr/>
                    <a:lstStyle/>
                    <a:p>
                      <a:pPr marL="0" marR="0" algn="r">
                        <a:spcBef>
                          <a:spcPts val="0"/>
                        </a:spcBef>
                        <a:spcAft>
                          <a:spcPts val="0"/>
                        </a:spcAft>
                      </a:pPr>
                      <a:r>
                        <a:rPr lang="en-US" sz="700" dirty="0">
                          <a:effectLst/>
                          <a:latin typeface="Times New Roman"/>
                          <a:ea typeface="Times New Roman"/>
                        </a:rPr>
                        <a:t> </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r">
                        <a:spcBef>
                          <a:spcPts val="0"/>
                        </a:spcBef>
                        <a:spcAft>
                          <a:spcPts val="0"/>
                        </a:spcAft>
                      </a:pPr>
                      <a:r>
                        <a:rPr lang="en-US" sz="700">
                          <a:effectLst/>
                          <a:latin typeface="Times New Roman"/>
                          <a:ea typeface="Times New Roman"/>
                        </a:rPr>
                        <a:t> </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marL="0" marR="0" algn="r">
                        <a:spcBef>
                          <a:spcPts val="0"/>
                        </a:spcBef>
                        <a:spcAft>
                          <a:spcPts val="0"/>
                        </a:spcAft>
                      </a:pPr>
                      <a:r>
                        <a:rPr lang="en-US" sz="1200"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17.</a:t>
                      </a:r>
                      <a:endParaRPr lang="en-US" sz="12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180982">
                <a:tc>
                  <a:txBody>
                    <a:bodyPr/>
                    <a:lstStyle/>
                    <a:p>
                      <a:pPr marL="0" marR="0" algn="r">
                        <a:spcBef>
                          <a:spcPts val="0"/>
                        </a:spcBef>
                        <a:spcAft>
                          <a:spcPts val="0"/>
                        </a:spcAft>
                      </a:pPr>
                      <a:r>
                        <a:rPr lang="en-US" sz="1200">
                          <a:effectLst/>
                          <a:latin typeface="Times New Roman"/>
                          <a:ea typeface="Times New Roman"/>
                        </a:rPr>
                        <a:t>18.</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US" sz="1200" b="1" i="1" dirty="0" smtClean="0">
                          <a:effectLst/>
                          <a:latin typeface="Times New Roman"/>
                          <a:ea typeface="Times New Roman"/>
                        </a:rPr>
                        <a:t>All Others.</a:t>
                      </a:r>
                      <a:r>
                        <a:rPr lang="en-US" sz="1200" dirty="0" smtClean="0">
                          <a:effectLst/>
                          <a:latin typeface="Times New Roman"/>
                          <a:ea typeface="Times New Roman"/>
                        </a:rPr>
                        <a:t>  If </a:t>
                      </a:r>
                      <a:r>
                        <a:rPr lang="en-US" sz="1200" dirty="0">
                          <a:effectLst/>
                          <a:latin typeface="Times New Roman"/>
                          <a:ea typeface="Times New Roman"/>
                        </a:rPr>
                        <a:t>line 17 is inapplicable, enter the greater of line 13 and line 15</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c>
                  <a:txBody>
                    <a:bodyPr/>
                    <a:lstStyle/>
                    <a:p>
                      <a:pPr marL="0" marR="0" algn="r">
                        <a:spcBef>
                          <a:spcPts val="0"/>
                        </a:spcBef>
                        <a:spcAft>
                          <a:spcPts val="0"/>
                        </a:spcAft>
                      </a:pPr>
                      <a:r>
                        <a:rPr lang="en-US" sz="1200"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18.</a:t>
                      </a:r>
                      <a:endParaRPr lang="en-US" sz="12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700" dirty="0">
                          <a:effectLst/>
                          <a:latin typeface="Times New Roman"/>
                          <a:ea typeface="Times New Roman"/>
                        </a:rPr>
                        <a:t> </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700">
                          <a:effectLst/>
                          <a:latin typeface="Times New Roman"/>
                          <a:ea typeface="Times New Roman"/>
                        </a:rPr>
                        <a:t> </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82">
                <a:tc>
                  <a:txBody>
                    <a:bodyPr/>
                    <a:lstStyle/>
                    <a:p>
                      <a:pPr marL="0" marR="0" algn="r">
                        <a:spcBef>
                          <a:spcPts val="0"/>
                        </a:spcBef>
                        <a:spcAft>
                          <a:spcPts val="0"/>
                        </a:spcAft>
                      </a:pPr>
                      <a:r>
                        <a:rPr lang="en-US" sz="1200">
                          <a:effectLst/>
                          <a:latin typeface="Times New Roman"/>
                          <a:ea typeface="Times New Roman"/>
                        </a:rPr>
                        <a:t>19.</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US" sz="1200" dirty="0">
                          <a:effectLst/>
                          <a:latin typeface="Times New Roman"/>
                          <a:ea typeface="Times New Roman"/>
                        </a:rPr>
                        <a:t>Enter Line 17 or line 18</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c>
                  <a:txBody>
                    <a:bodyPr/>
                    <a:lstStyle/>
                    <a:p>
                      <a:pPr marL="0" marR="0" algn="r">
                        <a:spcBef>
                          <a:spcPts val="0"/>
                        </a:spcBef>
                        <a:spcAft>
                          <a:spcPts val="0"/>
                        </a:spcAft>
                      </a:pPr>
                      <a:r>
                        <a:rPr lang="en-US" sz="1200"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19.</a:t>
                      </a:r>
                      <a:endParaRPr lang="en-US" sz="12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700" dirty="0">
                          <a:effectLst/>
                          <a:latin typeface="Times New Roman"/>
                          <a:ea typeface="Times New Roman"/>
                        </a:rPr>
                        <a:t> </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700">
                          <a:effectLst/>
                          <a:latin typeface="Times New Roman"/>
                          <a:ea typeface="Times New Roman"/>
                        </a:rPr>
                        <a:t> </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82">
                <a:tc>
                  <a:txBody>
                    <a:bodyPr/>
                    <a:lstStyle/>
                    <a:p>
                      <a:pPr marL="0" marR="0" algn="r">
                        <a:spcBef>
                          <a:spcPts val="0"/>
                        </a:spcBef>
                        <a:spcAft>
                          <a:spcPts val="0"/>
                        </a:spcAft>
                      </a:pPr>
                      <a:r>
                        <a:rPr lang="en-US" sz="1200">
                          <a:effectLst/>
                          <a:latin typeface="Times New Roman"/>
                          <a:ea typeface="Times New Roman"/>
                        </a:rPr>
                        <a:t>20.</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US" sz="1200" dirty="0">
                          <a:effectLst/>
                          <a:latin typeface="Times New Roman"/>
                          <a:ea typeface="Times New Roman"/>
                        </a:rPr>
                        <a:t>Enter the smaller of line 8 or 19.</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c>
                  <a:txBody>
                    <a:bodyPr/>
                    <a:lstStyle/>
                    <a:p>
                      <a:pPr marL="0" marR="0" algn="r">
                        <a:spcBef>
                          <a:spcPts val="0"/>
                        </a:spcBef>
                        <a:spcAft>
                          <a:spcPts val="0"/>
                        </a:spcAft>
                      </a:pPr>
                      <a:r>
                        <a:rPr lang="en-US" sz="1200"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20.</a:t>
                      </a:r>
                      <a:endParaRPr lang="en-US" sz="12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700" dirty="0">
                          <a:effectLst/>
                          <a:latin typeface="Times New Roman"/>
                          <a:ea typeface="Times New Roman"/>
                        </a:rPr>
                        <a:t> </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700">
                          <a:effectLst/>
                          <a:latin typeface="Times New Roman"/>
                          <a:ea typeface="Times New Roman"/>
                        </a:rPr>
                        <a:t> </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82">
                <a:tc>
                  <a:txBody>
                    <a:bodyPr/>
                    <a:lstStyle/>
                    <a:p>
                      <a:pPr marL="0" marR="0" algn="r">
                        <a:spcBef>
                          <a:spcPts val="0"/>
                        </a:spcBef>
                        <a:spcAft>
                          <a:spcPts val="0"/>
                        </a:spcAft>
                      </a:pPr>
                      <a:r>
                        <a:rPr lang="en-US" sz="1200">
                          <a:effectLst/>
                          <a:latin typeface="Times New Roman"/>
                          <a:ea typeface="Times New Roman"/>
                        </a:rPr>
                        <a:t>21.</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US" sz="1200" dirty="0">
                          <a:effectLst/>
                          <a:latin typeface="Times New Roman"/>
                          <a:ea typeface="Times New Roman"/>
                        </a:rPr>
                        <a:t>QBI deduction from </a:t>
                      </a:r>
                      <a:r>
                        <a:rPr lang="en-US" sz="1200" dirty="0" smtClean="0">
                          <a:effectLst/>
                          <a:latin typeface="Times New Roman"/>
                          <a:ea typeface="Times New Roman"/>
                        </a:rPr>
                        <a:t>Cooperatives </a:t>
                      </a:r>
                      <a:r>
                        <a:rPr lang="en-US" sz="1200" dirty="0">
                          <a:effectLst/>
                          <a:latin typeface="Times New Roman"/>
                          <a:ea typeface="Times New Roman"/>
                        </a:rPr>
                        <a:t>(Form 1099-PATR, box 6)</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c>
                  <a:txBody>
                    <a:bodyPr/>
                    <a:lstStyle/>
                    <a:p>
                      <a:pPr marL="0" marR="0" algn="r">
                        <a:spcBef>
                          <a:spcPts val="0"/>
                        </a:spcBef>
                        <a:spcAft>
                          <a:spcPts val="0"/>
                        </a:spcAft>
                      </a:pPr>
                      <a:r>
                        <a:rPr lang="en-US" sz="1200"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21.</a:t>
                      </a:r>
                      <a:endParaRPr lang="en-US" sz="12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700" dirty="0">
                          <a:effectLst/>
                          <a:latin typeface="Times New Roman"/>
                          <a:ea typeface="Times New Roman"/>
                        </a:rPr>
                        <a:t> </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700">
                          <a:effectLst/>
                          <a:latin typeface="Times New Roman"/>
                          <a:ea typeface="Times New Roman"/>
                        </a:rPr>
                        <a:t> </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930">
                <a:tc>
                  <a:txBody>
                    <a:bodyPr/>
                    <a:lstStyle/>
                    <a:p>
                      <a:pPr marL="0" marR="0" algn="r">
                        <a:spcBef>
                          <a:spcPts val="0"/>
                        </a:spcBef>
                        <a:spcAft>
                          <a:spcPts val="0"/>
                        </a:spcAft>
                      </a:pPr>
                      <a:r>
                        <a:rPr lang="en-US" sz="1200">
                          <a:effectLst/>
                          <a:latin typeface="Times New Roman"/>
                          <a:ea typeface="Times New Roman"/>
                        </a:rPr>
                        <a:t>22.</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US" sz="1200" dirty="0">
                          <a:effectLst/>
                          <a:latin typeface="Times New Roman"/>
                          <a:ea typeface="Times New Roman"/>
                        </a:rPr>
                        <a:t>QBI deduction from </a:t>
                      </a:r>
                      <a:r>
                        <a:rPr lang="en-US" sz="1200" dirty="0" smtClean="0">
                          <a:effectLst/>
                          <a:latin typeface="Times New Roman"/>
                          <a:ea typeface="Times New Roman"/>
                        </a:rPr>
                        <a:t>Real Estate Investment Trusts </a:t>
                      </a:r>
                      <a:r>
                        <a:rPr lang="en-US" sz="1200" dirty="0">
                          <a:effectLst/>
                          <a:latin typeface="Times New Roman"/>
                          <a:ea typeface="Times New Roman"/>
                        </a:rPr>
                        <a:t>(Form 1099-REIT, box 6)</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c>
                  <a:txBody>
                    <a:bodyPr/>
                    <a:lstStyle/>
                    <a:p>
                      <a:pPr marL="0" marR="0" algn="r">
                        <a:spcBef>
                          <a:spcPts val="0"/>
                        </a:spcBef>
                        <a:spcAft>
                          <a:spcPts val="0"/>
                        </a:spcAft>
                      </a:pPr>
                      <a:r>
                        <a:rPr lang="en-US" sz="1200"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22.</a:t>
                      </a:r>
                      <a:endParaRPr lang="en-US" sz="12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700">
                          <a:effectLst/>
                          <a:latin typeface="Times New Roman"/>
                          <a:ea typeface="Times New Roman"/>
                        </a:rPr>
                        <a:t> </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700">
                          <a:effectLst/>
                          <a:latin typeface="Times New Roman"/>
                          <a:ea typeface="Times New Roman"/>
                        </a:rPr>
                        <a:t> </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82">
                <a:tc>
                  <a:txBody>
                    <a:bodyPr/>
                    <a:lstStyle/>
                    <a:p>
                      <a:pPr marL="0" marR="0" algn="r">
                        <a:spcBef>
                          <a:spcPts val="0"/>
                        </a:spcBef>
                        <a:spcAft>
                          <a:spcPts val="0"/>
                        </a:spcAft>
                      </a:pPr>
                      <a:r>
                        <a:rPr lang="en-US" sz="1200">
                          <a:effectLst/>
                          <a:latin typeface="Times New Roman"/>
                          <a:ea typeface="Times New Roman"/>
                        </a:rPr>
                        <a:t>23.</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US" sz="1200" dirty="0">
                          <a:effectLst/>
                          <a:latin typeface="Times New Roman"/>
                          <a:ea typeface="Times New Roman"/>
                        </a:rPr>
                        <a:t>QBI deduction from publicly traded partnerships (See instructions)</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c>
                  <a:txBody>
                    <a:bodyPr/>
                    <a:lstStyle/>
                    <a:p>
                      <a:pPr marL="0" marR="0" algn="r">
                        <a:spcBef>
                          <a:spcPts val="0"/>
                        </a:spcBef>
                        <a:spcAft>
                          <a:spcPts val="0"/>
                        </a:spcAft>
                      </a:pPr>
                      <a:r>
                        <a:rPr lang="en-US" sz="1200"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23.</a:t>
                      </a:r>
                      <a:endParaRPr lang="en-US" sz="12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700">
                          <a:effectLst/>
                          <a:latin typeface="Times New Roman"/>
                          <a:ea typeface="Times New Roman"/>
                        </a:rPr>
                        <a:t> </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700">
                          <a:effectLst/>
                          <a:latin typeface="Times New Roman"/>
                          <a:ea typeface="Times New Roman"/>
                        </a:rPr>
                        <a:t> </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448">
                <a:tc rowSpan="2">
                  <a:txBody>
                    <a:bodyPr/>
                    <a:lstStyle/>
                    <a:p>
                      <a:pPr marL="0" marR="0" algn="r">
                        <a:spcBef>
                          <a:spcPts val="0"/>
                        </a:spcBef>
                        <a:spcAft>
                          <a:spcPts val="0"/>
                        </a:spcAft>
                      </a:pPr>
                      <a:r>
                        <a:rPr lang="en-US" sz="1200">
                          <a:effectLst/>
                          <a:latin typeface="Times New Roman"/>
                          <a:ea typeface="Times New Roman"/>
                        </a:rPr>
                        <a:t>24.</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gridSpan="2">
                  <a:txBody>
                    <a:bodyPr/>
                    <a:lstStyle/>
                    <a:p>
                      <a:pPr marL="0" marR="0">
                        <a:spcBef>
                          <a:spcPts val="0"/>
                        </a:spcBef>
                        <a:spcAft>
                          <a:spcPts val="0"/>
                        </a:spcAft>
                      </a:pPr>
                      <a:r>
                        <a:rPr lang="en-US" sz="1200" b="1" i="1" dirty="0">
                          <a:effectLst/>
                          <a:latin typeface="Times New Roman"/>
                          <a:ea typeface="Times New Roman"/>
                        </a:rPr>
                        <a:t>Qualified business income deduction</a:t>
                      </a:r>
                      <a:r>
                        <a:rPr lang="en-US" sz="1200" dirty="0">
                          <a:effectLst/>
                          <a:latin typeface="Times New Roman"/>
                          <a:ea typeface="Times New Roman"/>
                        </a:rPr>
                        <a:t>.  Combine lines 20 through 23 and enter the result here and on Form 1040, line 35;  or </a:t>
                      </a:r>
                      <a:r>
                        <a:rPr lang="en-US" sz="1200" dirty="0" smtClean="0">
                          <a:effectLst/>
                          <a:latin typeface="Times New Roman"/>
                          <a:ea typeface="Times New Roman"/>
                        </a:rPr>
                        <a:t>the </a:t>
                      </a:r>
                      <a:r>
                        <a:rPr lang="en-US" sz="1200" dirty="0">
                          <a:effectLst/>
                          <a:latin typeface="Times New Roman"/>
                          <a:ea typeface="Times New Roman"/>
                        </a:rPr>
                        <a:t>applicable line of your return</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n-US"/>
                    </a:p>
                  </a:txBody>
                  <a:tcPr/>
                </a:tc>
                <a:tc>
                  <a:txBody>
                    <a:bodyPr/>
                    <a:lstStyle/>
                    <a:p>
                      <a:pPr marL="0" marR="0" algn="r">
                        <a:spcBef>
                          <a:spcPts val="0"/>
                        </a:spcBef>
                        <a:spcAft>
                          <a:spcPts val="0"/>
                        </a:spcAft>
                      </a:pPr>
                      <a:endParaRPr lang="en-US" sz="12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c rowSpan="2">
                  <a:txBody>
                    <a:bodyPr/>
                    <a:lstStyle/>
                    <a:p>
                      <a:pPr marL="0" marR="0" algn="r">
                        <a:spcBef>
                          <a:spcPts val="0"/>
                        </a:spcBef>
                        <a:spcAft>
                          <a:spcPts val="0"/>
                        </a:spcAft>
                      </a:pPr>
                      <a:r>
                        <a:rPr lang="en-US" sz="700">
                          <a:effectLst/>
                          <a:latin typeface="Times New Roman"/>
                          <a:ea typeface="Times New Roman"/>
                        </a:rPr>
                        <a:t> </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r">
                        <a:spcBef>
                          <a:spcPts val="0"/>
                        </a:spcBef>
                        <a:spcAft>
                          <a:spcPts val="0"/>
                        </a:spcAft>
                      </a:pPr>
                      <a:r>
                        <a:rPr lang="en-US" sz="700" dirty="0">
                          <a:effectLst/>
                          <a:latin typeface="Times New Roman"/>
                          <a:ea typeface="Times New Roman"/>
                        </a:rPr>
                        <a:t> </a:t>
                      </a: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448">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marL="0" marR="0" algn="r">
                        <a:spcBef>
                          <a:spcPts val="0"/>
                        </a:spcBef>
                        <a:spcAft>
                          <a:spcPts val="0"/>
                        </a:spcAft>
                      </a:pPr>
                      <a:r>
                        <a:rPr lang="en-US" sz="1200"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24.</a:t>
                      </a:r>
                      <a:endParaRPr lang="en-US" sz="12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41749" marR="41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bl>
          </a:graphicData>
        </a:graphic>
      </p:graphicFrame>
      <p:sp>
        <p:nvSpPr>
          <p:cNvPr id="3" name="Date Placeholder 2"/>
          <p:cNvSpPr>
            <a:spLocks noGrp="1"/>
          </p:cNvSpPr>
          <p:nvPr>
            <p:ph type="dt" sz="half" idx="10"/>
          </p:nvPr>
        </p:nvSpPr>
        <p:spPr/>
        <p:txBody>
          <a:bodyPr/>
          <a:lstStyle/>
          <a:p>
            <a:r>
              <a:rPr lang="en-US" smtClean="0"/>
              <a:t>4/19/2018</a:t>
            </a:r>
            <a:endParaRPr lang="en-US" dirty="0"/>
          </a:p>
        </p:txBody>
      </p:sp>
      <p:sp>
        <p:nvSpPr>
          <p:cNvPr id="4" name="Slide Number Placeholder 3"/>
          <p:cNvSpPr>
            <a:spLocks noGrp="1"/>
          </p:cNvSpPr>
          <p:nvPr>
            <p:ph type="sldNum" sz="quarter" idx="12"/>
          </p:nvPr>
        </p:nvSpPr>
        <p:spPr>
          <a:xfrm>
            <a:off x="3962400" y="6400800"/>
            <a:ext cx="1161826" cy="365125"/>
          </a:xfrm>
        </p:spPr>
        <p:txBody>
          <a:bodyPr/>
          <a:lstStyle/>
          <a:p>
            <a:fld id="{C8F61FE3-DE01-46A0-A6BD-A8CC4CB2E572}" type="slidenum">
              <a:rPr lang="en-US" smtClean="0"/>
              <a:t>10</a:t>
            </a:fld>
            <a:endParaRPr lang="en-US" dirty="0"/>
          </a:p>
        </p:txBody>
      </p:sp>
      <p:sp>
        <p:nvSpPr>
          <p:cNvPr id="7" name="Rectangle 1"/>
          <p:cNvSpPr>
            <a:spLocks noChangeArrowheads="1"/>
          </p:cNvSpPr>
          <p:nvPr/>
        </p:nvSpPr>
        <p:spPr bwMode="auto">
          <a:xfrm>
            <a:off x="2725738" y="26749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933178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Trade or Business</a:t>
            </a:r>
            <a:endParaRPr lang="en-US" dirty="0"/>
          </a:p>
        </p:txBody>
      </p:sp>
      <p:sp>
        <p:nvSpPr>
          <p:cNvPr id="2" name="Content Placeholder 1"/>
          <p:cNvSpPr>
            <a:spLocks noGrp="1"/>
          </p:cNvSpPr>
          <p:nvPr>
            <p:ph idx="1"/>
          </p:nvPr>
        </p:nvSpPr>
        <p:spPr>
          <a:xfrm>
            <a:off x="872067" y="1905000"/>
            <a:ext cx="7408333" cy="4221163"/>
          </a:xfrm>
        </p:spPr>
        <p:txBody>
          <a:bodyPr/>
          <a:lstStyle/>
          <a:p>
            <a:endParaRPr lang="en-US" dirty="0" smtClean="0"/>
          </a:p>
          <a:p>
            <a:r>
              <a:rPr lang="en-US" sz="2600" dirty="0" smtClean="0"/>
              <a:t>Any </a:t>
            </a:r>
            <a:r>
              <a:rPr lang="en-US" sz="2600" dirty="0" smtClean="0"/>
              <a:t>qualified trade or </a:t>
            </a:r>
            <a:r>
              <a:rPr lang="en-US" sz="2600" dirty="0" smtClean="0"/>
              <a:t>business</a:t>
            </a:r>
            <a:endParaRPr lang="en-US" sz="2600" dirty="0" smtClean="0"/>
          </a:p>
          <a:p>
            <a:pPr lvl="1"/>
            <a:endParaRPr lang="en-US" u="sng" dirty="0" smtClean="0"/>
          </a:p>
          <a:p>
            <a:pPr lvl="1"/>
            <a:r>
              <a:rPr lang="en-US" sz="2400" u="sng" dirty="0" smtClean="0"/>
              <a:t>Special Treatment</a:t>
            </a:r>
            <a:r>
              <a:rPr lang="en-US" sz="2400" dirty="0" smtClean="0"/>
              <a:t>:</a:t>
            </a:r>
            <a:endParaRPr lang="en-US" sz="2400" dirty="0" smtClean="0"/>
          </a:p>
          <a:p>
            <a:pPr lvl="2"/>
            <a:r>
              <a:rPr lang="en-US" sz="2400" dirty="0" smtClean="0"/>
              <a:t>Qualified REIT Dividends (covered elsewhere)</a:t>
            </a:r>
          </a:p>
          <a:p>
            <a:pPr lvl="2"/>
            <a:r>
              <a:rPr lang="en-US" sz="2400" dirty="0" smtClean="0"/>
              <a:t>Qualified Co-Op Dividends (covered elsewhere)</a:t>
            </a:r>
          </a:p>
          <a:p>
            <a:pPr lvl="2"/>
            <a:r>
              <a:rPr lang="en-US" sz="2400" dirty="0" smtClean="0"/>
              <a:t>Qualified PTP Income (covered elsewhere)</a:t>
            </a:r>
            <a:endParaRPr lang="en-US" sz="2400" dirty="0"/>
          </a:p>
        </p:txBody>
      </p:sp>
      <p:sp>
        <p:nvSpPr>
          <p:cNvPr id="3" name="Date Placeholder 2"/>
          <p:cNvSpPr>
            <a:spLocks noGrp="1"/>
          </p:cNvSpPr>
          <p:nvPr>
            <p:ph type="dt" sz="half" idx="10"/>
          </p:nvPr>
        </p:nvSpPr>
        <p:spPr/>
        <p:txBody>
          <a:bodyPr/>
          <a:lstStyle/>
          <a:p>
            <a:r>
              <a:rPr lang="en-US" smtClean="0"/>
              <a:t>4/19/2018</a:t>
            </a:r>
            <a:endParaRPr lang="en-US"/>
          </a:p>
        </p:txBody>
      </p:sp>
      <p:sp>
        <p:nvSpPr>
          <p:cNvPr id="4" name="Slide Number Placeholder 3"/>
          <p:cNvSpPr>
            <a:spLocks noGrp="1"/>
          </p:cNvSpPr>
          <p:nvPr>
            <p:ph type="sldNum" sz="quarter" idx="12"/>
          </p:nvPr>
        </p:nvSpPr>
        <p:spPr/>
        <p:txBody>
          <a:bodyPr/>
          <a:lstStyle/>
          <a:p>
            <a:fld id="{C8F61FE3-DE01-46A0-A6BD-A8CC4CB2E572}" type="slidenum">
              <a:rPr lang="en-US" smtClean="0"/>
              <a:t>11</a:t>
            </a:fld>
            <a:endParaRPr lang="en-US"/>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09903" y="5334000"/>
            <a:ext cx="657871" cy="952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2690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General Provisions</a:t>
            </a:r>
            <a:endParaRPr lang="en-US" dirty="0"/>
          </a:p>
        </p:txBody>
      </p:sp>
      <p:sp>
        <p:nvSpPr>
          <p:cNvPr id="2" name="Content Placeholder 1"/>
          <p:cNvSpPr>
            <a:spLocks noGrp="1"/>
          </p:cNvSpPr>
          <p:nvPr>
            <p:ph idx="1"/>
          </p:nvPr>
        </p:nvSpPr>
        <p:spPr>
          <a:xfrm>
            <a:off x="872067" y="1752600"/>
            <a:ext cx="7408333" cy="4373563"/>
          </a:xfrm>
        </p:spPr>
        <p:txBody>
          <a:bodyPr>
            <a:normAutofit/>
          </a:bodyPr>
          <a:lstStyle/>
          <a:p>
            <a:r>
              <a:rPr lang="en-US" b="1" i="1" dirty="0" smtClean="0"/>
              <a:t>Specified Services  Exclusion</a:t>
            </a:r>
          </a:p>
          <a:p>
            <a:pPr lvl="1"/>
            <a:r>
              <a:rPr lang="en-US" b="1" i="1" dirty="0"/>
              <a:t>§</a:t>
            </a:r>
            <a:r>
              <a:rPr lang="en-US" b="1" i="1" dirty="0" smtClean="0"/>
              <a:t>1202(e)(2).  Services excluded from 1202, but architects &amp; engineers are okay (US for projects).</a:t>
            </a:r>
            <a:endParaRPr lang="en-US" i="1" dirty="0" smtClean="0"/>
          </a:p>
          <a:p>
            <a:pPr lvl="1"/>
            <a:r>
              <a:rPr lang="en-US" b="1" i="1" dirty="0" smtClean="0"/>
              <a:t>Excluded:</a:t>
            </a:r>
            <a:r>
              <a:rPr lang="en-US" i="1" dirty="0" smtClean="0"/>
              <a:t>  Health, law, accounting, actuarial science, performing arts, consulting, athletics, financial services, brokerage services or personal reputation/skill services.</a:t>
            </a:r>
          </a:p>
          <a:p>
            <a:pPr lvl="1"/>
            <a:endParaRPr lang="en-US" i="1" dirty="0" smtClean="0"/>
          </a:p>
          <a:p>
            <a:r>
              <a:rPr lang="en-US" b="1" dirty="0"/>
              <a:t>S</a:t>
            </a:r>
            <a:r>
              <a:rPr lang="en-US" b="1" dirty="0" smtClean="0"/>
              <a:t>mall taxpayer</a:t>
            </a:r>
            <a:r>
              <a:rPr lang="en-US" b="1" i="1" dirty="0" smtClean="0"/>
              <a:t> exception:</a:t>
            </a:r>
            <a:r>
              <a:rPr lang="en-US" i="1" dirty="0" smtClean="0"/>
              <a:t> Specified Services allowed</a:t>
            </a:r>
          </a:p>
          <a:p>
            <a:pPr lvl="1"/>
            <a:r>
              <a:rPr lang="en-US" i="1" dirty="0" smtClean="0"/>
              <a:t>Less than </a:t>
            </a:r>
            <a:r>
              <a:rPr lang="en-US" i="1" dirty="0" smtClean="0"/>
              <a:t>$207,500 taxable income($415,000–joint return) </a:t>
            </a:r>
          </a:p>
          <a:p>
            <a:pPr lvl="1"/>
            <a:r>
              <a:rPr lang="en-US" i="1" dirty="0"/>
              <a:t>P</a:t>
            </a:r>
            <a:r>
              <a:rPr lang="en-US" i="1" dirty="0" smtClean="0"/>
              <a:t>hase-out if  taxable income &gt; $157,500</a:t>
            </a:r>
            <a:r>
              <a:rPr lang="en-US" i="1" dirty="0"/>
              <a:t> </a:t>
            </a:r>
            <a:r>
              <a:rPr lang="en-US" i="1" dirty="0" smtClean="0"/>
              <a:t>(</a:t>
            </a:r>
            <a:r>
              <a:rPr lang="en-US" i="1" dirty="0" smtClean="0"/>
              <a:t>$315,000).</a:t>
            </a:r>
            <a:endParaRPr lang="en-US" i="1" dirty="0" smtClean="0"/>
          </a:p>
        </p:txBody>
      </p:sp>
      <p:sp>
        <p:nvSpPr>
          <p:cNvPr id="4" name="Date Placeholder 3"/>
          <p:cNvSpPr>
            <a:spLocks noGrp="1"/>
          </p:cNvSpPr>
          <p:nvPr>
            <p:ph type="dt" sz="half" idx="10"/>
          </p:nvPr>
        </p:nvSpPr>
        <p:spPr/>
        <p:txBody>
          <a:bodyPr/>
          <a:lstStyle/>
          <a:p>
            <a:r>
              <a:rPr lang="en-US" smtClean="0"/>
              <a:t>4/19/2018</a:t>
            </a:r>
            <a:endParaRPr lang="en-US"/>
          </a:p>
        </p:txBody>
      </p:sp>
      <p:sp>
        <p:nvSpPr>
          <p:cNvPr id="5" name="Slide Number Placeholder 4"/>
          <p:cNvSpPr>
            <a:spLocks noGrp="1"/>
          </p:cNvSpPr>
          <p:nvPr>
            <p:ph type="sldNum" sz="quarter" idx="12"/>
          </p:nvPr>
        </p:nvSpPr>
        <p:spPr/>
        <p:txBody>
          <a:bodyPr/>
          <a:lstStyle/>
          <a:p>
            <a:fld id="{C8F61FE3-DE01-46A0-A6BD-A8CC4CB2E572}" type="slidenum">
              <a:rPr lang="en-US" smtClean="0"/>
              <a:t>12</a:t>
            </a:fld>
            <a:endParaRPr lang="en-US"/>
          </a:p>
        </p:txBody>
      </p:sp>
    </p:spTree>
    <p:extLst>
      <p:ext uri="{BB962C8B-B14F-4D97-AF65-F5344CB8AC3E}">
        <p14:creationId xmlns:p14="http://schemas.microsoft.com/office/powerpoint/2010/main" val="8130628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Qualified Business Income</a:t>
            </a:r>
            <a:endParaRPr lang="en-US" dirty="0"/>
          </a:p>
        </p:txBody>
      </p:sp>
      <p:sp>
        <p:nvSpPr>
          <p:cNvPr id="2" name="Content Placeholder 1"/>
          <p:cNvSpPr>
            <a:spLocks noGrp="1"/>
          </p:cNvSpPr>
          <p:nvPr>
            <p:ph idx="1"/>
          </p:nvPr>
        </p:nvSpPr>
        <p:spPr>
          <a:xfrm>
            <a:off x="914400" y="1905000"/>
            <a:ext cx="7366000" cy="4221163"/>
          </a:xfrm>
        </p:spPr>
        <p:txBody>
          <a:bodyPr>
            <a:normAutofit lnSpcReduction="10000"/>
          </a:bodyPr>
          <a:lstStyle/>
          <a:p>
            <a:r>
              <a:rPr lang="en-US" b="1" i="1" dirty="0" smtClean="0"/>
              <a:t>Qualified Business Income </a:t>
            </a:r>
            <a:r>
              <a:rPr lang="en-US" dirty="0" smtClean="0"/>
              <a:t>– net income of a qualified business.</a:t>
            </a:r>
          </a:p>
          <a:p>
            <a:r>
              <a:rPr lang="en-US" b="1" i="1" dirty="0" smtClean="0"/>
              <a:t>Qualified Items</a:t>
            </a:r>
            <a:r>
              <a:rPr lang="en-US" dirty="0" smtClean="0"/>
              <a:t>:  Income, loss, gain, deduction </a:t>
            </a:r>
            <a:r>
              <a:rPr lang="en-US" i="1" dirty="0" smtClean="0"/>
              <a:t>effectively connected </a:t>
            </a:r>
            <a:r>
              <a:rPr lang="en-US" dirty="0" smtClean="0"/>
              <a:t>with </a:t>
            </a:r>
            <a:r>
              <a:rPr lang="en-US" i="1" dirty="0" smtClean="0"/>
              <a:t>conducting</a:t>
            </a:r>
            <a:r>
              <a:rPr lang="en-US" dirty="0" smtClean="0"/>
              <a:t> trade or business in the US </a:t>
            </a:r>
            <a:endParaRPr lang="en-US" dirty="0"/>
          </a:p>
          <a:p>
            <a:pPr lvl="2"/>
            <a:r>
              <a:rPr lang="en-US" dirty="0" smtClean="0"/>
              <a:t>Follow 864(c)</a:t>
            </a:r>
          </a:p>
          <a:p>
            <a:pPr lvl="2"/>
            <a:r>
              <a:rPr lang="en-US" b="1" dirty="0" smtClean="0"/>
              <a:t>Excludes:</a:t>
            </a:r>
          </a:p>
          <a:p>
            <a:pPr lvl="3"/>
            <a:r>
              <a:rPr lang="en-US" dirty="0" smtClean="0"/>
              <a:t>Capital Gains/Losses </a:t>
            </a:r>
          </a:p>
          <a:p>
            <a:pPr lvl="3"/>
            <a:r>
              <a:rPr lang="en-US" dirty="0" smtClean="0"/>
              <a:t>Dividends</a:t>
            </a:r>
          </a:p>
          <a:p>
            <a:pPr lvl="3"/>
            <a:r>
              <a:rPr lang="en-US" dirty="0" smtClean="0"/>
              <a:t>Interest</a:t>
            </a:r>
          </a:p>
          <a:p>
            <a:pPr lvl="3"/>
            <a:r>
              <a:rPr lang="en-US" dirty="0" smtClean="0"/>
              <a:t>Annuity</a:t>
            </a:r>
          </a:p>
          <a:p>
            <a:pPr lvl="3"/>
            <a:r>
              <a:rPr lang="en-US" dirty="0" smtClean="0"/>
              <a:t>Certain foreign PHC income (commodities, foreign currency exchange, notational hedging contracts (hedging)</a:t>
            </a:r>
          </a:p>
        </p:txBody>
      </p:sp>
      <p:sp>
        <p:nvSpPr>
          <p:cNvPr id="3" name="Date Placeholder 2"/>
          <p:cNvSpPr>
            <a:spLocks noGrp="1"/>
          </p:cNvSpPr>
          <p:nvPr>
            <p:ph type="dt" sz="half" idx="10"/>
          </p:nvPr>
        </p:nvSpPr>
        <p:spPr/>
        <p:txBody>
          <a:bodyPr/>
          <a:lstStyle/>
          <a:p>
            <a:r>
              <a:rPr lang="en-US" smtClean="0"/>
              <a:t>4/19/2018</a:t>
            </a:r>
            <a:endParaRPr lang="en-US"/>
          </a:p>
        </p:txBody>
      </p:sp>
      <p:sp>
        <p:nvSpPr>
          <p:cNvPr id="4" name="Slide Number Placeholder 3"/>
          <p:cNvSpPr>
            <a:spLocks noGrp="1"/>
          </p:cNvSpPr>
          <p:nvPr>
            <p:ph type="sldNum" sz="quarter" idx="12"/>
          </p:nvPr>
        </p:nvSpPr>
        <p:spPr/>
        <p:txBody>
          <a:bodyPr/>
          <a:lstStyle/>
          <a:p>
            <a:fld id="{C8F61FE3-DE01-46A0-A6BD-A8CC4CB2E572}" type="slidenum">
              <a:rPr lang="en-US" smtClean="0"/>
              <a:t>13</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7276" y="5257800"/>
            <a:ext cx="710499" cy="10286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662530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Qualified Business Income</a:t>
            </a:r>
            <a:endParaRPr lang="en-US" dirty="0"/>
          </a:p>
        </p:txBody>
      </p:sp>
      <p:sp>
        <p:nvSpPr>
          <p:cNvPr id="2" name="Content Placeholder 1"/>
          <p:cNvSpPr>
            <a:spLocks noGrp="1"/>
          </p:cNvSpPr>
          <p:nvPr>
            <p:ph idx="1"/>
          </p:nvPr>
        </p:nvSpPr>
        <p:spPr>
          <a:xfrm>
            <a:off x="914400" y="1981200"/>
            <a:ext cx="7366000" cy="4144963"/>
          </a:xfrm>
        </p:spPr>
        <p:txBody>
          <a:bodyPr>
            <a:normAutofit/>
          </a:bodyPr>
          <a:lstStyle/>
          <a:p>
            <a:r>
              <a:rPr lang="en-US" b="1" i="1" dirty="0" smtClean="0"/>
              <a:t>Qualified Business Income </a:t>
            </a:r>
            <a:r>
              <a:rPr lang="en-US" dirty="0" smtClean="0"/>
              <a:t>– </a:t>
            </a:r>
            <a:r>
              <a:rPr lang="en-US" dirty="0" smtClean="0"/>
              <a:t>Adjustments</a:t>
            </a:r>
            <a:r>
              <a:rPr lang="en-US" dirty="0" smtClean="0"/>
              <a:t>.</a:t>
            </a:r>
          </a:p>
          <a:p>
            <a:endParaRPr lang="en-US" dirty="0" smtClean="0"/>
          </a:p>
          <a:p>
            <a:r>
              <a:rPr lang="en-US" b="1" i="1" dirty="0" smtClean="0"/>
              <a:t>Exclude/Deduct (reduces QBI)</a:t>
            </a:r>
            <a:r>
              <a:rPr lang="en-US" dirty="0" smtClean="0"/>
              <a:t>:</a:t>
            </a:r>
            <a:endParaRPr lang="en-US" dirty="0" smtClean="0"/>
          </a:p>
          <a:p>
            <a:pPr lvl="1"/>
            <a:r>
              <a:rPr lang="en-US" b="1" i="1" u="sng" dirty="0" smtClean="0"/>
              <a:t>Reasonable compensation</a:t>
            </a:r>
            <a:r>
              <a:rPr lang="en-US" i="1" dirty="0" smtClean="0"/>
              <a:t>*</a:t>
            </a:r>
            <a:r>
              <a:rPr lang="en-US" dirty="0" smtClean="0"/>
              <a:t> paid to the taxpayer by a qualified trade/business for services rendered.</a:t>
            </a:r>
          </a:p>
          <a:p>
            <a:pPr lvl="1"/>
            <a:r>
              <a:rPr lang="en-US" b="1" dirty="0" smtClean="0"/>
              <a:t>Guaranteed payments</a:t>
            </a:r>
            <a:r>
              <a:rPr lang="en-US" dirty="0" smtClean="0"/>
              <a:t> to a partner for services</a:t>
            </a:r>
          </a:p>
          <a:p>
            <a:pPr lvl="1"/>
            <a:r>
              <a:rPr lang="en-US" dirty="0"/>
              <a:t>O</a:t>
            </a:r>
            <a:r>
              <a:rPr lang="en-US" dirty="0" smtClean="0"/>
              <a:t>ther </a:t>
            </a:r>
            <a:r>
              <a:rPr lang="en-US" b="1" dirty="0" smtClean="0"/>
              <a:t>payments</a:t>
            </a:r>
            <a:r>
              <a:rPr lang="en-US" dirty="0" smtClean="0"/>
              <a:t> </a:t>
            </a:r>
            <a:r>
              <a:rPr lang="en-US" dirty="0" smtClean="0"/>
              <a:t>to a partner for services.</a:t>
            </a:r>
          </a:p>
          <a:p>
            <a:pPr lvl="1"/>
            <a:endParaRPr lang="en-US" dirty="0"/>
          </a:p>
          <a:p>
            <a:r>
              <a:rPr lang="en-US" dirty="0" smtClean="0"/>
              <a:t>IRS may adjust if too high/low to reduce QBIA/Wages.</a:t>
            </a:r>
            <a:endParaRPr lang="en-US" dirty="0"/>
          </a:p>
        </p:txBody>
      </p:sp>
      <p:sp>
        <p:nvSpPr>
          <p:cNvPr id="3" name="Date Placeholder 2"/>
          <p:cNvSpPr>
            <a:spLocks noGrp="1"/>
          </p:cNvSpPr>
          <p:nvPr>
            <p:ph type="dt" sz="half" idx="10"/>
          </p:nvPr>
        </p:nvSpPr>
        <p:spPr/>
        <p:txBody>
          <a:bodyPr/>
          <a:lstStyle/>
          <a:p>
            <a:r>
              <a:rPr lang="en-US" smtClean="0"/>
              <a:t>4/19/2018</a:t>
            </a:r>
            <a:endParaRPr lang="en-US"/>
          </a:p>
        </p:txBody>
      </p:sp>
      <p:sp>
        <p:nvSpPr>
          <p:cNvPr id="4" name="Slide Number Placeholder 3"/>
          <p:cNvSpPr>
            <a:spLocks noGrp="1"/>
          </p:cNvSpPr>
          <p:nvPr>
            <p:ph type="sldNum" sz="quarter" idx="12"/>
          </p:nvPr>
        </p:nvSpPr>
        <p:spPr/>
        <p:txBody>
          <a:bodyPr/>
          <a:lstStyle/>
          <a:p>
            <a:fld id="{C8F61FE3-DE01-46A0-A6BD-A8CC4CB2E572}" type="slidenum">
              <a:rPr lang="en-US" smtClean="0"/>
              <a:t>14</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7276" y="5257800"/>
            <a:ext cx="710499" cy="10286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67691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Trade or Business Concepts</a:t>
            </a:r>
            <a:endParaRPr lang="en-US" dirty="0"/>
          </a:p>
        </p:txBody>
      </p:sp>
      <p:sp>
        <p:nvSpPr>
          <p:cNvPr id="2" name="Content Placeholder 1"/>
          <p:cNvSpPr>
            <a:spLocks noGrp="1"/>
          </p:cNvSpPr>
          <p:nvPr>
            <p:ph idx="1"/>
          </p:nvPr>
        </p:nvSpPr>
        <p:spPr>
          <a:xfrm>
            <a:off x="872067" y="1981200"/>
            <a:ext cx="7408333" cy="4144963"/>
          </a:xfrm>
        </p:spPr>
        <p:txBody>
          <a:bodyPr>
            <a:normAutofit/>
          </a:bodyPr>
          <a:lstStyle/>
          <a:p>
            <a:r>
              <a:rPr lang="en-US" b="1" i="1" dirty="0" smtClean="0"/>
              <a:t>Trade </a:t>
            </a:r>
            <a:r>
              <a:rPr lang="en-US" b="1" i="1" dirty="0" smtClean="0"/>
              <a:t>or </a:t>
            </a:r>
            <a:r>
              <a:rPr lang="en-US" b="1" i="1" dirty="0" smtClean="0"/>
              <a:t>Business</a:t>
            </a:r>
            <a:endParaRPr lang="en-US" b="1" i="1" dirty="0" smtClean="0"/>
          </a:p>
          <a:p>
            <a:pPr lvl="1"/>
            <a:r>
              <a:rPr lang="en-US" sz="2400" dirty="0" smtClean="0"/>
              <a:t>Not defined by statute/regulations</a:t>
            </a:r>
          </a:p>
          <a:p>
            <a:pPr lvl="1"/>
            <a:r>
              <a:rPr lang="en-US" sz="2400" dirty="0" smtClean="0"/>
              <a:t>Section 469 </a:t>
            </a:r>
            <a:r>
              <a:rPr lang="en-US" sz="2400" dirty="0" smtClean="0"/>
              <a:t>does not control</a:t>
            </a:r>
            <a:endParaRPr lang="en-US" sz="2400" dirty="0" smtClean="0"/>
          </a:p>
          <a:p>
            <a:pPr lvl="1"/>
            <a:r>
              <a:rPr lang="en-US" sz="2400" b="1" i="1" dirty="0" smtClean="0"/>
              <a:t>Common Law Concept</a:t>
            </a:r>
            <a:r>
              <a:rPr lang="en-US" sz="2400" dirty="0" smtClean="0"/>
              <a:t> - Case Law (examples)</a:t>
            </a:r>
          </a:p>
          <a:p>
            <a:pPr lvl="2"/>
            <a:r>
              <a:rPr lang="en-US" sz="2400" dirty="0" smtClean="0"/>
              <a:t>Determining effectively connected income</a:t>
            </a:r>
          </a:p>
          <a:p>
            <a:pPr lvl="2"/>
            <a:r>
              <a:rPr lang="en-US" sz="2400" dirty="0" smtClean="0"/>
              <a:t>Determining business loss</a:t>
            </a:r>
          </a:p>
          <a:p>
            <a:pPr lvl="2"/>
            <a:r>
              <a:rPr lang="en-US" sz="2400" dirty="0" smtClean="0"/>
              <a:t>Partnership vs Co-tenancy</a:t>
            </a:r>
            <a:endParaRPr lang="en-US" sz="2400" dirty="0" smtClean="0"/>
          </a:p>
          <a:p>
            <a:pPr lvl="1"/>
            <a:r>
              <a:rPr lang="en-US" sz="2400" dirty="0" smtClean="0"/>
              <a:t>Ripe for litigation by </a:t>
            </a:r>
            <a:r>
              <a:rPr lang="en-US" sz="2400" dirty="0" smtClean="0"/>
              <a:t>IRS</a:t>
            </a:r>
            <a:endParaRPr lang="en-US" sz="2400" dirty="0" smtClean="0"/>
          </a:p>
        </p:txBody>
      </p:sp>
      <p:sp>
        <p:nvSpPr>
          <p:cNvPr id="4" name="Date Placeholder 3"/>
          <p:cNvSpPr>
            <a:spLocks noGrp="1"/>
          </p:cNvSpPr>
          <p:nvPr>
            <p:ph type="dt" sz="half" idx="10"/>
          </p:nvPr>
        </p:nvSpPr>
        <p:spPr/>
        <p:txBody>
          <a:bodyPr/>
          <a:lstStyle/>
          <a:p>
            <a:r>
              <a:rPr lang="en-US" smtClean="0"/>
              <a:t>4/19/2018</a:t>
            </a:r>
            <a:endParaRPr lang="en-US"/>
          </a:p>
        </p:txBody>
      </p:sp>
      <p:sp>
        <p:nvSpPr>
          <p:cNvPr id="5" name="Slide Number Placeholder 4"/>
          <p:cNvSpPr>
            <a:spLocks noGrp="1"/>
          </p:cNvSpPr>
          <p:nvPr>
            <p:ph type="sldNum" sz="quarter" idx="12"/>
          </p:nvPr>
        </p:nvSpPr>
        <p:spPr/>
        <p:txBody>
          <a:bodyPr/>
          <a:lstStyle/>
          <a:p>
            <a:fld id="{C8F61FE3-DE01-46A0-A6BD-A8CC4CB2E572}" type="slidenum">
              <a:rPr lang="en-US" smtClean="0"/>
              <a:t>15</a:t>
            </a:fld>
            <a:endParaRPr lang="en-US"/>
          </a:p>
        </p:txBody>
      </p:sp>
    </p:spTree>
    <p:extLst>
      <p:ext uri="{BB962C8B-B14F-4D97-AF65-F5344CB8AC3E}">
        <p14:creationId xmlns:p14="http://schemas.microsoft.com/office/powerpoint/2010/main" val="31775049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Trade or Business</a:t>
            </a:r>
            <a:endParaRPr lang="en-US" dirty="0"/>
          </a:p>
        </p:txBody>
      </p:sp>
      <p:sp>
        <p:nvSpPr>
          <p:cNvPr id="2" name="Content Placeholder 1"/>
          <p:cNvSpPr>
            <a:spLocks noGrp="1"/>
          </p:cNvSpPr>
          <p:nvPr>
            <p:ph idx="1"/>
          </p:nvPr>
        </p:nvSpPr>
        <p:spPr>
          <a:xfrm>
            <a:off x="838200" y="2057400"/>
            <a:ext cx="7408333" cy="4060296"/>
          </a:xfrm>
        </p:spPr>
        <p:txBody>
          <a:bodyPr>
            <a:normAutofit/>
          </a:bodyPr>
          <a:lstStyle/>
          <a:p>
            <a:r>
              <a:rPr lang="en-US" b="1" dirty="0" smtClean="0"/>
              <a:t>Case </a:t>
            </a:r>
            <a:r>
              <a:rPr lang="en-US" b="1" dirty="0" smtClean="0"/>
              <a:t>Law - Definition</a:t>
            </a:r>
            <a:endParaRPr lang="en-US" b="1" dirty="0" smtClean="0"/>
          </a:p>
          <a:p>
            <a:r>
              <a:rPr lang="en-US" dirty="0" smtClean="0"/>
              <a:t>Activities must be </a:t>
            </a:r>
            <a:r>
              <a:rPr lang="en-US" b="1" i="1" dirty="0" smtClean="0"/>
              <a:t>regular, systematic </a:t>
            </a:r>
            <a:r>
              <a:rPr lang="en-US" b="1" i="1" dirty="0" smtClean="0"/>
              <a:t>and </a:t>
            </a:r>
            <a:r>
              <a:rPr lang="en-US" b="1" i="1" dirty="0" smtClean="0"/>
              <a:t>continuous</a:t>
            </a:r>
            <a:r>
              <a:rPr lang="en-US" i="1" dirty="0" smtClean="0"/>
              <a:t>  </a:t>
            </a:r>
            <a:endParaRPr lang="en-US" i="1" dirty="0" smtClean="0"/>
          </a:p>
          <a:p>
            <a:pPr lvl="1"/>
            <a:r>
              <a:rPr lang="en-US" b="1" i="1" dirty="0" err="1" smtClean="0"/>
              <a:t>Alvery</a:t>
            </a:r>
            <a:r>
              <a:rPr lang="en-US" i="1" dirty="0" smtClean="0"/>
              <a:t>, (2</a:t>
            </a:r>
            <a:r>
              <a:rPr lang="en-US" i="1" baseline="30000" dirty="0" smtClean="0"/>
              <a:t>nd</a:t>
            </a:r>
            <a:r>
              <a:rPr lang="en-US" i="1" dirty="0" smtClean="0"/>
              <a:t> Cir 1962) 302 F.2d 790  </a:t>
            </a:r>
            <a:r>
              <a:rPr lang="en-US" i="1" dirty="0" smtClean="0"/>
              <a:t>Apartments = Trade or Business.  Loss on nationalized business.</a:t>
            </a:r>
            <a:endParaRPr lang="en-US" i="1" dirty="0" smtClean="0"/>
          </a:p>
          <a:p>
            <a:pPr lvl="1"/>
            <a:r>
              <a:rPr lang="en-US" b="1" i="1" u="sng" dirty="0" smtClean="0"/>
              <a:t>Lender Management, LLC</a:t>
            </a:r>
            <a:r>
              <a:rPr lang="en-US" b="1" dirty="0"/>
              <a:t> </a:t>
            </a:r>
            <a:r>
              <a:rPr lang="en-US" dirty="0" smtClean="0"/>
              <a:t>(Dec. 13, 2017) T.C. Memo 2017-246.   </a:t>
            </a:r>
            <a:r>
              <a:rPr lang="en-US" i="1" dirty="0" smtClean="0"/>
              <a:t>Family investment </a:t>
            </a:r>
            <a:r>
              <a:rPr lang="en-US" i="1" dirty="0" smtClean="0"/>
              <a:t>group = Trade or Business</a:t>
            </a:r>
            <a:r>
              <a:rPr lang="en-US" dirty="0" smtClean="0"/>
              <a:t>.  </a:t>
            </a:r>
            <a:r>
              <a:rPr lang="en-US" i="1" dirty="0" smtClean="0"/>
              <a:t>Court will look to staff &amp;  activities, even if activity is inherently investments</a:t>
            </a:r>
            <a:r>
              <a:rPr lang="en-US" i="1" dirty="0" smtClean="0"/>
              <a:t>. (Lender family – aka Lender’s Bagels)</a:t>
            </a:r>
            <a:endParaRPr lang="en-US" i="1" dirty="0" smtClean="0"/>
          </a:p>
        </p:txBody>
      </p:sp>
      <p:sp>
        <p:nvSpPr>
          <p:cNvPr id="3" name="Date Placeholder 2"/>
          <p:cNvSpPr>
            <a:spLocks noGrp="1"/>
          </p:cNvSpPr>
          <p:nvPr>
            <p:ph type="dt" sz="half" idx="10"/>
          </p:nvPr>
        </p:nvSpPr>
        <p:spPr/>
        <p:txBody>
          <a:bodyPr/>
          <a:lstStyle/>
          <a:p>
            <a:r>
              <a:rPr lang="en-US" smtClean="0"/>
              <a:t>4/19/2018</a:t>
            </a:r>
            <a:endParaRPr lang="en-US"/>
          </a:p>
        </p:txBody>
      </p:sp>
      <p:sp>
        <p:nvSpPr>
          <p:cNvPr id="4" name="Slide Number Placeholder 3"/>
          <p:cNvSpPr>
            <a:spLocks noGrp="1"/>
          </p:cNvSpPr>
          <p:nvPr>
            <p:ph type="sldNum" sz="quarter" idx="12"/>
          </p:nvPr>
        </p:nvSpPr>
        <p:spPr/>
        <p:txBody>
          <a:bodyPr/>
          <a:lstStyle/>
          <a:p>
            <a:fld id="{C8F61FE3-DE01-46A0-A6BD-A8CC4CB2E572}" type="slidenum">
              <a:rPr lang="en-US" smtClean="0"/>
              <a:t>16</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7276" y="5257800"/>
            <a:ext cx="710499" cy="10286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556470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Trade or Business</a:t>
            </a:r>
            <a:endParaRPr lang="en-US" dirty="0"/>
          </a:p>
        </p:txBody>
      </p:sp>
      <p:sp>
        <p:nvSpPr>
          <p:cNvPr id="2" name="Content Placeholder 1"/>
          <p:cNvSpPr>
            <a:spLocks noGrp="1"/>
          </p:cNvSpPr>
          <p:nvPr>
            <p:ph idx="1"/>
          </p:nvPr>
        </p:nvSpPr>
        <p:spPr>
          <a:xfrm>
            <a:off x="872067" y="2133600"/>
            <a:ext cx="7408333" cy="3992563"/>
          </a:xfrm>
        </p:spPr>
        <p:txBody>
          <a:bodyPr>
            <a:normAutofit/>
          </a:bodyPr>
          <a:lstStyle/>
          <a:p>
            <a:r>
              <a:rPr lang="en-US" sz="2600" dirty="0" smtClean="0"/>
              <a:t>Rentals Held </a:t>
            </a:r>
            <a:r>
              <a:rPr lang="en-US" sz="2600" b="1" u="sng" dirty="0" smtClean="0"/>
              <a:t>Not</a:t>
            </a:r>
            <a:r>
              <a:rPr lang="en-US" sz="2600" dirty="0" smtClean="0"/>
              <a:t> a Trade or </a:t>
            </a:r>
            <a:r>
              <a:rPr lang="en-US" sz="2600" dirty="0" smtClean="0"/>
              <a:t>Business</a:t>
            </a:r>
          </a:p>
          <a:p>
            <a:endParaRPr lang="en-US" sz="600" dirty="0" smtClean="0"/>
          </a:p>
          <a:p>
            <a:pPr lvl="1"/>
            <a:r>
              <a:rPr lang="en-US" b="1" u="sng" dirty="0" smtClean="0"/>
              <a:t>Herbert</a:t>
            </a:r>
            <a:r>
              <a:rPr lang="en-US" dirty="0" smtClean="0"/>
              <a:t>, 30 T.C. 26 (1958).  Single rental – no activity</a:t>
            </a:r>
          </a:p>
          <a:p>
            <a:pPr lvl="1"/>
            <a:r>
              <a:rPr lang="en-US" b="1" u="sng" dirty="0" smtClean="0"/>
              <a:t>Anderson</a:t>
            </a:r>
            <a:r>
              <a:rPr lang="en-US" dirty="0" smtClean="0"/>
              <a:t>, T.C. Memo 1982-576.  Farm leased to tenant.  </a:t>
            </a:r>
          </a:p>
          <a:p>
            <a:pPr lvl="1"/>
            <a:r>
              <a:rPr lang="en-US" b="1" u="sng" dirty="0" smtClean="0"/>
              <a:t>Grier</a:t>
            </a:r>
            <a:r>
              <a:rPr lang="en-US" dirty="0" smtClean="0"/>
              <a:t>, 120 F</a:t>
            </a:r>
            <a:r>
              <a:rPr lang="en-US" dirty="0" smtClean="0"/>
              <a:t>. Supp</a:t>
            </a:r>
            <a:r>
              <a:rPr lang="en-US" dirty="0" smtClean="0"/>
              <a:t>. 395 (D</a:t>
            </a:r>
            <a:r>
              <a:rPr lang="en-US" dirty="0" smtClean="0"/>
              <a:t>. Conn </a:t>
            </a:r>
            <a:r>
              <a:rPr lang="en-US" dirty="0" smtClean="0"/>
              <a:t>1954)  Inherited rented home – sometimes used agent – no regular activity.</a:t>
            </a:r>
          </a:p>
          <a:p>
            <a:pPr lvl="1"/>
            <a:r>
              <a:rPr lang="en-US" b="1" dirty="0" smtClean="0"/>
              <a:t>Rev. Rul. 73-374</a:t>
            </a:r>
            <a:r>
              <a:rPr lang="en-US" dirty="0" smtClean="0"/>
              <a:t>, 1975-1 C.B. 261 – 3</a:t>
            </a:r>
            <a:r>
              <a:rPr lang="en-US" baseline="30000" dirty="0" smtClean="0"/>
              <a:t>rd</a:t>
            </a:r>
            <a:r>
              <a:rPr lang="en-US" dirty="0" smtClean="0"/>
              <a:t> party manages real prop (multifamily) for co-owners.   (no partnership</a:t>
            </a:r>
            <a:r>
              <a:rPr lang="en-US" dirty="0" smtClean="0"/>
              <a:t>)</a:t>
            </a:r>
          </a:p>
          <a:p>
            <a:pPr lvl="1"/>
            <a:endParaRPr lang="en-US" sz="500" dirty="0" smtClean="0"/>
          </a:p>
          <a:p>
            <a:r>
              <a:rPr lang="en-US" sz="2600" dirty="0" smtClean="0"/>
              <a:t>But courts often disagree with </a:t>
            </a:r>
            <a:r>
              <a:rPr lang="en-US" sz="2600" dirty="0" smtClean="0"/>
              <a:t>IRS</a:t>
            </a:r>
            <a:endParaRPr lang="en-US" sz="2600" dirty="0" smtClean="0"/>
          </a:p>
        </p:txBody>
      </p:sp>
      <p:sp>
        <p:nvSpPr>
          <p:cNvPr id="3" name="Date Placeholder 2"/>
          <p:cNvSpPr>
            <a:spLocks noGrp="1"/>
          </p:cNvSpPr>
          <p:nvPr>
            <p:ph type="dt" sz="half" idx="10"/>
          </p:nvPr>
        </p:nvSpPr>
        <p:spPr/>
        <p:txBody>
          <a:bodyPr/>
          <a:lstStyle/>
          <a:p>
            <a:r>
              <a:rPr lang="en-US" smtClean="0"/>
              <a:t>4/19/2018</a:t>
            </a:r>
            <a:endParaRPr lang="en-US"/>
          </a:p>
        </p:txBody>
      </p:sp>
      <p:sp>
        <p:nvSpPr>
          <p:cNvPr id="4" name="Slide Number Placeholder 3"/>
          <p:cNvSpPr>
            <a:spLocks noGrp="1"/>
          </p:cNvSpPr>
          <p:nvPr>
            <p:ph type="sldNum" sz="quarter" idx="12"/>
          </p:nvPr>
        </p:nvSpPr>
        <p:spPr/>
        <p:txBody>
          <a:bodyPr/>
          <a:lstStyle/>
          <a:p>
            <a:fld id="{C8F61FE3-DE01-46A0-A6BD-A8CC4CB2E572}" type="slidenum">
              <a:rPr lang="en-US" smtClean="0"/>
              <a:t>17</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7276" y="5257800"/>
            <a:ext cx="710499" cy="10286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797839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Trade or Business</a:t>
            </a:r>
            <a:endParaRPr lang="en-US" dirty="0"/>
          </a:p>
        </p:txBody>
      </p:sp>
      <p:sp>
        <p:nvSpPr>
          <p:cNvPr id="2" name="Content Placeholder 1"/>
          <p:cNvSpPr>
            <a:spLocks noGrp="1"/>
          </p:cNvSpPr>
          <p:nvPr>
            <p:ph idx="1"/>
          </p:nvPr>
        </p:nvSpPr>
        <p:spPr>
          <a:xfrm>
            <a:off x="872067" y="1905000"/>
            <a:ext cx="7408333" cy="4221163"/>
          </a:xfrm>
        </p:spPr>
        <p:txBody>
          <a:bodyPr>
            <a:normAutofit/>
          </a:bodyPr>
          <a:lstStyle/>
          <a:p>
            <a:r>
              <a:rPr lang="en-US" dirty="0" smtClean="0"/>
              <a:t>Rentals </a:t>
            </a:r>
            <a:r>
              <a:rPr lang="en-US" b="1" dirty="0" smtClean="0"/>
              <a:t>Recognized</a:t>
            </a:r>
            <a:r>
              <a:rPr lang="en-US" dirty="0" smtClean="0"/>
              <a:t> as a Trade </a:t>
            </a:r>
            <a:r>
              <a:rPr lang="en-US" dirty="0" smtClean="0"/>
              <a:t>or </a:t>
            </a:r>
            <a:r>
              <a:rPr lang="en-US" dirty="0" smtClean="0"/>
              <a:t>Business</a:t>
            </a:r>
            <a:endParaRPr lang="en-US" dirty="0" smtClean="0"/>
          </a:p>
          <a:p>
            <a:pPr lvl="1"/>
            <a:r>
              <a:rPr lang="en-US" b="1" u="sng" dirty="0" smtClean="0"/>
              <a:t>Balsamo</a:t>
            </a:r>
            <a:r>
              <a:rPr lang="en-US" dirty="0" smtClean="0"/>
              <a:t>, T.C. Memo 1875-477.  Single rental property.</a:t>
            </a:r>
          </a:p>
          <a:p>
            <a:pPr lvl="1"/>
            <a:r>
              <a:rPr lang="en-US" b="1" u="sng" dirty="0" err="1" smtClean="0"/>
              <a:t>Curphey</a:t>
            </a:r>
            <a:r>
              <a:rPr lang="en-US" dirty="0" smtClean="0"/>
              <a:t>, 73 T.C. 766 (1980).  Dermatologist personally managed 6 rental properties in Hawaii.</a:t>
            </a:r>
          </a:p>
          <a:p>
            <a:pPr lvl="1"/>
            <a:r>
              <a:rPr lang="en-US" b="1" u="sng" dirty="0" err="1"/>
              <a:t>Leweenhaup</a:t>
            </a:r>
            <a:r>
              <a:rPr lang="en-US" dirty="0"/>
              <a:t>, 20 T.C. 151 (1951), aff’d 9</a:t>
            </a:r>
            <a:r>
              <a:rPr lang="en-US" baseline="30000" dirty="0"/>
              <a:t>th</a:t>
            </a:r>
            <a:r>
              <a:rPr lang="en-US" dirty="0"/>
              <a:t> Cir 221 F.2d 227 – 3</a:t>
            </a:r>
            <a:r>
              <a:rPr lang="en-US" baseline="30000" dirty="0"/>
              <a:t>rd</a:t>
            </a:r>
            <a:r>
              <a:rPr lang="en-US" dirty="0"/>
              <a:t> party </a:t>
            </a:r>
            <a:r>
              <a:rPr lang="en-US" dirty="0" smtClean="0"/>
              <a:t>managed </a:t>
            </a:r>
            <a:r>
              <a:rPr lang="en-US" dirty="0"/>
              <a:t>real </a:t>
            </a:r>
            <a:r>
              <a:rPr lang="en-US" dirty="0" smtClean="0"/>
              <a:t>property </a:t>
            </a:r>
            <a:r>
              <a:rPr lang="en-US" dirty="0"/>
              <a:t>for single owner.</a:t>
            </a:r>
          </a:p>
          <a:p>
            <a:pPr lvl="1"/>
            <a:r>
              <a:rPr lang="en-US" b="1" u="sng" dirty="0" smtClean="0"/>
              <a:t>Gifford</a:t>
            </a:r>
            <a:r>
              <a:rPr lang="en-US" dirty="0" smtClean="0"/>
              <a:t>, 201 F.2d 753 (2</a:t>
            </a:r>
            <a:r>
              <a:rPr lang="en-US" baseline="30000" dirty="0" smtClean="0"/>
              <a:t>nd</a:t>
            </a:r>
            <a:r>
              <a:rPr lang="en-US" dirty="0" smtClean="0"/>
              <a:t> Cir. 1953).  2 sisters with 8 apartments.  Real estate agent  managed for them.  </a:t>
            </a:r>
          </a:p>
          <a:p>
            <a:pPr lvl="1"/>
            <a:r>
              <a:rPr lang="en-US" b="1" u="sng" dirty="0" err="1" smtClean="0"/>
              <a:t>Murtaugh</a:t>
            </a:r>
            <a:r>
              <a:rPr lang="en-US" dirty="0" smtClean="0"/>
              <a:t>, T.C. Memo 1997-319.  25% time share in 2 condos. 3</a:t>
            </a:r>
            <a:r>
              <a:rPr lang="en-US" baseline="30000" dirty="0" smtClean="0"/>
              <a:t>rd</a:t>
            </a:r>
            <a:r>
              <a:rPr lang="en-US" dirty="0" smtClean="0"/>
              <a:t> party management company handled time shares.</a:t>
            </a:r>
          </a:p>
        </p:txBody>
      </p:sp>
      <p:sp>
        <p:nvSpPr>
          <p:cNvPr id="3" name="Date Placeholder 2"/>
          <p:cNvSpPr>
            <a:spLocks noGrp="1"/>
          </p:cNvSpPr>
          <p:nvPr>
            <p:ph type="dt" sz="half" idx="10"/>
          </p:nvPr>
        </p:nvSpPr>
        <p:spPr/>
        <p:txBody>
          <a:bodyPr/>
          <a:lstStyle/>
          <a:p>
            <a:r>
              <a:rPr lang="en-US" smtClean="0"/>
              <a:t>4/19/2018</a:t>
            </a:r>
            <a:endParaRPr lang="en-US"/>
          </a:p>
        </p:txBody>
      </p:sp>
      <p:sp>
        <p:nvSpPr>
          <p:cNvPr id="4" name="Slide Number Placeholder 3"/>
          <p:cNvSpPr>
            <a:spLocks noGrp="1"/>
          </p:cNvSpPr>
          <p:nvPr>
            <p:ph type="sldNum" sz="quarter" idx="12"/>
          </p:nvPr>
        </p:nvSpPr>
        <p:spPr/>
        <p:txBody>
          <a:bodyPr/>
          <a:lstStyle/>
          <a:p>
            <a:fld id="{C8F61FE3-DE01-46A0-A6BD-A8CC4CB2E572}" type="slidenum">
              <a:rPr lang="en-US" smtClean="0"/>
              <a:t>18</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7276" y="5257800"/>
            <a:ext cx="710499" cy="10286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668879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Trade or Business</a:t>
            </a:r>
            <a:endParaRPr lang="en-US" dirty="0"/>
          </a:p>
        </p:txBody>
      </p:sp>
      <p:sp>
        <p:nvSpPr>
          <p:cNvPr id="2" name="Content Placeholder 1"/>
          <p:cNvSpPr>
            <a:spLocks noGrp="1"/>
          </p:cNvSpPr>
          <p:nvPr>
            <p:ph idx="1"/>
          </p:nvPr>
        </p:nvSpPr>
        <p:spPr>
          <a:xfrm>
            <a:off x="872067" y="1981200"/>
            <a:ext cx="7408333" cy="4144963"/>
          </a:xfrm>
        </p:spPr>
        <p:txBody>
          <a:bodyPr>
            <a:normAutofit/>
          </a:bodyPr>
          <a:lstStyle/>
          <a:p>
            <a:r>
              <a:rPr lang="en-US" dirty="0" smtClean="0"/>
              <a:t>“</a:t>
            </a:r>
            <a:r>
              <a:rPr lang="en-US" b="1" i="1" dirty="0" smtClean="0"/>
              <a:t>By Taxpayer</a:t>
            </a:r>
            <a:r>
              <a:rPr lang="en-US" dirty="0" smtClean="0"/>
              <a:t>” </a:t>
            </a:r>
            <a:r>
              <a:rPr lang="en-US" u="sng" dirty="0" smtClean="0"/>
              <a:t>includes</a:t>
            </a:r>
            <a:r>
              <a:rPr lang="en-US" dirty="0" smtClean="0"/>
              <a:t> activity </a:t>
            </a:r>
            <a:r>
              <a:rPr lang="en-US" b="1" i="1" dirty="0" smtClean="0"/>
              <a:t>by</a:t>
            </a:r>
            <a:r>
              <a:rPr lang="en-US" dirty="0" smtClean="0"/>
              <a:t> or </a:t>
            </a:r>
            <a:r>
              <a:rPr lang="en-US" b="1" i="1" dirty="0" smtClean="0"/>
              <a:t>on behalf of</a:t>
            </a:r>
            <a:r>
              <a:rPr lang="en-US" dirty="0" smtClean="0"/>
              <a:t> taxpayer (agents count) - if regular, systematic, continuous.)</a:t>
            </a:r>
          </a:p>
          <a:p>
            <a:pPr lvl="1"/>
            <a:r>
              <a:rPr lang="en-US" b="1" i="1" dirty="0" smtClean="0"/>
              <a:t>If agency law applies</a:t>
            </a:r>
            <a:r>
              <a:rPr lang="en-US" i="1" dirty="0" smtClean="0"/>
              <a:t>, </a:t>
            </a:r>
            <a:r>
              <a:rPr lang="en-US" i="1" dirty="0" smtClean="0"/>
              <a:t>do all mere investors </a:t>
            </a:r>
            <a:r>
              <a:rPr lang="en-US" i="1" dirty="0" smtClean="0"/>
              <a:t>in a trade or business </a:t>
            </a:r>
            <a:r>
              <a:rPr lang="en-US" i="1" dirty="0" smtClean="0"/>
              <a:t>qualify for Section 199?</a:t>
            </a:r>
            <a:endParaRPr lang="en-US" i="1" dirty="0" smtClean="0"/>
          </a:p>
          <a:p>
            <a:r>
              <a:rPr lang="en-US" b="1" i="1" dirty="0" smtClean="0"/>
              <a:t>“Taxpayer”</a:t>
            </a:r>
            <a:r>
              <a:rPr lang="en-US" dirty="0" smtClean="0"/>
              <a:t>, includes under Section 199A attribution due to pass-through entities – S Corporations/LLCs, partnerships.</a:t>
            </a:r>
            <a:endParaRPr lang="en-US" dirty="0"/>
          </a:p>
        </p:txBody>
      </p:sp>
      <p:sp>
        <p:nvSpPr>
          <p:cNvPr id="3" name="Date Placeholder 2"/>
          <p:cNvSpPr>
            <a:spLocks noGrp="1"/>
          </p:cNvSpPr>
          <p:nvPr>
            <p:ph type="dt" sz="half" idx="10"/>
          </p:nvPr>
        </p:nvSpPr>
        <p:spPr/>
        <p:txBody>
          <a:bodyPr/>
          <a:lstStyle/>
          <a:p>
            <a:r>
              <a:rPr lang="en-US" smtClean="0"/>
              <a:t>4/19/2018</a:t>
            </a:r>
            <a:endParaRPr lang="en-US"/>
          </a:p>
        </p:txBody>
      </p:sp>
      <p:sp>
        <p:nvSpPr>
          <p:cNvPr id="4" name="Slide Number Placeholder 3"/>
          <p:cNvSpPr>
            <a:spLocks noGrp="1"/>
          </p:cNvSpPr>
          <p:nvPr>
            <p:ph type="sldNum" sz="quarter" idx="12"/>
          </p:nvPr>
        </p:nvSpPr>
        <p:spPr/>
        <p:txBody>
          <a:bodyPr/>
          <a:lstStyle/>
          <a:p>
            <a:fld id="{C8F61FE3-DE01-46A0-A6BD-A8CC4CB2E572}" type="slidenum">
              <a:rPr lang="en-US" smtClean="0"/>
              <a:t>19</a:t>
            </a:fld>
            <a:endParaRPr lang="en-US"/>
          </a:p>
        </p:txBody>
      </p:sp>
    </p:spTree>
    <p:extLst>
      <p:ext uri="{BB962C8B-B14F-4D97-AF65-F5344CB8AC3E}">
        <p14:creationId xmlns:p14="http://schemas.microsoft.com/office/powerpoint/2010/main" val="1758357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Quick Overview</a:t>
            </a:r>
            <a:endParaRPr lang="en-US" dirty="0"/>
          </a:p>
        </p:txBody>
      </p:sp>
      <p:sp>
        <p:nvSpPr>
          <p:cNvPr id="2" name="Content Placeholder 1"/>
          <p:cNvSpPr>
            <a:spLocks noGrp="1"/>
          </p:cNvSpPr>
          <p:nvPr>
            <p:ph idx="1"/>
          </p:nvPr>
        </p:nvSpPr>
        <p:spPr>
          <a:xfrm>
            <a:off x="872067" y="1905000"/>
            <a:ext cx="7408333" cy="4221163"/>
          </a:xfrm>
        </p:spPr>
        <p:txBody>
          <a:bodyPr>
            <a:normAutofit/>
          </a:bodyPr>
          <a:lstStyle/>
          <a:p>
            <a:pPr>
              <a:spcAft>
                <a:spcPts val="600"/>
              </a:spcAft>
            </a:pPr>
            <a:r>
              <a:rPr lang="en-US" b="1" dirty="0" smtClean="0"/>
              <a:t>Former</a:t>
            </a:r>
            <a:r>
              <a:rPr lang="en-US" dirty="0" smtClean="0"/>
              <a:t> Section 199 – </a:t>
            </a:r>
            <a:r>
              <a:rPr lang="en-US" i="1" dirty="0" smtClean="0"/>
              <a:t>Domestic Production Deduction</a:t>
            </a:r>
            <a:endParaRPr lang="en-US" i="1" dirty="0" smtClean="0"/>
          </a:p>
          <a:p>
            <a:pPr lvl="1">
              <a:spcAft>
                <a:spcPts val="600"/>
              </a:spcAft>
            </a:pPr>
            <a:r>
              <a:rPr lang="en-US" b="1" dirty="0" smtClean="0"/>
              <a:t>9% Deduction </a:t>
            </a:r>
            <a:r>
              <a:rPr lang="en-US" dirty="0" smtClean="0"/>
              <a:t>(phased in) – through 2017</a:t>
            </a:r>
            <a:endParaRPr lang="en-US" dirty="0" smtClean="0"/>
          </a:p>
          <a:p>
            <a:pPr lvl="1">
              <a:spcAft>
                <a:spcPts val="600"/>
              </a:spcAft>
            </a:pPr>
            <a:r>
              <a:rPr lang="en-US" dirty="0" smtClean="0"/>
              <a:t>Production Activity  (*</a:t>
            </a:r>
            <a:r>
              <a:rPr lang="en-US" dirty="0"/>
              <a:t>S</a:t>
            </a:r>
            <a:r>
              <a:rPr lang="en-US" dirty="0" smtClean="0"/>
              <a:t>tarbucks  - ground coffee sales.)</a:t>
            </a:r>
          </a:p>
          <a:p>
            <a:pPr lvl="1">
              <a:spcAft>
                <a:spcPts val="600"/>
              </a:spcAft>
            </a:pPr>
            <a:r>
              <a:rPr lang="en-US" dirty="0" smtClean="0"/>
              <a:t>9% of lesser of QPAI or  TI; 50% wage limit</a:t>
            </a:r>
            <a:endParaRPr lang="en-US" dirty="0" smtClean="0"/>
          </a:p>
          <a:p>
            <a:pPr lvl="1">
              <a:spcAft>
                <a:spcPts val="600"/>
              </a:spcAft>
            </a:pPr>
            <a:r>
              <a:rPr lang="en-US" dirty="0" smtClean="0"/>
              <a:t>IRS Form 8903 DPAD (individuals, Corps, trusts/estates)</a:t>
            </a:r>
            <a:endParaRPr lang="en-US" dirty="0" smtClean="0"/>
          </a:p>
          <a:p>
            <a:pPr lvl="1">
              <a:spcAft>
                <a:spcPts val="600"/>
              </a:spcAft>
            </a:pPr>
            <a:r>
              <a:rPr lang="en-US" dirty="0" smtClean="0"/>
              <a:t>Expenses deductible against DP Gross Receipts</a:t>
            </a:r>
          </a:p>
          <a:p>
            <a:pPr lvl="2">
              <a:spcAft>
                <a:spcPts val="600"/>
              </a:spcAft>
            </a:pPr>
            <a:r>
              <a:rPr lang="en-US" sz="2200" dirty="0" smtClean="0"/>
              <a:t>Partner/S Corp </a:t>
            </a:r>
            <a:r>
              <a:rPr lang="en-US" sz="2200" dirty="0" smtClean="0"/>
              <a:t>- </a:t>
            </a:r>
            <a:r>
              <a:rPr lang="en-US" sz="2200" dirty="0" smtClean="0"/>
              <a:t>basis, at-risk, and PAL limits D</a:t>
            </a:r>
            <a:endParaRPr lang="en-US" sz="2200" dirty="0"/>
          </a:p>
          <a:p>
            <a:pPr lvl="2">
              <a:spcAft>
                <a:spcPts val="600"/>
              </a:spcAft>
            </a:pPr>
            <a:r>
              <a:rPr lang="en-US" sz="2200" dirty="0" smtClean="0"/>
              <a:t>Allocate expenses between DPGR vs </a:t>
            </a:r>
            <a:r>
              <a:rPr lang="en-US" sz="2200" dirty="0" smtClean="0"/>
              <a:t>NonDPGR</a:t>
            </a:r>
            <a:endParaRPr lang="en-US" sz="2200" dirty="0" smtClean="0"/>
          </a:p>
        </p:txBody>
      </p:sp>
      <p:sp>
        <p:nvSpPr>
          <p:cNvPr id="4" name="Date Placeholder 3"/>
          <p:cNvSpPr>
            <a:spLocks noGrp="1"/>
          </p:cNvSpPr>
          <p:nvPr>
            <p:ph type="dt" sz="half" idx="10"/>
          </p:nvPr>
        </p:nvSpPr>
        <p:spPr/>
        <p:txBody>
          <a:bodyPr/>
          <a:lstStyle/>
          <a:p>
            <a:r>
              <a:rPr lang="en-US" dirty="0" smtClean="0"/>
              <a:t>4/19/2018</a:t>
            </a:r>
            <a:endParaRPr lang="en-US" dirty="0"/>
          </a:p>
        </p:txBody>
      </p:sp>
      <p:sp>
        <p:nvSpPr>
          <p:cNvPr id="5" name="Slide Number Placeholder 4"/>
          <p:cNvSpPr>
            <a:spLocks noGrp="1"/>
          </p:cNvSpPr>
          <p:nvPr>
            <p:ph type="sldNum" sz="quarter" idx="12"/>
          </p:nvPr>
        </p:nvSpPr>
        <p:spPr/>
        <p:txBody>
          <a:bodyPr/>
          <a:lstStyle/>
          <a:p>
            <a:fld id="{C8F61FE3-DE01-46A0-A6BD-A8CC4CB2E572}" type="slidenum">
              <a:rPr lang="en-US" smtClean="0"/>
              <a:t>2</a:t>
            </a:fld>
            <a:endParaRPr lang="en-US" dirty="0"/>
          </a:p>
        </p:txBody>
      </p:sp>
    </p:spTree>
    <p:extLst>
      <p:ext uri="{BB962C8B-B14F-4D97-AF65-F5344CB8AC3E}">
        <p14:creationId xmlns:p14="http://schemas.microsoft.com/office/powerpoint/2010/main" val="26085743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Wages/Basis </a:t>
            </a:r>
            <a:r>
              <a:rPr lang="en-US" dirty="0" smtClean="0"/>
              <a:t>Limit</a:t>
            </a:r>
            <a:endParaRPr lang="en-US" dirty="0"/>
          </a:p>
        </p:txBody>
      </p:sp>
      <p:sp>
        <p:nvSpPr>
          <p:cNvPr id="2" name="Content Placeholder 1"/>
          <p:cNvSpPr>
            <a:spLocks noGrp="1"/>
          </p:cNvSpPr>
          <p:nvPr>
            <p:ph idx="1"/>
          </p:nvPr>
        </p:nvSpPr>
        <p:spPr>
          <a:xfrm>
            <a:off x="872067" y="1828800"/>
            <a:ext cx="7408333" cy="4297363"/>
          </a:xfrm>
        </p:spPr>
        <p:txBody>
          <a:bodyPr>
            <a:normAutofit/>
          </a:bodyPr>
          <a:lstStyle/>
          <a:p>
            <a:pPr marL="0" indent="0">
              <a:buNone/>
            </a:pPr>
            <a:r>
              <a:rPr lang="en-US" b="1" u="sng" dirty="0" smtClean="0"/>
              <a:t>Limit:</a:t>
            </a:r>
          </a:p>
          <a:p>
            <a:pPr marL="0" indent="0">
              <a:buNone/>
            </a:pPr>
            <a:r>
              <a:rPr lang="en-US" i="1" dirty="0"/>
              <a:t> </a:t>
            </a:r>
            <a:r>
              <a:rPr lang="en-US" i="1" dirty="0" smtClean="0"/>
              <a:t> </a:t>
            </a:r>
            <a:r>
              <a:rPr lang="en-US" i="1" dirty="0" smtClean="0"/>
              <a:t>Tentative</a:t>
            </a:r>
            <a:r>
              <a:rPr lang="en-US" dirty="0" smtClean="0"/>
              <a:t> QBI Deduction Amount is limited to the greater of:</a:t>
            </a:r>
            <a:endParaRPr lang="en-US" dirty="0" smtClean="0"/>
          </a:p>
          <a:p>
            <a:pPr marL="0" indent="0">
              <a:buNone/>
            </a:pPr>
            <a:endParaRPr lang="en-US" dirty="0" smtClean="0"/>
          </a:p>
          <a:p>
            <a:r>
              <a:rPr lang="en-US" dirty="0" smtClean="0"/>
              <a:t>50% </a:t>
            </a:r>
            <a:r>
              <a:rPr lang="en-US" dirty="0" smtClean="0"/>
              <a:t>Qualified Wages</a:t>
            </a:r>
            <a:endParaRPr lang="en-US" dirty="0" smtClean="0"/>
          </a:p>
          <a:p>
            <a:r>
              <a:rPr lang="en-US" dirty="0" smtClean="0"/>
              <a:t>25% </a:t>
            </a:r>
            <a:r>
              <a:rPr lang="en-US" dirty="0" smtClean="0"/>
              <a:t>Qualified Wage </a:t>
            </a:r>
            <a:r>
              <a:rPr lang="en-US" dirty="0"/>
              <a:t>+</a:t>
            </a:r>
            <a:r>
              <a:rPr lang="en-US" dirty="0" smtClean="0"/>
              <a:t> </a:t>
            </a:r>
            <a:r>
              <a:rPr lang="en-US" dirty="0" smtClean="0"/>
              <a:t>2.5% </a:t>
            </a:r>
            <a:r>
              <a:rPr lang="en-US" dirty="0" smtClean="0"/>
              <a:t>Qualified Property Basis</a:t>
            </a:r>
            <a:endParaRPr lang="en-US" dirty="0" smtClean="0"/>
          </a:p>
          <a:p>
            <a:r>
              <a:rPr lang="en-US" dirty="0" smtClean="0"/>
              <a:t>Small Taxpayer Exception (no limit)</a:t>
            </a:r>
            <a:endParaRPr lang="en-US" dirty="0"/>
          </a:p>
        </p:txBody>
      </p:sp>
      <p:sp>
        <p:nvSpPr>
          <p:cNvPr id="4" name="Date Placeholder 3"/>
          <p:cNvSpPr>
            <a:spLocks noGrp="1"/>
          </p:cNvSpPr>
          <p:nvPr>
            <p:ph type="dt" sz="half" idx="10"/>
          </p:nvPr>
        </p:nvSpPr>
        <p:spPr/>
        <p:txBody>
          <a:bodyPr/>
          <a:lstStyle/>
          <a:p>
            <a:r>
              <a:rPr lang="en-US" smtClean="0"/>
              <a:t>4/19/2018</a:t>
            </a:r>
            <a:endParaRPr lang="en-US"/>
          </a:p>
        </p:txBody>
      </p:sp>
      <p:sp>
        <p:nvSpPr>
          <p:cNvPr id="5" name="Slide Number Placeholder 4"/>
          <p:cNvSpPr>
            <a:spLocks noGrp="1"/>
          </p:cNvSpPr>
          <p:nvPr>
            <p:ph type="sldNum" sz="quarter" idx="12"/>
          </p:nvPr>
        </p:nvSpPr>
        <p:spPr/>
        <p:txBody>
          <a:bodyPr/>
          <a:lstStyle/>
          <a:p>
            <a:fld id="{C8F61FE3-DE01-46A0-A6BD-A8CC4CB2E572}" type="slidenum">
              <a:rPr lang="en-US" smtClean="0"/>
              <a:t>20</a:t>
            </a:fld>
            <a:endParaRPr lang="en-US"/>
          </a:p>
        </p:txBody>
      </p:sp>
    </p:spTree>
    <p:extLst>
      <p:ext uri="{BB962C8B-B14F-4D97-AF65-F5344CB8AC3E}">
        <p14:creationId xmlns:p14="http://schemas.microsoft.com/office/powerpoint/2010/main" val="25451609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Wage </a:t>
            </a:r>
            <a:r>
              <a:rPr lang="en-US" dirty="0" smtClean="0"/>
              <a:t>Limit</a:t>
            </a:r>
            <a:endParaRPr lang="en-US" dirty="0"/>
          </a:p>
        </p:txBody>
      </p:sp>
      <p:sp>
        <p:nvSpPr>
          <p:cNvPr id="2" name="Content Placeholder 1"/>
          <p:cNvSpPr>
            <a:spLocks noGrp="1"/>
          </p:cNvSpPr>
          <p:nvPr>
            <p:ph idx="1"/>
          </p:nvPr>
        </p:nvSpPr>
        <p:spPr>
          <a:xfrm>
            <a:off x="872067" y="2438400"/>
            <a:ext cx="7408333" cy="3687763"/>
          </a:xfrm>
        </p:spPr>
        <p:txBody>
          <a:bodyPr>
            <a:normAutofit/>
          </a:bodyPr>
          <a:lstStyle/>
          <a:p>
            <a:r>
              <a:rPr lang="en-US" b="1" dirty="0" smtClean="0"/>
              <a:t>50% Wage </a:t>
            </a:r>
            <a:r>
              <a:rPr lang="en-US" b="1" dirty="0" smtClean="0"/>
              <a:t>Limit </a:t>
            </a:r>
            <a:r>
              <a:rPr lang="en-US" sz="2300" i="1" dirty="0" smtClean="0"/>
              <a:t>(old Section 199 rule continued)</a:t>
            </a:r>
          </a:p>
          <a:p>
            <a:pPr lvl="1"/>
            <a:r>
              <a:rPr lang="en-US" dirty="0" smtClean="0"/>
              <a:t>50% of W-2 Wages (for the qualified business)</a:t>
            </a:r>
          </a:p>
          <a:p>
            <a:pPr lvl="1"/>
            <a:r>
              <a:rPr lang="en-US" dirty="0" smtClean="0"/>
              <a:t>Paid with respect to employment of employees</a:t>
            </a:r>
          </a:p>
          <a:p>
            <a:r>
              <a:rPr lang="en-US" b="1" dirty="0" smtClean="0"/>
              <a:t>Which </a:t>
            </a:r>
            <a:r>
              <a:rPr lang="en-US" b="1" dirty="0" smtClean="0"/>
              <a:t>Wages </a:t>
            </a:r>
            <a:r>
              <a:rPr lang="en-US" b="1" dirty="0" smtClean="0"/>
              <a:t>Count?  (1.199-2(c))</a:t>
            </a:r>
            <a:endParaRPr lang="en-US" b="1" dirty="0" smtClean="0"/>
          </a:p>
          <a:p>
            <a:pPr lvl="1"/>
            <a:r>
              <a:rPr lang="en-US" dirty="0" smtClean="0"/>
              <a:t>W-2 Reported. </a:t>
            </a:r>
          </a:p>
          <a:p>
            <a:pPr lvl="2"/>
            <a:r>
              <a:rPr lang="en-US" dirty="0"/>
              <a:t>I</a:t>
            </a:r>
            <a:r>
              <a:rPr lang="en-US" dirty="0" smtClean="0"/>
              <a:t>nclude </a:t>
            </a:r>
            <a:r>
              <a:rPr lang="en-US" dirty="0" smtClean="0"/>
              <a:t>Wages of Affiliate if for business</a:t>
            </a:r>
          </a:p>
          <a:p>
            <a:pPr lvl="2"/>
            <a:r>
              <a:rPr lang="en-US" dirty="0" smtClean="0"/>
              <a:t>Wages of Agent sometimes count. </a:t>
            </a:r>
          </a:p>
          <a:p>
            <a:pPr lvl="1"/>
            <a:r>
              <a:rPr lang="en-US" dirty="0" smtClean="0"/>
              <a:t>Not Wages:  A management fee, i.e. 5%</a:t>
            </a:r>
          </a:p>
          <a:p>
            <a:pPr lvl="1"/>
            <a:endParaRPr lang="en-US" dirty="0"/>
          </a:p>
        </p:txBody>
      </p:sp>
      <p:sp>
        <p:nvSpPr>
          <p:cNvPr id="4" name="Date Placeholder 3"/>
          <p:cNvSpPr>
            <a:spLocks noGrp="1"/>
          </p:cNvSpPr>
          <p:nvPr>
            <p:ph type="dt" sz="half" idx="10"/>
          </p:nvPr>
        </p:nvSpPr>
        <p:spPr/>
        <p:txBody>
          <a:bodyPr/>
          <a:lstStyle/>
          <a:p>
            <a:r>
              <a:rPr lang="en-US" smtClean="0"/>
              <a:t>4/19/2018</a:t>
            </a:r>
            <a:endParaRPr lang="en-US"/>
          </a:p>
        </p:txBody>
      </p:sp>
      <p:sp>
        <p:nvSpPr>
          <p:cNvPr id="5" name="Slide Number Placeholder 4"/>
          <p:cNvSpPr>
            <a:spLocks noGrp="1"/>
          </p:cNvSpPr>
          <p:nvPr>
            <p:ph type="sldNum" sz="quarter" idx="12"/>
          </p:nvPr>
        </p:nvSpPr>
        <p:spPr/>
        <p:txBody>
          <a:bodyPr/>
          <a:lstStyle/>
          <a:p>
            <a:fld id="{C8F61FE3-DE01-46A0-A6BD-A8CC4CB2E572}" type="slidenum">
              <a:rPr lang="en-US" smtClean="0"/>
              <a:t>21</a:t>
            </a:fld>
            <a:endParaRPr lang="en-US"/>
          </a:p>
        </p:txBody>
      </p:sp>
    </p:spTree>
    <p:extLst>
      <p:ext uri="{BB962C8B-B14F-4D97-AF65-F5344CB8AC3E}">
        <p14:creationId xmlns:p14="http://schemas.microsoft.com/office/powerpoint/2010/main" val="35731716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38328"/>
            <a:ext cx="8229600" cy="2100072"/>
          </a:xfrm>
        </p:spPr>
        <p:txBody>
          <a:bodyPr>
            <a:normAutofit/>
          </a:bodyPr>
          <a:lstStyle/>
          <a:p>
            <a:r>
              <a:rPr lang="en-US" dirty="0" smtClean="0"/>
              <a:t>Wage Limit</a:t>
            </a:r>
            <a:br>
              <a:rPr lang="en-US" dirty="0" smtClean="0"/>
            </a:br>
            <a:r>
              <a:rPr lang="en-US" dirty="0" smtClean="0"/>
              <a:t>Employee for Which Taxpayer?</a:t>
            </a:r>
            <a:br>
              <a:rPr lang="en-US" dirty="0" smtClean="0"/>
            </a:br>
            <a:endParaRPr lang="en-US" dirty="0"/>
          </a:p>
        </p:txBody>
      </p:sp>
      <p:sp>
        <p:nvSpPr>
          <p:cNvPr id="2" name="Content Placeholder 1"/>
          <p:cNvSpPr>
            <a:spLocks noGrp="1"/>
          </p:cNvSpPr>
          <p:nvPr>
            <p:ph idx="1"/>
          </p:nvPr>
        </p:nvSpPr>
        <p:spPr>
          <a:xfrm>
            <a:off x="872067" y="2438400"/>
            <a:ext cx="7408333" cy="3687763"/>
          </a:xfrm>
        </p:spPr>
        <p:txBody>
          <a:bodyPr>
            <a:normAutofit/>
          </a:bodyPr>
          <a:lstStyle/>
          <a:p>
            <a:r>
              <a:rPr lang="en-US" b="1" dirty="0" smtClean="0"/>
              <a:t>1.199-2(c) – former DPAP regulations</a:t>
            </a:r>
            <a:endParaRPr lang="en-US" b="1" dirty="0"/>
          </a:p>
          <a:p>
            <a:pPr marL="0" indent="0" algn="just">
              <a:buNone/>
            </a:pPr>
            <a:r>
              <a:rPr lang="en-US" i="1" dirty="0"/>
              <a:t>a taxpayer may take into account any wages </a:t>
            </a:r>
            <a:r>
              <a:rPr lang="en-US" i="1" dirty="0" smtClean="0"/>
              <a:t>i) paid </a:t>
            </a:r>
            <a:r>
              <a:rPr lang="en-US" i="1" dirty="0"/>
              <a:t>by another entity and </a:t>
            </a:r>
            <a:r>
              <a:rPr lang="en-US" i="1" dirty="0" smtClean="0"/>
              <a:t>ii) reported </a:t>
            </a:r>
            <a:r>
              <a:rPr lang="en-US" i="1" dirty="0"/>
              <a:t>by the other entity on Forms W-2 with the other entity as the employer listed in Box c of the Forms </a:t>
            </a:r>
            <a:r>
              <a:rPr lang="en-US" i="1" dirty="0" smtClean="0"/>
              <a:t>W-2 </a:t>
            </a:r>
            <a:endParaRPr lang="en-US" i="1" dirty="0" smtClean="0"/>
          </a:p>
          <a:p>
            <a:pPr marL="0" indent="0" algn="just">
              <a:buNone/>
            </a:pPr>
            <a:endParaRPr lang="en-US" u="sng" dirty="0" smtClean="0"/>
          </a:p>
          <a:p>
            <a:pPr marL="0" indent="0" algn="just">
              <a:buNone/>
            </a:pPr>
            <a:r>
              <a:rPr lang="en-US" u="sng" dirty="0" smtClean="0"/>
              <a:t>provided </a:t>
            </a:r>
            <a:r>
              <a:rPr lang="en-US" u="sng" dirty="0"/>
              <a:t>that</a:t>
            </a:r>
            <a:r>
              <a:rPr lang="en-US" dirty="0"/>
              <a:t> the wages were paid to </a:t>
            </a:r>
            <a:r>
              <a:rPr lang="en-US" b="1" dirty="0"/>
              <a:t>employees of the taxpayer </a:t>
            </a:r>
            <a:r>
              <a:rPr lang="en-US" b="1" i="1" dirty="0"/>
              <a:t>for employment by the taxpayer</a:t>
            </a:r>
            <a:r>
              <a:rPr lang="en-US" dirty="0"/>
              <a:t>. </a:t>
            </a:r>
            <a:endParaRPr lang="en-US" b="1" dirty="0"/>
          </a:p>
          <a:p>
            <a:pPr lvl="1"/>
            <a:endParaRPr lang="en-US" dirty="0"/>
          </a:p>
        </p:txBody>
      </p:sp>
      <p:sp>
        <p:nvSpPr>
          <p:cNvPr id="4" name="Date Placeholder 3"/>
          <p:cNvSpPr>
            <a:spLocks noGrp="1"/>
          </p:cNvSpPr>
          <p:nvPr>
            <p:ph type="dt" sz="half" idx="10"/>
          </p:nvPr>
        </p:nvSpPr>
        <p:spPr/>
        <p:txBody>
          <a:bodyPr/>
          <a:lstStyle/>
          <a:p>
            <a:r>
              <a:rPr lang="en-US" smtClean="0"/>
              <a:t>4/19/2018</a:t>
            </a:r>
            <a:endParaRPr lang="en-US"/>
          </a:p>
        </p:txBody>
      </p:sp>
      <p:sp>
        <p:nvSpPr>
          <p:cNvPr id="5" name="Slide Number Placeholder 4"/>
          <p:cNvSpPr>
            <a:spLocks noGrp="1"/>
          </p:cNvSpPr>
          <p:nvPr>
            <p:ph type="sldNum" sz="quarter" idx="12"/>
          </p:nvPr>
        </p:nvSpPr>
        <p:spPr/>
        <p:txBody>
          <a:bodyPr/>
          <a:lstStyle/>
          <a:p>
            <a:fld id="{C8F61FE3-DE01-46A0-A6BD-A8CC4CB2E572}" type="slidenum">
              <a:rPr lang="en-US" smtClean="0"/>
              <a:t>22</a:t>
            </a:fld>
            <a:endParaRPr lang="en-US"/>
          </a:p>
        </p:txBody>
      </p:sp>
    </p:spTree>
    <p:extLst>
      <p:ext uri="{BB962C8B-B14F-4D97-AF65-F5344CB8AC3E}">
        <p14:creationId xmlns:p14="http://schemas.microsoft.com/office/powerpoint/2010/main" val="26026623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Wage Limit</a:t>
            </a:r>
            <a:endParaRPr lang="en-US" dirty="0"/>
          </a:p>
        </p:txBody>
      </p:sp>
      <p:sp>
        <p:nvSpPr>
          <p:cNvPr id="2" name="Content Placeholder 1"/>
          <p:cNvSpPr>
            <a:spLocks noGrp="1"/>
          </p:cNvSpPr>
          <p:nvPr>
            <p:ph idx="1"/>
          </p:nvPr>
        </p:nvSpPr>
        <p:spPr>
          <a:xfrm>
            <a:off x="872067" y="2362200"/>
            <a:ext cx="7408333" cy="3763963"/>
          </a:xfrm>
        </p:spPr>
        <p:txBody>
          <a:bodyPr>
            <a:normAutofit lnSpcReduction="10000"/>
          </a:bodyPr>
          <a:lstStyle/>
          <a:p>
            <a:r>
              <a:rPr lang="en-US" b="1" dirty="0" smtClean="0"/>
              <a:t>1.199-2(c)</a:t>
            </a:r>
          </a:p>
          <a:p>
            <a:pPr marL="0" indent="0" algn="just">
              <a:buNone/>
            </a:pPr>
            <a:r>
              <a:rPr lang="en-US" dirty="0" smtClean="0"/>
              <a:t>If </a:t>
            </a:r>
            <a:r>
              <a:rPr lang="en-US" dirty="0"/>
              <a:t>the taxpayer is paying wages as an agent of another entity to individuals who are not employees of the taxpayer, the wages may not be included in determining the W-2 wages of the taxpayer.</a:t>
            </a:r>
            <a:r>
              <a:rPr lang="en-US" b="1" dirty="0"/>
              <a:t> </a:t>
            </a:r>
            <a:endParaRPr lang="en-US" b="1" dirty="0" smtClean="0"/>
          </a:p>
          <a:p>
            <a:pPr marL="0" indent="0">
              <a:buNone/>
            </a:pPr>
            <a:endParaRPr lang="en-US" b="1" dirty="0" smtClean="0"/>
          </a:p>
          <a:p>
            <a:pPr marL="0" indent="0">
              <a:buNone/>
            </a:pPr>
            <a:r>
              <a:rPr lang="en-US" b="1" dirty="0" smtClean="0"/>
              <a:t>Who does an on-site resident manage work </a:t>
            </a:r>
            <a:r>
              <a:rPr lang="en-US" b="1" dirty="0" smtClean="0"/>
              <a:t>for (where 3</a:t>
            </a:r>
            <a:r>
              <a:rPr lang="en-US" b="1" baseline="30000" dirty="0" smtClean="0"/>
              <a:t>rd</a:t>
            </a:r>
            <a:r>
              <a:rPr lang="en-US" b="1" dirty="0" smtClean="0"/>
              <a:t> party manager?...unclear.   </a:t>
            </a:r>
            <a:r>
              <a:rPr lang="de-DE" i="1" dirty="0" smtClean="0"/>
              <a:t>Nationwide </a:t>
            </a:r>
            <a:r>
              <a:rPr lang="de-DE" i="1" dirty="0"/>
              <a:t>Mut. Ins. Co. v. Darden</a:t>
            </a:r>
            <a:r>
              <a:rPr lang="de-DE" dirty="0"/>
              <a:t>, 503 U.S. 318 (1992</a:t>
            </a:r>
            <a:r>
              <a:rPr lang="de-DE" dirty="0" smtClean="0"/>
              <a:t>) – facts &amp; circumstances.</a:t>
            </a:r>
            <a:endParaRPr lang="en-US" b="1" dirty="0"/>
          </a:p>
          <a:p>
            <a:pPr lvl="1"/>
            <a:endParaRPr lang="en-US" dirty="0"/>
          </a:p>
        </p:txBody>
      </p:sp>
      <p:sp>
        <p:nvSpPr>
          <p:cNvPr id="4" name="Date Placeholder 3"/>
          <p:cNvSpPr>
            <a:spLocks noGrp="1"/>
          </p:cNvSpPr>
          <p:nvPr>
            <p:ph type="dt" sz="half" idx="10"/>
          </p:nvPr>
        </p:nvSpPr>
        <p:spPr/>
        <p:txBody>
          <a:bodyPr/>
          <a:lstStyle/>
          <a:p>
            <a:r>
              <a:rPr lang="en-US" smtClean="0"/>
              <a:t>4/19/2018</a:t>
            </a:r>
            <a:endParaRPr lang="en-US"/>
          </a:p>
        </p:txBody>
      </p:sp>
      <p:sp>
        <p:nvSpPr>
          <p:cNvPr id="5" name="Slide Number Placeholder 4"/>
          <p:cNvSpPr>
            <a:spLocks noGrp="1"/>
          </p:cNvSpPr>
          <p:nvPr>
            <p:ph type="sldNum" sz="quarter" idx="12"/>
          </p:nvPr>
        </p:nvSpPr>
        <p:spPr/>
        <p:txBody>
          <a:bodyPr/>
          <a:lstStyle/>
          <a:p>
            <a:fld id="{C8F61FE3-DE01-46A0-A6BD-A8CC4CB2E572}" type="slidenum">
              <a:rPr lang="en-US" smtClean="0"/>
              <a:t>23</a:t>
            </a:fld>
            <a:endParaRPr lang="en-US"/>
          </a:p>
        </p:txBody>
      </p:sp>
    </p:spTree>
    <p:extLst>
      <p:ext uri="{BB962C8B-B14F-4D97-AF65-F5344CB8AC3E}">
        <p14:creationId xmlns:p14="http://schemas.microsoft.com/office/powerpoint/2010/main" val="29116327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Wage </a:t>
            </a:r>
            <a:r>
              <a:rPr lang="en-US" dirty="0" smtClean="0"/>
              <a:t>Limit</a:t>
            </a:r>
            <a:endParaRPr lang="en-US" dirty="0"/>
          </a:p>
        </p:txBody>
      </p:sp>
      <p:sp>
        <p:nvSpPr>
          <p:cNvPr id="2" name="Content Placeholder 1"/>
          <p:cNvSpPr>
            <a:spLocks noGrp="1"/>
          </p:cNvSpPr>
          <p:nvPr>
            <p:ph idx="1"/>
          </p:nvPr>
        </p:nvSpPr>
        <p:spPr>
          <a:xfrm>
            <a:off x="872067" y="1828800"/>
            <a:ext cx="7408333" cy="4297363"/>
          </a:xfrm>
        </p:spPr>
        <p:txBody>
          <a:bodyPr>
            <a:normAutofit fontScale="92500" lnSpcReduction="10000"/>
          </a:bodyPr>
          <a:lstStyle/>
          <a:p>
            <a:pPr marL="0" indent="0">
              <a:buNone/>
            </a:pPr>
            <a:r>
              <a:rPr lang="en-US" i="1" dirty="0" smtClean="0"/>
              <a:t>Who is an Employee? – Follow common </a:t>
            </a:r>
            <a:r>
              <a:rPr lang="en-US" i="1" dirty="0"/>
              <a:t>law.  </a:t>
            </a:r>
          </a:p>
          <a:p>
            <a:pPr marL="0" indent="0">
              <a:buNone/>
            </a:pPr>
            <a:r>
              <a:rPr lang="en-US" i="1" dirty="0"/>
              <a:t>Example:  </a:t>
            </a:r>
            <a:r>
              <a:rPr lang="en-US" b="1" i="1" dirty="0" smtClean="0"/>
              <a:t>Joint Employment </a:t>
            </a:r>
            <a:r>
              <a:rPr lang="en-US" i="1" dirty="0" smtClean="0"/>
              <a:t>(both deemed employers)</a:t>
            </a:r>
            <a:endParaRPr lang="en-US" i="1" dirty="0"/>
          </a:p>
          <a:p>
            <a:pPr marL="0" indent="0">
              <a:buNone/>
            </a:pPr>
            <a:r>
              <a:rPr lang="en-US" sz="2600" b="1" dirty="0" smtClean="0"/>
              <a:t>L.R.B</a:t>
            </a:r>
            <a:r>
              <a:rPr lang="en-US" sz="2600" b="1" dirty="0"/>
              <a:t>. v. Browning-Ferris Indus. of Pa., 691 F.2d 1117, 1123-24 (3d Cir. 1982</a:t>
            </a:r>
            <a:r>
              <a:rPr lang="en-US" sz="2600" b="1" dirty="0" smtClean="0"/>
              <a:t>)</a:t>
            </a:r>
            <a:endParaRPr lang="en-US" sz="2600" b="1" dirty="0"/>
          </a:p>
          <a:p>
            <a:pPr marL="0" indent="0">
              <a:buNone/>
            </a:pPr>
            <a:r>
              <a:rPr lang="en-US" dirty="0"/>
              <a:t>• </a:t>
            </a:r>
            <a:r>
              <a:rPr lang="en-US" dirty="0" smtClean="0"/>
              <a:t>Authority </a:t>
            </a:r>
            <a:r>
              <a:rPr lang="en-US" dirty="0"/>
              <a:t>to hire and fire;</a:t>
            </a:r>
          </a:p>
          <a:p>
            <a:pPr marL="0" indent="0">
              <a:buNone/>
            </a:pPr>
            <a:r>
              <a:rPr lang="en-US" dirty="0"/>
              <a:t>• </a:t>
            </a:r>
            <a:r>
              <a:rPr lang="en-US" dirty="0" smtClean="0"/>
              <a:t>Authority </a:t>
            </a:r>
            <a:r>
              <a:rPr lang="en-US" dirty="0"/>
              <a:t>to promulgate work rules, assignments and set conditions of employment: compensation, benefits, and work schedules, including the rate and method of payment;</a:t>
            </a:r>
          </a:p>
          <a:p>
            <a:pPr marL="0" indent="0">
              <a:buNone/>
            </a:pPr>
            <a:r>
              <a:rPr lang="en-US" dirty="0"/>
              <a:t>• </a:t>
            </a:r>
            <a:r>
              <a:rPr lang="en-US" dirty="0" smtClean="0"/>
              <a:t>Involvement </a:t>
            </a:r>
            <a:r>
              <a:rPr lang="en-US" dirty="0"/>
              <a:t>in day-to-day supervision/discipline; and</a:t>
            </a:r>
          </a:p>
          <a:p>
            <a:pPr marL="0" indent="0">
              <a:buNone/>
            </a:pPr>
            <a:r>
              <a:rPr lang="en-US" dirty="0"/>
              <a:t>• </a:t>
            </a:r>
            <a:r>
              <a:rPr lang="en-US" dirty="0" smtClean="0"/>
              <a:t>Actual </a:t>
            </a:r>
            <a:r>
              <a:rPr lang="en-US" dirty="0"/>
              <a:t>control of employee records *payroll, insurance, taxes.</a:t>
            </a:r>
          </a:p>
          <a:p>
            <a:pPr lvl="1"/>
            <a:endParaRPr lang="en-US" dirty="0"/>
          </a:p>
        </p:txBody>
      </p:sp>
      <p:sp>
        <p:nvSpPr>
          <p:cNvPr id="4" name="Date Placeholder 3"/>
          <p:cNvSpPr>
            <a:spLocks noGrp="1"/>
          </p:cNvSpPr>
          <p:nvPr>
            <p:ph type="dt" sz="half" idx="10"/>
          </p:nvPr>
        </p:nvSpPr>
        <p:spPr/>
        <p:txBody>
          <a:bodyPr/>
          <a:lstStyle/>
          <a:p>
            <a:r>
              <a:rPr lang="en-US" smtClean="0"/>
              <a:t>4/19/2018</a:t>
            </a:r>
            <a:endParaRPr lang="en-US"/>
          </a:p>
        </p:txBody>
      </p:sp>
      <p:sp>
        <p:nvSpPr>
          <p:cNvPr id="5" name="Slide Number Placeholder 4"/>
          <p:cNvSpPr>
            <a:spLocks noGrp="1"/>
          </p:cNvSpPr>
          <p:nvPr>
            <p:ph type="sldNum" sz="quarter" idx="12"/>
          </p:nvPr>
        </p:nvSpPr>
        <p:spPr/>
        <p:txBody>
          <a:bodyPr/>
          <a:lstStyle/>
          <a:p>
            <a:fld id="{C8F61FE3-DE01-46A0-A6BD-A8CC4CB2E572}" type="slidenum">
              <a:rPr lang="en-US" smtClean="0"/>
              <a:t>24</a:t>
            </a:fld>
            <a:endParaRPr lang="en-US"/>
          </a:p>
        </p:txBody>
      </p:sp>
    </p:spTree>
    <p:extLst>
      <p:ext uri="{BB962C8B-B14F-4D97-AF65-F5344CB8AC3E}">
        <p14:creationId xmlns:p14="http://schemas.microsoft.com/office/powerpoint/2010/main" val="1166570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Wage + Basis </a:t>
            </a:r>
            <a:r>
              <a:rPr lang="en-US" dirty="0" smtClean="0"/>
              <a:t>Limit</a:t>
            </a:r>
            <a:endParaRPr lang="en-US" dirty="0"/>
          </a:p>
        </p:txBody>
      </p:sp>
      <p:sp>
        <p:nvSpPr>
          <p:cNvPr id="2" name="Content Placeholder 1"/>
          <p:cNvSpPr>
            <a:spLocks noGrp="1"/>
          </p:cNvSpPr>
          <p:nvPr>
            <p:ph idx="1"/>
          </p:nvPr>
        </p:nvSpPr>
        <p:spPr/>
        <p:txBody>
          <a:bodyPr>
            <a:normAutofit/>
          </a:bodyPr>
          <a:lstStyle/>
          <a:p>
            <a:r>
              <a:rPr lang="en-US" b="1" dirty="0" smtClean="0"/>
              <a:t>Alternate:  25% Wage &amp; 2.5% Basis Limit</a:t>
            </a:r>
            <a:r>
              <a:rPr lang="en-US" dirty="0" smtClean="0"/>
              <a:t> (new)</a:t>
            </a:r>
          </a:p>
          <a:p>
            <a:pPr lvl="1"/>
            <a:r>
              <a:rPr lang="en-US" sz="2200" dirty="0" smtClean="0"/>
              <a:t>Limit:  Sum of </a:t>
            </a:r>
            <a:r>
              <a:rPr lang="en-US" sz="2200" u="sng" dirty="0" smtClean="0"/>
              <a:t>both</a:t>
            </a:r>
            <a:r>
              <a:rPr lang="en-US" sz="2200" dirty="0" smtClean="0"/>
              <a:t>  (i) 25% wages + (ii) </a:t>
            </a:r>
            <a:r>
              <a:rPr lang="en-US" sz="2200" dirty="0" smtClean="0"/>
              <a:t>2.5 % qualified business property unadjusted </a:t>
            </a:r>
            <a:r>
              <a:rPr lang="en-US" sz="2200" dirty="0" smtClean="0"/>
              <a:t>basis.</a:t>
            </a:r>
          </a:p>
          <a:p>
            <a:endParaRPr lang="en-US" dirty="0" smtClean="0"/>
          </a:p>
          <a:p>
            <a:r>
              <a:rPr lang="en-US" dirty="0" smtClean="0"/>
              <a:t>Qualified </a:t>
            </a:r>
            <a:r>
              <a:rPr lang="en-US" dirty="0" smtClean="0"/>
              <a:t>Business Property (cost/gift/inherited basis)</a:t>
            </a:r>
          </a:p>
          <a:p>
            <a:pPr lvl="1"/>
            <a:r>
              <a:rPr lang="en-US" sz="2200" dirty="0"/>
              <a:t>U</a:t>
            </a:r>
            <a:r>
              <a:rPr lang="en-US" sz="2200" dirty="0" smtClean="0"/>
              <a:t>sed in trade or business</a:t>
            </a:r>
          </a:p>
          <a:p>
            <a:pPr lvl="1"/>
            <a:r>
              <a:rPr lang="en-US" sz="2200" dirty="0" smtClean="0"/>
              <a:t>Subject to 167 depreciation  (but no reduction</a:t>
            </a:r>
          </a:p>
          <a:p>
            <a:pPr lvl="1"/>
            <a:r>
              <a:rPr lang="en-US" sz="2200" dirty="0" smtClean="0"/>
              <a:t>Counted over </a:t>
            </a:r>
            <a:r>
              <a:rPr lang="en-US" sz="2200" dirty="0" smtClean="0"/>
              <a:t>the longer </a:t>
            </a:r>
            <a:r>
              <a:rPr lang="en-US" sz="2200" dirty="0" smtClean="0"/>
              <a:t>of</a:t>
            </a:r>
          </a:p>
          <a:p>
            <a:pPr lvl="2"/>
            <a:r>
              <a:rPr lang="en-US" sz="2200" dirty="0" smtClean="0"/>
              <a:t>i)   Section 168 recovery (to last day of “full year”)  or </a:t>
            </a:r>
          </a:p>
          <a:p>
            <a:pPr lvl="2"/>
            <a:r>
              <a:rPr lang="en-US" sz="2200" dirty="0" smtClean="0"/>
              <a:t>ii) 10 years from 1</a:t>
            </a:r>
            <a:r>
              <a:rPr lang="en-US" sz="2200" baseline="30000" dirty="0" smtClean="0"/>
              <a:t>st</a:t>
            </a:r>
            <a:r>
              <a:rPr lang="en-US" sz="2200" dirty="0" smtClean="0"/>
              <a:t> in service </a:t>
            </a:r>
            <a:r>
              <a:rPr lang="en-US" sz="2200" dirty="0" smtClean="0"/>
              <a:t>(to last day of “full year”)</a:t>
            </a:r>
            <a:endParaRPr lang="en-US" sz="2200" dirty="0" smtClean="0"/>
          </a:p>
          <a:p>
            <a:pPr lvl="1"/>
            <a:endParaRPr lang="en-US" dirty="0" smtClean="0"/>
          </a:p>
        </p:txBody>
      </p:sp>
      <p:sp>
        <p:nvSpPr>
          <p:cNvPr id="4" name="Date Placeholder 3"/>
          <p:cNvSpPr>
            <a:spLocks noGrp="1"/>
          </p:cNvSpPr>
          <p:nvPr>
            <p:ph type="dt" sz="half" idx="10"/>
          </p:nvPr>
        </p:nvSpPr>
        <p:spPr/>
        <p:txBody>
          <a:bodyPr/>
          <a:lstStyle/>
          <a:p>
            <a:r>
              <a:rPr lang="en-US" smtClean="0"/>
              <a:t>4/19/2018</a:t>
            </a:r>
            <a:endParaRPr lang="en-US"/>
          </a:p>
        </p:txBody>
      </p:sp>
      <p:sp>
        <p:nvSpPr>
          <p:cNvPr id="5" name="Slide Number Placeholder 4"/>
          <p:cNvSpPr>
            <a:spLocks noGrp="1"/>
          </p:cNvSpPr>
          <p:nvPr>
            <p:ph type="sldNum" sz="quarter" idx="12"/>
          </p:nvPr>
        </p:nvSpPr>
        <p:spPr/>
        <p:txBody>
          <a:bodyPr/>
          <a:lstStyle/>
          <a:p>
            <a:fld id="{C8F61FE3-DE01-46A0-A6BD-A8CC4CB2E572}" type="slidenum">
              <a:rPr lang="en-US" smtClean="0"/>
              <a:t>25</a:t>
            </a:fld>
            <a:endParaRPr lang="en-US"/>
          </a:p>
        </p:txBody>
      </p:sp>
    </p:spTree>
    <p:extLst>
      <p:ext uri="{BB962C8B-B14F-4D97-AF65-F5344CB8AC3E}">
        <p14:creationId xmlns:p14="http://schemas.microsoft.com/office/powerpoint/2010/main" val="32242611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Wage + Basis </a:t>
            </a:r>
            <a:r>
              <a:rPr lang="en-US" dirty="0" smtClean="0"/>
              <a:t>Limit</a:t>
            </a:r>
            <a:endParaRPr lang="en-US" dirty="0"/>
          </a:p>
        </p:txBody>
      </p:sp>
      <p:sp>
        <p:nvSpPr>
          <p:cNvPr id="2" name="Content Placeholder 1"/>
          <p:cNvSpPr>
            <a:spLocks noGrp="1"/>
          </p:cNvSpPr>
          <p:nvPr>
            <p:ph idx="1"/>
          </p:nvPr>
        </p:nvSpPr>
        <p:spPr/>
        <p:txBody>
          <a:bodyPr>
            <a:normAutofit/>
          </a:bodyPr>
          <a:lstStyle/>
          <a:p>
            <a:r>
              <a:rPr lang="en-US" b="1" dirty="0" smtClean="0"/>
              <a:t>Alternate:  25% Wage &amp; 2.5% </a:t>
            </a:r>
            <a:r>
              <a:rPr lang="en-US" b="1" dirty="0" smtClean="0"/>
              <a:t>Qualified Prop. Basis</a:t>
            </a:r>
            <a:r>
              <a:rPr lang="en-US" dirty="0" smtClean="0"/>
              <a:t> </a:t>
            </a:r>
            <a:r>
              <a:rPr lang="en-US" dirty="0" smtClean="0"/>
              <a:t>(new)</a:t>
            </a:r>
          </a:p>
          <a:p>
            <a:r>
              <a:rPr lang="en-US" u="sng" dirty="0" smtClean="0"/>
              <a:t>Qualified Business </a:t>
            </a:r>
            <a:r>
              <a:rPr lang="en-US" u="sng" dirty="0" smtClean="0"/>
              <a:t>Property</a:t>
            </a:r>
          </a:p>
          <a:p>
            <a:pPr lvl="1"/>
            <a:r>
              <a:rPr lang="en-US" u="sng" dirty="0" smtClean="0"/>
              <a:t>Available</a:t>
            </a:r>
            <a:r>
              <a:rPr lang="en-US" dirty="0" smtClean="0"/>
              <a:t> </a:t>
            </a:r>
            <a:r>
              <a:rPr lang="en-US" dirty="0" smtClean="0"/>
              <a:t>for use through last day of year</a:t>
            </a:r>
          </a:p>
          <a:p>
            <a:pPr lvl="1"/>
            <a:r>
              <a:rPr lang="en-US" dirty="0" smtClean="0"/>
              <a:t>Actually </a:t>
            </a:r>
            <a:r>
              <a:rPr lang="en-US" dirty="0" smtClean="0"/>
              <a:t>u</a:t>
            </a:r>
            <a:r>
              <a:rPr lang="en-US" dirty="0" smtClean="0"/>
              <a:t>sed sometime </a:t>
            </a:r>
            <a:r>
              <a:rPr lang="en-US" dirty="0" smtClean="0"/>
              <a:t>during </a:t>
            </a:r>
            <a:r>
              <a:rPr lang="en-US" dirty="0" smtClean="0"/>
              <a:t>year (one time rule)</a:t>
            </a:r>
            <a:endParaRPr lang="en-US" dirty="0" smtClean="0"/>
          </a:p>
          <a:p>
            <a:pPr lvl="1"/>
            <a:r>
              <a:rPr lang="en-US" i="1" dirty="0" smtClean="0"/>
              <a:t>Depreciable period</a:t>
            </a:r>
            <a:r>
              <a:rPr lang="en-US" dirty="0" smtClean="0"/>
              <a:t> does </a:t>
            </a:r>
            <a:r>
              <a:rPr lang="en-US" dirty="0" smtClean="0"/>
              <a:t>not end before </a:t>
            </a:r>
            <a:r>
              <a:rPr lang="en-US" dirty="0" smtClean="0"/>
              <a:t>year-end</a:t>
            </a:r>
            <a:r>
              <a:rPr lang="en-US" dirty="0" smtClean="0"/>
              <a:t>.  (Can use 10-year instead of Section 168)</a:t>
            </a:r>
          </a:p>
          <a:p>
            <a:pPr lvl="1"/>
            <a:r>
              <a:rPr lang="en-US" dirty="0" smtClean="0"/>
              <a:t>Therefore – </a:t>
            </a:r>
            <a:r>
              <a:rPr lang="en-US" dirty="0" smtClean="0"/>
              <a:t>don’t count </a:t>
            </a:r>
            <a:r>
              <a:rPr lang="en-US" dirty="0" smtClean="0"/>
              <a:t>if disposed or period ended before year end or idle 365 days.</a:t>
            </a:r>
          </a:p>
          <a:p>
            <a:pPr lvl="1"/>
            <a:endParaRPr lang="en-US" dirty="0" smtClean="0"/>
          </a:p>
        </p:txBody>
      </p:sp>
      <p:sp>
        <p:nvSpPr>
          <p:cNvPr id="4" name="Date Placeholder 3"/>
          <p:cNvSpPr>
            <a:spLocks noGrp="1"/>
          </p:cNvSpPr>
          <p:nvPr>
            <p:ph type="dt" sz="half" idx="10"/>
          </p:nvPr>
        </p:nvSpPr>
        <p:spPr/>
        <p:txBody>
          <a:bodyPr/>
          <a:lstStyle/>
          <a:p>
            <a:r>
              <a:rPr lang="en-US" smtClean="0"/>
              <a:t>4/19/2018</a:t>
            </a:r>
            <a:endParaRPr lang="en-US"/>
          </a:p>
        </p:txBody>
      </p:sp>
      <p:sp>
        <p:nvSpPr>
          <p:cNvPr id="5" name="Slide Number Placeholder 4"/>
          <p:cNvSpPr>
            <a:spLocks noGrp="1"/>
          </p:cNvSpPr>
          <p:nvPr>
            <p:ph type="sldNum" sz="quarter" idx="12"/>
          </p:nvPr>
        </p:nvSpPr>
        <p:spPr/>
        <p:txBody>
          <a:bodyPr/>
          <a:lstStyle/>
          <a:p>
            <a:fld id="{C8F61FE3-DE01-46A0-A6BD-A8CC4CB2E572}" type="slidenum">
              <a:rPr lang="en-US" smtClean="0"/>
              <a:t>26</a:t>
            </a:fld>
            <a:endParaRPr lang="en-US"/>
          </a:p>
        </p:txBody>
      </p:sp>
    </p:spTree>
    <p:extLst>
      <p:ext uri="{BB962C8B-B14F-4D97-AF65-F5344CB8AC3E}">
        <p14:creationId xmlns:p14="http://schemas.microsoft.com/office/powerpoint/2010/main" val="21221640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Wage + Basis </a:t>
            </a:r>
            <a:r>
              <a:rPr lang="en-US" dirty="0" smtClean="0"/>
              <a:t>Limit</a:t>
            </a:r>
            <a:endParaRPr lang="en-US" dirty="0"/>
          </a:p>
        </p:txBody>
      </p:sp>
      <p:sp>
        <p:nvSpPr>
          <p:cNvPr id="2" name="Content Placeholder 1"/>
          <p:cNvSpPr>
            <a:spLocks noGrp="1"/>
          </p:cNvSpPr>
          <p:nvPr>
            <p:ph idx="1"/>
          </p:nvPr>
        </p:nvSpPr>
        <p:spPr>
          <a:xfrm>
            <a:off x="872067" y="2362200"/>
            <a:ext cx="7408333" cy="3763963"/>
          </a:xfrm>
        </p:spPr>
        <p:txBody>
          <a:bodyPr>
            <a:normAutofit/>
          </a:bodyPr>
          <a:lstStyle/>
          <a:p>
            <a:r>
              <a:rPr lang="en-US" u="sng" dirty="0" smtClean="0"/>
              <a:t>Qualified Business Property</a:t>
            </a:r>
          </a:p>
          <a:p>
            <a:endParaRPr lang="en-US" sz="600" u="sng" dirty="0" smtClean="0"/>
          </a:p>
          <a:p>
            <a:pPr lvl="1"/>
            <a:r>
              <a:rPr lang="en-US" dirty="0" smtClean="0"/>
              <a:t>Coordinate with New Depreciation Rules – Still Count:</a:t>
            </a:r>
            <a:endParaRPr lang="en-US" dirty="0" smtClean="0"/>
          </a:p>
          <a:p>
            <a:pPr lvl="1"/>
            <a:endParaRPr lang="en-US" sz="600" dirty="0" smtClean="0"/>
          </a:p>
          <a:p>
            <a:pPr lvl="1"/>
            <a:r>
              <a:rPr lang="en-US" dirty="0" smtClean="0"/>
              <a:t>Include for 2.5% -</a:t>
            </a:r>
          </a:p>
          <a:p>
            <a:pPr lvl="2"/>
            <a:r>
              <a:rPr lang="en-US" dirty="0" smtClean="0"/>
              <a:t>Basis of Property Subject to Bonus </a:t>
            </a:r>
            <a:r>
              <a:rPr lang="en-US" dirty="0" smtClean="0"/>
              <a:t>D</a:t>
            </a:r>
            <a:r>
              <a:rPr lang="en-US" dirty="0" smtClean="0"/>
              <a:t>epreciation</a:t>
            </a:r>
            <a:endParaRPr lang="en-US" dirty="0" smtClean="0"/>
          </a:p>
          <a:p>
            <a:pPr lvl="2"/>
            <a:r>
              <a:rPr lang="en-US" i="1" dirty="0" smtClean="0"/>
              <a:t>Basis of Property Subject to 179 First Year Depreciation</a:t>
            </a:r>
          </a:p>
          <a:p>
            <a:pPr lvl="2"/>
            <a:endParaRPr lang="en-US" sz="600" i="1" dirty="0" smtClean="0"/>
          </a:p>
          <a:p>
            <a:pPr lvl="1"/>
            <a:r>
              <a:rPr lang="en-US" i="1" dirty="0" smtClean="0"/>
              <a:t>Might Not be Allowed to Add Back:</a:t>
            </a:r>
          </a:p>
          <a:p>
            <a:pPr lvl="2"/>
            <a:r>
              <a:rPr lang="en-US" i="1" dirty="0" err="1" smtClean="0"/>
              <a:t>DeMinimis</a:t>
            </a:r>
            <a:r>
              <a:rPr lang="en-US" i="1" dirty="0" smtClean="0"/>
              <a:t> Write-off (items under $2,500) – (treated as repair)</a:t>
            </a:r>
          </a:p>
          <a:p>
            <a:pPr lvl="2"/>
            <a:r>
              <a:rPr lang="en-US" i="1" dirty="0" smtClean="0"/>
              <a:t>Deductions for replacements (if treated as </a:t>
            </a:r>
            <a:r>
              <a:rPr lang="en-US" i="1" dirty="0" err="1" smtClean="0"/>
              <a:t>repiar</a:t>
            </a:r>
            <a:r>
              <a:rPr lang="en-US" i="1" dirty="0" smtClean="0"/>
              <a:t>)</a:t>
            </a:r>
            <a:endParaRPr lang="en-US" dirty="0" smtClean="0"/>
          </a:p>
          <a:p>
            <a:pPr lvl="1"/>
            <a:endParaRPr lang="en-US" dirty="0" smtClean="0"/>
          </a:p>
          <a:p>
            <a:pPr lvl="1"/>
            <a:endParaRPr lang="en-US" dirty="0" smtClean="0"/>
          </a:p>
        </p:txBody>
      </p:sp>
      <p:sp>
        <p:nvSpPr>
          <p:cNvPr id="4" name="Date Placeholder 3"/>
          <p:cNvSpPr>
            <a:spLocks noGrp="1"/>
          </p:cNvSpPr>
          <p:nvPr>
            <p:ph type="dt" sz="half" idx="10"/>
          </p:nvPr>
        </p:nvSpPr>
        <p:spPr/>
        <p:txBody>
          <a:bodyPr/>
          <a:lstStyle/>
          <a:p>
            <a:r>
              <a:rPr lang="en-US" smtClean="0"/>
              <a:t>4/19/2018</a:t>
            </a:r>
            <a:endParaRPr lang="en-US"/>
          </a:p>
        </p:txBody>
      </p:sp>
      <p:sp>
        <p:nvSpPr>
          <p:cNvPr id="5" name="Slide Number Placeholder 4"/>
          <p:cNvSpPr>
            <a:spLocks noGrp="1"/>
          </p:cNvSpPr>
          <p:nvPr>
            <p:ph type="sldNum" sz="quarter" idx="12"/>
          </p:nvPr>
        </p:nvSpPr>
        <p:spPr/>
        <p:txBody>
          <a:bodyPr/>
          <a:lstStyle/>
          <a:p>
            <a:fld id="{C8F61FE3-DE01-46A0-A6BD-A8CC4CB2E572}" type="slidenum">
              <a:rPr lang="en-US" smtClean="0"/>
              <a:t>27</a:t>
            </a:fld>
            <a:endParaRPr lang="en-US"/>
          </a:p>
        </p:txBody>
      </p:sp>
    </p:spTree>
    <p:extLst>
      <p:ext uri="{BB962C8B-B14F-4D97-AF65-F5344CB8AC3E}">
        <p14:creationId xmlns:p14="http://schemas.microsoft.com/office/powerpoint/2010/main" val="376518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Wage + Basis </a:t>
            </a:r>
            <a:r>
              <a:rPr lang="en-US" dirty="0" smtClean="0"/>
              <a:t>Limit</a:t>
            </a:r>
            <a:endParaRPr lang="en-US" dirty="0"/>
          </a:p>
        </p:txBody>
      </p:sp>
      <p:sp>
        <p:nvSpPr>
          <p:cNvPr id="2" name="Content Placeholder 1"/>
          <p:cNvSpPr>
            <a:spLocks noGrp="1"/>
          </p:cNvSpPr>
          <p:nvPr>
            <p:ph idx="1"/>
          </p:nvPr>
        </p:nvSpPr>
        <p:spPr>
          <a:xfrm>
            <a:off x="381000" y="1524000"/>
            <a:ext cx="8382000" cy="3992563"/>
          </a:xfrm>
        </p:spPr>
        <p:txBody>
          <a:bodyPr>
            <a:normAutofit/>
          </a:bodyPr>
          <a:lstStyle/>
          <a:p>
            <a:pPr marL="0" indent="0">
              <a:buNone/>
            </a:pPr>
            <a:r>
              <a:rPr lang="en-US" u="sng" dirty="0" smtClean="0"/>
              <a:t>Example - Qualified Property – 2.5% Limit</a:t>
            </a:r>
            <a:endParaRPr lang="en-US" u="sng" dirty="0"/>
          </a:p>
          <a:p>
            <a:pPr marL="0" indent="0">
              <a:buNone/>
            </a:pPr>
            <a:r>
              <a:rPr lang="en-US" dirty="0" smtClean="0"/>
              <a:t>Dr. Jake, single has 4 rentals and &gt; 207,500 TI.  He actively manages (no employees)  Reviewing 2009-2018 returns, his wage ($0)/qualified  property limit is </a:t>
            </a:r>
            <a:r>
              <a:rPr lang="en-US" u="dbl" dirty="0" smtClean="0"/>
              <a:t>$9,125</a:t>
            </a:r>
            <a:endParaRPr lang="en-US" u="dbl" dirty="0" smtClean="0"/>
          </a:p>
        </p:txBody>
      </p:sp>
      <p:sp>
        <p:nvSpPr>
          <p:cNvPr id="4" name="Date Placeholder 3"/>
          <p:cNvSpPr>
            <a:spLocks noGrp="1"/>
          </p:cNvSpPr>
          <p:nvPr>
            <p:ph type="dt" sz="half" idx="10"/>
          </p:nvPr>
        </p:nvSpPr>
        <p:spPr/>
        <p:txBody>
          <a:bodyPr/>
          <a:lstStyle/>
          <a:p>
            <a:r>
              <a:rPr lang="en-US" smtClean="0"/>
              <a:t>4/19/2018</a:t>
            </a:r>
            <a:endParaRPr lang="en-US"/>
          </a:p>
        </p:txBody>
      </p:sp>
      <p:sp>
        <p:nvSpPr>
          <p:cNvPr id="5" name="Slide Number Placeholder 4"/>
          <p:cNvSpPr>
            <a:spLocks noGrp="1"/>
          </p:cNvSpPr>
          <p:nvPr>
            <p:ph type="sldNum" sz="quarter" idx="12"/>
          </p:nvPr>
        </p:nvSpPr>
        <p:spPr/>
        <p:txBody>
          <a:bodyPr/>
          <a:lstStyle/>
          <a:p>
            <a:fld id="{C8F61FE3-DE01-46A0-A6BD-A8CC4CB2E572}" type="slidenum">
              <a:rPr lang="en-US" smtClean="0"/>
              <a:t>28</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920075289"/>
              </p:ext>
            </p:extLst>
          </p:nvPr>
        </p:nvGraphicFramePr>
        <p:xfrm>
          <a:off x="381000" y="3505200"/>
          <a:ext cx="8382000" cy="3032760"/>
        </p:xfrm>
        <a:graphic>
          <a:graphicData uri="http://schemas.openxmlformats.org/drawingml/2006/table">
            <a:tbl>
              <a:tblPr firstRow="1" bandRow="1">
                <a:tableStyleId>{5C22544A-7EE6-4342-B048-85BDC9FD1C3A}</a:tableStyleId>
              </a:tblPr>
              <a:tblGrid>
                <a:gridCol w="1546195"/>
                <a:gridCol w="1247805"/>
                <a:gridCol w="1397000"/>
                <a:gridCol w="1397000"/>
                <a:gridCol w="1397000"/>
                <a:gridCol w="1397000"/>
              </a:tblGrid>
              <a:tr h="370840">
                <a:tc>
                  <a:txBody>
                    <a:bodyPr/>
                    <a:lstStyle/>
                    <a:p>
                      <a:pPr algn="ctr"/>
                      <a:r>
                        <a:rPr lang="en-US" dirty="0" smtClean="0"/>
                        <a:t>Descript</a:t>
                      </a:r>
                      <a:endParaRPr lang="en-US" dirty="0"/>
                    </a:p>
                  </a:txBody>
                  <a:tcPr/>
                </a:tc>
                <a:tc>
                  <a:txBody>
                    <a:bodyPr/>
                    <a:lstStyle/>
                    <a:p>
                      <a:pPr algn="ctr"/>
                      <a:r>
                        <a:rPr lang="en-US" dirty="0" err="1" smtClean="0"/>
                        <a:t>Pur</a:t>
                      </a:r>
                      <a:r>
                        <a:rPr lang="en-US" dirty="0" smtClean="0"/>
                        <a:t> Date</a:t>
                      </a:r>
                      <a:endParaRPr lang="en-US" dirty="0"/>
                    </a:p>
                  </a:txBody>
                  <a:tcPr/>
                </a:tc>
                <a:tc>
                  <a:txBody>
                    <a:bodyPr/>
                    <a:lstStyle/>
                    <a:p>
                      <a:pPr algn="ctr"/>
                      <a:r>
                        <a:rPr lang="en-US" dirty="0" smtClean="0"/>
                        <a:t>Basis</a:t>
                      </a:r>
                      <a:endParaRPr lang="en-US" dirty="0"/>
                    </a:p>
                  </a:txBody>
                  <a:tcPr/>
                </a:tc>
                <a:tc>
                  <a:txBody>
                    <a:bodyPr/>
                    <a:lstStyle/>
                    <a:p>
                      <a:pPr algn="ctr"/>
                      <a:r>
                        <a:rPr lang="en-US" dirty="0" err="1" smtClean="0"/>
                        <a:t>Acc</a:t>
                      </a:r>
                      <a:r>
                        <a:rPr lang="en-US" baseline="0" dirty="0" smtClean="0"/>
                        <a:t> </a:t>
                      </a:r>
                      <a:r>
                        <a:rPr lang="en-US" baseline="0" dirty="0" err="1" smtClean="0"/>
                        <a:t>Deprc’n</a:t>
                      </a:r>
                      <a:endParaRPr lang="en-US" dirty="0"/>
                    </a:p>
                  </a:txBody>
                  <a:tcPr/>
                </a:tc>
                <a:tc>
                  <a:txBody>
                    <a:bodyPr/>
                    <a:lstStyle/>
                    <a:p>
                      <a:pPr algn="ctr"/>
                      <a:r>
                        <a:rPr lang="en-US" dirty="0" smtClean="0"/>
                        <a:t>Allowable</a:t>
                      </a:r>
                      <a:endParaRPr lang="en-US" dirty="0"/>
                    </a:p>
                  </a:txBody>
                  <a:tcPr/>
                </a:tc>
                <a:tc>
                  <a:txBody>
                    <a:bodyPr/>
                    <a:lstStyle/>
                    <a:p>
                      <a:pPr algn="ctr"/>
                      <a:r>
                        <a:rPr lang="en-US" dirty="0" smtClean="0"/>
                        <a:t>2.5%</a:t>
                      </a:r>
                      <a:endParaRPr lang="en-US" dirty="0"/>
                    </a:p>
                  </a:txBody>
                  <a:tcPr/>
                </a:tc>
              </a:tr>
              <a:tr h="370840">
                <a:tc>
                  <a:txBody>
                    <a:bodyPr/>
                    <a:lstStyle/>
                    <a:p>
                      <a:r>
                        <a:rPr lang="en-US" dirty="0" smtClean="0"/>
                        <a:t>Buildings</a:t>
                      </a:r>
                      <a:endParaRPr lang="en-US" dirty="0"/>
                    </a:p>
                  </a:txBody>
                  <a:tcPr/>
                </a:tc>
                <a:tc>
                  <a:txBody>
                    <a:bodyPr/>
                    <a:lstStyle/>
                    <a:p>
                      <a:r>
                        <a:rPr lang="en-US" dirty="0" smtClean="0"/>
                        <a:t>3/7/2005</a:t>
                      </a:r>
                      <a:endParaRPr lang="en-US" dirty="0"/>
                    </a:p>
                  </a:txBody>
                  <a:tcPr/>
                </a:tc>
                <a:tc>
                  <a:txBody>
                    <a:bodyPr/>
                    <a:lstStyle/>
                    <a:p>
                      <a:r>
                        <a:rPr lang="en-US" dirty="0" smtClean="0"/>
                        <a:t>300,000</a:t>
                      </a:r>
                      <a:endParaRPr lang="en-US" dirty="0"/>
                    </a:p>
                  </a:txBody>
                  <a:tcPr/>
                </a:tc>
                <a:tc>
                  <a:txBody>
                    <a:bodyPr/>
                    <a:lstStyle/>
                    <a:p>
                      <a:pPr algn="r"/>
                      <a:r>
                        <a:rPr lang="en-US" dirty="0" smtClean="0"/>
                        <a:t>(100,000)</a:t>
                      </a:r>
                      <a:endParaRPr lang="en-US" dirty="0"/>
                    </a:p>
                  </a:txBody>
                  <a:tcPr/>
                </a:tc>
                <a:tc>
                  <a:txBody>
                    <a:bodyPr/>
                    <a:lstStyle/>
                    <a:p>
                      <a:pPr algn="r"/>
                      <a:r>
                        <a:rPr lang="en-US" dirty="0" smtClean="0"/>
                        <a:t>300,000</a:t>
                      </a:r>
                      <a:endParaRPr lang="en-US" dirty="0"/>
                    </a:p>
                  </a:txBody>
                  <a:tcPr/>
                </a:tc>
                <a:tc>
                  <a:txBody>
                    <a:bodyPr/>
                    <a:lstStyle/>
                    <a:p>
                      <a:pPr algn="r"/>
                      <a:r>
                        <a:rPr lang="en-US" dirty="0" smtClean="0"/>
                        <a:t>$7,500</a:t>
                      </a:r>
                      <a:endParaRPr lang="en-US" dirty="0"/>
                    </a:p>
                  </a:txBody>
                  <a:tcPr/>
                </a:tc>
              </a:tr>
              <a:tr h="370840">
                <a:tc>
                  <a:txBody>
                    <a:bodyPr/>
                    <a:lstStyle/>
                    <a:p>
                      <a:r>
                        <a:rPr lang="en-US" dirty="0" smtClean="0"/>
                        <a:t>Carpet (7-yr)</a:t>
                      </a:r>
                      <a:endParaRPr lang="en-US" dirty="0"/>
                    </a:p>
                  </a:txBody>
                  <a:tcPr/>
                </a:tc>
                <a:tc>
                  <a:txBody>
                    <a:bodyPr/>
                    <a:lstStyle/>
                    <a:p>
                      <a:r>
                        <a:rPr lang="en-US" dirty="0" smtClean="0"/>
                        <a:t>&gt;1/1/2009</a:t>
                      </a:r>
                      <a:endParaRPr lang="en-US" dirty="0"/>
                    </a:p>
                  </a:txBody>
                  <a:tcPr/>
                </a:tc>
                <a:tc>
                  <a:txBody>
                    <a:bodyPr/>
                    <a:lstStyle/>
                    <a:p>
                      <a:r>
                        <a:rPr lang="en-US" dirty="0" smtClean="0"/>
                        <a:t> 30,000</a:t>
                      </a:r>
                      <a:endParaRPr lang="en-US" dirty="0"/>
                    </a:p>
                  </a:txBody>
                  <a:tcPr/>
                </a:tc>
                <a:tc>
                  <a:txBody>
                    <a:bodyPr/>
                    <a:lstStyle/>
                    <a:p>
                      <a:pPr algn="r"/>
                      <a:r>
                        <a:rPr lang="en-US" dirty="0" smtClean="0"/>
                        <a:t>(23,000)</a:t>
                      </a:r>
                      <a:endParaRPr lang="en-US" dirty="0"/>
                    </a:p>
                  </a:txBody>
                  <a:tcPr/>
                </a:tc>
                <a:tc>
                  <a:txBody>
                    <a:bodyPr/>
                    <a:lstStyle/>
                    <a:p>
                      <a:pPr algn="r"/>
                      <a:r>
                        <a:rPr lang="en-US" dirty="0" smtClean="0"/>
                        <a:t>30,000</a:t>
                      </a:r>
                    </a:p>
                  </a:txBody>
                  <a:tcPr/>
                </a:tc>
                <a:tc>
                  <a:txBody>
                    <a:bodyPr/>
                    <a:lstStyle/>
                    <a:p>
                      <a:pPr algn="r"/>
                      <a:r>
                        <a:rPr lang="en-US" dirty="0" smtClean="0"/>
                        <a:t>750</a:t>
                      </a:r>
                      <a:endParaRPr lang="en-US" dirty="0"/>
                    </a:p>
                  </a:txBody>
                  <a:tcPr/>
                </a:tc>
              </a:tr>
              <a:tr h="370840">
                <a:tc>
                  <a:txBody>
                    <a:bodyPr/>
                    <a:lstStyle/>
                    <a:p>
                      <a:r>
                        <a:rPr lang="en-US" dirty="0" smtClean="0"/>
                        <a:t>Carpet (7yr)</a:t>
                      </a:r>
                      <a:endParaRPr lang="en-US" dirty="0"/>
                    </a:p>
                  </a:txBody>
                  <a:tcPr/>
                </a:tc>
                <a:tc>
                  <a:txBody>
                    <a:bodyPr/>
                    <a:lstStyle/>
                    <a:p>
                      <a:r>
                        <a:rPr lang="en-US" dirty="0" smtClean="0"/>
                        <a:t>&lt;1/1/2009</a:t>
                      </a:r>
                      <a:endParaRPr lang="en-US" dirty="0"/>
                    </a:p>
                  </a:txBody>
                  <a:tcPr/>
                </a:tc>
                <a:tc>
                  <a:txBody>
                    <a:bodyPr/>
                    <a:lstStyle/>
                    <a:p>
                      <a:r>
                        <a:rPr lang="en-US" dirty="0" smtClean="0"/>
                        <a:t>  15,000</a:t>
                      </a:r>
                      <a:endParaRPr lang="en-US" dirty="0"/>
                    </a:p>
                  </a:txBody>
                  <a:tcPr/>
                </a:tc>
                <a:tc>
                  <a:txBody>
                    <a:bodyPr/>
                    <a:lstStyle/>
                    <a:p>
                      <a:pPr algn="r"/>
                      <a:r>
                        <a:rPr lang="en-US" dirty="0" smtClean="0"/>
                        <a:t>(15,000)</a:t>
                      </a:r>
                      <a:endParaRPr lang="en-US" dirty="0"/>
                    </a:p>
                  </a:txBody>
                  <a:tcPr/>
                </a:tc>
                <a:tc>
                  <a:txBody>
                    <a:bodyPr/>
                    <a:lstStyle/>
                    <a:p>
                      <a:pPr algn="r"/>
                      <a:r>
                        <a:rPr lang="en-US" dirty="0" smtClean="0"/>
                        <a:t>0</a:t>
                      </a:r>
                      <a:endParaRPr lang="en-US" dirty="0"/>
                    </a:p>
                  </a:txBody>
                  <a:tcPr/>
                </a:tc>
                <a:tc>
                  <a:txBody>
                    <a:bodyPr/>
                    <a:lstStyle/>
                    <a:p>
                      <a:pPr algn="r"/>
                      <a:r>
                        <a:rPr lang="en-US" dirty="0" smtClean="0"/>
                        <a:t>0</a:t>
                      </a:r>
                      <a:endParaRPr lang="en-US" dirty="0"/>
                    </a:p>
                  </a:txBody>
                  <a:tcPr/>
                </a:tc>
              </a:tr>
              <a:tr h="370840">
                <a:tc>
                  <a:txBody>
                    <a:bodyPr/>
                    <a:lstStyle/>
                    <a:p>
                      <a:r>
                        <a:rPr lang="en-US" dirty="0" smtClean="0"/>
                        <a:t>Land Imp</a:t>
                      </a:r>
                      <a:r>
                        <a:rPr lang="en-US" baseline="0" dirty="0" smtClean="0"/>
                        <a:t> 15yr</a:t>
                      </a:r>
                      <a:endParaRPr lang="en-US" dirty="0"/>
                    </a:p>
                  </a:txBody>
                  <a:tcPr/>
                </a:tc>
                <a:tc>
                  <a:txBody>
                    <a:bodyPr/>
                    <a:lstStyle/>
                    <a:p>
                      <a:r>
                        <a:rPr lang="en-US" dirty="0" smtClean="0"/>
                        <a:t>&gt;2003</a:t>
                      </a:r>
                      <a:endParaRPr lang="en-US" dirty="0"/>
                    </a:p>
                  </a:txBody>
                  <a:tcPr/>
                </a:tc>
                <a:tc>
                  <a:txBody>
                    <a:bodyPr/>
                    <a:lstStyle/>
                    <a:p>
                      <a:r>
                        <a:rPr lang="en-US" dirty="0" smtClean="0"/>
                        <a:t>  35,000</a:t>
                      </a:r>
                      <a:endParaRPr lang="en-US" dirty="0"/>
                    </a:p>
                  </a:txBody>
                  <a:tcPr/>
                </a:tc>
                <a:tc>
                  <a:txBody>
                    <a:bodyPr/>
                    <a:lstStyle/>
                    <a:p>
                      <a:pPr algn="r"/>
                      <a:r>
                        <a:rPr lang="en-US" dirty="0" smtClean="0"/>
                        <a:t>(17,000)</a:t>
                      </a:r>
                      <a:endParaRPr lang="en-US" dirty="0"/>
                    </a:p>
                  </a:txBody>
                  <a:tcPr/>
                </a:tc>
                <a:tc>
                  <a:txBody>
                    <a:bodyPr/>
                    <a:lstStyle/>
                    <a:p>
                      <a:pPr algn="r"/>
                      <a:r>
                        <a:rPr lang="en-US" dirty="0" smtClean="0"/>
                        <a:t>35,000</a:t>
                      </a:r>
                      <a:endParaRPr lang="en-US" dirty="0"/>
                    </a:p>
                  </a:txBody>
                  <a:tcPr/>
                </a:tc>
                <a:tc>
                  <a:txBody>
                    <a:bodyPr/>
                    <a:lstStyle/>
                    <a:p>
                      <a:pPr algn="r"/>
                      <a:r>
                        <a:rPr lang="en-US" u="sng" dirty="0" smtClean="0"/>
                        <a:t>      875</a:t>
                      </a:r>
                      <a:endParaRPr lang="en-US" u="sng" dirty="0"/>
                    </a:p>
                  </a:txBody>
                  <a:tcPr/>
                </a:tc>
              </a:tr>
              <a:tr h="370840">
                <a:tc>
                  <a:txBody>
                    <a:bodyPr/>
                    <a:lstStyle/>
                    <a:p>
                      <a:r>
                        <a:rPr lang="en-US" b="1" dirty="0" smtClean="0"/>
                        <a:t>TOTAL – 2.5%</a:t>
                      </a:r>
                      <a:endParaRPr lang="en-US" b="1" dirty="0"/>
                    </a:p>
                  </a:txBody>
                  <a:tcPr/>
                </a:tc>
                <a:tc>
                  <a:txBody>
                    <a:bodyPr/>
                    <a:lstStyle/>
                    <a:p>
                      <a:r>
                        <a:rPr lang="en-US" b="1" dirty="0" smtClean="0"/>
                        <a:t>2018-Year</a:t>
                      </a:r>
                      <a:endParaRPr lang="en-US" b="1" dirty="0"/>
                    </a:p>
                  </a:txBody>
                  <a:tcPr/>
                </a:tc>
                <a:tc>
                  <a:txBody>
                    <a:bodyPr/>
                    <a:lstStyle/>
                    <a:p>
                      <a:r>
                        <a:rPr lang="en-US" b="1" dirty="0" smtClean="0"/>
                        <a:t>Limit</a:t>
                      </a:r>
                      <a:endParaRPr lang="en-US" b="1" dirty="0"/>
                    </a:p>
                  </a:txBody>
                  <a:tcPr/>
                </a:tc>
                <a:tc>
                  <a:txBody>
                    <a:bodyPr/>
                    <a:lstStyle/>
                    <a:p>
                      <a:pPr algn="r"/>
                      <a:endParaRPr lang="en-US" b="1" dirty="0"/>
                    </a:p>
                  </a:txBody>
                  <a:tcPr/>
                </a:tc>
                <a:tc>
                  <a:txBody>
                    <a:bodyPr/>
                    <a:lstStyle/>
                    <a:p>
                      <a:pPr algn="r"/>
                      <a:endParaRPr lang="en-US" b="1" dirty="0"/>
                    </a:p>
                  </a:txBody>
                  <a:tcPr/>
                </a:tc>
                <a:tc>
                  <a:txBody>
                    <a:bodyPr/>
                    <a:lstStyle/>
                    <a:p>
                      <a:pPr algn="r"/>
                      <a:r>
                        <a:rPr lang="en-US" b="1" dirty="0" smtClean="0"/>
                        <a:t>$9,125</a:t>
                      </a:r>
                      <a:endParaRPr lang="en-US" b="1" dirty="0"/>
                    </a:p>
                  </a:txBody>
                  <a:tcPr/>
                </a:tc>
              </a:tr>
            </a:tbl>
          </a:graphicData>
        </a:graphic>
      </p:graphicFrame>
    </p:spTree>
    <p:extLst>
      <p:ext uri="{BB962C8B-B14F-4D97-AF65-F5344CB8AC3E}">
        <p14:creationId xmlns:p14="http://schemas.microsoft.com/office/powerpoint/2010/main" val="19015784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Small </a:t>
            </a:r>
            <a:r>
              <a:rPr lang="en-US" dirty="0" smtClean="0"/>
              <a:t>Taxpayer Exception</a:t>
            </a:r>
            <a:endParaRPr lang="en-US" dirty="0"/>
          </a:p>
        </p:txBody>
      </p:sp>
      <p:sp>
        <p:nvSpPr>
          <p:cNvPr id="2" name="Content Placeholder 1"/>
          <p:cNvSpPr>
            <a:spLocks noGrp="1"/>
          </p:cNvSpPr>
          <p:nvPr>
            <p:ph idx="1"/>
          </p:nvPr>
        </p:nvSpPr>
        <p:spPr/>
        <p:txBody>
          <a:bodyPr>
            <a:normAutofit/>
          </a:bodyPr>
          <a:lstStyle/>
          <a:p>
            <a:r>
              <a:rPr lang="en-US" b="1" dirty="0" smtClean="0"/>
              <a:t>Alternate:  Small </a:t>
            </a:r>
            <a:r>
              <a:rPr lang="en-US" b="1" dirty="0" smtClean="0"/>
              <a:t>Taxpayer Exception (new</a:t>
            </a:r>
            <a:r>
              <a:rPr lang="en-US" b="1" dirty="0" smtClean="0"/>
              <a:t>)</a:t>
            </a:r>
          </a:p>
          <a:p>
            <a:r>
              <a:rPr lang="en-US" dirty="0" smtClean="0"/>
              <a:t>No Wage or Wage + Basis Limit</a:t>
            </a:r>
          </a:p>
          <a:p>
            <a:r>
              <a:rPr lang="en-US" dirty="0" smtClean="0"/>
              <a:t>Most Special </a:t>
            </a:r>
            <a:r>
              <a:rPr lang="en-US" dirty="0" smtClean="0"/>
              <a:t>Service Enterprises Qualify </a:t>
            </a:r>
            <a:endParaRPr lang="en-US" dirty="0" smtClean="0"/>
          </a:p>
          <a:p>
            <a:pPr lvl="1"/>
            <a:r>
              <a:rPr lang="en-US" i="1" dirty="0" smtClean="0"/>
              <a:t>199A(d</a:t>
            </a:r>
            <a:r>
              <a:rPr lang="en-US" i="1" dirty="0" smtClean="0"/>
              <a:t>)(3)(A)(i</a:t>
            </a:r>
            <a:r>
              <a:rPr lang="en-US" i="1" dirty="0" smtClean="0"/>
              <a:t>) – allows (d)(2)(A) – professional services only.</a:t>
            </a:r>
          </a:p>
          <a:p>
            <a:pPr lvl="1"/>
            <a:r>
              <a:rPr lang="en-US" i="1" dirty="0" smtClean="0"/>
              <a:t>But NOT investment managers, traders, dealers</a:t>
            </a:r>
            <a:endParaRPr lang="en-US" i="1" dirty="0" smtClean="0"/>
          </a:p>
          <a:p>
            <a:r>
              <a:rPr lang="en-US" dirty="0" smtClean="0"/>
              <a:t>Subject to </a:t>
            </a:r>
            <a:r>
              <a:rPr lang="en-US" dirty="0" smtClean="0"/>
              <a:t>phase-out</a:t>
            </a:r>
            <a:r>
              <a:rPr lang="en-US" dirty="0" smtClean="0"/>
              <a:t>. </a:t>
            </a:r>
            <a:endParaRPr lang="en-US" dirty="0" smtClean="0"/>
          </a:p>
          <a:p>
            <a:r>
              <a:rPr lang="en-US" dirty="0" smtClean="0"/>
              <a:t>Examples</a:t>
            </a:r>
            <a:endParaRPr lang="en-US" dirty="0" smtClean="0"/>
          </a:p>
          <a:p>
            <a:pPr lvl="2"/>
            <a:r>
              <a:rPr lang="en-US" dirty="0" smtClean="0"/>
              <a:t>Lawyers/Doctors/Accountants</a:t>
            </a:r>
          </a:p>
          <a:p>
            <a:pPr lvl="2"/>
            <a:r>
              <a:rPr lang="en-US" dirty="0" smtClean="0"/>
              <a:t>Financial Planners</a:t>
            </a:r>
          </a:p>
          <a:p>
            <a:pPr lvl="2"/>
            <a:r>
              <a:rPr lang="en-US" dirty="0" smtClean="0"/>
              <a:t>Real Estate Brokers</a:t>
            </a:r>
            <a:endParaRPr lang="en-US" dirty="0"/>
          </a:p>
        </p:txBody>
      </p:sp>
      <p:sp>
        <p:nvSpPr>
          <p:cNvPr id="4" name="Date Placeholder 3"/>
          <p:cNvSpPr>
            <a:spLocks noGrp="1"/>
          </p:cNvSpPr>
          <p:nvPr>
            <p:ph type="dt" sz="half" idx="10"/>
          </p:nvPr>
        </p:nvSpPr>
        <p:spPr/>
        <p:txBody>
          <a:bodyPr/>
          <a:lstStyle/>
          <a:p>
            <a:r>
              <a:rPr lang="en-US" smtClean="0"/>
              <a:t>4/19/2018</a:t>
            </a:r>
            <a:endParaRPr lang="en-US"/>
          </a:p>
        </p:txBody>
      </p:sp>
      <p:sp>
        <p:nvSpPr>
          <p:cNvPr id="5" name="Slide Number Placeholder 4"/>
          <p:cNvSpPr>
            <a:spLocks noGrp="1"/>
          </p:cNvSpPr>
          <p:nvPr>
            <p:ph type="sldNum" sz="quarter" idx="12"/>
          </p:nvPr>
        </p:nvSpPr>
        <p:spPr/>
        <p:txBody>
          <a:bodyPr/>
          <a:lstStyle/>
          <a:p>
            <a:fld id="{C8F61FE3-DE01-46A0-A6BD-A8CC4CB2E572}" type="slidenum">
              <a:rPr lang="en-US" smtClean="0"/>
              <a:t>29</a:t>
            </a:fld>
            <a:endParaRPr lang="en-US"/>
          </a:p>
        </p:txBody>
      </p:sp>
    </p:spTree>
    <p:extLst>
      <p:ext uri="{BB962C8B-B14F-4D97-AF65-F5344CB8AC3E}">
        <p14:creationId xmlns:p14="http://schemas.microsoft.com/office/powerpoint/2010/main" val="25460909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Quick Overview</a:t>
            </a:r>
            <a:endParaRPr lang="en-US" dirty="0"/>
          </a:p>
        </p:txBody>
      </p:sp>
      <p:sp>
        <p:nvSpPr>
          <p:cNvPr id="2" name="Content Placeholder 1"/>
          <p:cNvSpPr>
            <a:spLocks noGrp="1"/>
          </p:cNvSpPr>
          <p:nvPr>
            <p:ph idx="1"/>
          </p:nvPr>
        </p:nvSpPr>
        <p:spPr>
          <a:xfrm>
            <a:off x="872067" y="1828800"/>
            <a:ext cx="7408333" cy="4297363"/>
          </a:xfrm>
        </p:spPr>
        <p:txBody>
          <a:bodyPr>
            <a:noAutofit/>
          </a:bodyPr>
          <a:lstStyle/>
          <a:p>
            <a:pPr>
              <a:spcAft>
                <a:spcPts val="600"/>
              </a:spcAft>
            </a:pPr>
            <a:r>
              <a:rPr lang="en-US" sz="2600" dirty="0" smtClean="0"/>
              <a:t>New §199A  (Tax </a:t>
            </a:r>
            <a:r>
              <a:rPr lang="en-US" sz="2600" dirty="0" smtClean="0"/>
              <a:t>Cuts and Jobs </a:t>
            </a:r>
            <a:r>
              <a:rPr lang="en-US" sz="2600" dirty="0" smtClean="0"/>
              <a:t>Act)</a:t>
            </a:r>
          </a:p>
          <a:p>
            <a:pPr lvl="1">
              <a:spcAft>
                <a:spcPts val="600"/>
              </a:spcAft>
            </a:pPr>
            <a:r>
              <a:rPr lang="en-US" sz="2600" dirty="0" smtClean="0"/>
              <a:t>Former </a:t>
            </a:r>
            <a:r>
              <a:rPr lang="en-US" sz="2600" dirty="0" smtClean="0"/>
              <a:t>§199 Repealed</a:t>
            </a:r>
          </a:p>
          <a:p>
            <a:pPr lvl="1">
              <a:spcAft>
                <a:spcPts val="600"/>
              </a:spcAft>
            </a:pPr>
            <a:r>
              <a:rPr lang="en-US" sz="2600" dirty="0" smtClean="0"/>
              <a:t>Broadly Expands </a:t>
            </a:r>
            <a:r>
              <a:rPr lang="en-US" sz="2600" dirty="0" smtClean="0"/>
              <a:t>Deduction - all business income</a:t>
            </a:r>
          </a:p>
          <a:p>
            <a:pPr lvl="1">
              <a:spcAft>
                <a:spcPts val="600"/>
              </a:spcAft>
            </a:pPr>
            <a:r>
              <a:rPr lang="en-US" sz="2600" dirty="0" smtClean="0"/>
              <a:t>C Corp’s ineligible</a:t>
            </a:r>
            <a:endParaRPr lang="en-US" sz="2600" dirty="0" smtClean="0"/>
          </a:p>
          <a:p>
            <a:pPr>
              <a:spcAft>
                <a:spcPts val="600"/>
              </a:spcAft>
            </a:pPr>
            <a:r>
              <a:rPr lang="en-US" sz="2600" b="1" dirty="0" smtClean="0"/>
              <a:t>20</a:t>
            </a:r>
            <a:r>
              <a:rPr lang="en-US" sz="2600" b="1" dirty="0" smtClean="0"/>
              <a:t>%</a:t>
            </a:r>
            <a:r>
              <a:rPr lang="en-US" sz="2600" dirty="0" smtClean="0"/>
              <a:t> Deduction </a:t>
            </a:r>
            <a:r>
              <a:rPr lang="en-US" sz="2600" dirty="0" smtClean="0"/>
              <a:t>for </a:t>
            </a:r>
            <a:r>
              <a:rPr lang="en-US" sz="2600" dirty="0" smtClean="0"/>
              <a:t>Qualified Business Income Amount</a:t>
            </a:r>
            <a:endParaRPr lang="en-US" sz="2600" dirty="0"/>
          </a:p>
        </p:txBody>
      </p:sp>
      <p:sp>
        <p:nvSpPr>
          <p:cNvPr id="4" name="Date Placeholder 3"/>
          <p:cNvSpPr>
            <a:spLocks noGrp="1"/>
          </p:cNvSpPr>
          <p:nvPr>
            <p:ph type="dt" sz="half" idx="10"/>
          </p:nvPr>
        </p:nvSpPr>
        <p:spPr/>
        <p:txBody>
          <a:bodyPr/>
          <a:lstStyle/>
          <a:p>
            <a:r>
              <a:rPr lang="en-US" dirty="0" smtClean="0"/>
              <a:t>4/19/2018</a:t>
            </a:r>
            <a:endParaRPr lang="en-US" dirty="0"/>
          </a:p>
        </p:txBody>
      </p:sp>
      <p:sp>
        <p:nvSpPr>
          <p:cNvPr id="5" name="Slide Number Placeholder 4"/>
          <p:cNvSpPr>
            <a:spLocks noGrp="1"/>
          </p:cNvSpPr>
          <p:nvPr>
            <p:ph type="sldNum" sz="quarter" idx="12"/>
          </p:nvPr>
        </p:nvSpPr>
        <p:spPr/>
        <p:txBody>
          <a:bodyPr/>
          <a:lstStyle/>
          <a:p>
            <a:fld id="{C8F61FE3-DE01-46A0-A6BD-A8CC4CB2E572}" type="slidenum">
              <a:rPr lang="en-US" smtClean="0"/>
              <a:t>3</a:t>
            </a:fld>
            <a:endParaRPr lang="en-US" dirty="0"/>
          </a:p>
        </p:txBody>
      </p:sp>
    </p:spTree>
    <p:extLst>
      <p:ext uri="{BB962C8B-B14F-4D97-AF65-F5344CB8AC3E}">
        <p14:creationId xmlns:p14="http://schemas.microsoft.com/office/powerpoint/2010/main" val="15121158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Small </a:t>
            </a:r>
            <a:r>
              <a:rPr lang="en-US" dirty="0" smtClean="0"/>
              <a:t>Taxpayer Exception</a:t>
            </a:r>
            <a:endParaRPr lang="en-US" dirty="0"/>
          </a:p>
        </p:txBody>
      </p:sp>
      <p:sp>
        <p:nvSpPr>
          <p:cNvPr id="2" name="Content Placeholder 1"/>
          <p:cNvSpPr>
            <a:spLocks noGrp="1"/>
          </p:cNvSpPr>
          <p:nvPr>
            <p:ph idx="1"/>
          </p:nvPr>
        </p:nvSpPr>
        <p:spPr>
          <a:xfrm>
            <a:off x="872067" y="2438400"/>
            <a:ext cx="7408333" cy="3687763"/>
          </a:xfrm>
        </p:spPr>
        <p:txBody>
          <a:bodyPr>
            <a:normAutofit lnSpcReduction="10000"/>
          </a:bodyPr>
          <a:lstStyle/>
          <a:p>
            <a:r>
              <a:rPr lang="en-US" sz="2800" b="1" i="1" dirty="0" smtClean="0"/>
              <a:t>Small Taxpayer:</a:t>
            </a:r>
            <a:r>
              <a:rPr lang="en-US" sz="2800" dirty="0" smtClean="0"/>
              <a:t>  </a:t>
            </a:r>
            <a:r>
              <a:rPr lang="en-US" dirty="0" smtClean="0"/>
              <a:t>Taxable </a:t>
            </a:r>
            <a:r>
              <a:rPr lang="en-US" dirty="0" smtClean="0"/>
              <a:t>Income </a:t>
            </a:r>
            <a:r>
              <a:rPr lang="en-US" dirty="0" smtClean="0"/>
              <a:t>(</a:t>
            </a:r>
            <a:r>
              <a:rPr lang="en-US" b="1" i="1" dirty="0" smtClean="0"/>
              <a:t>NOT</a:t>
            </a:r>
            <a:r>
              <a:rPr lang="en-US" dirty="0" smtClean="0"/>
              <a:t> AGI) Limited</a:t>
            </a:r>
            <a:endParaRPr lang="en-US" dirty="0" smtClean="0"/>
          </a:p>
          <a:p>
            <a:pPr lvl="1"/>
            <a:r>
              <a:rPr lang="en-US" b="1" dirty="0" smtClean="0"/>
              <a:t>$157,500 </a:t>
            </a:r>
            <a:r>
              <a:rPr lang="en-US" b="1" dirty="0" smtClean="0"/>
              <a:t>($</a:t>
            </a:r>
            <a:r>
              <a:rPr lang="en-US" b="1" dirty="0" smtClean="0"/>
              <a:t>315,000 </a:t>
            </a:r>
            <a:r>
              <a:rPr lang="en-US" dirty="0" smtClean="0"/>
              <a:t>joint return) </a:t>
            </a:r>
            <a:r>
              <a:rPr lang="en-US" dirty="0"/>
              <a:t> </a:t>
            </a:r>
            <a:r>
              <a:rPr lang="en-US" dirty="0" smtClean="0"/>
              <a:t>- </a:t>
            </a:r>
            <a:r>
              <a:rPr lang="en-US" dirty="0" smtClean="0"/>
              <a:t>aka </a:t>
            </a:r>
            <a:r>
              <a:rPr lang="en-US" b="1" i="1" dirty="0" smtClean="0"/>
              <a:t>Threshold</a:t>
            </a:r>
            <a:r>
              <a:rPr lang="en-US" dirty="0"/>
              <a:t>.</a:t>
            </a:r>
            <a:endParaRPr lang="en-US" dirty="0" smtClean="0"/>
          </a:p>
          <a:p>
            <a:r>
              <a:rPr lang="en-US" sz="2800" b="1" i="1" dirty="0" smtClean="0"/>
              <a:t>% Phase Out of Exception (partly subject)</a:t>
            </a:r>
            <a:endParaRPr lang="en-US" sz="2800" b="1" i="1" dirty="0" smtClean="0"/>
          </a:p>
          <a:p>
            <a:pPr lvl="1"/>
            <a:r>
              <a:rPr lang="en-US" dirty="0" smtClean="0"/>
              <a:t>$  50,000 </a:t>
            </a:r>
            <a:r>
              <a:rPr lang="en-US" dirty="0" smtClean="0"/>
              <a:t>over threshold (single/head of household)</a:t>
            </a:r>
          </a:p>
          <a:p>
            <a:pPr lvl="1"/>
            <a:r>
              <a:rPr lang="en-US" dirty="0" smtClean="0"/>
              <a:t>$100,000 </a:t>
            </a:r>
            <a:r>
              <a:rPr lang="en-US" dirty="0" smtClean="0"/>
              <a:t>over threshold (married filing </a:t>
            </a:r>
            <a:r>
              <a:rPr lang="en-US" dirty="0" smtClean="0"/>
              <a:t>joint)</a:t>
            </a:r>
          </a:p>
          <a:p>
            <a:pPr lvl="1"/>
            <a:endParaRPr lang="en-US" sz="600" dirty="0" smtClean="0"/>
          </a:p>
          <a:p>
            <a:pPr marL="0" lvl="1" indent="0" algn="ctr">
              <a:buNone/>
            </a:pPr>
            <a:r>
              <a:rPr lang="en-US" b="1" i="1" dirty="0" smtClean="0">
                <a:latin typeface="Baskerville Old Face" panose="02020602080505020303" pitchFamily="18" charset="0"/>
              </a:rPr>
              <a:t>E.g., Single @ $182,500 TI = 50% (25k/50k) subject to one of 2 wage limits</a:t>
            </a:r>
          </a:p>
        </p:txBody>
      </p:sp>
      <p:sp>
        <p:nvSpPr>
          <p:cNvPr id="4" name="Date Placeholder 3"/>
          <p:cNvSpPr>
            <a:spLocks noGrp="1"/>
          </p:cNvSpPr>
          <p:nvPr>
            <p:ph type="dt" sz="half" idx="10"/>
          </p:nvPr>
        </p:nvSpPr>
        <p:spPr/>
        <p:txBody>
          <a:bodyPr/>
          <a:lstStyle/>
          <a:p>
            <a:r>
              <a:rPr lang="en-US" smtClean="0"/>
              <a:t>4/19/2018</a:t>
            </a:r>
            <a:endParaRPr lang="en-US"/>
          </a:p>
        </p:txBody>
      </p:sp>
      <p:sp>
        <p:nvSpPr>
          <p:cNvPr id="5" name="Slide Number Placeholder 4"/>
          <p:cNvSpPr>
            <a:spLocks noGrp="1"/>
          </p:cNvSpPr>
          <p:nvPr>
            <p:ph type="sldNum" sz="quarter" idx="12"/>
          </p:nvPr>
        </p:nvSpPr>
        <p:spPr/>
        <p:txBody>
          <a:bodyPr/>
          <a:lstStyle/>
          <a:p>
            <a:fld id="{C8F61FE3-DE01-46A0-A6BD-A8CC4CB2E572}" type="slidenum">
              <a:rPr lang="en-US" smtClean="0"/>
              <a:t>30</a:t>
            </a:fld>
            <a:endParaRPr lang="en-US"/>
          </a:p>
        </p:txBody>
      </p:sp>
    </p:spTree>
    <p:extLst>
      <p:ext uri="{BB962C8B-B14F-4D97-AF65-F5344CB8AC3E}">
        <p14:creationId xmlns:p14="http://schemas.microsoft.com/office/powerpoint/2010/main" val="22881506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Small </a:t>
            </a:r>
            <a:r>
              <a:rPr lang="en-US" dirty="0" smtClean="0"/>
              <a:t>Taxpayer Exception</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06949771"/>
              </p:ext>
            </p:extLst>
          </p:nvPr>
        </p:nvGraphicFramePr>
        <p:xfrm>
          <a:off x="170507" y="1828800"/>
          <a:ext cx="8686800" cy="4114800"/>
        </p:xfrm>
        <a:graphic>
          <a:graphicData uri="http://schemas.openxmlformats.org/drawingml/2006/table">
            <a:tbl>
              <a:tblPr/>
              <a:tblGrid>
                <a:gridCol w="2886931"/>
                <a:gridCol w="2808906"/>
                <a:gridCol w="2990963"/>
              </a:tblGrid>
              <a:tr h="1011459">
                <a:tc>
                  <a:txBody>
                    <a:bodyPr/>
                    <a:lstStyle/>
                    <a:p>
                      <a:pPr algn="ctr"/>
                      <a:r>
                        <a:rPr lang="en-US" sz="2000" b="1" baseline="0" dirty="0">
                          <a:effectLst/>
                          <a:latin typeface="+mj-lt"/>
                        </a:rPr>
                        <a:t>Individual Taxable Income</a:t>
                      </a:r>
                      <a:endParaRPr lang="en-US" sz="2000" baseline="0" dirty="0">
                        <a:effectLst/>
                        <a:latin typeface="+mj-lt"/>
                      </a:endParaRPr>
                    </a:p>
                    <a:p>
                      <a:pPr algn="ctr"/>
                      <a:r>
                        <a:rPr lang="en-US" sz="2000" b="1" baseline="0" dirty="0">
                          <a:effectLst/>
                          <a:latin typeface="+mj-lt"/>
                        </a:rPr>
                        <a:t>From all sources</a:t>
                      </a:r>
                      <a:endParaRPr lang="en-US" sz="2000" baseline="0" dirty="0">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baseline="0" dirty="0">
                          <a:effectLst/>
                          <a:latin typeface="+mj-lt"/>
                        </a:rPr>
                        <a:t>Most Service Businesses</a:t>
                      </a:r>
                      <a:endParaRPr lang="en-US" sz="2000" baseline="0" dirty="0">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baseline="0" dirty="0">
                          <a:effectLst/>
                          <a:latin typeface="+mj-lt"/>
                        </a:rPr>
                        <a:t>Other Businesses</a:t>
                      </a:r>
                      <a:endParaRPr lang="en-US" sz="2000" baseline="0" dirty="0">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34447">
                <a:tc>
                  <a:txBody>
                    <a:bodyPr/>
                    <a:lstStyle/>
                    <a:p>
                      <a:pPr algn="ctr"/>
                      <a:r>
                        <a:rPr lang="en-US" sz="2000" baseline="0" dirty="0">
                          <a:effectLst/>
                          <a:latin typeface="+mj-lt"/>
                        </a:rPr>
                        <a:t>Taxable income </a:t>
                      </a:r>
                      <a:r>
                        <a:rPr lang="en-US" sz="2000" baseline="0" dirty="0" smtClean="0">
                          <a:effectLst/>
                          <a:latin typeface="+mj-lt"/>
                        </a:rPr>
                        <a:t>&lt; $</a:t>
                      </a:r>
                      <a:r>
                        <a:rPr lang="en-US" sz="2000" baseline="0" dirty="0">
                          <a:effectLst/>
                          <a:latin typeface="+mj-lt"/>
                        </a:rPr>
                        <a:t>315,000 </a:t>
                      </a:r>
                      <a:r>
                        <a:rPr lang="en-US" sz="2000" baseline="0" dirty="0" smtClean="0">
                          <a:effectLst/>
                          <a:latin typeface="+mj-lt"/>
                        </a:rPr>
                        <a:t>(joint </a:t>
                      </a:r>
                      <a:r>
                        <a:rPr lang="en-US" sz="2000" baseline="0" dirty="0">
                          <a:effectLst/>
                          <a:latin typeface="+mj-lt"/>
                        </a:rPr>
                        <a:t>return)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aseline="0" dirty="0">
                          <a:effectLst/>
                          <a:latin typeface="+mj-lt"/>
                        </a:rPr>
                        <a:t>D</a:t>
                      </a:r>
                      <a:r>
                        <a:rPr lang="en-US" sz="2000" baseline="0" dirty="0" smtClean="0">
                          <a:effectLst/>
                          <a:latin typeface="+mj-lt"/>
                        </a:rPr>
                        <a:t>eduction </a:t>
                      </a:r>
                      <a:r>
                        <a:rPr lang="en-US" sz="2000" baseline="0" dirty="0">
                          <a:effectLst/>
                          <a:latin typeface="+mj-lt"/>
                        </a:rPr>
                        <a:t>= 20</a:t>
                      </a:r>
                      <a:r>
                        <a:rPr lang="en-US" sz="2000" baseline="0" dirty="0" smtClean="0">
                          <a:effectLst/>
                          <a:latin typeface="+mj-lt"/>
                        </a:rPr>
                        <a:t>%</a:t>
                      </a:r>
                      <a:endParaRPr lang="en-US" sz="2000" baseline="0" dirty="0">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aseline="0" dirty="0">
                          <a:effectLst/>
                          <a:latin typeface="+mj-lt"/>
                        </a:rPr>
                        <a:t>Deduction = 20</a:t>
                      </a:r>
                      <a:r>
                        <a:rPr lang="en-US" sz="2000" baseline="0" dirty="0" smtClean="0">
                          <a:effectLst/>
                          <a:latin typeface="+mj-lt"/>
                        </a:rPr>
                        <a:t>%</a:t>
                      </a:r>
                      <a:endParaRPr lang="en-US" sz="2000" i="1" baseline="0" dirty="0">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34447">
                <a:tc>
                  <a:txBody>
                    <a:bodyPr/>
                    <a:lstStyle/>
                    <a:p>
                      <a:pPr algn="ctr"/>
                      <a:r>
                        <a:rPr lang="en-US" sz="2000" baseline="0" dirty="0">
                          <a:effectLst/>
                          <a:latin typeface="+mj-lt"/>
                        </a:rPr>
                        <a:t>Taxable income </a:t>
                      </a:r>
                      <a:r>
                        <a:rPr lang="en-US" sz="2000" baseline="0" dirty="0" smtClean="0">
                          <a:effectLst/>
                          <a:latin typeface="+mj-lt"/>
                        </a:rPr>
                        <a:t>&gt; $</a:t>
                      </a:r>
                      <a:r>
                        <a:rPr lang="en-US" sz="2000" baseline="0" dirty="0">
                          <a:effectLst/>
                          <a:latin typeface="+mj-lt"/>
                        </a:rPr>
                        <a:t>415,000 </a:t>
                      </a:r>
                      <a:r>
                        <a:rPr lang="en-US" sz="2000" baseline="0" dirty="0" smtClean="0">
                          <a:effectLst/>
                          <a:latin typeface="+mj-lt"/>
                        </a:rPr>
                        <a:t>(joint </a:t>
                      </a:r>
                      <a:r>
                        <a:rPr lang="en-US" sz="2000" baseline="0" dirty="0">
                          <a:effectLst/>
                          <a:latin typeface="+mj-lt"/>
                        </a:rPr>
                        <a:t>return)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aseline="0" dirty="0">
                          <a:effectLst/>
                          <a:latin typeface="+mj-lt"/>
                        </a:rPr>
                        <a:t>No Deduction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aseline="0" dirty="0">
                          <a:effectLst/>
                          <a:latin typeface="+mj-lt"/>
                        </a:rPr>
                        <a:t>Deduction limited to the </a:t>
                      </a:r>
                      <a:r>
                        <a:rPr lang="en-US" sz="2000" baseline="0" dirty="0" smtClean="0">
                          <a:effectLst/>
                          <a:latin typeface="+mj-lt"/>
                        </a:rPr>
                        <a:t>&gt; of i) Wage </a:t>
                      </a:r>
                      <a:r>
                        <a:rPr lang="en-US" sz="2000" baseline="0" dirty="0">
                          <a:effectLst/>
                          <a:latin typeface="+mj-lt"/>
                        </a:rPr>
                        <a:t>Limit or </a:t>
                      </a:r>
                      <a:r>
                        <a:rPr lang="en-US" sz="2000" baseline="0" dirty="0" smtClean="0">
                          <a:effectLst/>
                          <a:latin typeface="+mj-lt"/>
                        </a:rPr>
                        <a:t>ii) Wage/Basis </a:t>
                      </a:r>
                      <a:r>
                        <a:rPr lang="en-US" sz="2000" baseline="0" dirty="0">
                          <a:effectLst/>
                          <a:latin typeface="+mj-lt"/>
                        </a:rPr>
                        <a:t>Limit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34447">
                <a:tc>
                  <a:txBody>
                    <a:bodyPr/>
                    <a:lstStyle/>
                    <a:p>
                      <a:pPr algn="ctr"/>
                      <a:r>
                        <a:rPr lang="en-US" sz="2000" baseline="0" dirty="0">
                          <a:effectLst/>
                          <a:latin typeface="+mj-lt"/>
                        </a:rPr>
                        <a:t>Taxable income </a:t>
                      </a:r>
                      <a:r>
                        <a:rPr lang="en-US" sz="2000" baseline="0" dirty="0" smtClean="0">
                          <a:effectLst/>
                          <a:latin typeface="+mj-lt"/>
                        </a:rPr>
                        <a:t>&gt; </a:t>
                      </a:r>
                      <a:r>
                        <a:rPr lang="en-US" sz="2000" baseline="0" dirty="0">
                          <a:effectLst/>
                          <a:latin typeface="+mj-lt"/>
                        </a:rPr>
                        <a:t>$315,000 but </a:t>
                      </a:r>
                      <a:r>
                        <a:rPr lang="en-US" sz="2000" baseline="0" dirty="0" smtClean="0">
                          <a:effectLst/>
                          <a:latin typeface="+mj-lt"/>
                        </a:rPr>
                        <a:t>&lt;$</a:t>
                      </a:r>
                      <a:r>
                        <a:rPr lang="en-US" sz="2000" baseline="0" dirty="0">
                          <a:effectLst/>
                          <a:latin typeface="+mj-lt"/>
                        </a:rPr>
                        <a:t>415,000 </a:t>
                      </a:r>
                      <a:r>
                        <a:rPr lang="en-US" sz="2000" baseline="0" dirty="0" smtClean="0">
                          <a:effectLst/>
                          <a:latin typeface="+mj-lt"/>
                        </a:rPr>
                        <a:t>(joint </a:t>
                      </a:r>
                      <a:r>
                        <a:rPr lang="en-US" sz="2000" baseline="0" dirty="0">
                          <a:effectLst/>
                          <a:latin typeface="+mj-lt"/>
                        </a:rPr>
                        <a:t>return)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aseline="0" dirty="0">
                          <a:effectLst/>
                          <a:latin typeface="+mj-lt"/>
                        </a:rPr>
                        <a:t>Deduction </a:t>
                      </a:r>
                      <a:r>
                        <a:rPr lang="en-US" sz="2000" baseline="0" dirty="0">
                          <a:effectLst/>
                          <a:latin typeface="+mj-lt"/>
                        </a:rPr>
                        <a:t>P</a:t>
                      </a:r>
                      <a:r>
                        <a:rPr lang="en-US" sz="2000" baseline="0" dirty="0" smtClean="0">
                          <a:effectLst/>
                          <a:latin typeface="+mj-lt"/>
                        </a:rPr>
                        <a:t>hased Out</a:t>
                      </a:r>
                      <a:endParaRPr lang="en-US" sz="2000" baseline="0" dirty="0">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aseline="0" dirty="0">
                          <a:effectLst/>
                          <a:latin typeface="+mj-lt"/>
                        </a:rPr>
                        <a:t>Wage Limit and Wage/Basis Limit </a:t>
                      </a:r>
                      <a:r>
                        <a:rPr lang="en-US" sz="2000" baseline="0" dirty="0" smtClean="0">
                          <a:effectLst/>
                          <a:latin typeface="+mj-lt"/>
                        </a:rPr>
                        <a:t>Phased In</a:t>
                      </a:r>
                      <a:r>
                        <a:rPr lang="en-US" sz="2000" i="1" baseline="0" dirty="0" smtClean="0">
                          <a:latin typeface="+mj-lt"/>
                        </a:rPr>
                        <a:t>.</a:t>
                      </a:r>
                      <a:endParaRPr lang="en-US" sz="2000" baseline="0" dirty="0">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r>
              <a:rPr lang="en-US" smtClean="0"/>
              <a:t>4/19/2018</a:t>
            </a:r>
            <a:endParaRPr lang="en-US"/>
          </a:p>
        </p:txBody>
      </p:sp>
      <p:sp>
        <p:nvSpPr>
          <p:cNvPr id="5" name="Slide Number Placeholder 4"/>
          <p:cNvSpPr>
            <a:spLocks noGrp="1"/>
          </p:cNvSpPr>
          <p:nvPr>
            <p:ph type="sldNum" sz="quarter" idx="12"/>
          </p:nvPr>
        </p:nvSpPr>
        <p:spPr/>
        <p:txBody>
          <a:bodyPr/>
          <a:lstStyle/>
          <a:p>
            <a:fld id="{C8F61FE3-DE01-46A0-A6BD-A8CC4CB2E572}" type="slidenum">
              <a:rPr lang="en-US" smtClean="0"/>
              <a:t>31</a:t>
            </a:fld>
            <a:endParaRPr lang="en-US"/>
          </a:p>
        </p:txBody>
      </p:sp>
      <p:sp>
        <p:nvSpPr>
          <p:cNvPr id="8" name="Rectangle 7"/>
          <p:cNvSpPr/>
          <p:nvPr/>
        </p:nvSpPr>
        <p:spPr>
          <a:xfrm>
            <a:off x="328188" y="5867400"/>
            <a:ext cx="8534400" cy="646331"/>
          </a:xfrm>
          <a:prstGeom prst="rect">
            <a:avLst/>
          </a:prstGeom>
        </p:spPr>
        <p:txBody>
          <a:bodyPr wrap="square">
            <a:spAutoFit/>
          </a:bodyPr>
          <a:lstStyle/>
          <a:p>
            <a:r>
              <a:rPr lang="en-US" dirty="0" smtClean="0"/>
              <a:t>For other taxpayers, the income threshold ends at $157,500 and the phase-out ends at $207,500.</a:t>
            </a:r>
            <a:endParaRPr lang="en-US" dirty="0"/>
          </a:p>
        </p:txBody>
      </p:sp>
    </p:spTree>
    <p:extLst>
      <p:ext uri="{BB962C8B-B14F-4D97-AF65-F5344CB8AC3E}">
        <p14:creationId xmlns:p14="http://schemas.microsoft.com/office/powerpoint/2010/main" val="1202515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 Wage Limit - S </a:t>
            </a:r>
            <a:r>
              <a:rPr lang="en-US" dirty="0" smtClean="0"/>
              <a:t>Corp </a:t>
            </a:r>
            <a:r>
              <a:rPr lang="en-US" dirty="0" smtClean="0"/>
              <a:t>Strategy</a:t>
            </a:r>
            <a:endParaRPr lang="en-US" dirty="0"/>
          </a:p>
        </p:txBody>
      </p:sp>
      <p:sp>
        <p:nvSpPr>
          <p:cNvPr id="2" name="Content Placeholder 1"/>
          <p:cNvSpPr>
            <a:spLocks noGrp="1"/>
          </p:cNvSpPr>
          <p:nvPr>
            <p:ph idx="1"/>
          </p:nvPr>
        </p:nvSpPr>
        <p:spPr>
          <a:xfrm>
            <a:off x="872067" y="2675466"/>
            <a:ext cx="7408333" cy="3649134"/>
          </a:xfrm>
          <a:solidFill>
            <a:schemeClr val="accent3">
              <a:lumMod val="20000"/>
              <a:lumOff val="80000"/>
            </a:schemeClr>
          </a:solidFill>
        </p:spPr>
        <p:txBody>
          <a:bodyPr>
            <a:normAutofit fontScale="92500" lnSpcReduction="20000"/>
          </a:bodyPr>
          <a:lstStyle/>
          <a:p>
            <a:endParaRPr lang="en-US" dirty="0" smtClean="0"/>
          </a:p>
          <a:p>
            <a:endParaRPr lang="en-US" dirty="0"/>
          </a:p>
          <a:p>
            <a:endParaRPr lang="en-US" dirty="0" smtClean="0"/>
          </a:p>
          <a:p>
            <a:pPr algn="just"/>
            <a:r>
              <a:rPr lang="en-US" sz="2500" b="1" i="1" dirty="0" smtClean="0">
                <a:solidFill>
                  <a:schemeClr val="tx1">
                    <a:lumMod val="95000"/>
                    <a:lumOff val="5000"/>
                  </a:schemeClr>
                </a:solidFill>
                <a:sym typeface="Wingdings 2"/>
              </a:rPr>
              <a:t></a:t>
            </a:r>
            <a:r>
              <a:rPr lang="en-US" sz="2500" i="1" dirty="0" smtClean="0">
                <a:solidFill>
                  <a:schemeClr val="tx1">
                    <a:lumMod val="95000"/>
                    <a:lumOff val="5000"/>
                  </a:schemeClr>
                </a:solidFill>
                <a:sym typeface="Wingdings 2"/>
              </a:rPr>
              <a:t> </a:t>
            </a:r>
            <a:r>
              <a:rPr lang="en-US" sz="2500" b="1" i="1" dirty="0" smtClean="0">
                <a:solidFill>
                  <a:schemeClr val="tx1">
                    <a:lumMod val="95000"/>
                    <a:lumOff val="5000"/>
                  </a:schemeClr>
                </a:solidFill>
              </a:rPr>
              <a:t>Strategy</a:t>
            </a:r>
            <a:r>
              <a:rPr lang="en-US" sz="2500" b="1" i="1" dirty="0" smtClean="0">
                <a:solidFill>
                  <a:schemeClr val="tx1">
                    <a:lumMod val="95000"/>
                    <a:lumOff val="5000"/>
                  </a:schemeClr>
                </a:solidFill>
              </a:rPr>
              <a:t>:</a:t>
            </a:r>
            <a:r>
              <a:rPr lang="en-US" sz="2500" b="1" dirty="0" smtClean="0">
                <a:solidFill>
                  <a:schemeClr val="tx1">
                    <a:lumMod val="95000"/>
                    <a:lumOff val="5000"/>
                  </a:schemeClr>
                </a:solidFill>
              </a:rPr>
              <a:t>  </a:t>
            </a:r>
            <a:r>
              <a:rPr lang="en-US" sz="2500" dirty="0" smtClean="0">
                <a:solidFill>
                  <a:schemeClr val="tx1">
                    <a:lumMod val="95000"/>
                    <a:lumOff val="5000"/>
                  </a:schemeClr>
                </a:solidFill>
              </a:rPr>
              <a:t>Henry forms a S Corp.  The S Corp will pay Henry </a:t>
            </a:r>
            <a:r>
              <a:rPr lang="en-US" sz="2500" dirty="0" smtClean="0">
                <a:solidFill>
                  <a:schemeClr val="tx1">
                    <a:lumMod val="95000"/>
                    <a:lumOff val="5000"/>
                  </a:schemeClr>
                </a:solidFill>
              </a:rPr>
              <a:t>$70,000 </a:t>
            </a:r>
            <a:r>
              <a:rPr lang="en-US" sz="2500" dirty="0" smtClean="0">
                <a:solidFill>
                  <a:schemeClr val="tx1">
                    <a:lumMod val="95000"/>
                    <a:lumOff val="5000"/>
                  </a:schemeClr>
                </a:solidFill>
              </a:rPr>
              <a:t>(as a reasonable </a:t>
            </a:r>
            <a:r>
              <a:rPr lang="en-US" sz="2500" dirty="0" smtClean="0">
                <a:solidFill>
                  <a:schemeClr val="tx1">
                    <a:lumMod val="95000"/>
                    <a:lumOff val="5000"/>
                  </a:schemeClr>
                </a:solidFill>
              </a:rPr>
              <a:t>wage).  </a:t>
            </a:r>
            <a:r>
              <a:rPr lang="en-US" sz="2500" dirty="0">
                <a:solidFill>
                  <a:schemeClr val="tx1">
                    <a:lumMod val="95000"/>
                    <a:lumOff val="5000"/>
                  </a:schemeClr>
                </a:solidFill>
              </a:rPr>
              <a:t> </a:t>
            </a:r>
            <a:r>
              <a:rPr lang="en-US" sz="2500" dirty="0" smtClean="0">
                <a:solidFill>
                  <a:schemeClr val="tx1">
                    <a:lumMod val="95000"/>
                    <a:lumOff val="5000"/>
                  </a:schemeClr>
                </a:solidFill>
              </a:rPr>
              <a:t>Henry can now qualify to use the wage rules.  At </a:t>
            </a:r>
            <a:r>
              <a:rPr lang="en-US" sz="2500" dirty="0" smtClean="0">
                <a:solidFill>
                  <a:schemeClr val="tx1">
                    <a:lumMod val="95000"/>
                    <a:lumOff val="5000"/>
                  </a:schemeClr>
                </a:solidFill>
              </a:rPr>
              <a:t>$160,000 </a:t>
            </a:r>
            <a:r>
              <a:rPr lang="en-US" sz="2500" i="1" dirty="0" smtClean="0">
                <a:solidFill>
                  <a:schemeClr val="tx1">
                    <a:lumMod val="95000"/>
                    <a:lumOff val="5000"/>
                  </a:schemeClr>
                </a:solidFill>
              </a:rPr>
              <a:t>S Corp </a:t>
            </a:r>
            <a:r>
              <a:rPr lang="en-US" sz="2500" i="1" dirty="0" smtClean="0">
                <a:solidFill>
                  <a:schemeClr val="tx1">
                    <a:lumMod val="95000"/>
                    <a:lumOff val="5000"/>
                  </a:schemeClr>
                </a:solidFill>
              </a:rPr>
              <a:t>Taxable Income </a:t>
            </a:r>
            <a:r>
              <a:rPr lang="en-US" sz="2500" dirty="0" smtClean="0">
                <a:solidFill>
                  <a:schemeClr val="tx1">
                    <a:lumMod val="95000"/>
                    <a:lumOff val="5000"/>
                  </a:schemeClr>
                </a:solidFill>
              </a:rPr>
              <a:t>his deduction is </a:t>
            </a:r>
            <a:r>
              <a:rPr lang="en-US" sz="2500" b="1" u="dbl" dirty="0" smtClean="0">
                <a:solidFill>
                  <a:schemeClr val="tx1">
                    <a:lumMod val="95000"/>
                    <a:lumOff val="5000"/>
                  </a:schemeClr>
                </a:solidFill>
              </a:rPr>
              <a:t>$</a:t>
            </a:r>
            <a:r>
              <a:rPr lang="en-US" sz="2500" b="1" u="dbl" dirty="0" smtClean="0">
                <a:solidFill>
                  <a:schemeClr val="tx1">
                    <a:lumMod val="95000"/>
                    <a:lumOff val="5000"/>
                  </a:schemeClr>
                </a:solidFill>
              </a:rPr>
              <a:t>32,000</a:t>
            </a:r>
            <a:r>
              <a:rPr lang="en-US" sz="2500" dirty="0">
                <a:solidFill>
                  <a:schemeClr val="tx1">
                    <a:lumMod val="95000"/>
                    <a:lumOff val="5000"/>
                  </a:schemeClr>
                </a:solidFill>
              </a:rPr>
              <a:t> </a:t>
            </a:r>
            <a:r>
              <a:rPr lang="en-US" sz="2500" dirty="0" smtClean="0">
                <a:solidFill>
                  <a:schemeClr val="tx1">
                    <a:lumMod val="95000"/>
                    <a:lumOff val="5000"/>
                  </a:schemeClr>
                </a:solidFill>
              </a:rPr>
              <a:t>– the lesser of:</a:t>
            </a:r>
            <a:endParaRPr lang="en-US" sz="2500" dirty="0" smtClean="0">
              <a:solidFill>
                <a:schemeClr val="tx1">
                  <a:lumMod val="95000"/>
                  <a:lumOff val="5000"/>
                </a:schemeClr>
              </a:solidFill>
            </a:endParaRPr>
          </a:p>
          <a:p>
            <a:pPr lvl="1"/>
            <a:r>
              <a:rPr lang="en-US" sz="2400" dirty="0" smtClean="0">
                <a:solidFill>
                  <a:schemeClr val="tx1">
                    <a:lumMod val="95000"/>
                    <a:lumOff val="5000"/>
                  </a:schemeClr>
                </a:solidFill>
              </a:rPr>
              <a:t>i) </a:t>
            </a:r>
            <a:r>
              <a:rPr lang="en-US" sz="2400" dirty="0" smtClean="0">
                <a:solidFill>
                  <a:schemeClr val="tx1">
                    <a:lumMod val="95000"/>
                    <a:lumOff val="5000"/>
                  </a:schemeClr>
                </a:solidFill>
              </a:rPr>
              <a:t>$32,000 - 20 </a:t>
            </a:r>
            <a:r>
              <a:rPr lang="en-US" sz="2400" dirty="0" smtClean="0">
                <a:solidFill>
                  <a:schemeClr val="tx1">
                    <a:lumMod val="95000"/>
                    <a:lumOff val="5000"/>
                  </a:schemeClr>
                </a:solidFill>
              </a:rPr>
              <a:t>% x $160K </a:t>
            </a:r>
            <a:r>
              <a:rPr lang="en-US" sz="2400" dirty="0" smtClean="0">
                <a:solidFill>
                  <a:schemeClr val="tx1">
                    <a:lumMod val="95000"/>
                    <a:lumOff val="5000"/>
                  </a:schemeClr>
                </a:solidFill>
              </a:rPr>
              <a:t>Taxable Income ($</a:t>
            </a:r>
            <a:r>
              <a:rPr lang="en-US" sz="2400" dirty="0" smtClean="0">
                <a:solidFill>
                  <a:schemeClr val="tx1">
                    <a:lumMod val="95000"/>
                    <a:lumOff val="5000"/>
                  </a:schemeClr>
                </a:solidFill>
              </a:rPr>
              <a:t>230K - $70K</a:t>
            </a:r>
            <a:r>
              <a:rPr lang="en-US" sz="2400" dirty="0" smtClean="0">
                <a:solidFill>
                  <a:schemeClr val="tx1">
                    <a:lumMod val="95000"/>
                    <a:lumOff val="5000"/>
                  </a:schemeClr>
                </a:solidFill>
              </a:rPr>
              <a:t>) </a:t>
            </a:r>
            <a:endParaRPr lang="en-US" sz="2400" dirty="0" smtClean="0">
              <a:solidFill>
                <a:schemeClr val="tx1">
                  <a:lumMod val="95000"/>
                  <a:lumOff val="5000"/>
                </a:schemeClr>
              </a:solidFill>
            </a:endParaRPr>
          </a:p>
          <a:p>
            <a:pPr lvl="1"/>
            <a:r>
              <a:rPr lang="en-US" sz="2400" dirty="0">
                <a:solidFill>
                  <a:schemeClr val="tx1">
                    <a:lumMod val="95000"/>
                    <a:lumOff val="5000"/>
                  </a:schemeClr>
                </a:solidFill>
              </a:rPr>
              <a:t>i</a:t>
            </a:r>
            <a:r>
              <a:rPr lang="en-US" sz="2400" dirty="0" smtClean="0">
                <a:solidFill>
                  <a:schemeClr val="tx1">
                    <a:lumMod val="95000"/>
                    <a:lumOff val="5000"/>
                  </a:schemeClr>
                </a:solidFill>
              </a:rPr>
              <a:t>i) </a:t>
            </a:r>
            <a:r>
              <a:rPr lang="en-US" sz="2400" dirty="0" smtClean="0">
                <a:solidFill>
                  <a:schemeClr val="tx1">
                    <a:lumMod val="95000"/>
                    <a:lumOff val="5000"/>
                  </a:schemeClr>
                </a:solidFill>
              </a:rPr>
              <a:t>$35,000 - 50</a:t>
            </a:r>
            <a:r>
              <a:rPr lang="en-US" sz="2400" dirty="0" smtClean="0">
                <a:solidFill>
                  <a:schemeClr val="tx1">
                    <a:lumMod val="95000"/>
                    <a:lumOff val="5000"/>
                  </a:schemeClr>
                </a:solidFill>
              </a:rPr>
              <a:t>% x $70,000 wages = </a:t>
            </a:r>
            <a:r>
              <a:rPr lang="en-US" sz="2400" u="sng" dirty="0" smtClean="0">
                <a:solidFill>
                  <a:schemeClr val="tx1">
                    <a:lumMod val="95000"/>
                    <a:lumOff val="5000"/>
                  </a:schemeClr>
                </a:solidFill>
              </a:rPr>
              <a:t>$35,000</a:t>
            </a:r>
            <a:r>
              <a:rPr lang="en-US" sz="2400" dirty="0">
                <a:solidFill>
                  <a:schemeClr val="tx1">
                    <a:lumMod val="95000"/>
                    <a:lumOff val="5000"/>
                  </a:schemeClr>
                </a:solidFill>
              </a:rPr>
              <a:t>. </a:t>
            </a:r>
            <a:endParaRPr lang="en-US" sz="2400" dirty="0" smtClean="0">
              <a:solidFill>
                <a:schemeClr val="tx1">
                  <a:lumMod val="95000"/>
                  <a:lumOff val="5000"/>
                </a:schemeClr>
              </a:solidFill>
            </a:endParaRPr>
          </a:p>
        </p:txBody>
      </p:sp>
      <p:sp>
        <p:nvSpPr>
          <p:cNvPr id="3" name="Date Placeholder 2"/>
          <p:cNvSpPr>
            <a:spLocks noGrp="1"/>
          </p:cNvSpPr>
          <p:nvPr>
            <p:ph type="dt" sz="half" idx="10"/>
          </p:nvPr>
        </p:nvSpPr>
        <p:spPr/>
        <p:txBody>
          <a:bodyPr/>
          <a:lstStyle/>
          <a:p>
            <a:r>
              <a:rPr lang="en-US" smtClean="0"/>
              <a:t>4/19/2018</a:t>
            </a:r>
            <a:endParaRPr lang="en-US"/>
          </a:p>
        </p:txBody>
      </p:sp>
      <p:sp>
        <p:nvSpPr>
          <p:cNvPr id="4" name="Slide Number Placeholder 3"/>
          <p:cNvSpPr>
            <a:spLocks noGrp="1"/>
          </p:cNvSpPr>
          <p:nvPr>
            <p:ph type="sldNum" sz="quarter" idx="12"/>
          </p:nvPr>
        </p:nvSpPr>
        <p:spPr/>
        <p:txBody>
          <a:bodyPr/>
          <a:lstStyle/>
          <a:p>
            <a:fld id="{C8F61FE3-DE01-46A0-A6BD-A8CC4CB2E572}" type="slidenum">
              <a:rPr lang="en-US" smtClean="0"/>
              <a:t>32</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745773931"/>
              </p:ext>
            </p:extLst>
          </p:nvPr>
        </p:nvGraphicFramePr>
        <p:xfrm>
          <a:off x="838200" y="1447800"/>
          <a:ext cx="7467600" cy="2148840"/>
        </p:xfrm>
        <a:graphic>
          <a:graphicData uri="http://schemas.openxmlformats.org/drawingml/2006/table">
            <a:tbl>
              <a:tblPr firstRow="1" bandRow="1">
                <a:tableStyleId>{5C22544A-7EE6-4342-B048-85BDC9FD1C3A}</a:tableStyleId>
              </a:tblPr>
              <a:tblGrid>
                <a:gridCol w="7467600"/>
              </a:tblGrid>
              <a:tr h="1950720">
                <a:tc>
                  <a:txBody>
                    <a:bodyPr/>
                    <a:lstStyle/>
                    <a:p>
                      <a:pPr algn="just"/>
                      <a:r>
                        <a:rPr lang="en-US" sz="2200" b="0" dirty="0" smtClean="0">
                          <a:solidFill>
                            <a:schemeClr val="tx1"/>
                          </a:solidFill>
                          <a:latin typeface="+mn-lt"/>
                          <a:cs typeface="Times New Roman" panose="02020603050405020304" pitchFamily="18" charset="0"/>
                        </a:rPr>
                        <a:t>     </a:t>
                      </a:r>
                      <a:r>
                        <a:rPr lang="en-US" sz="2250" b="1" dirty="0" smtClean="0">
                          <a:solidFill>
                            <a:schemeClr val="tx1"/>
                          </a:solidFill>
                          <a:latin typeface="+mn-lt"/>
                          <a:cs typeface="Times New Roman" panose="02020603050405020304" pitchFamily="18" charset="0"/>
                        </a:rPr>
                        <a:t>Example</a:t>
                      </a:r>
                      <a:r>
                        <a:rPr lang="en-US" sz="2250" b="0" dirty="0" smtClean="0">
                          <a:solidFill>
                            <a:schemeClr val="tx1"/>
                          </a:solidFill>
                          <a:latin typeface="+mn-lt"/>
                          <a:cs typeface="Times New Roman" panose="02020603050405020304" pitchFamily="18" charset="0"/>
                        </a:rPr>
                        <a:t>.  Henry Handy, single, sells</a:t>
                      </a:r>
                      <a:r>
                        <a:rPr lang="en-US" sz="2250" b="0" baseline="0" dirty="0" smtClean="0">
                          <a:solidFill>
                            <a:schemeClr val="tx1"/>
                          </a:solidFill>
                          <a:latin typeface="+mn-lt"/>
                          <a:cs typeface="Times New Roman" panose="02020603050405020304" pitchFamily="18" charset="0"/>
                        </a:rPr>
                        <a:t> widgets (not a service). </a:t>
                      </a:r>
                      <a:r>
                        <a:rPr lang="en-US" sz="2250" b="0" dirty="0" smtClean="0">
                          <a:solidFill>
                            <a:schemeClr val="tx1"/>
                          </a:solidFill>
                          <a:latin typeface="+mn-lt"/>
                          <a:cs typeface="Times New Roman" panose="02020603050405020304" pitchFamily="18" charset="0"/>
                        </a:rPr>
                        <a:t>He anticipates $230,000 in AGI (100%</a:t>
                      </a:r>
                      <a:r>
                        <a:rPr lang="en-US" sz="2250" b="0" baseline="0" dirty="0" smtClean="0">
                          <a:solidFill>
                            <a:schemeClr val="tx1"/>
                          </a:solidFill>
                          <a:latin typeface="+mn-lt"/>
                          <a:cs typeface="Times New Roman" panose="02020603050405020304" pitchFamily="18" charset="0"/>
                        </a:rPr>
                        <a:t> is Schedule C.)  He</a:t>
                      </a:r>
                      <a:r>
                        <a:rPr lang="en-US" sz="2250" b="0" dirty="0" smtClean="0">
                          <a:solidFill>
                            <a:schemeClr val="tx1"/>
                          </a:solidFill>
                          <a:latin typeface="+mn-lt"/>
                          <a:cs typeface="Times New Roman" panose="02020603050405020304" pitchFamily="18" charset="0"/>
                        </a:rPr>
                        <a:t> has </a:t>
                      </a:r>
                      <a:r>
                        <a:rPr lang="en-US" sz="2250" b="0" u="sng" dirty="0" smtClean="0">
                          <a:solidFill>
                            <a:schemeClr val="tx1"/>
                          </a:solidFill>
                          <a:latin typeface="+mn-lt"/>
                          <a:cs typeface="Times New Roman" panose="02020603050405020304" pitchFamily="18" charset="0"/>
                        </a:rPr>
                        <a:t>no</a:t>
                      </a:r>
                      <a:r>
                        <a:rPr lang="en-US" sz="2250" b="0" dirty="0" smtClean="0">
                          <a:solidFill>
                            <a:schemeClr val="tx1"/>
                          </a:solidFill>
                          <a:latin typeface="+mn-lt"/>
                          <a:cs typeface="Times New Roman" panose="02020603050405020304" pitchFamily="18" charset="0"/>
                        </a:rPr>
                        <a:t> W-2 Income.  </a:t>
                      </a:r>
                      <a:endParaRPr lang="en-US" sz="2250" b="0" dirty="0" smtClean="0">
                        <a:solidFill>
                          <a:schemeClr val="tx1"/>
                        </a:solidFill>
                        <a:latin typeface="+mn-lt"/>
                        <a:cs typeface="Times New Roman" panose="02020603050405020304" pitchFamily="18" charset="0"/>
                      </a:endParaRPr>
                    </a:p>
                    <a:p>
                      <a:pPr algn="just"/>
                      <a:r>
                        <a:rPr lang="en-US" sz="2250" b="0" dirty="0" smtClean="0">
                          <a:solidFill>
                            <a:schemeClr val="tx1"/>
                          </a:solidFill>
                          <a:latin typeface="+mn-lt"/>
                          <a:cs typeface="Times New Roman" panose="02020603050405020304" pitchFamily="18" charset="0"/>
                        </a:rPr>
                        <a:t>     </a:t>
                      </a:r>
                      <a:r>
                        <a:rPr lang="en-US" sz="2250" b="0" dirty="0" smtClean="0">
                          <a:solidFill>
                            <a:schemeClr val="tx1"/>
                          </a:solidFill>
                          <a:latin typeface="Lucida Sans Unicode"/>
                          <a:cs typeface="Lucida Sans Unicode"/>
                        </a:rPr>
                        <a:t>↣ </a:t>
                      </a:r>
                      <a:r>
                        <a:rPr lang="en-US" sz="2250" b="0" dirty="0" smtClean="0">
                          <a:solidFill>
                            <a:schemeClr val="tx1"/>
                          </a:solidFill>
                          <a:latin typeface="+mn-lt"/>
                          <a:cs typeface="Times New Roman" panose="02020603050405020304" pitchFamily="18" charset="0"/>
                        </a:rPr>
                        <a:t>Henry’s </a:t>
                      </a:r>
                      <a:r>
                        <a:rPr lang="en-US" sz="2250" b="0" dirty="0" smtClean="0">
                          <a:solidFill>
                            <a:schemeClr val="tx1"/>
                          </a:solidFill>
                          <a:latin typeface="+mn-lt"/>
                          <a:cs typeface="Times New Roman" panose="02020603050405020304" pitchFamily="18" charset="0"/>
                        </a:rPr>
                        <a:t>Section 199 deduction </a:t>
                      </a:r>
                      <a:r>
                        <a:rPr lang="en-US" sz="2250" b="0" dirty="0" smtClean="0">
                          <a:solidFill>
                            <a:schemeClr val="tx1"/>
                          </a:solidFill>
                          <a:latin typeface="+mn-lt"/>
                          <a:cs typeface="Times New Roman" panose="02020603050405020304" pitchFamily="18" charset="0"/>
                        </a:rPr>
                        <a:t>will be </a:t>
                      </a:r>
                      <a:r>
                        <a:rPr lang="en-US" sz="2250" b="0" dirty="0" smtClean="0">
                          <a:solidFill>
                            <a:schemeClr val="tx1"/>
                          </a:solidFill>
                          <a:latin typeface="+mn-lt"/>
                          <a:cs typeface="Times New Roman" panose="02020603050405020304" pitchFamily="18" charset="0"/>
                        </a:rPr>
                        <a:t>zero.  (&gt; $217,500 - wage limit</a:t>
                      </a:r>
                      <a:r>
                        <a:rPr lang="en-US" sz="2250" b="0" dirty="0" smtClean="0">
                          <a:solidFill>
                            <a:schemeClr val="tx1"/>
                          </a:solidFill>
                          <a:latin typeface="+mn-lt"/>
                          <a:cs typeface="Times New Roman" panose="02020603050405020304" pitchFamily="18" charset="0"/>
                        </a:rPr>
                        <a:t>.)  Henry will also pay SET on</a:t>
                      </a:r>
                      <a:r>
                        <a:rPr lang="en-US" sz="2250" b="0" baseline="0" dirty="0" smtClean="0">
                          <a:solidFill>
                            <a:schemeClr val="tx1"/>
                          </a:solidFill>
                          <a:latin typeface="+mn-lt"/>
                          <a:cs typeface="Times New Roman" panose="02020603050405020304" pitchFamily="18" charset="0"/>
                        </a:rPr>
                        <a:t> all earned income</a:t>
                      </a:r>
                      <a:r>
                        <a:rPr lang="en-US" sz="2250" b="0" dirty="0" smtClean="0">
                          <a:solidFill>
                            <a:schemeClr val="tx1"/>
                          </a:solidFill>
                          <a:latin typeface="+mn-lt"/>
                          <a:cs typeface="Times New Roman" panose="02020603050405020304" pitchFamily="18" charset="0"/>
                        </a:rPr>
                        <a:t>.</a:t>
                      </a:r>
                      <a:endParaRPr lang="en-US" sz="2250" b="0" dirty="0" smtClean="0">
                        <a:solidFill>
                          <a:schemeClr val="tx1"/>
                        </a:solidFill>
                        <a:latin typeface="+mn-lt"/>
                        <a:cs typeface="Times New Roman" panose="02020603050405020304" pitchFamily="18" charset="0"/>
                      </a:endParaRPr>
                    </a:p>
                  </a:txBody>
                  <a:tcPr>
                    <a:solidFill>
                      <a:schemeClr val="accent1">
                        <a:lumMod val="20000"/>
                        <a:lumOff val="80000"/>
                      </a:schemeClr>
                    </a:solidFill>
                  </a:tcPr>
                </a:tc>
              </a:tr>
            </a:tbl>
          </a:graphicData>
        </a:graphic>
      </p:graphicFrame>
    </p:spTree>
    <p:extLst>
      <p:ext uri="{BB962C8B-B14F-4D97-AF65-F5344CB8AC3E}">
        <p14:creationId xmlns:p14="http://schemas.microsoft.com/office/powerpoint/2010/main" val="255663200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Application to Cooperatives</a:t>
            </a:r>
            <a:endParaRPr lang="en-US" dirty="0"/>
          </a:p>
        </p:txBody>
      </p:sp>
      <p:sp>
        <p:nvSpPr>
          <p:cNvPr id="2" name="Content Placeholder 1"/>
          <p:cNvSpPr>
            <a:spLocks noGrp="1"/>
          </p:cNvSpPr>
          <p:nvPr>
            <p:ph idx="1"/>
          </p:nvPr>
        </p:nvSpPr>
        <p:spPr/>
        <p:txBody>
          <a:bodyPr>
            <a:normAutofit/>
          </a:bodyPr>
          <a:lstStyle/>
          <a:p>
            <a:r>
              <a:rPr lang="en-US" b="1" dirty="0" smtClean="0"/>
              <a:t>Qualified Cooperative Dividend</a:t>
            </a:r>
            <a:r>
              <a:rPr lang="en-US" dirty="0" smtClean="0"/>
              <a:t>. </a:t>
            </a:r>
          </a:p>
          <a:p>
            <a:pPr lvl="1"/>
            <a:r>
              <a:rPr lang="en-US" dirty="0"/>
              <a:t>For cooperatives, the </a:t>
            </a:r>
            <a:r>
              <a:rPr lang="en-US" dirty="0" smtClean="0"/>
              <a:t>rules are more complex.  </a:t>
            </a:r>
          </a:p>
          <a:p>
            <a:pPr lvl="1"/>
            <a:r>
              <a:rPr lang="en-US" dirty="0" smtClean="0"/>
              <a:t>Under old Section 199 (and new law) the deduction could </a:t>
            </a:r>
            <a:r>
              <a:rPr lang="en-US" dirty="0"/>
              <a:t>be retained or passed through to its members</a:t>
            </a:r>
            <a:r>
              <a:rPr lang="en-US" dirty="0" smtClean="0"/>
              <a:t>.</a:t>
            </a:r>
          </a:p>
          <a:p>
            <a:pPr lvl="1"/>
            <a:r>
              <a:rPr lang="en-US" dirty="0" smtClean="0"/>
              <a:t>Taxable Income </a:t>
            </a:r>
            <a:r>
              <a:rPr lang="en-US" dirty="0"/>
              <a:t>and </a:t>
            </a:r>
            <a:r>
              <a:rPr lang="en-US" dirty="0" smtClean="0"/>
              <a:t>QBIA  are </a:t>
            </a:r>
            <a:r>
              <a:rPr lang="en-US" dirty="0"/>
              <a:t>computed without </a:t>
            </a:r>
            <a:r>
              <a:rPr lang="en-US" dirty="0" smtClean="0"/>
              <a:t>deductions </a:t>
            </a:r>
            <a:r>
              <a:rPr lang="en-US" dirty="0"/>
              <a:t>for patronage dividends, per-unit retain allocations, and </a:t>
            </a:r>
            <a:r>
              <a:rPr lang="en-US" dirty="0" smtClean="0"/>
              <a:t>non-patronage distributions</a:t>
            </a:r>
          </a:p>
          <a:p>
            <a:pPr lvl="1"/>
            <a:r>
              <a:rPr lang="en-US" dirty="0" smtClean="0"/>
              <a:t>*Former Section 199 had no deduction for simply farming.  </a:t>
            </a:r>
          </a:p>
        </p:txBody>
      </p:sp>
      <p:sp>
        <p:nvSpPr>
          <p:cNvPr id="4" name="Date Placeholder 3"/>
          <p:cNvSpPr>
            <a:spLocks noGrp="1"/>
          </p:cNvSpPr>
          <p:nvPr>
            <p:ph type="dt" sz="half" idx="10"/>
          </p:nvPr>
        </p:nvSpPr>
        <p:spPr/>
        <p:txBody>
          <a:bodyPr/>
          <a:lstStyle/>
          <a:p>
            <a:r>
              <a:rPr lang="en-US" smtClean="0"/>
              <a:t>4/19/2018</a:t>
            </a:r>
            <a:endParaRPr lang="en-US"/>
          </a:p>
        </p:txBody>
      </p:sp>
      <p:sp>
        <p:nvSpPr>
          <p:cNvPr id="5" name="Slide Number Placeholder 4"/>
          <p:cNvSpPr>
            <a:spLocks noGrp="1"/>
          </p:cNvSpPr>
          <p:nvPr>
            <p:ph type="sldNum" sz="quarter" idx="12"/>
          </p:nvPr>
        </p:nvSpPr>
        <p:spPr/>
        <p:txBody>
          <a:bodyPr/>
          <a:lstStyle/>
          <a:p>
            <a:fld id="{C8F61FE3-DE01-46A0-A6BD-A8CC4CB2E572}" type="slidenum">
              <a:rPr lang="en-US" smtClean="0"/>
              <a:t>33</a:t>
            </a:fld>
            <a:endParaRPr lang="en-US"/>
          </a:p>
        </p:txBody>
      </p:sp>
    </p:spTree>
    <p:extLst>
      <p:ext uri="{BB962C8B-B14F-4D97-AF65-F5344CB8AC3E}">
        <p14:creationId xmlns:p14="http://schemas.microsoft.com/office/powerpoint/2010/main" val="40067386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Application to Cooperatives</a:t>
            </a:r>
            <a:endParaRPr lang="en-US" dirty="0"/>
          </a:p>
        </p:txBody>
      </p:sp>
      <p:sp>
        <p:nvSpPr>
          <p:cNvPr id="2" name="Content Placeholder 1"/>
          <p:cNvSpPr>
            <a:spLocks noGrp="1"/>
          </p:cNvSpPr>
          <p:nvPr>
            <p:ph idx="1"/>
          </p:nvPr>
        </p:nvSpPr>
        <p:spPr>
          <a:xfrm>
            <a:off x="457200" y="1600200"/>
            <a:ext cx="7865533" cy="4517496"/>
          </a:xfrm>
        </p:spPr>
        <p:txBody>
          <a:bodyPr>
            <a:normAutofit/>
          </a:bodyPr>
          <a:lstStyle/>
          <a:p>
            <a:r>
              <a:rPr lang="en-US" b="1" dirty="0" smtClean="0"/>
              <a:t>Qualified Cooperative Dividend</a:t>
            </a:r>
            <a:r>
              <a:rPr lang="en-US" dirty="0" smtClean="0"/>
              <a:t>.  </a:t>
            </a:r>
            <a:endParaRPr lang="en-US" dirty="0" smtClean="0"/>
          </a:p>
          <a:p>
            <a:r>
              <a:rPr lang="en-US" dirty="0" smtClean="0"/>
              <a:t>Continues former </a:t>
            </a:r>
            <a:r>
              <a:rPr lang="en-US" dirty="0" smtClean="0"/>
              <a:t>Section 199 </a:t>
            </a:r>
            <a:r>
              <a:rPr lang="en-US" dirty="0" smtClean="0"/>
              <a:t>for cooperatives for</a:t>
            </a:r>
            <a:endParaRPr lang="en-US" dirty="0" smtClean="0"/>
          </a:p>
          <a:p>
            <a:pPr lvl="1"/>
            <a:r>
              <a:rPr lang="en-US" dirty="0" smtClean="0"/>
              <a:t>Any patronage dividend</a:t>
            </a:r>
          </a:p>
          <a:p>
            <a:pPr lvl="1"/>
            <a:r>
              <a:rPr lang="en-US" dirty="0" smtClean="0"/>
              <a:t>Any per-unit retained allocation</a:t>
            </a:r>
          </a:p>
          <a:p>
            <a:pPr lvl="1"/>
            <a:r>
              <a:rPr lang="en-US" dirty="0" smtClean="0"/>
              <a:t>Any qualified notice of allocation</a:t>
            </a:r>
          </a:p>
          <a:p>
            <a:pPr lvl="1"/>
            <a:r>
              <a:rPr lang="en-US" dirty="0" smtClean="0"/>
              <a:t>Similar amount if</a:t>
            </a:r>
          </a:p>
          <a:p>
            <a:pPr lvl="2"/>
            <a:r>
              <a:rPr lang="en-US" dirty="0" smtClean="0"/>
              <a:t>Included in gross income</a:t>
            </a:r>
          </a:p>
          <a:p>
            <a:pPr lvl="2"/>
            <a:r>
              <a:rPr lang="en-US" dirty="0" smtClean="0"/>
              <a:t>Received from a coop under 501(c)(12), 1381(a) or governed by former co-op tax law</a:t>
            </a:r>
            <a:r>
              <a:rPr lang="en-US" dirty="0" smtClean="0"/>
              <a:t>.</a:t>
            </a:r>
          </a:p>
          <a:p>
            <a:r>
              <a:rPr lang="en-US" dirty="0" smtClean="0"/>
              <a:t>*Note that farmers also get 20% deduction on farm sales – whether or not to a coop, but s/t limit (next slide.)</a:t>
            </a:r>
            <a:endParaRPr lang="en-US" dirty="0" smtClean="0"/>
          </a:p>
        </p:txBody>
      </p:sp>
      <p:sp>
        <p:nvSpPr>
          <p:cNvPr id="4" name="Date Placeholder 3"/>
          <p:cNvSpPr>
            <a:spLocks noGrp="1"/>
          </p:cNvSpPr>
          <p:nvPr>
            <p:ph type="dt" sz="half" idx="10"/>
          </p:nvPr>
        </p:nvSpPr>
        <p:spPr/>
        <p:txBody>
          <a:bodyPr/>
          <a:lstStyle/>
          <a:p>
            <a:r>
              <a:rPr lang="en-US" smtClean="0"/>
              <a:t>4/19/2018</a:t>
            </a:r>
            <a:endParaRPr lang="en-US"/>
          </a:p>
        </p:txBody>
      </p:sp>
      <p:sp>
        <p:nvSpPr>
          <p:cNvPr id="5" name="Slide Number Placeholder 4"/>
          <p:cNvSpPr>
            <a:spLocks noGrp="1"/>
          </p:cNvSpPr>
          <p:nvPr>
            <p:ph type="sldNum" sz="quarter" idx="12"/>
          </p:nvPr>
        </p:nvSpPr>
        <p:spPr/>
        <p:txBody>
          <a:bodyPr/>
          <a:lstStyle/>
          <a:p>
            <a:fld id="{C8F61FE3-DE01-46A0-A6BD-A8CC4CB2E572}" type="slidenum">
              <a:rPr lang="en-US" smtClean="0"/>
              <a:t>34</a:t>
            </a:fld>
            <a:endParaRPr lang="en-US"/>
          </a:p>
        </p:txBody>
      </p:sp>
    </p:spTree>
    <p:extLst>
      <p:ext uri="{BB962C8B-B14F-4D97-AF65-F5344CB8AC3E}">
        <p14:creationId xmlns:p14="http://schemas.microsoft.com/office/powerpoint/2010/main" val="288700351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Application to Cooperatives</a:t>
            </a:r>
            <a:endParaRPr lang="en-US" dirty="0"/>
          </a:p>
        </p:txBody>
      </p:sp>
      <p:sp>
        <p:nvSpPr>
          <p:cNvPr id="2" name="Content Placeholder 1"/>
          <p:cNvSpPr>
            <a:spLocks noGrp="1"/>
          </p:cNvSpPr>
          <p:nvPr>
            <p:ph idx="1"/>
          </p:nvPr>
        </p:nvSpPr>
        <p:spPr/>
        <p:txBody>
          <a:bodyPr>
            <a:normAutofit/>
          </a:bodyPr>
          <a:lstStyle/>
          <a:p>
            <a:r>
              <a:rPr lang="en-US" dirty="0" smtClean="0"/>
              <a:t>“Nat’l </a:t>
            </a:r>
            <a:r>
              <a:rPr lang="en-US" dirty="0"/>
              <a:t>Council of Farmer </a:t>
            </a:r>
            <a:r>
              <a:rPr lang="en-US" dirty="0" smtClean="0"/>
              <a:t>Coops </a:t>
            </a:r>
            <a:r>
              <a:rPr lang="en-US" dirty="0"/>
              <a:t>(NCFC) and </a:t>
            </a:r>
            <a:r>
              <a:rPr lang="en-US" dirty="0" smtClean="0"/>
              <a:t>Nat’l </a:t>
            </a:r>
            <a:r>
              <a:rPr lang="en-US" dirty="0"/>
              <a:t>Grain and Feed </a:t>
            </a:r>
            <a:r>
              <a:rPr lang="en-US" dirty="0" smtClean="0"/>
              <a:t>Assn </a:t>
            </a:r>
            <a:r>
              <a:rPr lang="en-US" dirty="0"/>
              <a:t>(NGFA</a:t>
            </a:r>
            <a:r>
              <a:rPr lang="en-US" dirty="0" smtClean="0"/>
              <a:t>) </a:t>
            </a:r>
            <a:r>
              <a:rPr lang="en-US" i="1" dirty="0" smtClean="0"/>
              <a:t>Compromise</a:t>
            </a:r>
            <a:r>
              <a:rPr lang="en-US" dirty="0" smtClean="0"/>
              <a:t>” – </a:t>
            </a:r>
          </a:p>
          <a:p>
            <a:pPr lvl="1"/>
            <a:r>
              <a:rPr lang="en-US" u="sng" dirty="0" smtClean="0"/>
              <a:t>199A Double Benefit</a:t>
            </a:r>
            <a:r>
              <a:rPr lang="en-US" dirty="0" smtClean="0"/>
              <a:t>.  </a:t>
            </a:r>
            <a:r>
              <a:rPr lang="en-US" dirty="0" smtClean="0"/>
              <a:t>- </a:t>
            </a:r>
            <a:r>
              <a:rPr lang="en-US" dirty="0" smtClean="0"/>
              <a:t>A farmer selling to a co-op</a:t>
            </a:r>
            <a:r>
              <a:rPr lang="en-US" dirty="0"/>
              <a:t> </a:t>
            </a:r>
            <a:r>
              <a:rPr lang="en-US" dirty="0" smtClean="0"/>
              <a:t>might get</a:t>
            </a:r>
            <a:r>
              <a:rPr lang="en-US" dirty="0" smtClean="0"/>
              <a:t> both (i) </a:t>
            </a:r>
            <a:r>
              <a:rPr lang="en-US" dirty="0" smtClean="0"/>
              <a:t>20% deduction </a:t>
            </a:r>
            <a:r>
              <a:rPr lang="en-US" dirty="0" smtClean="0"/>
              <a:t>for sales to co-op </a:t>
            </a:r>
            <a:r>
              <a:rPr lang="en-US" b="1" dirty="0" smtClean="0"/>
              <a:t>and</a:t>
            </a:r>
            <a:r>
              <a:rPr lang="en-US" dirty="0" smtClean="0"/>
              <a:t> (ii) 2</a:t>
            </a:r>
            <a:r>
              <a:rPr lang="en-US" baseline="30000" dirty="0" smtClean="0"/>
              <a:t>nd</a:t>
            </a:r>
            <a:r>
              <a:rPr lang="en-US" dirty="0" smtClean="0"/>
              <a:t> 20% deduction on co-op pass-through.</a:t>
            </a:r>
            <a:endParaRPr lang="en-US" dirty="0" smtClean="0"/>
          </a:p>
          <a:p>
            <a:pPr lvl="2"/>
            <a:r>
              <a:rPr lang="en-US" dirty="0" smtClean="0"/>
              <a:t>Compromise (</a:t>
            </a:r>
            <a:r>
              <a:rPr lang="en-US" b="1" u="sng" dirty="0" smtClean="0"/>
              <a:t>favors</a:t>
            </a:r>
            <a:r>
              <a:rPr lang="en-US" dirty="0" smtClean="0"/>
              <a:t> coops).  Coops </a:t>
            </a:r>
            <a:r>
              <a:rPr lang="en-US" dirty="0" smtClean="0"/>
              <a:t>still get 20% </a:t>
            </a:r>
            <a:r>
              <a:rPr lang="en-US" dirty="0" smtClean="0"/>
              <a:t>deduction, </a:t>
            </a:r>
            <a:r>
              <a:rPr lang="en-US" dirty="0" smtClean="0"/>
              <a:t>but </a:t>
            </a:r>
            <a:r>
              <a:rPr lang="en-US" dirty="0" smtClean="0"/>
              <a:t>it reduces </a:t>
            </a:r>
            <a:r>
              <a:rPr lang="en-US" dirty="0" smtClean="0"/>
              <a:t>farmer’s separate </a:t>
            </a:r>
            <a:r>
              <a:rPr lang="en-US" dirty="0" smtClean="0"/>
              <a:t>20% deduction </a:t>
            </a:r>
            <a:r>
              <a:rPr lang="en-US" dirty="0" smtClean="0"/>
              <a:t>on farm income to </a:t>
            </a:r>
            <a:r>
              <a:rPr lang="en-US" u="sng" dirty="0" smtClean="0"/>
              <a:t>lesser of</a:t>
            </a:r>
            <a:r>
              <a:rPr lang="en-US" dirty="0" smtClean="0"/>
              <a:t> 9% of qualified income or 50% wages.</a:t>
            </a:r>
          </a:p>
          <a:p>
            <a:pPr lvl="2"/>
            <a:r>
              <a:rPr lang="en-US" dirty="0" smtClean="0"/>
              <a:t>Part </a:t>
            </a:r>
            <a:r>
              <a:rPr lang="en-US" dirty="0" smtClean="0"/>
              <a:t>of 2018 Omnibus Appropriations Bill </a:t>
            </a:r>
            <a:r>
              <a:rPr lang="en-US" dirty="0" smtClean="0"/>
              <a:t>(3/23/2018)</a:t>
            </a:r>
            <a:endParaRPr lang="en-US" dirty="0" smtClean="0"/>
          </a:p>
          <a:p>
            <a:pPr lvl="1"/>
            <a:endParaRPr lang="en-US" dirty="0"/>
          </a:p>
        </p:txBody>
      </p:sp>
      <p:sp>
        <p:nvSpPr>
          <p:cNvPr id="4" name="Date Placeholder 3"/>
          <p:cNvSpPr>
            <a:spLocks noGrp="1"/>
          </p:cNvSpPr>
          <p:nvPr>
            <p:ph type="dt" sz="half" idx="10"/>
          </p:nvPr>
        </p:nvSpPr>
        <p:spPr/>
        <p:txBody>
          <a:bodyPr/>
          <a:lstStyle/>
          <a:p>
            <a:r>
              <a:rPr lang="en-US" smtClean="0"/>
              <a:t>4/19/2018</a:t>
            </a:r>
            <a:endParaRPr lang="en-US"/>
          </a:p>
        </p:txBody>
      </p:sp>
      <p:sp>
        <p:nvSpPr>
          <p:cNvPr id="5" name="Slide Number Placeholder 4"/>
          <p:cNvSpPr>
            <a:spLocks noGrp="1"/>
          </p:cNvSpPr>
          <p:nvPr>
            <p:ph type="sldNum" sz="quarter" idx="12"/>
          </p:nvPr>
        </p:nvSpPr>
        <p:spPr/>
        <p:txBody>
          <a:bodyPr/>
          <a:lstStyle/>
          <a:p>
            <a:fld id="{C8F61FE3-DE01-46A0-A6BD-A8CC4CB2E572}" type="slidenum">
              <a:rPr lang="en-US" smtClean="0"/>
              <a:t>35</a:t>
            </a:fld>
            <a:endParaRPr lang="en-US"/>
          </a:p>
        </p:txBody>
      </p:sp>
    </p:spTree>
    <p:extLst>
      <p:ext uri="{BB962C8B-B14F-4D97-AF65-F5344CB8AC3E}">
        <p14:creationId xmlns:p14="http://schemas.microsoft.com/office/powerpoint/2010/main" val="374681680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Application to REITS</a:t>
            </a:r>
            <a:endParaRPr lang="en-US" dirty="0"/>
          </a:p>
        </p:txBody>
      </p:sp>
      <p:sp>
        <p:nvSpPr>
          <p:cNvPr id="2" name="Content Placeholder 1"/>
          <p:cNvSpPr>
            <a:spLocks noGrp="1"/>
          </p:cNvSpPr>
          <p:nvPr>
            <p:ph idx="1"/>
          </p:nvPr>
        </p:nvSpPr>
        <p:spPr>
          <a:xfrm>
            <a:off x="872067" y="2362200"/>
            <a:ext cx="7408333" cy="3763963"/>
          </a:xfrm>
        </p:spPr>
        <p:txBody>
          <a:bodyPr>
            <a:normAutofit fontScale="92500"/>
          </a:bodyPr>
          <a:lstStyle/>
          <a:p>
            <a:r>
              <a:rPr lang="en-US" sz="2600" dirty="0" smtClean="0"/>
              <a:t>Completely New. </a:t>
            </a:r>
          </a:p>
          <a:p>
            <a:r>
              <a:rPr lang="en-US" sz="2600" dirty="0" smtClean="0"/>
              <a:t>REITs.  Real Estate Investment Trust.  Generally taxed </a:t>
            </a:r>
            <a:r>
              <a:rPr lang="en-US" sz="2600" dirty="0"/>
              <a:t>as a </a:t>
            </a:r>
            <a:r>
              <a:rPr lang="en-US" sz="2600" dirty="0" smtClean="0"/>
              <a:t>corporation.  But, if substantially all income from real estate</a:t>
            </a:r>
            <a:r>
              <a:rPr lang="en-US" sz="2600" dirty="0"/>
              <a:t>, </a:t>
            </a:r>
            <a:r>
              <a:rPr lang="en-US" sz="2600" dirty="0" smtClean="0"/>
              <a:t>and 90</a:t>
            </a:r>
            <a:r>
              <a:rPr lang="en-US" sz="2600" dirty="0"/>
              <a:t>% of </a:t>
            </a:r>
            <a:r>
              <a:rPr lang="en-US" sz="2600" dirty="0" smtClean="0"/>
              <a:t>income is paid to shareholders the dividends are deductible.</a:t>
            </a:r>
            <a:r>
              <a:rPr lang="en-US" sz="2600" dirty="0"/>
              <a:t>  </a:t>
            </a:r>
            <a:r>
              <a:rPr lang="en-US" sz="2600" dirty="0" smtClean="0"/>
              <a:t>Shareholders receive </a:t>
            </a:r>
            <a:r>
              <a:rPr lang="en-US" sz="2600" dirty="0"/>
              <a:t>ordinary income </a:t>
            </a:r>
            <a:r>
              <a:rPr lang="en-US" sz="2600" dirty="0" smtClean="0"/>
              <a:t>unless dividends </a:t>
            </a:r>
            <a:r>
              <a:rPr lang="en-US" sz="2600" dirty="0"/>
              <a:t>source to capital </a:t>
            </a:r>
            <a:r>
              <a:rPr lang="en-US" sz="2600" dirty="0" smtClean="0"/>
              <a:t>gains.</a:t>
            </a:r>
          </a:p>
          <a:p>
            <a:endParaRPr lang="en-US" sz="2600" dirty="0" smtClean="0"/>
          </a:p>
          <a:p>
            <a:r>
              <a:rPr lang="en-US" sz="2600" dirty="0" smtClean="0"/>
              <a:t>199A – deduction – Allowed similar to cooperatives</a:t>
            </a:r>
            <a:r>
              <a:rPr lang="en-US" dirty="0" smtClean="0"/>
              <a:t>.</a:t>
            </a:r>
            <a:endParaRPr lang="en-US" dirty="0"/>
          </a:p>
        </p:txBody>
      </p:sp>
      <p:sp>
        <p:nvSpPr>
          <p:cNvPr id="4" name="Date Placeholder 3"/>
          <p:cNvSpPr>
            <a:spLocks noGrp="1"/>
          </p:cNvSpPr>
          <p:nvPr>
            <p:ph type="dt" sz="half" idx="10"/>
          </p:nvPr>
        </p:nvSpPr>
        <p:spPr/>
        <p:txBody>
          <a:bodyPr/>
          <a:lstStyle/>
          <a:p>
            <a:r>
              <a:rPr lang="en-US" smtClean="0"/>
              <a:t>4/19/2018</a:t>
            </a:r>
            <a:endParaRPr lang="en-US"/>
          </a:p>
        </p:txBody>
      </p:sp>
      <p:sp>
        <p:nvSpPr>
          <p:cNvPr id="5" name="Slide Number Placeholder 4"/>
          <p:cNvSpPr>
            <a:spLocks noGrp="1"/>
          </p:cNvSpPr>
          <p:nvPr>
            <p:ph type="sldNum" sz="quarter" idx="12"/>
          </p:nvPr>
        </p:nvSpPr>
        <p:spPr/>
        <p:txBody>
          <a:bodyPr/>
          <a:lstStyle/>
          <a:p>
            <a:fld id="{C8F61FE3-DE01-46A0-A6BD-A8CC4CB2E572}" type="slidenum">
              <a:rPr lang="en-US" smtClean="0"/>
              <a:t>36</a:t>
            </a:fld>
            <a:endParaRPr lang="en-US"/>
          </a:p>
        </p:txBody>
      </p:sp>
    </p:spTree>
    <p:extLst>
      <p:ext uri="{BB962C8B-B14F-4D97-AF65-F5344CB8AC3E}">
        <p14:creationId xmlns:p14="http://schemas.microsoft.com/office/powerpoint/2010/main" val="362085310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Application to PTPs</a:t>
            </a:r>
            <a:endParaRPr lang="en-US" dirty="0"/>
          </a:p>
        </p:txBody>
      </p:sp>
      <p:sp>
        <p:nvSpPr>
          <p:cNvPr id="2" name="Content Placeholder 1"/>
          <p:cNvSpPr>
            <a:spLocks noGrp="1"/>
          </p:cNvSpPr>
          <p:nvPr>
            <p:ph idx="1"/>
          </p:nvPr>
        </p:nvSpPr>
        <p:spPr>
          <a:xfrm>
            <a:off x="872067" y="2438400"/>
            <a:ext cx="7408333" cy="3687763"/>
          </a:xfrm>
        </p:spPr>
        <p:txBody>
          <a:bodyPr/>
          <a:lstStyle/>
          <a:p>
            <a:r>
              <a:rPr lang="en-US" dirty="0" smtClean="0"/>
              <a:t>Qualified PTP Income – treated similar to other business partnership income; but must compute separately.</a:t>
            </a:r>
          </a:p>
          <a:p>
            <a:endParaRPr lang="en-US" dirty="0" smtClean="0"/>
          </a:p>
          <a:p>
            <a:pPr lvl="1"/>
            <a:r>
              <a:rPr lang="en-US" sz="2400" dirty="0" smtClean="0"/>
              <a:t>Allocable </a:t>
            </a:r>
            <a:r>
              <a:rPr lang="en-US" sz="2400" dirty="0" smtClean="0"/>
              <a:t>share of net income </a:t>
            </a:r>
            <a:r>
              <a:rPr lang="en-US" sz="2400" dirty="0" smtClean="0"/>
              <a:t> (K-1)</a:t>
            </a:r>
            <a:endParaRPr lang="en-US" sz="2400" dirty="0" smtClean="0"/>
          </a:p>
        </p:txBody>
      </p:sp>
      <p:sp>
        <p:nvSpPr>
          <p:cNvPr id="4" name="Date Placeholder 3"/>
          <p:cNvSpPr>
            <a:spLocks noGrp="1"/>
          </p:cNvSpPr>
          <p:nvPr>
            <p:ph type="dt" sz="half" idx="10"/>
          </p:nvPr>
        </p:nvSpPr>
        <p:spPr/>
        <p:txBody>
          <a:bodyPr/>
          <a:lstStyle/>
          <a:p>
            <a:r>
              <a:rPr lang="en-US" smtClean="0"/>
              <a:t>4/19/2018</a:t>
            </a:r>
            <a:endParaRPr lang="en-US"/>
          </a:p>
        </p:txBody>
      </p:sp>
      <p:sp>
        <p:nvSpPr>
          <p:cNvPr id="5" name="Slide Number Placeholder 4"/>
          <p:cNvSpPr>
            <a:spLocks noGrp="1"/>
          </p:cNvSpPr>
          <p:nvPr>
            <p:ph type="sldNum" sz="quarter" idx="12"/>
          </p:nvPr>
        </p:nvSpPr>
        <p:spPr/>
        <p:txBody>
          <a:bodyPr/>
          <a:lstStyle/>
          <a:p>
            <a:fld id="{C8F61FE3-DE01-46A0-A6BD-A8CC4CB2E572}" type="slidenum">
              <a:rPr lang="en-US" smtClean="0"/>
              <a:t>37</a:t>
            </a:fld>
            <a:endParaRPr lang="en-US"/>
          </a:p>
        </p:txBody>
      </p:sp>
    </p:spTree>
    <p:extLst>
      <p:ext uri="{BB962C8B-B14F-4D97-AF65-F5344CB8AC3E}">
        <p14:creationId xmlns:p14="http://schemas.microsoft.com/office/powerpoint/2010/main" val="242166240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Partnerships</a:t>
            </a:r>
            <a:endParaRPr lang="en-US" dirty="0"/>
          </a:p>
        </p:txBody>
      </p:sp>
      <p:sp>
        <p:nvSpPr>
          <p:cNvPr id="2" name="Content Placeholder 1"/>
          <p:cNvSpPr>
            <a:spLocks noGrp="1"/>
          </p:cNvSpPr>
          <p:nvPr>
            <p:ph idx="1"/>
          </p:nvPr>
        </p:nvSpPr>
        <p:spPr/>
        <p:txBody>
          <a:bodyPr>
            <a:noAutofit/>
          </a:bodyPr>
          <a:lstStyle/>
          <a:p>
            <a:r>
              <a:rPr lang="en-US" sz="2800" b="1" i="1" dirty="0" smtClean="0"/>
              <a:t>Partnerships</a:t>
            </a:r>
          </a:p>
          <a:p>
            <a:pPr lvl="1"/>
            <a:r>
              <a:rPr lang="en-US" sz="2600" dirty="0" smtClean="0"/>
              <a:t>Each amount is computed at the partnership level</a:t>
            </a:r>
          </a:p>
          <a:p>
            <a:pPr lvl="1"/>
            <a:r>
              <a:rPr lang="en-US" sz="2600" dirty="0" smtClean="0"/>
              <a:t>Partnership allocates amount (and wages) to partners.</a:t>
            </a:r>
          </a:p>
          <a:p>
            <a:pPr lvl="1"/>
            <a:r>
              <a:rPr lang="en-US" sz="2600" dirty="0" smtClean="0"/>
              <a:t>If elect out under Section 761(a)) - partnership must </a:t>
            </a:r>
            <a:r>
              <a:rPr lang="en-US" sz="2600" u="sng" dirty="0" smtClean="0"/>
              <a:t>still</a:t>
            </a:r>
            <a:r>
              <a:rPr lang="en-US" sz="2600" dirty="0" smtClean="0"/>
              <a:t> compute.</a:t>
            </a:r>
            <a:r>
              <a:rPr lang="en-US" sz="2600" i="1" dirty="0" smtClean="0"/>
              <a:t> [Overreaching?]</a:t>
            </a:r>
          </a:p>
          <a:p>
            <a:pPr lvl="1"/>
            <a:r>
              <a:rPr lang="en-US" sz="2600" i="1" dirty="0"/>
              <a:t>Partner’s share is limited at partner level under at-risk, basis, PAL rules – must segregate loss activities. </a:t>
            </a:r>
            <a:endParaRPr lang="en-US" sz="2600" i="1" dirty="0" smtClean="0"/>
          </a:p>
          <a:p>
            <a:pPr lvl="1"/>
            <a:r>
              <a:rPr lang="en-US" sz="2600" dirty="0" smtClean="0"/>
              <a:t> (Treas. 1.199-8 – former 199.)  </a:t>
            </a:r>
          </a:p>
        </p:txBody>
      </p:sp>
      <p:sp>
        <p:nvSpPr>
          <p:cNvPr id="4" name="Date Placeholder 3"/>
          <p:cNvSpPr>
            <a:spLocks noGrp="1"/>
          </p:cNvSpPr>
          <p:nvPr>
            <p:ph type="dt" sz="half" idx="10"/>
          </p:nvPr>
        </p:nvSpPr>
        <p:spPr/>
        <p:txBody>
          <a:bodyPr/>
          <a:lstStyle/>
          <a:p>
            <a:r>
              <a:rPr lang="en-US" smtClean="0"/>
              <a:t>4/19/2018</a:t>
            </a:r>
            <a:endParaRPr lang="en-US"/>
          </a:p>
        </p:txBody>
      </p:sp>
      <p:sp>
        <p:nvSpPr>
          <p:cNvPr id="5" name="Slide Number Placeholder 4"/>
          <p:cNvSpPr>
            <a:spLocks noGrp="1"/>
          </p:cNvSpPr>
          <p:nvPr>
            <p:ph type="sldNum" sz="quarter" idx="12"/>
          </p:nvPr>
        </p:nvSpPr>
        <p:spPr/>
        <p:txBody>
          <a:bodyPr/>
          <a:lstStyle/>
          <a:p>
            <a:fld id="{C8F61FE3-DE01-46A0-A6BD-A8CC4CB2E572}" type="slidenum">
              <a:rPr lang="en-US" smtClean="0"/>
              <a:t>38</a:t>
            </a:fld>
            <a:endParaRPr lang="en-US"/>
          </a:p>
        </p:txBody>
      </p:sp>
    </p:spTree>
    <p:extLst>
      <p:ext uri="{BB962C8B-B14F-4D97-AF65-F5344CB8AC3E}">
        <p14:creationId xmlns:p14="http://schemas.microsoft.com/office/powerpoint/2010/main" val="187391893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Trusts &amp; Estates</a:t>
            </a:r>
            <a:endParaRPr lang="en-US" dirty="0"/>
          </a:p>
        </p:txBody>
      </p:sp>
      <p:sp>
        <p:nvSpPr>
          <p:cNvPr id="2" name="Content Placeholder 1"/>
          <p:cNvSpPr>
            <a:spLocks noGrp="1"/>
          </p:cNvSpPr>
          <p:nvPr>
            <p:ph idx="1"/>
          </p:nvPr>
        </p:nvSpPr>
        <p:spPr/>
        <p:txBody>
          <a:bodyPr>
            <a:normAutofit fontScale="92500" lnSpcReduction="10000"/>
          </a:bodyPr>
          <a:lstStyle/>
          <a:p>
            <a:r>
              <a:rPr lang="en-US" sz="2800" dirty="0" smtClean="0"/>
              <a:t>Trusts/Estates – Beneficiary.  </a:t>
            </a:r>
          </a:p>
          <a:p>
            <a:pPr lvl="1"/>
            <a:r>
              <a:rPr lang="en-US" sz="2400" dirty="0" smtClean="0"/>
              <a:t>Amount determined at trust level.</a:t>
            </a:r>
          </a:p>
          <a:p>
            <a:pPr lvl="1"/>
            <a:r>
              <a:rPr lang="en-US" sz="2400" dirty="0" smtClean="0"/>
              <a:t>Deduction (and W-2 wages/qualified prop. basis amount) must be allocated between trust/estate and its beneficiaries.  - Reported on Form K-1.</a:t>
            </a:r>
          </a:p>
          <a:p>
            <a:pPr lvl="1"/>
            <a:endParaRPr lang="en-US" dirty="0" smtClean="0"/>
          </a:p>
          <a:p>
            <a:pPr lvl="1"/>
            <a:r>
              <a:rPr lang="en-US" sz="2200" u="sng" dirty="0"/>
              <a:t>Non-Grantor Trust</a:t>
            </a:r>
            <a:r>
              <a:rPr lang="en-US" sz="2200" dirty="0"/>
              <a:t>. </a:t>
            </a:r>
            <a:r>
              <a:rPr lang="en-US" sz="2200" dirty="0" smtClean="0"/>
              <a:t> Generally </a:t>
            </a:r>
            <a:r>
              <a:rPr lang="en-US" sz="2200" dirty="0" smtClean="0"/>
              <a:t>follow the DNI allocation.  </a:t>
            </a:r>
            <a:r>
              <a:rPr lang="en-US" sz="2200" dirty="0" smtClean="0"/>
              <a:t>For example, if 100% of the DNI is distributed, then 100% of the QBIA and W-2 wages should be allocated to the beneficiaries.</a:t>
            </a:r>
          </a:p>
          <a:p>
            <a:pPr lvl="1"/>
            <a:endParaRPr lang="en-US" sz="2200" u="sng" dirty="0" smtClean="0"/>
          </a:p>
          <a:p>
            <a:pPr lvl="1"/>
            <a:r>
              <a:rPr lang="en-US" sz="2200" u="sng" dirty="0" smtClean="0"/>
              <a:t>Grantor Trust</a:t>
            </a:r>
            <a:r>
              <a:rPr lang="en-US" sz="2200" dirty="0" smtClean="0"/>
              <a:t>.  </a:t>
            </a:r>
            <a:r>
              <a:rPr lang="en-US" sz="2200" dirty="0" smtClean="0"/>
              <a:t>Ignore grantor trust/portion and treat as owned directly by the identified grantor.  </a:t>
            </a:r>
            <a:endParaRPr lang="en-US" sz="2200" dirty="0" smtClean="0"/>
          </a:p>
          <a:p>
            <a:pPr lvl="1"/>
            <a:endParaRPr lang="en-US" dirty="0" smtClean="0"/>
          </a:p>
          <a:p>
            <a:pPr lvl="1"/>
            <a:r>
              <a:rPr lang="en-US" dirty="0" smtClean="0"/>
              <a:t>See Treas. Reg. 1.199-9</a:t>
            </a:r>
            <a:endParaRPr lang="en-US" dirty="0" smtClean="0"/>
          </a:p>
        </p:txBody>
      </p:sp>
      <p:sp>
        <p:nvSpPr>
          <p:cNvPr id="4" name="Date Placeholder 3"/>
          <p:cNvSpPr>
            <a:spLocks noGrp="1"/>
          </p:cNvSpPr>
          <p:nvPr>
            <p:ph type="dt" sz="half" idx="10"/>
          </p:nvPr>
        </p:nvSpPr>
        <p:spPr/>
        <p:txBody>
          <a:bodyPr/>
          <a:lstStyle/>
          <a:p>
            <a:r>
              <a:rPr lang="en-US" smtClean="0"/>
              <a:t>4/19/2018</a:t>
            </a:r>
            <a:endParaRPr lang="en-US"/>
          </a:p>
        </p:txBody>
      </p:sp>
      <p:sp>
        <p:nvSpPr>
          <p:cNvPr id="5" name="Slide Number Placeholder 4"/>
          <p:cNvSpPr>
            <a:spLocks noGrp="1"/>
          </p:cNvSpPr>
          <p:nvPr>
            <p:ph type="sldNum" sz="quarter" idx="12"/>
          </p:nvPr>
        </p:nvSpPr>
        <p:spPr/>
        <p:txBody>
          <a:bodyPr/>
          <a:lstStyle/>
          <a:p>
            <a:fld id="{C8F61FE3-DE01-46A0-A6BD-A8CC4CB2E572}" type="slidenum">
              <a:rPr lang="en-US" smtClean="0"/>
              <a:t>39</a:t>
            </a:fld>
            <a:endParaRPr lang="en-US"/>
          </a:p>
        </p:txBody>
      </p:sp>
    </p:spTree>
    <p:extLst>
      <p:ext uri="{BB962C8B-B14F-4D97-AF65-F5344CB8AC3E}">
        <p14:creationId xmlns:p14="http://schemas.microsoft.com/office/powerpoint/2010/main" val="33177120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General Provisions</a:t>
            </a:r>
            <a:endParaRPr lang="en-US" dirty="0"/>
          </a:p>
        </p:txBody>
      </p:sp>
      <p:sp>
        <p:nvSpPr>
          <p:cNvPr id="2" name="Content Placeholder 1"/>
          <p:cNvSpPr>
            <a:spLocks noGrp="1"/>
          </p:cNvSpPr>
          <p:nvPr>
            <p:ph idx="1"/>
          </p:nvPr>
        </p:nvSpPr>
        <p:spPr>
          <a:xfrm>
            <a:off x="872067" y="1905000"/>
            <a:ext cx="7408333" cy="4221163"/>
          </a:xfrm>
        </p:spPr>
        <p:txBody>
          <a:bodyPr>
            <a:normAutofit lnSpcReduction="10000"/>
          </a:bodyPr>
          <a:lstStyle/>
          <a:p>
            <a:r>
              <a:rPr lang="en-US" sz="2800" u="sng" dirty="0" smtClean="0"/>
              <a:t>Unchanged - Basic Rules</a:t>
            </a:r>
            <a:endParaRPr lang="en-US" sz="2800" u="sng" dirty="0" smtClean="0"/>
          </a:p>
          <a:p>
            <a:pPr lvl="1"/>
            <a:r>
              <a:rPr lang="en-US" sz="2800" dirty="0" smtClean="0"/>
              <a:t>Deduction</a:t>
            </a:r>
            <a:r>
              <a:rPr lang="en-US" sz="2800" dirty="0" smtClean="0"/>
              <a:t> – (</a:t>
            </a:r>
            <a:r>
              <a:rPr lang="en-US" sz="2800" dirty="0" smtClean="0"/>
              <a:t>now </a:t>
            </a:r>
            <a:r>
              <a:rPr lang="en-US" sz="2800" b="1" dirty="0" smtClean="0"/>
              <a:t>20%, </a:t>
            </a:r>
            <a:r>
              <a:rPr lang="en-US" sz="2800" dirty="0" smtClean="0"/>
              <a:t>formerly </a:t>
            </a:r>
            <a:r>
              <a:rPr lang="en-US" sz="2800" dirty="0" smtClean="0"/>
              <a:t>9</a:t>
            </a:r>
            <a:r>
              <a:rPr lang="en-US" sz="2800" dirty="0" smtClean="0"/>
              <a:t>%)</a:t>
            </a:r>
            <a:endParaRPr lang="en-US" sz="2800" dirty="0" smtClean="0"/>
          </a:p>
          <a:p>
            <a:pPr lvl="1"/>
            <a:r>
              <a:rPr lang="en-US" sz="2800" dirty="0" smtClean="0"/>
              <a:t>% x </a:t>
            </a:r>
            <a:r>
              <a:rPr lang="en-US" sz="2800" u="sng" dirty="0" smtClean="0"/>
              <a:t>lesser</a:t>
            </a:r>
            <a:r>
              <a:rPr lang="en-US" sz="2800" dirty="0" smtClean="0"/>
              <a:t>: (i) QBIA </a:t>
            </a:r>
            <a:r>
              <a:rPr lang="en-US" sz="2800" dirty="0" smtClean="0"/>
              <a:t>or </a:t>
            </a:r>
            <a:r>
              <a:rPr lang="en-US" sz="2800" dirty="0" smtClean="0"/>
              <a:t>(ii) TI of business (AGI for </a:t>
            </a:r>
            <a:r>
              <a:rPr lang="en-US" sz="2800" dirty="0" smtClean="0"/>
              <a:t>individ</a:t>
            </a:r>
            <a:r>
              <a:rPr lang="en-US" sz="2800" dirty="0" smtClean="0"/>
              <a:t>.)</a:t>
            </a:r>
            <a:endParaRPr lang="en-US" sz="2800" dirty="0" smtClean="0"/>
          </a:p>
          <a:p>
            <a:pPr lvl="1"/>
            <a:r>
              <a:rPr lang="en-US" sz="2800" dirty="0" smtClean="0"/>
              <a:t>50% W-2 wage limit (</a:t>
            </a:r>
            <a:r>
              <a:rPr lang="en-US" sz="2800" i="1" dirty="0" smtClean="0"/>
              <a:t>but new options</a:t>
            </a:r>
            <a:r>
              <a:rPr lang="en-US" sz="2800" dirty="0" smtClean="0"/>
              <a:t>)</a:t>
            </a:r>
          </a:p>
          <a:p>
            <a:pPr lvl="1"/>
            <a:r>
              <a:rPr lang="en-US" sz="2800" dirty="0" smtClean="0"/>
              <a:t>Specific services excluded – except architects/engineers (</a:t>
            </a:r>
            <a:r>
              <a:rPr lang="en-US" sz="2800" i="1" dirty="0" smtClean="0"/>
              <a:t>but new exceptio</a:t>
            </a:r>
            <a:r>
              <a:rPr lang="en-US" sz="2800" dirty="0" smtClean="0"/>
              <a:t>n)</a:t>
            </a:r>
          </a:p>
          <a:p>
            <a:pPr lvl="1"/>
            <a:r>
              <a:rPr lang="en-US" sz="2800" dirty="0" smtClean="0"/>
              <a:t>Pass-through entities - pass benefits through.</a:t>
            </a:r>
          </a:p>
          <a:p>
            <a:pPr lvl="1"/>
            <a:endParaRPr lang="en-US" dirty="0"/>
          </a:p>
        </p:txBody>
      </p:sp>
      <p:sp>
        <p:nvSpPr>
          <p:cNvPr id="4" name="Date Placeholder 3"/>
          <p:cNvSpPr>
            <a:spLocks noGrp="1"/>
          </p:cNvSpPr>
          <p:nvPr>
            <p:ph type="dt" sz="half" idx="10"/>
          </p:nvPr>
        </p:nvSpPr>
        <p:spPr/>
        <p:txBody>
          <a:bodyPr/>
          <a:lstStyle/>
          <a:p>
            <a:r>
              <a:rPr lang="en-US" dirty="0" smtClean="0"/>
              <a:t>4/19/2018</a:t>
            </a:r>
            <a:endParaRPr lang="en-US" dirty="0"/>
          </a:p>
        </p:txBody>
      </p:sp>
      <p:sp>
        <p:nvSpPr>
          <p:cNvPr id="5" name="Slide Number Placeholder 4"/>
          <p:cNvSpPr>
            <a:spLocks noGrp="1"/>
          </p:cNvSpPr>
          <p:nvPr>
            <p:ph type="sldNum" sz="quarter" idx="12"/>
          </p:nvPr>
        </p:nvSpPr>
        <p:spPr/>
        <p:txBody>
          <a:bodyPr/>
          <a:lstStyle/>
          <a:p>
            <a:fld id="{C8F61FE3-DE01-46A0-A6BD-A8CC4CB2E572}" type="slidenum">
              <a:rPr lang="en-US" smtClean="0"/>
              <a:t>4</a:t>
            </a:fld>
            <a:endParaRPr lang="en-US" dirty="0"/>
          </a:p>
        </p:txBody>
      </p:sp>
    </p:spTree>
    <p:extLst>
      <p:ext uri="{BB962C8B-B14F-4D97-AF65-F5344CB8AC3E}">
        <p14:creationId xmlns:p14="http://schemas.microsoft.com/office/powerpoint/2010/main" val="46519202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Choice of </a:t>
            </a:r>
            <a:r>
              <a:rPr lang="en-US" dirty="0" smtClean="0"/>
              <a:t>Entity – C Corp v. S Corp</a:t>
            </a:r>
            <a:endParaRPr lang="en-US" dirty="0"/>
          </a:p>
        </p:txBody>
      </p:sp>
      <p:sp>
        <p:nvSpPr>
          <p:cNvPr id="2" name="Content Placeholder 1"/>
          <p:cNvSpPr>
            <a:spLocks noGrp="1"/>
          </p:cNvSpPr>
          <p:nvPr>
            <p:ph idx="1"/>
          </p:nvPr>
        </p:nvSpPr>
        <p:spPr>
          <a:xfrm>
            <a:off x="872067" y="2057400"/>
            <a:ext cx="7408333" cy="4068763"/>
          </a:xfrm>
        </p:spPr>
        <p:txBody>
          <a:bodyPr>
            <a:normAutofit lnSpcReduction="10000"/>
          </a:bodyPr>
          <a:lstStyle/>
          <a:p>
            <a:r>
              <a:rPr lang="en-US" u="sng" dirty="0" smtClean="0"/>
              <a:t>C Corporation</a:t>
            </a:r>
            <a:r>
              <a:rPr lang="en-US" dirty="0" smtClean="0"/>
              <a:t> – No 20% deduction; 21% tax rate</a:t>
            </a:r>
          </a:p>
          <a:p>
            <a:pPr lvl="1"/>
            <a:r>
              <a:rPr lang="en-US" dirty="0" smtClean="0"/>
              <a:t>C Corp typically </a:t>
            </a:r>
            <a:r>
              <a:rPr lang="en-US" b="1" dirty="0" smtClean="0"/>
              <a:t>less</a:t>
            </a:r>
            <a:r>
              <a:rPr lang="en-US" dirty="0" smtClean="0"/>
              <a:t> favorable if paying out dividends. </a:t>
            </a:r>
          </a:p>
          <a:p>
            <a:pPr lvl="1"/>
            <a:r>
              <a:rPr lang="en-US" dirty="0" smtClean="0"/>
              <a:t>C Corp often </a:t>
            </a:r>
            <a:r>
              <a:rPr lang="en-US" b="1" dirty="0" smtClean="0"/>
              <a:t>more</a:t>
            </a:r>
            <a:r>
              <a:rPr lang="en-US" dirty="0" smtClean="0"/>
              <a:t> favorable if zero ($0.00) dividends paid.  </a:t>
            </a:r>
          </a:p>
          <a:p>
            <a:pPr lvl="1"/>
            <a:r>
              <a:rPr lang="en-US" dirty="0" smtClean="0"/>
              <a:t>Must adjust conclusions for state tax rules.</a:t>
            </a:r>
          </a:p>
          <a:p>
            <a:r>
              <a:rPr lang="en-US" b="1" dirty="0" smtClean="0"/>
              <a:t>Why:  Double Taxation</a:t>
            </a:r>
            <a:r>
              <a:rPr lang="en-US" dirty="0" smtClean="0"/>
              <a:t> – C Corp. Qualified Dividends</a:t>
            </a:r>
          </a:p>
          <a:p>
            <a:pPr lvl="1"/>
            <a:r>
              <a:rPr lang="en-US" dirty="0"/>
              <a:t> </a:t>
            </a:r>
            <a:r>
              <a:rPr lang="en-US" dirty="0" smtClean="0"/>
              <a:t> 0% Dividend Rate – </a:t>
            </a:r>
            <a:r>
              <a:rPr lang="en-US" b="1" dirty="0" smtClean="0"/>
              <a:t>21% </a:t>
            </a:r>
            <a:r>
              <a:rPr lang="en-US" dirty="0" smtClean="0"/>
              <a:t>	    Effective Rate</a:t>
            </a:r>
          </a:p>
          <a:p>
            <a:pPr lvl="1"/>
            <a:r>
              <a:rPr lang="en-US" dirty="0" smtClean="0"/>
              <a:t>15% Dividend Rate – </a:t>
            </a:r>
            <a:r>
              <a:rPr lang="en-US" b="1" dirty="0" smtClean="0"/>
              <a:t>33.35%</a:t>
            </a:r>
            <a:r>
              <a:rPr lang="en-US" dirty="0" smtClean="0"/>
              <a:t>    Effective rate.</a:t>
            </a:r>
          </a:p>
          <a:p>
            <a:pPr lvl="1"/>
            <a:r>
              <a:rPr lang="en-US" dirty="0" smtClean="0"/>
              <a:t>20% Dividend Rate – </a:t>
            </a:r>
            <a:r>
              <a:rPr lang="en-US" b="1" dirty="0" smtClean="0"/>
              <a:t>38.8% </a:t>
            </a:r>
            <a:r>
              <a:rPr lang="en-US" dirty="0" smtClean="0"/>
              <a:t>    Effective Rate</a:t>
            </a:r>
          </a:p>
          <a:p>
            <a:pPr lvl="1"/>
            <a:r>
              <a:rPr lang="en-US" dirty="0" smtClean="0"/>
              <a:t>28.8% with NIIT      -- </a:t>
            </a:r>
            <a:r>
              <a:rPr lang="en-US" b="1" dirty="0" smtClean="0"/>
              <a:t>42.182%</a:t>
            </a:r>
            <a:r>
              <a:rPr lang="en-US" dirty="0" smtClean="0"/>
              <a:t>  Effective Rate</a:t>
            </a:r>
          </a:p>
          <a:p>
            <a:r>
              <a:rPr lang="en-US" dirty="0" smtClean="0"/>
              <a:t>Section 199A – Effective Rate (</a:t>
            </a:r>
            <a:r>
              <a:rPr lang="en-US" b="1" dirty="0" smtClean="0"/>
              <a:t>0% -- 28%</a:t>
            </a:r>
            <a:r>
              <a:rPr lang="en-US" dirty="0" smtClean="0"/>
              <a:t>) – </a:t>
            </a:r>
          </a:p>
          <a:p>
            <a:pPr marL="0" indent="0">
              <a:buNone/>
            </a:pPr>
            <a:endParaRPr lang="en-US" dirty="0"/>
          </a:p>
        </p:txBody>
      </p:sp>
      <p:sp>
        <p:nvSpPr>
          <p:cNvPr id="4" name="Date Placeholder 3"/>
          <p:cNvSpPr>
            <a:spLocks noGrp="1"/>
          </p:cNvSpPr>
          <p:nvPr>
            <p:ph type="dt" sz="half" idx="10"/>
          </p:nvPr>
        </p:nvSpPr>
        <p:spPr/>
        <p:txBody>
          <a:bodyPr/>
          <a:lstStyle/>
          <a:p>
            <a:r>
              <a:rPr lang="en-US" smtClean="0"/>
              <a:t>4/19/2018</a:t>
            </a:r>
            <a:endParaRPr lang="en-US"/>
          </a:p>
        </p:txBody>
      </p:sp>
      <p:sp>
        <p:nvSpPr>
          <p:cNvPr id="5" name="Slide Number Placeholder 4"/>
          <p:cNvSpPr>
            <a:spLocks noGrp="1"/>
          </p:cNvSpPr>
          <p:nvPr>
            <p:ph type="sldNum" sz="quarter" idx="12"/>
          </p:nvPr>
        </p:nvSpPr>
        <p:spPr/>
        <p:txBody>
          <a:bodyPr/>
          <a:lstStyle/>
          <a:p>
            <a:fld id="{C8F61FE3-DE01-46A0-A6BD-A8CC4CB2E572}" type="slidenum">
              <a:rPr lang="en-US" smtClean="0"/>
              <a:t>40</a:t>
            </a:fld>
            <a:endParaRPr lang="en-US"/>
          </a:p>
        </p:txBody>
      </p:sp>
    </p:spTree>
    <p:extLst>
      <p:ext uri="{BB962C8B-B14F-4D97-AF65-F5344CB8AC3E}">
        <p14:creationId xmlns:p14="http://schemas.microsoft.com/office/powerpoint/2010/main" val="260585350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Choice – C Corp v. Partnership</a:t>
            </a:r>
            <a:endParaRPr lang="en-US" dirty="0"/>
          </a:p>
        </p:txBody>
      </p:sp>
      <p:sp>
        <p:nvSpPr>
          <p:cNvPr id="2" name="Content Placeholder 1"/>
          <p:cNvSpPr>
            <a:spLocks noGrp="1"/>
          </p:cNvSpPr>
          <p:nvPr>
            <p:ph idx="1"/>
          </p:nvPr>
        </p:nvSpPr>
        <p:spPr>
          <a:xfrm>
            <a:off x="872067" y="2057400"/>
            <a:ext cx="7408333" cy="4068763"/>
          </a:xfrm>
        </p:spPr>
        <p:txBody>
          <a:bodyPr>
            <a:normAutofit/>
          </a:bodyPr>
          <a:lstStyle/>
          <a:p>
            <a:r>
              <a:rPr lang="en-US" u="sng" dirty="0" smtClean="0"/>
              <a:t>C Corp vs. Partnership (or LLC)</a:t>
            </a:r>
          </a:p>
          <a:p>
            <a:r>
              <a:rPr lang="en-US" b="1" dirty="0" smtClean="0"/>
              <a:t>Same Problem</a:t>
            </a:r>
            <a:r>
              <a:rPr lang="en-US" dirty="0" smtClean="0"/>
              <a:t>.  Double Tax on C Corp dividends</a:t>
            </a:r>
          </a:p>
          <a:p>
            <a:r>
              <a:rPr lang="en-US" dirty="0" smtClean="0"/>
              <a:t>Plus:</a:t>
            </a:r>
          </a:p>
          <a:p>
            <a:pPr lvl="1"/>
            <a:r>
              <a:rPr lang="en-US" dirty="0" smtClean="0"/>
              <a:t>Partnership – more favorable tax basis rules.  </a:t>
            </a:r>
          </a:p>
          <a:p>
            <a:pPr lvl="2"/>
            <a:r>
              <a:rPr lang="en-US" dirty="0" smtClean="0"/>
              <a:t>Allocations of recourse debt</a:t>
            </a:r>
          </a:p>
          <a:p>
            <a:pPr lvl="2"/>
            <a:r>
              <a:rPr lang="en-US" dirty="0" smtClean="0"/>
              <a:t>Less likely to hit at-risk rules (if at risk for debt)</a:t>
            </a:r>
          </a:p>
          <a:p>
            <a:pPr lvl="2"/>
            <a:r>
              <a:rPr lang="en-US" dirty="0" smtClean="0"/>
              <a:t>Less likely to hit the excess distribution rules.</a:t>
            </a:r>
          </a:p>
          <a:p>
            <a:pPr marL="0" indent="0">
              <a:buNone/>
            </a:pPr>
            <a:endParaRPr lang="en-US" dirty="0"/>
          </a:p>
        </p:txBody>
      </p:sp>
      <p:sp>
        <p:nvSpPr>
          <p:cNvPr id="4" name="Date Placeholder 3"/>
          <p:cNvSpPr>
            <a:spLocks noGrp="1"/>
          </p:cNvSpPr>
          <p:nvPr>
            <p:ph type="dt" sz="half" idx="10"/>
          </p:nvPr>
        </p:nvSpPr>
        <p:spPr/>
        <p:txBody>
          <a:bodyPr/>
          <a:lstStyle/>
          <a:p>
            <a:r>
              <a:rPr lang="en-US" smtClean="0"/>
              <a:t>4/19/2018</a:t>
            </a:r>
            <a:endParaRPr lang="en-US"/>
          </a:p>
        </p:txBody>
      </p:sp>
      <p:sp>
        <p:nvSpPr>
          <p:cNvPr id="5" name="Slide Number Placeholder 4"/>
          <p:cNvSpPr>
            <a:spLocks noGrp="1"/>
          </p:cNvSpPr>
          <p:nvPr>
            <p:ph type="sldNum" sz="quarter" idx="12"/>
          </p:nvPr>
        </p:nvSpPr>
        <p:spPr/>
        <p:txBody>
          <a:bodyPr/>
          <a:lstStyle/>
          <a:p>
            <a:fld id="{C8F61FE3-DE01-46A0-A6BD-A8CC4CB2E572}" type="slidenum">
              <a:rPr lang="en-US" smtClean="0"/>
              <a:t>41</a:t>
            </a:fld>
            <a:endParaRPr lang="en-US"/>
          </a:p>
        </p:txBody>
      </p:sp>
    </p:spTree>
    <p:extLst>
      <p:ext uri="{BB962C8B-B14F-4D97-AF65-F5344CB8AC3E}">
        <p14:creationId xmlns:p14="http://schemas.microsoft.com/office/powerpoint/2010/main" val="345365240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S Corp v. Proprietor</a:t>
            </a:r>
            <a:endParaRPr lang="en-US" dirty="0"/>
          </a:p>
        </p:txBody>
      </p:sp>
      <p:sp>
        <p:nvSpPr>
          <p:cNvPr id="2" name="Content Placeholder 1"/>
          <p:cNvSpPr>
            <a:spLocks noGrp="1"/>
          </p:cNvSpPr>
          <p:nvPr>
            <p:ph idx="1"/>
          </p:nvPr>
        </p:nvSpPr>
        <p:spPr>
          <a:xfrm>
            <a:off x="872067" y="2057400"/>
            <a:ext cx="7408333" cy="4068763"/>
          </a:xfrm>
        </p:spPr>
        <p:txBody>
          <a:bodyPr>
            <a:normAutofit/>
          </a:bodyPr>
          <a:lstStyle/>
          <a:p>
            <a:r>
              <a:rPr lang="en-US" b="1" dirty="0" smtClean="0"/>
              <a:t>Small Taxpayers – S Corp Advantage </a:t>
            </a:r>
            <a:r>
              <a:rPr lang="en-US" b="1" i="1" dirty="0" smtClean="0"/>
              <a:t>(Sometimes)</a:t>
            </a:r>
            <a:r>
              <a:rPr lang="en-US" dirty="0" smtClean="0"/>
              <a:t>. </a:t>
            </a:r>
          </a:p>
          <a:p>
            <a:r>
              <a:rPr lang="en-US" dirty="0" smtClean="0"/>
              <a:t>Computation sometimes benefits specified services.  If ineligible as proprietor (&gt;$207,500, $415,000), operating as an S Corp – with wages cause taxpayer to requalify under limits.  </a:t>
            </a:r>
          </a:p>
          <a:p>
            <a:r>
              <a:rPr lang="en-US" dirty="0" smtClean="0"/>
              <a:t>But exercise caution</a:t>
            </a:r>
          </a:p>
          <a:p>
            <a:pPr lvl="2"/>
            <a:r>
              <a:rPr lang="en-US" dirty="0" smtClean="0"/>
              <a:t>IRS may review wages – reasonable?</a:t>
            </a:r>
          </a:p>
          <a:p>
            <a:pPr lvl="2"/>
            <a:r>
              <a:rPr lang="en-US" dirty="0" smtClean="0"/>
              <a:t>S Corp distributions more likely to hit at-risk rules and excess distribution rules.</a:t>
            </a:r>
          </a:p>
          <a:p>
            <a:pPr lvl="2"/>
            <a:r>
              <a:rPr lang="en-US" dirty="0" smtClean="0"/>
              <a:t>Payroll taxes – SDI, SUI, FUTA offset some benefits.</a:t>
            </a:r>
          </a:p>
          <a:p>
            <a:pPr marL="0" indent="0">
              <a:buNone/>
            </a:pPr>
            <a:endParaRPr lang="en-US" dirty="0"/>
          </a:p>
        </p:txBody>
      </p:sp>
      <p:sp>
        <p:nvSpPr>
          <p:cNvPr id="4" name="Date Placeholder 3"/>
          <p:cNvSpPr>
            <a:spLocks noGrp="1"/>
          </p:cNvSpPr>
          <p:nvPr>
            <p:ph type="dt" sz="half" idx="10"/>
          </p:nvPr>
        </p:nvSpPr>
        <p:spPr/>
        <p:txBody>
          <a:bodyPr/>
          <a:lstStyle/>
          <a:p>
            <a:r>
              <a:rPr lang="en-US" smtClean="0"/>
              <a:t>4/19/2018</a:t>
            </a:r>
            <a:endParaRPr lang="en-US"/>
          </a:p>
        </p:txBody>
      </p:sp>
      <p:sp>
        <p:nvSpPr>
          <p:cNvPr id="5" name="Slide Number Placeholder 4"/>
          <p:cNvSpPr>
            <a:spLocks noGrp="1"/>
          </p:cNvSpPr>
          <p:nvPr>
            <p:ph type="sldNum" sz="quarter" idx="12"/>
          </p:nvPr>
        </p:nvSpPr>
        <p:spPr/>
        <p:txBody>
          <a:bodyPr/>
          <a:lstStyle/>
          <a:p>
            <a:fld id="{C8F61FE3-DE01-46A0-A6BD-A8CC4CB2E572}" type="slidenum">
              <a:rPr lang="en-US" smtClean="0"/>
              <a:t>42</a:t>
            </a:fld>
            <a:endParaRPr lang="en-US"/>
          </a:p>
        </p:txBody>
      </p:sp>
    </p:spTree>
    <p:extLst>
      <p:ext uri="{BB962C8B-B14F-4D97-AF65-F5344CB8AC3E}">
        <p14:creationId xmlns:p14="http://schemas.microsoft.com/office/powerpoint/2010/main" val="343114515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Industry Discussion</a:t>
            </a:r>
            <a:endParaRPr lang="en-US" dirty="0"/>
          </a:p>
        </p:txBody>
      </p:sp>
      <p:sp>
        <p:nvSpPr>
          <p:cNvPr id="2" name="Content Placeholder 1"/>
          <p:cNvSpPr>
            <a:spLocks noGrp="1"/>
          </p:cNvSpPr>
          <p:nvPr>
            <p:ph idx="1"/>
          </p:nvPr>
        </p:nvSpPr>
        <p:spPr/>
        <p:txBody>
          <a:bodyPr/>
          <a:lstStyle/>
          <a:p>
            <a:r>
              <a:rPr lang="en-US" dirty="0" smtClean="0"/>
              <a:t>Construction </a:t>
            </a:r>
            <a:r>
              <a:rPr lang="en-US" dirty="0" smtClean="0"/>
              <a:t>Contractors</a:t>
            </a:r>
          </a:p>
          <a:p>
            <a:r>
              <a:rPr lang="en-US" dirty="0" smtClean="0"/>
              <a:t>Realtors &amp; Other Professionals</a:t>
            </a:r>
          </a:p>
          <a:p>
            <a:r>
              <a:rPr lang="en-US" dirty="0" smtClean="0"/>
              <a:t>Real Estate Investors</a:t>
            </a:r>
          </a:p>
          <a:p>
            <a:endParaRPr lang="en-US" dirty="0"/>
          </a:p>
        </p:txBody>
      </p:sp>
      <p:sp>
        <p:nvSpPr>
          <p:cNvPr id="3" name="Date Placeholder 2"/>
          <p:cNvSpPr>
            <a:spLocks noGrp="1"/>
          </p:cNvSpPr>
          <p:nvPr>
            <p:ph type="dt" sz="half" idx="10"/>
          </p:nvPr>
        </p:nvSpPr>
        <p:spPr/>
        <p:txBody>
          <a:bodyPr/>
          <a:lstStyle/>
          <a:p>
            <a:r>
              <a:rPr lang="en-US" smtClean="0"/>
              <a:t>4/19/2018</a:t>
            </a:r>
            <a:endParaRPr lang="en-US"/>
          </a:p>
        </p:txBody>
      </p:sp>
      <p:sp>
        <p:nvSpPr>
          <p:cNvPr id="4" name="Slide Number Placeholder 3"/>
          <p:cNvSpPr>
            <a:spLocks noGrp="1"/>
          </p:cNvSpPr>
          <p:nvPr>
            <p:ph type="sldNum" sz="quarter" idx="12"/>
          </p:nvPr>
        </p:nvSpPr>
        <p:spPr/>
        <p:txBody>
          <a:bodyPr/>
          <a:lstStyle/>
          <a:p>
            <a:fld id="{C8F61FE3-DE01-46A0-A6BD-A8CC4CB2E572}" type="slidenum">
              <a:rPr lang="en-US" smtClean="0"/>
              <a:t>43</a:t>
            </a:fld>
            <a:endParaRPr lang="en-US"/>
          </a:p>
        </p:txBody>
      </p:sp>
    </p:spTree>
    <p:extLst>
      <p:ext uri="{BB962C8B-B14F-4D97-AF65-F5344CB8AC3E}">
        <p14:creationId xmlns:p14="http://schemas.microsoft.com/office/powerpoint/2010/main" val="44919263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Concepts  for Real Estate</a:t>
            </a:r>
            <a:endParaRPr lang="en-US" dirty="0"/>
          </a:p>
        </p:txBody>
      </p:sp>
      <p:sp>
        <p:nvSpPr>
          <p:cNvPr id="2" name="Content Placeholder 1"/>
          <p:cNvSpPr>
            <a:spLocks noGrp="1"/>
          </p:cNvSpPr>
          <p:nvPr>
            <p:ph idx="1"/>
          </p:nvPr>
        </p:nvSpPr>
        <p:spPr/>
        <p:txBody>
          <a:bodyPr>
            <a:normAutofit/>
          </a:bodyPr>
          <a:lstStyle/>
          <a:p>
            <a:r>
              <a:rPr lang="en-US" dirty="0" smtClean="0"/>
              <a:t>Rental Property Leased to Closely Held </a:t>
            </a:r>
            <a:r>
              <a:rPr lang="en-US" dirty="0" smtClean="0"/>
              <a:t>Business</a:t>
            </a:r>
          </a:p>
          <a:p>
            <a:endParaRPr lang="en-US" dirty="0" smtClean="0"/>
          </a:p>
          <a:p>
            <a:r>
              <a:rPr lang="en-US" dirty="0" smtClean="0"/>
              <a:t>Remaining Unanswered:</a:t>
            </a:r>
          </a:p>
          <a:p>
            <a:pPr lvl="1"/>
            <a:r>
              <a:rPr lang="en-US" u="sng" dirty="0" smtClean="0"/>
              <a:t>Lease to Active Business</a:t>
            </a:r>
            <a:r>
              <a:rPr lang="en-US" dirty="0" smtClean="0"/>
              <a:t>.  While rental income deemed part of an active trade or business for Section 469 (not limited), can the income from the lease be </a:t>
            </a:r>
            <a:r>
              <a:rPr lang="en-US" i="1" dirty="0" smtClean="0"/>
              <a:t>deemed</a:t>
            </a:r>
            <a:r>
              <a:rPr lang="en-US" dirty="0" smtClean="0"/>
              <a:t> an active trade or business for Section 199A, and thereby qualify? – Unclear.  </a:t>
            </a:r>
          </a:p>
          <a:p>
            <a:pPr lvl="1"/>
            <a:endParaRPr lang="en-US" u="sng" dirty="0" smtClean="0"/>
          </a:p>
          <a:p>
            <a:pPr lvl="1"/>
            <a:r>
              <a:rPr lang="en-US" u="sng" dirty="0" smtClean="0"/>
              <a:t>Rare Strategy</a:t>
            </a:r>
            <a:r>
              <a:rPr lang="en-US" dirty="0" smtClean="0"/>
              <a:t>.  Document an actively managed rental business (difficult.)  </a:t>
            </a:r>
            <a:r>
              <a:rPr lang="en-US" i="1" dirty="0" smtClean="0"/>
              <a:t>Possibly</a:t>
            </a:r>
            <a:r>
              <a:rPr lang="en-US" dirty="0" smtClean="0"/>
              <a:t> move income from special service S Corporation (difficult) to qualify for 20%  </a:t>
            </a:r>
            <a:endParaRPr lang="en-US" dirty="0"/>
          </a:p>
        </p:txBody>
      </p:sp>
      <p:sp>
        <p:nvSpPr>
          <p:cNvPr id="3" name="Date Placeholder 2"/>
          <p:cNvSpPr>
            <a:spLocks noGrp="1"/>
          </p:cNvSpPr>
          <p:nvPr>
            <p:ph type="dt" sz="half" idx="10"/>
          </p:nvPr>
        </p:nvSpPr>
        <p:spPr/>
        <p:txBody>
          <a:bodyPr/>
          <a:lstStyle/>
          <a:p>
            <a:r>
              <a:rPr lang="en-US" smtClean="0"/>
              <a:t>4/19/2018</a:t>
            </a:r>
            <a:endParaRPr lang="en-US"/>
          </a:p>
        </p:txBody>
      </p:sp>
      <p:sp>
        <p:nvSpPr>
          <p:cNvPr id="4" name="Slide Number Placeholder 3"/>
          <p:cNvSpPr>
            <a:spLocks noGrp="1"/>
          </p:cNvSpPr>
          <p:nvPr>
            <p:ph type="sldNum" sz="quarter" idx="12"/>
          </p:nvPr>
        </p:nvSpPr>
        <p:spPr/>
        <p:txBody>
          <a:bodyPr/>
          <a:lstStyle/>
          <a:p>
            <a:fld id="{C8F61FE3-DE01-46A0-A6BD-A8CC4CB2E572}" type="slidenum">
              <a:rPr lang="en-US" smtClean="0"/>
              <a:t>44</a:t>
            </a:fld>
            <a:endParaRPr lang="en-US"/>
          </a:p>
        </p:txBody>
      </p:sp>
    </p:spTree>
    <p:extLst>
      <p:ext uri="{BB962C8B-B14F-4D97-AF65-F5344CB8AC3E}">
        <p14:creationId xmlns:p14="http://schemas.microsoft.com/office/powerpoint/2010/main" val="136671126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United States Limitation</a:t>
            </a:r>
            <a:endParaRPr lang="en-US" dirty="0"/>
          </a:p>
        </p:txBody>
      </p:sp>
      <p:sp>
        <p:nvSpPr>
          <p:cNvPr id="2" name="Content Placeholder 1"/>
          <p:cNvSpPr>
            <a:spLocks noGrp="1"/>
          </p:cNvSpPr>
          <p:nvPr>
            <p:ph idx="1"/>
          </p:nvPr>
        </p:nvSpPr>
        <p:spPr/>
        <p:txBody>
          <a:bodyPr/>
          <a:lstStyle/>
          <a:p>
            <a:r>
              <a:rPr lang="en-US" sz="2800" dirty="0" smtClean="0"/>
              <a:t>Activity Conducted Within </a:t>
            </a:r>
            <a:r>
              <a:rPr lang="en-US" sz="2800" dirty="0" smtClean="0"/>
              <a:t>US</a:t>
            </a:r>
          </a:p>
          <a:p>
            <a:pPr lvl="1"/>
            <a:r>
              <a:rPr lang="en-US" sz="2400" dirty="0" smtClean="0"/>
              <a:t>Deduction is only for activities conducted within the United States</a:t>
            </a:r>
          </a:p>
          <a:p>
            <a:pPr lvl="1"/>
            <a:r>
              <a:rPr lang="en-US" sz="2400" dirty="0" smtClean="0"/>
              <a:t>If multi-national company, must allocate expenses between US and non-</a:t>
            </a:r>
            <a:r>
              <a:rPr lang="en-US" sz="2400" dirty="0" smtClean="0"/>
              <a:t>US activities.  </a:t>
            </a:r>
          </a:p>
          <a:p>
            <a:pPr lvl="1"/>
            <a:r>
              <a:rPr lang="en-US" sz="2400" dirty="0" smtClean="0"/>
              <a:t>Trade Wars – Modest WTO risk.  Not dependent upon exports.  Foreign countries may try to challenge.</a:t>
            </a:r>
            <a:endParaRPr lang="en-US" sz="2400" dirty="0" smtClean="0"/>
          </a:p>
          <a:p>
            <a:endParaRPr lang="en-US" dirty="0"/>
          </a:p>
        </p:txBody>
      </p:sp>
      <p:sp>
        <p:nvSpPr>
          <p:cNvPr id="4" name="Date Placeholder 3"/>
          <p:cNvSpPr>
            <a:spLocks noGrp="1"/>
          </p:cNvSpPr>
          <p:nvPr>
            <p:ph type="dt" sz="half" idx="10"/>
          </p:nvPr>
        </p:nvSpPr>
        <p:spPr/>
        <p:txBody>
          <a:bodyPr/>
          <a:lstStyle/>
          <a:p>
            <a:r>
              <a:rPr lang="en-US" dirty="0" smtClean="0"/>
              <a:t>4/19/2018</a:t>
            </a:r>
            <a:endParaRPr lang="en-US" dirty="0"/>
          </a:p>
        </p:txBody>
      </p:sp>
      <p:sp>
        <p:nvSpPr>
          <p:cNvPr id="5" name="Slide Number Placeholder 4"/>
          <p:cNvSpPr>
            <a:spLocks noGrp="1"/>
          </p:cNvSpPr>
          <p:nvPr>
            <p:ph type="sldNum" sz="quarter" idx="12"/>
          </p:nvPr>
        </p:nvSpPr>
        <p:spPr/>
        <p:txBody>
          <a:bodyPr/>
          <a:lstStyle/>
          <a:p>
            <a:fld id="{C8F61FE3-DE01-46A0-A6BD-A8CC4CB2E572}" type="slidenum">
              <a:rPr lang="en-US" smtClean="0"/>
              <a:t>45</a:t>
            </a:fld>
            <a:endParaRPr lang="en-US" dirty="0"/>
          </a:p>
        </p:txBody>
      </p:sp>
    </p:spTree>
    <p:extLst>
      <p:ext uri="{BB962C8B-B14F-4D97-AF65-F5344CB8AC3E}">
        <p14:creationId xmlns:p14="http://schemas.microsoft.com/office/powerpoint/2010/main" val="347567912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r>
              <a:rPr lang="en-US" dirty="0" smtClean="0"/>
              <a:t>Cameron L. Hess </a:t>
            </a:r>
          </a:p>
          <a:p>
            <a:pPr marL="0" indent="0">
              <a:buNone/>
            </a:pPr>
            <a:r>
              <a:rPr lang="en-US" i="1" dirty="0">
                <a:solidFill>
                  <a:srgbClr val="0070C0"/>
                </a:solidFill>
              </a:rPr>
              <a:t> </a:t>
            </a:r>
            <a:r>
              <a:rPr lang="en-US" i="1" dirty="0" smtClean="0">
                <a:solidFill>
                  <a:srgbClr val="0070C0"/>
                </a:solidFill>
              </a:rPr>
              <a:t> </a:t>
            </a:r>
            <a:r>
              <a:rPr lang="en-US" i="1" dirty="0" smtClean="0">
                <a:solidFill>
                  <a:srgbClr val="0070C0"/>
                </a:solidFill>
                <a:hlinkClick r:id="rId2"/>
              </a:rPr>
              <a:t>chess@wkblaw.com</a:t>
            </a:r>
            <a:endParaRPr lang="en-US" i="1" dirty="0" smtClean="0">
              <a:solidFill>
                <a:srgbClr val="0070C0"/>
              </a:solidFill>
            </a:endParaRPr>
          </a:p>
          <a:p>
            <a:pPr marL="0" indent="0">
              <a:buNone/>
            </a:pPr>
            <a:r>
              <a:rPr lang="en-US" i="1" dirty="0"/>
              <a:t> </a:t>
            </a:r>
            <a:r>
              <a:rPr lang="en-US" i="1" dirty="0" smtClean="0"/>
              <a:t> (916) 920-5286 x 810</a:t>
            </a:r>
            <a:endParaRPr lang="en-US" i="1" dirty="0"/>
          </a:p>
        </p:txBody>
      </p:sp>
      <p:sp>
        <p:nvSpPr>
          <p:cNvPr id="4" name="Date Placeholder 3"/>
          <p:cNvSpPr>
            <a:spLocks noGrp="1"/>
          </p:cNvSpPr>
          <p:nvPr>
            <p:ph type="dt" sz="half" idx="10"/>
          </p:nvPr>
        </p:nvSpPr>
        <p:spPr/>
        <p:txBody>
          <a:bodyPr/>
          <a:lstStyle/>
          <a:p>
            <a:r>
              <a:rPr lang="en-US" smtClean="0"/>
              <a:t>4/19/2018</a:t>
            </a:r>
            <a:endParaRPr lang="en-US" dirty="0"/>
          </a:p>
        </p:txBody>
      </p:sp>
      <p:sp>
        <p:nvSpPr>
          <p:cNvPr id="5" name="Slide Number Placeholder 4"/>
          <p:cNvSpPr>
            <a:spLocks noGrp="1"/>
          </p:cNvSpPr>
          <p:nvPr>
            <p:ph type="sldNum" sz="quarter" idx="12"/>
          </p:nvPr>
        </p:nvSpPr>
        <p:spPr/>
        <p:txBody>
          <a:bodyPr/>
          <a:lstStyle/>
          <a:p>
            <a:fld id="{C8F61FE3-DE01-46A0-A6BD-A8CC4CB2E572}" type="slidenum">
              <a:rPr lang="en-US" smtClean="0"/>
              <a:t>46</a:t>
            </a:fld>
            <a:endParaRPr lang="en-US" dirty="0"/>
          </a:p>
        </p:txBody>
      </p:sp>
    </p:spTree>
    <p:extLst>
      <p:ext uri="{BB962C8B-B14F-4D97-AF65-F5344CB8AC3E}">
        <p14:creationId xmlns:p14="http://schemas.microsoft.com/office/powerpoint/2010/main" val="1118586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General Provisions</a:t>
            </a:r>
            <a:endParaRPr lang="en-US" dirty="0"/>
          </a:p>
        </p:txBody>
      </p:sp>
      <p:sp>
        <p:nvSpPr>
          <p:cNvPr id="2" name="Content Placeholder 1"/>
          <p:cNvSpPr>
            <a:spLocks noGrp="1"/>
          </p:cNvSpPr>
          <p:nvPr>
            <p:ph idx="1"/>
          </p:nvPr>
        </p:nvSpPr>
        <p:spPr>
          <a:xfrm>
            <a:off x="872067" y="1828800"/>
            <a:ext cx="7408333" cy="4297363"/>
          </a:xfrm>
        </p:spPr>
        <p:txBody>
          <a:bodyPr>
            <a:normAutofit/>
          </a:bodyPr>
          <a:lstStyle/>
          <a:p>
            <a:r>
              <a:rPr lang="en-US" sz="2600" u="sng" dirty="0" smtClean="0"/>
              <a:t>Changes </a:t>
            </a:r>
            <a:endParaRPr lang="en-US" sz="2600" dirty="0" smtClean="0"/>
          </a:p>
          <a:p>
            <a:pPr lvl="1"/>
            <a:r>
              <a:rPr lang="en-US" sz="2600" dirty="0" smtClean="0"/>
              <a:t>All trade/business activities eligible if not specified services (not just  “</a:t>
            </a:r>
            <a:r>
              <a:rPr lang="en-US" sz="2600" i="1" dirty="0" smtClean="0"/>
              <a:t>production</a:t>
            </a:r>
            <a:r>
              <a:rPr lang="en-US" sz="2600" dirty="0" smtClean="0"/>
              <a:t>”)</a:t>
            </a:r>
            <a:endParaRPr lang="en-US" sz="2600" dirty="0" smtClean="0"/>
          </a:p>
          <a:p>
            <a:pPr lvl="1"/>
            <a:r>
              <a:rPr lang="en-US" sz="2600" dirty="0" smtClean="0"/>
              <a:t>Alternatives to 50</a:t>
            </a:r>
            <a:r>
              <a:rPr lang="en-US" sz="2600" dirty="0" smtClean="0"/>
              <a:t>% </a:t>
            </a:r>
            <a:r>
              <a:rPr lang="en-US" sz="2600" dirty="0" smtClean="0"/>
              <a:t>Wage </a:t>
            </a:r>
            <a:r>
              <a:rPr lang="en-US" sz="2600" dirty="0" smtClean="0"/>
              <a:t>L</a:t>
            </a:r>
            <a:r>
              <a:rPr lang="en-US" sz="2600" dirty="0" smtClean="0"/>
              <a:t>imit</a:t>
            </a:r>
            <a:endParaRPr lang="en-US" sz="2600" dirty="0" smtClean="0"/>
          </a:p>
          <a:p>
            <a:pPr lvl="2"/>
            <a:r>
              <a:rPr lang="en-US" sz="2600" dirty="0" smtClean="0"/>
              <a:t>25% wage + 2.5% qualified property basis limit</a:t>
            </a:r>
          </a:p>
          <a:p>
            <a:pPr lvl="2"/>
            <a:r>
              <a:rPr lang="en-US" sz="2600" b="1" i="1" dirty="0" smtClean="0"/>
              <a:t>Small Taxpayer Exception - no limit</a:t>
            </a:r>
          </a:p>
          <a:p>
            <a:pPr lvl="1"/>
            <a:r>
              <a:rPr lang="en-US" sz="2600" dirty="0" smtClean="0"/>
              <a:t>C Corporations ineligible (21% tax rate instead)</a:t>
            </a:r>
            <a:endParaRPr lang="en-US" sz="2600" dirty="0"/>
          </a:p>
          <a:p>
            <a:pPr lvl="1"/>
            <a:endParaRPr lang="en-US" dirty="0"/>
          </a:p>
        </p:txBody>
      </p:sp>
      <p:sp>
        <p:nvSpPr>
          <p:cNvPr id="4" name="Date Placeholder 3"/>
          <p:cNvSpPr>
            <a:spLocks noGrp="1"/>
          </p:cNvSpPr>
          <p:nvPr>
            <p:ph type="dt" sz="half" idx="10"/>
          </p:nvPr>
        </p:nvSpPr>
        <p:spPr/>
        <p:txBody>
          <a:bodyPr/>
          <a:lstStyle/>
          <a:p>
            <a:r>
              <a:rPr lang="en-US" smtClean="0"/>
              <a:t>4/19/2018</a:t>
            </a:r>
            <a:endParaRPr lang="en-US"/>
          </a:p>
        </p:txBody>
      </p:sp>
      <p:sp>
        <p:nvSpPr>
          <p:cNvPr id="5" name="Slide Number Placeholder 4"/>
          <p:cNvSpPr>
            <a:spLocks noGrp="1"/>
          </p:cNvSpPr>
          <p:nvPr>
            <p:ph type="sldNum" sz="quarter" idx="12"/>
          </p:nvPr>
        </p:nvSpPr>
        <p:spPr/>
        <p:txBody>
          <a:bodyPr/>
          <a:lstStyle/>
          <a:p>
            <a:fld id="{C8F61FE3-DE01-46A0-A6BD-A8CC4CB2E572}" type="slidenum">
              <a:rPr lang="en-US" smtClean="0"/>
              <a:t>5</a:t>
            </a:fld>
            <a:endParaRPr lang="en-US"/>
          </a:p>
        </p:txBody>
      </p:sp>
    </p:spTree>
    <p:extLst>
      <p:ext uri="{BB962C8B-B14F-4D97-AF65-F5344CB8AC3E}">
        <p14:creationId xmlns:p14="http://schemas.microsoft.com/office/powerpoint/2010/main" val="36597758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General Provisions</a:t>
            </a:r>
            <a:endParaRPr lang="en-US" dirty="0"/>
          </a:p>
        </p:txBody>
      </p:sp>
      <p:sp>
        <p:nvSpPr>
          <p:cNvPr id="2" name="Content Placeholder 1"/>
          <p:cNvSpPr>
            <a:spLocks noGrp="1"/>
          </p:cNvSpPr>
          <p:nvPr>
            <p:ph idx="1"/>
          </p:nvPr>
        </p:nvSpPr>
        <p:spPr>
          <a:xfrm>
            <a:off x="872067" y="1828800"/>
            <a:ext cx="7408333" cy="4297363"/>
          </a:xfrm>
        </p:spPr>
        <p:txBody>
          <a:bodyPr>
            <a:normAutofit/>
          </a:bodyPr>
          <a:lstStyle/>
          <a:p>
            <a:r>
              <a:rPr lang="en-US" b="1" i="1" dirty="0" smtClean="0"/>
              <a:t>Qualifying Businesses</a:t>
            </a:r>
          </a:p>
          <a:p>
            <a:pPr lvl="1"/>
            <a:r>
              <a:rPr lang="en-US" sz="2200" dirty="0" smtClean="0"/>
              <a:t>Trade or Business</a:t>
            </a:r>
          </a:p>
          <a:p>
            <a:pPr lvl="1"/>
            <a:r>
              <a:rPr lang="en-US" sz="2200" dirty="0" smtClean="0"/>
              <a:t>Carried on by Taxpayer</a:t>
            </a:r>
          </a:p>
          <a:p>
            <a:pPr lvl="1"/>
            <a:r>
              <a:rPr lang="en-US" sz="2200" dirty="0" smtClean="0"/>
              <a:t>Activities within the United States</a:t>
            </a:r>
          </a:p>
          <a:p>
            <a:pPr lvl="1"/>
            <a:r>
              <a:rPr lang="en-US" sz="2200" b="1" dirty="0" smtClean="0"/>
              <a:t>Excludes</a:t>
            </a:r>
            <a:r>
              <a:rPr lang="en-US" sz="2200" dirty="0" smtClean="0"/>
              <a:t> Specified </a:t>
            </a:r>
            <a:r>
              <a:rPr lang="en-US" sz="2200" dirty="0" smtClean="0"/>
              <a:t>Services</a:t>
            </a:r>
            <a:endParaRPr lang="en-US" sz="2200" dirty="0" smtClean="0"/>
          </a:p>
          <a:p>
            <a:pPr lvl="2"/>
            <a:r>
              <a:rPr lang="en-US" sz="2200" dirty="0" smtClean="0"/>
              <a:t>Not §1202(e)(4) Services (except architects/engineers)</a:t>
            </a:r>
          </a:p>
          <a:p>
            <a:pPr lvl="2"/>
            <a:r>
              <a:rPr lang="en-US" sz="2200" dirty="0" smtClean="0"/>
              <a:t>Not investment </a:t>
            </a:r>
            <a:r>
              <a:rPr lang="en-US" sz="2200" dirty="0" smtClean="0"/>
              <a:t>management (See </a:t>
            </a:r>
            <a:r>
              <a:rPr lang="en-US" sz="2200" i="1" u="sng" dirty="0" smtClean="0"/>
              <a:t>Lenders</a:t>
            </a:r>
            <a:r>
              <a:rPr lang="en-US" sz="2200" dirty="0" smtClean="0"/>
              <a:t>), </a:t>
            </a:r>
            <a:r>
              <a:rPr lang="en-US" sz="2200" dirty="0" smtClean="0"/>
              <a:t>trader/dealer in securities, commodities.</a:t>
            </a:r>
          </a:p>
          <a:p>
            <a:pPr lvl="2"/>
            <a:r>
              <a:rPr lang="en-US" sz="2200" dirty="0" smtClean="0"/>
              <a:t>Small Taxpayers </a:t>
            </a:r>
            <a:r>
              <a:rPr lang="en-US" sz="2200" b="1" u="sng" dirty="0" smtClean="0"/>
              <a:t>can</a:t>
            </a:r>
            <a:r>
              <a:rPr lang="en-US" sz="2200" dirty="0" smtClean="0"/>
              <a:t> engage in </a:t>
            </a:r>
            <a:r>
              <a:rPr lang="en-US" sz="2200" dirty="0" smtClean="0"/>
              <a:t>§1202(e)(4) Services </a:t>
            </a:r>
            <a:r>
              <a:rPr lang="en-US" sz="2200" dirty="0" smtClean="0">
                <a:latin typeface="Arial Narrow" panose="020B0606020202030204" pitchFamily="34" charset="0"/>
              </a:rPr>
              <a:t>(investment managers/traders/dealers never eligible)</a:t>
            </a:r>
            <a:endParaRPr lang="en-US" sz="2200" dirty="0">
              <a:latin typeface="Arial Narrow" panose="020B0606020202030204" pitchFamily="34" charset="0"/>
            </a:endParaRPr>
          </a:p>
        </p:txBody>
      </p:sp>
      <p:sp>
        <p:nvSpPr>
          <p:cNvPr id="4" name="Date Placeholder 3"/>
          <p:cNvSpPr>
            <a:spLocks noGrp="1"/>
          </p:cNvSpPr>
          <p:nvPr>
            <p:ph type="dt" sz="half" idx="10"/>
          </p:nvPr>
        </p:nvSpPr>
        <p:spPr/>
        <p:txBody>
          <a:bodyPr/>
          <a:lstStyle/>
          <a:p>
            <a:r>
              <a:rPr lang="en-US" smtClean="0"/>
              <a:t>4/19/2018</a:t>
            </a:r>
            <a:endParaRPr lang="en-US"/>
          </a:p>
        </p:txBody>
      </p:sp>
      <p:sp>
        <p:nvSpPr>
          <p:cNvPr id="5" name="Slide Number Placeholder 4"/>
          <p:cNvSpPr>
            <a:spLocks noGrp="1"/>
          </p:cNvSpPr>
          <p:nvPr>
            <p:ph type="sldNum" sz="quarter" idx="12"/>
          </p:nvPr>
        </p:nvSpPr>
        <p:spPr/>
        <p:txBody>
          <a:bodyPr/>
          <a:lstStyle/>
          <a:p>
            <a:fld id="{C8F61FE3-DE01-46A0-A6BD-A8CC4CB2E572}" type="slidenum">
              <a:rPr lang="en-US" smtClean="0"/>
              <a:t>6</a:t>
            </a:fld>
            <a:endParaRPr lang="en-US"/>
          </a:p>
        </p:txBody>
      </p:sp>
    </p:spTree>
    <p:extLst>
      <p:ext uri="{BB962C8B-B14F-4D97-AF65-F5344CB8AC3E}">
        <p14:creationId xmlns:p14="http://schemas.microsoft.com/office/powerpoint/2010/main" val="34205967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Former Form 8903 (lines 1 – 13)</a:t>
            </a:r>
            <a:endParaRPr lang="en-US"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1416606"/>
            <a:ext cx="7315200" cy="4709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Date Placeholder 2"/>
          <p:cNvSpPr>
            <a:spLocks noGrp="1"/>
          </p:cNvSpPr>
          <p:nvPr>
            <p:ph type="dt" sz="half" idx="10"/>
          </p:nvPr>
        </p:nvSpPr>
        <p:spPr/>
        <p:txBody>
          <a:bodyPr/>
          <a:lstStyle/>
          <a:p>
            <a:r>
              <a:rPr lang="en-US" smtClean="0"/>
              <a:t>4/19/2018</a:t>
            </a:r>
            <a:endParaRPr lang="en-US" dirty="0"/>
          </a:p>
        </p:txBody>
      </p:sp>
      <p:sp>
        <p:nvSpPr>
          <p:cNvPr id="4" name="Slide Number Placeholder 3"/>
          <p:cNvSpPr>
            <a:spLocks noGrp="1"/>
          </p:cNvSpPr>
          <p:nvPr>
            <p:ph type="sldNum" sz="quarter" idx="12"/>
          </p:nvPr>
        </p:nvSpPr>
        <p:spPr/>
        <p:txBody>
          <a:bodyPr/>
          <a:lstStyle/>
          <a:p>
            <a:fld id="{C8F61FE3-DE01-46A0-A6BD-A8CC4CB2E572}" type="slidenum">
              <a:rPr lang="en-US" smtClean="0"/>
              <a:t>7</a:t>
            </a:fld>
            <a:endParaRPr lang="en-US" dirty="0"/>
          </a:p>
        </p:txBody>
      </p:sp>
    </p:spTree>
    <p:extLst>
      <p:ext uri="{BB962C8B-B14F-4D97-AF65-F5344CB8AC3E}">
        <p14:creationId xmlns:p14="http://schemas.microsoft.com/office/powerpoint/2010/main" val="433460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Predicted New Form (Pt 1)</a:t>
            </a:r>
            <a:r>
              <a:rPr lang="en-US" sz="2000" b="1" dirty="0" smtClean="0"/>
              <a:t>NOT ACTUAL FORM</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63749512"/>
              </p:ext>
            </p:extLst>
          </p:nvPr>
        </p:nvGraphicFramePr>
        <p:xfrm>
          <a:off x="609600" y="1828798"/>
          <a:ext cx="8077199" cy="4525109"/>
        </p:xfrm>
        <a:graphic>
          <a:graphicData uri="http://schemas.openxmlformats.org/drawingml/2006/table">
            <a:tbl>
              <a:tblPr firstRow="1" firstCol="1" bandRow="1">
                <a:tableStyleId>{5940675A-B579-460E-94D1-54222C63F5DA}</a:tableStyleId>
              </a:tblPr>
              <a:tblGrid>
                <a:gridCol w="336550"/>
                <a:gridCol w="6216650"/>
                <a:gridCol w="312420"/>
                <a:gridCol w="942340"/>
                <a:gridCol w="269239"/>
              </a:tblGrid>
              <a:tr h="318950">
                <a:tc>
                  <a:txBody>
                    <a:bodyPr/>
                    <a:lstStyle/>
                    <a:p>
                      <a:pPr marL="0" marR="0" algn="r">
                        <a:spcBef>
                          <a:spcPts val="0"/>
                        </a:spcBef>
                        <a:spcAft>
                          <a:spcPts val="0"/>
                        </a:spcAft>
                      </a:pPr>
                      <a:r>
                        <a:rPr lang="en-US" sz="1600" b="1" dirty="0">
                          <a:effectLst/>
                          <a:latin typeface="Arial Unicode MS" panose="020B0604020202020204" pitchFamily="34" charset="-128"/>
                          <a:ea typeface="Arial Unicode MS" panose="020B0604020202020204" pitchFamily="34" charset="-128"/>
                          <a:cs typeface="Arial Unicode MS" panose="020B0604020202020204" pitchFamily="34" charset="-128"/>
                        </a:rPr>
                        <a:t>1.</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600" dirty="0">
                          <a:effectLst/>
                          <a:latin typeface="Arial Unicode MS" panose="020B0604020202020204" pitchFamily="34" charset="-128"/>
                          <a:ea typeface="Arial Unicode MS" panose="020B0604020202020204" pitchFamily="34" charset="-128"/>
                          <a:cs typeface="Arial Unicode MS" panose="020B0604020202020204" pitchFamily="34" charset="-128"/>
                        </a:rPr>
                        <a:t>Qualified Business </a:t>
                      </a:r>
                      <a:r>
                        <a:rPr lang="en-US" sz="1600"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Activities Income </a:t>
                      </a:r>
                      <a:r>
                        <a:rPr lang="en-US" sz="1600" dirty="0">
                          <a:effectLst/>
                          <a:latin typeface="Arial Unicode MS" panose="020B0604020202020204" pitchFamily="34" charset="-128"/>
                          <a:ea typeface="Arial Unicode MS" panose="020B0604020202020204" pitchFamily="34" charset="-128"/>
                          <a:cs typeface="Arial Unicode MS" panose="020B0604020202020204" pitchFamily="34" charset="-128"/>
                        </a:rPr>
                        <a:t>(from worksheet 1)</a:t>
                      </a:r>
                    </a:p>
                  </a:txBody>
                  <a:tcPr marL="68580" marR="68580" marT="0" marB="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b="1"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1.</a:t>
                      </a:r>
                      <a:endParaRPr lang="en-US" sz="1400" b="1"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gn="l">
                        <a:spcBef>
                          <a:spcPts val="0"/>
                        </a:spcBef>
                        <a:spcAft>
                          <a:spcPts val="0"/>
                        </a:spcAft>
                      </a:pPr>
                      <a:r>
                        <a:rPr lang="en-US" sz="1200" dirty="0">
                          <a:effectLst/>
                        </a:rPr>
                        <a:t> </a:t>
                      </a:r>
                      <a:endParaRPr lang="en-US" sz="12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200">
                          <a:effectLst/>
                        </a:rPr>
                        <a:t> </a:t>
                      </a:r>
                      <a:endParaRPr lang="en-US" sz="1200">
                        <a:effectLst/>
                        <a:latin typeface="Times New Roman"/>
                        <a:ea typeface="Times New Roman"/>
                      </a:endParaRPr>
                    </a:p>
                  </a:txBody>
                  <a:tcPr marL="68580" marR="68580" marT="0" marB="0"/>
                </a:tc>
              </a:tr>
              <a:tr h="318951">
                <a:tc rowSpan="2">
                  <a:txBody>
                    <a:bodyPr/>
                    <a:lstStyle/>
                    <a:p>
                      <a:pPr marL="0" marR="0" algn="r">
                        <a:spcBef>
                          <a:spcPts val="0"/>
                        </a:spcBef>
                        <a:spcAft>
                          <a:spcPts val="0"/>
                        </a:spcAft>
                      </a:pPr>
                      <a:r>
                        <a:rPr lang="en-US" sz="1600" b="1" dirty="0">
                          <a:effectLst/>
                          <a:latin typeface="Arial Unicode MS" panose="020B0604020202020204" pitchFamily="34" charset="-128"/>
                          <a:ea typeface="Arial Unicode MS" panose="020B0604020202020204" pitchFamily="34" charset="-128"/>
                          <a:cs typeface="Arial Unicode MS" panose="020B0604020202020204" pitchFamily="34" charset="-128"/>
                        </a:rPr>
                        <a:t>2.</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marL="0" marR="0">
                        <a:spcBef>
                          <a:spcPts val="0"/>
                        </a:spcBef>
                        <a:spcAft>
                          <a:spcPts val="0"/>
                        </a:spcAft>
                      </a:pPr>
                      <a:r>
                        <a:rPr lang="en-US" sz="1600" dirty="0">
                          <a:effectLst/>
                          <a:latin typeface="Arial Unicode MS" panose="020B0604020202020204" pitchFamily="34" charset="-128"/>
                          <a:ea typeface="Arial Unicode MS" panose="020B0604020202020204" pitchFamily="34" charset="-128"/>
                          <a:cs typeface="Arial Unicode MS" panose="020B0604020202020204" pitchFamily="34" charset="-128"/>
                        </a:rPr>
                        <a:t>Qualified Business Income from Estates, Trusts and certain partnerships &amp; S Corporations (from worksheet 2)</a:t>
                      </a:r>
                    </a:p>
                  </a:txBody>
                  <a:tcPr marL="68580" marR="68580" marT="0" marB="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r">
                        <a:spcBef>
                          <a:spcPts val="0"/>
                        </a:spcBef>
                        <a:spcAft>
                          <a:spcPts val="0"/>
                        </a:spcAft>
                      </a:pPr>
                      <a:endParaRPr lang="en-US" sz="1400" b="1"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1">
                        <a:lumMod val="50000"/>
                        <a:lumOff val="50000"/>
                      </a:schemeClr>
                    </a:solidFill>
                  </a:tcPr>
                </a:tc>
                <a:tc rowSpan="2">
                  <a:txBody>
                    <a:bodyPr/>
                    <a:lstStyle/>
                    <a:p>
                      <a:pPr marL="0" marR="0" algn="l">
                        <a:spcBef>
                          <a:spcPts val="0"/>
                        </a:spcBef>
                        <a:spcAft>
                          <a:spcPts val="0"/>
                        </a:spcAft>
                      </a:pPr>
                      <a:r>
                        <a:rPr lang="en-US" sz="1200" dirty="0">
                          <a:effectLst/>
                        </a:rPr>
                        <a:t> </a:t>
                      </a:r>
                      <a:endParaRPr lang="en-US" sz="12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tcPr>
                </a:tc>
                <a:tc rowSpan="2">
                  <a:txBody>
                    <a:bodyPr/>
                    <a:lstStyle/>
                    <a:p>
                      <a:pPr marL="0" marR="0" algn="r">
                        <a:spcBef>
                          <a:spcPts val="0"/>
                        </a:spcBef>
                        <a:spcAft>
                          <a:spcPts val="0"/>
                        </a:spcAft>
                      </a:pPr>
                      <a:r>
                        <a:rPr lang="en-US" sz="1200">
                          <a:effectLst/>
                        </a:rPr>
                        <a:t> </a:t>
                      </a:r>
                      <a:endParaRPr lang="en-US" sz="1200">
                        <a:effectLst/>
                        <a:latin typeface="Times New Roman"/>
                        <a:ea typeface="Times New Roman"/>
                      </a:endParaRPr>
                    </a:p>
                  </a:txBody>
                  <a:tcPr marL="68580" marR="68580" marT="0" marB="0"/>
                </a:tc>
              </a:tr>
              <a:tr h="318951">
                <a:tc vMerge="1">
                  <a:txBody>
                    <a:bodyPr/>
                    <a:lstStyle/>
                    <a:p>
                      <a:endParaRPr lang="en-US"/>
                    </a:p>
                  </a:txBody>
                  <a:tcPr/>
                </a:tc>
                <a:tc vMerge="1">
                  <a:txBody>
                    <a:bodyPr/>
                    <a:lstStyle/>
                    <a:p>
                      <a:endParaRPr lang="en-US"/>
                    </a:p>
                  </a:txBody>
                  <a:tcPr/>
                </a:tc>
                <a:tc>
                  <a:txBody>
                    <a:bodyPr/>
                    <a:lstStyle/>
                    <a:p>
                      <a:pPr marL="0" marR="0" algn="r">
                        <a:spcBef>
                          <a:spcPts val="0"/>
                        </a:spcBef>
                        <a:spcAft>
                          <a:spcPts val="0"/>
                        </a:spcAft>
                      </a:pPr>
                      <a:r>
                        <a:rPr lang="en-US" sz="1400" b="1"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2.</a:t>
                      </a:r>
                      <a:endParaRPr lang="en-US" sz="1400" b="1"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vMerge="1">
                  <a:txBody>
                    <a:bodyPr/>
                    <a:lstStyle/>
                    <a:p>
                      <a:endParaRPr lang="en-US"/>
                    </a:p>
                  </a:txBody>
                  <a:tcPr/>
                </a:tc>
                <a:tc vMerge="1">
                  <a:txBody>
                    <a:bodyPr/>
                    <a:lstStyle/>
                    <a:p>
                      <a:endParaRPr lang="en-US"/>
                    </a:p>
                  </a:txBody>
                  <a:tcPr/>
                </a:tc>
              </a:tr>
              <a:tr h="276424">
                <a:tc rowSpan="2">
                  <a:txBody>
                    <a:bodyPr/>
                    <a:lstStyle/>
                    <a:p>
                      <a:pPr marL="0" marR="0" algn="r">
                        <a:spcBef>
                          <a:spcPts val="0"/>
                        </a:spcBef>
                        <a:spcAft>
                          <a:spcPts val="0"/>
                        </a:spcAft>
                      </a:pPr>
                      <a:r>
                        <a:rPr lang="en-US" sz="1600" b="1" dirty="0">
                          <a:effectLst/>
                          <a:latin typeface="Arial Unicode MS" panose="020B0604020202020204" pitchFamily="34" charset="-128"/>
                          <a:ea typeface="Arial Unicode MS" panose="020B0604020202020204" pitchFamily="34" charset="-128"/>
                          <a:cs typeface="Arial Unicode MS" panose="020B0604020202020204" pitchFamily="34" charset="-128"/>
                        </a:rPr>
                        <a:t>3.</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marL="0" marR="0">
                        <a:spcBef>
                          <a:spcPts val="0"/>
                        </a:spcBef>
                        <a:spcAft>
                          <a:spcPts val="0"/>
                        </a:spcAft>
                      </a:pPr>
                      <a:r>
                        <a:rPr lang="en-US" sz="1600" dirty="0">
                          <a:effectLst/>
                          <a:latin typeface="Arial Unicode MS" panose="020B0604020202020204" pitchFamily="34" charset="-128"/>
                          <a:ea typeface="Arial Unicode MS" panose="020B0604020202020204" pitchFamily="34" charset="-128"/>
                          <a:cs typeface="Arial Unicode MS" panose="020B0604020202020204" pitchFamily="34" charset="-128"/>
                        </a:rPr>
                        <a:t>Add lines 1 and 2.  Estates and trusts, go to line 4, all others skip line 9.</a:t>
                      </a:r>
                    </a:p>
                  </a:txBody>
                  <a:tcPr marL="68580" marR="68580" marT="0" marB="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r">
                        <a:spcBef>
                          <a:spcPts val="0"/>
                        </a:spcBef>
                        <a:spcAft>
                          <a:spcPts val="0"/>
                        </a:spcAft>
                      </a:pPr>
                      <a:endParaRPr lang="en-US" sz="1400" b="1" dirty="0" smtClean="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1">
                        <a:lumMod val="50000"/>
                        <a:lumOff val="50000"/>
                      </a:schemeClr>
                    </a:solidFill>
                  </a:tcPr>
                </a:tc>
                <a:tc rowSpan="2">
                  <a:txBody>
                    <a:bodyPr/>
                    <a:lstStyle/>
                    <a:p>
                      <a:pPr marL="0" marR="0" algn="l">
                        <a:spcBef>
                          <a:spcPts val="0"/>
                        </a:spcBef>
                        <a:spcAft>
                          <a:spcPts val="0"/>
                        </a:spcAft>
                      </a:pPr>
                      <a:r>
                        <a:rPr lang="en-US" sz="1200" dirty="0">
                          <a:effectLst/>
                        </a:rPr>
                        <a:t> </a:t>
                      </a:r>
                      <a:endParaRPr lang="en-US" sz="12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tcPr>
                </a:tc>
                <a:tc rowSpan="2">
                  <a:txBody>
                    <a:bodyPr/>
                    <a:lstStyle/>
                    <a:p>
                      <a:pPr marL="0" marR="0" algn="r">
                        <a:spcBef>
                          <a:spcPts val="0"/>
                        </a:spcBef>
                        <a:spcAft>
                          <a:spcPts val="0"/>
                        </a:spcAft>
                      </a:pPr>
                      <a:r>
                        <a:rPr lang="en-US" sz="1200">
                          <a:effectLst/>
                        </a:rPr>
                        <a:t> </a:t>
                      </a:r>
                      <a:endParaRPr lang="en-US" sz="1200">
                        <a:effectLst/>
                        <a:latin typeface="Times New Roman"/>
                        <a:ea typeface="Times New Roman"/>
                      </a:endParaRPr>
                    </a:p>
                  </a:txBody>
                  <a:tcPr marL="68580" marR="68580" marT="0" marB="0"/>
                </a:tc>
              </a:tr>
              <a:tr h="276424">
                <a:tc vMerge="1">
                  <a:txBody>
                    <a:bodyPr/>
                    <a:lstStyle/>
                    <a:p>
                      <a:endParaRPr lang="en-US"/>
                    </a:p>
                  </a:txBody>
                  <a:tcPr/>
                </a:tc>
                <a:tc vMerge="1">
                  <a:txBody>
                    <a:bodyPr/>
                    <a:lstStyle/>
                    <a:p>
                      <a:endParaRPr lang="en-US"/>
                    </a:p>
                  </a:txBody>
                  <a:tcPr/>
                </a:tc>
                <a:tc>
                  <a:txBody>
                    <a:bodyPr/>
                    <a:lstStyle/>
                    <a:p>
                      <a:pPr marL="0" marR="0" algn="r">
                        <a:spcBef>
                          <a:spcPts val="0"/>
                        </a:spcBef>
                        <a:spcAft>
                          <a:spcPts val="0"/>
                        </a:spcAft>
                      </a:pPr>
                      <a:r>
                        <a:rPr lang="en-US" sz="1400" b="1"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vMerge="1">
                  <a:txBody>
                    <a:bodyPr/>
                    <a:lstStyle/>
                    <a:p>
                      <a:endParaRPr lang="en-US"/>
                    </a:p>
                  </a:txBody>
                  <a:tcPr/>
                </a:tc>
                <a:tc vMerge="1">
                  <a:txBody>
                    <a:bodyPr/>
                    <a:lstStyle/>
                    <a:p>
                      <a:endParaRPr lang="en-US"/>
                    </a:p>
                  </a:txBody>
                  <a:tcPr/>
                </a:tc>
              </a:tr>
              <a:tr h="276424">
                <a:tc rowSpan="2">
                  <a:txBody>
                    <a:bodyPr/>
                    <a:lstStyle/>
                    <a:p>
                      <a:pPr marL="0" marR="0" algn="r">
                        <a:spcBef>
                          <a:spcPts val="0"/>
                        </a:spcBef>
                        <a:spcAft>
                          <a:spcPts val="0"/>
                        </a:spcAft>
                      </a:pPr>
                      <a:r>
                        <a:rPr lang="en-US" sz="1600" b="1">
                          <a:effectLst/>
                          <a:latin typeface="Arial Unicode MS" panose="020B0604020202020204" pitchFamily="34" charset="-128"/>
                          <a:ea typeface="Arial Unicode MS" panose="020B0604020202020204" pitchFamily="34" charset="-128"/>
                          <a:cs typeface="Arial Unicode MS" panose="020B0604020202020204" pitchFamily="34" charset="-128"/>
                        </a:rPr>
                        <a:t>4.</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marL="0" marR="0">
                        <a:spcBef>
                          <a:spcPts val="0"/>
                        </a:spcBef>
                        <a:spcAft>
                          <a:spcPts val="0"/>
                        </a:spcAft>
                      </a:pPr>
                      <a:r>
                        <a:rPr lang="en-US" sz="1600" dirty="0">
                          <a:effectLst/>
                          <a:latin typeface="Arial Unicode MS" panose="020B0604020202020204" pitchFamily="34" charset="-128"/>
                          <a:ea typeface="Arial Unicode MS" panose="020B0604020202020204" pitchFamily="34" charset="-128"/>
                          <a:cs typeface="Arial Unicode MS" panose="020B0604020202020204" pitchFamily="34" charset="-128"/>
                        </a:rPr>
                        <a:t>Amount allocated to beneficiaries of the estate or trust (see instructions)</a:t>
                      </a:r>
                    </a:p>
                  </a:txBody>
                  <a:tcPr marL="68580" marR="68580" marT="0" marB="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r">
                        <a:spcBef>
                          <a:spcPts val="0"/>
                        </a:spcBef>
                        <a:spcAft>
                          <a:spcPts val="0"/>
                        </a:spcAft>
                      </a:pPr>
                      <a:endParaRPr lang="en-US" sz="1400" b="1" dirty="0" smtClean="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1">
                        <a:lumMod val="50000"/>
                        <a:lumOff val="50000"/>
                      </a:schemeClr>
                    </a:solidFill>
                  </a:tcPr>
                </a:tc>
                <a:tc rowSpan="2">
                  <a:txBody>
                    <a:bodyPr/>
                    <a:lstStyle/>
                    <a:p>
                      <a:pPr marL="0" marR="0" algn="l">
                        <a:spcBef>
                          <a:spcPts val="0"/>
                        </a:spcBef>
                        <a:spcAft>
                          <a:spcPts val="0"/>
                        </a:spcAft>
                      </a:pPr>
                      <a:r>
                        <a:rPr lang="en-US" sz="1200" dirty="0">
                          <a:effectLst/>
                        </a:rPr>
                        <a:t> </a:t>
                      </a:r>
                      <a:endParaRPr lang="en-US" sz="12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tcPr>
                </a:tc>
                <a:tc rowSpan="2">
                  <a:txBody>
                    <a:bodyPr/>
                    <a:lstStyle/>
                    <a:p>
                      <a:pPr marL="0" marR="0" algn="r">
                        <a:spcBef>
                          <a:spcPts val="0"/>
                        </a:spcBef>
                        <a:spcAft>
                          <a:spcPts val="0"/>
                        </a:spcAft>
                      </a:pPr>
                      <a:r>
                        <a:rPr lang="en-US" sz="1200">
                          <a:effectLst/>
                        </a:rPr>
                        <a:t> </a:t>
                      </a:r>
                      <a:endParaRPr lang="en-US" sz="1200">
                        <a:effectLst/>
                        <a:latin typeface="Times New Roman"/>
                        <a:ea typeface="Times New Roman"/>
                      </a:endParaRPr>
                    </a:p>
                  </a:txBody>
                  <a:tcPr marL="68580" marR="68580" marT="0" marB="0"/>
                </a:tc>
              </a:tr>
              <a:tr h="276424">
                <a:tc vMerge="1">
                  <a:txBody>
                    <a:bodyPr/>
                    <a:lstStyle/>
                    <a:p>
                      <a:endParaRPr lang="en-US"/>
                    </a:p>
                  </a:txBody>
                  <a:tcPr/>
                </a:tc>
                <a:tc vMerge="1">
                  <a:txBody>
                    <a:bodyPr/>
                    <a:lstStyle/>
                    <a:p>
                      <a:endParaRPr lang="en-US"/>
                    </a:p>
                  </a:txBody>
                  <a:tcPr/>
                </a:tc>
                <a:tc>
                  <a:txBody>
                    <a:bodyPr/>
                    <a:lstStyle/>
                    <a:p>
                      <a:pPr marL="0" marR="0" algn="r">
                        <a:spcBef>
                          <a:spcPts val="0"/>
                        </a:spcBef>
                        <a:spcAft>
                          <a:spcPts val="0"/>
                        </a:spcAft>
                      </a:pPr>
                      <a:r>
                        <a:rPr lang="en-US" sz="1400" b="1"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4.</a:t>
                      </a:r>
                      <a:endParaRPr lang="en-US" sz="1400" b="1"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vMerge="1">
                  <a:txBody>
                    <a:bodyPr/>
                    <a:lstStyle/>
                    <a:p>
                      <a:endParaRPr lang="en-US"/>
                    </a:p>
                  </a:txBody>
                  <a:tcPr/>
                </a:tc>
                <a:tc vMerge="1">
                  <a:txBody>
                    <a:bodyPr/>
                    <a:lstStyle/>
                    <a:p>
                      <a:endParaRPr lang="en-US"/>
                    </a:p>
                  </a:txBody>
                  <a:tcPr/>
                </a:tc>
              </a:tr>
              <a:tr h="318950">
                <a:tc>
                  <a:txBody>
                    <a:bodyPr/>
                    <a:lstStyle/>
                    <a:p>
                      <a:pPr marL="0" marR="0" algn="r">
                        <a:spcBef>
                          <a:spcPts val="0"/>
                        </a:spcBef>
                        <a:spcAft>
                          <a:spcPts val="0"/>
                        </a:spcAft>
                      </a:pPr>
                      <a:r>
                        <a:rPr lang="en-US" sz="1600" b="1" dirty="0">
                          <a:effectLst/>
                          <a:latin typeface="Arial Unicode MS" panose="020B0604020202020204" pitchFamily="34" charset="-128"/>
                          <a:ea typeface="Arial Unicode MS" panose="020B0604020202020204" pitchFamily="34" charset="-128"/>
                          <a:cs typeface="Arial Unicode MS" panose="020B0604020202020204" pitchFamily="34" charset="-128"/>
                        </a:rPr>
                        <a:t>5.</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600" dirty="0">
                          <a:effectLst/>
                          <a:latin typeface="Arial Unicode MS" panose="020B0604020202020204" pitchFamily="34" charset="-128"/>
                          <a:ea typeface="Arial Unicode MS" panose="020B0604020202020204" pitchFamily="34" charset="-128"/>
                          <a:cs typeface="Arial Unicode MS" panose="020B0604020202020204" pitchFamily="34" charset="-128"/>
                        </a:rPr>
                        <a:t>Add lines 3 and 4.</a:t>
                      </a:r>
                    </a:p>
                  </a:txBody>
                  <a:tcPr marL="68580" marR="68580" marT="0" marB="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b="1"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5.</a:t>
                      </a:r>
                      <a:endParaRPr lang="en-US" sz="1400" b="1"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gn="l">
                        <a:spcBef>
                          <a:spcPts val="0"/>
                        </a:spcBef>
                        <a:spcAft>
                          <a:spcPts val="0"/>
                        </a:spcAft>
                      </a:pPr>
                      <a:r>
                        <a:rPr lang="en-US" sz="1200" dirty="0">
                          <a:effectLst/>
                        </a:rPr>
                        <a:t> </a:t>
                      </a:r>
                      <a:endParaRPr lang="en-US" sz="12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200">
                          <a:effectLst/>
                        </a:rPr>
                        <a:t> </a:t>
                      </a:r>
                      <a:endParaRPr lang="en-US" sz="1200">
                        <a:effectLst/>
                        <a:latin typeface="Times New Roman"/>
                        <a:ea typeface="Times New Roman"/>
                      </a:endParaRPr>
                    </a:p>
                  </a:txBody>
                  <a:tcPr marL="68580" marR="68580" marT="0" marB="0"/>
                </a:tc>
              </a:tr>
              <a:tr h="1160181">
                <a:tc rowSpan="2">
                  <a:txBody>
                    <a:bodyPr/>
                    <a:lstStyle/>
                    <a:p>
                      <a:pPr marL="0" marR="0" algn="r">
                        <a:spcBef>
                          <a:spcPts val="0"/>
                        </a:spcBef>
                        <a:spcAft>
                          <a:spcPts val="0"/>
                        </a:spcAft>
                      </a:pPr>
                      <a:r>
                        <a:rPr lang="en-US" sz="1600" b="1" dirty="0">
                          <a:effectLst/>
                          <a:latin typeface="Arial Unicode MS" panose="020B0604020202020204" pitchFamily="34" charset="-128"/>
                          <a:ea typeface="Arial Unicode MS" panose="020B0604020202020204" pitchFamily="34" charset="-128"/>
                          <a:cs typeface="Arial Unicode MS" panose="020B0604020202020204" pitchFamily="34" charset="-128"/>
                        </a:rPr>
                        <a:t>6.</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marL="0" marR="0">
                        <a:spcBef>
                          <a:spcPts val="0"/>
                        </a:spcBef>
                        <a:spcAft>
                          <a:spcPts val="0"/>
                        </a:spcAft>
                      </a:pPr>
                      <a:r>
                        <a:rPr lang="en-US" sz="1600" b="1" i="1" dirty="0">
                          <a:effectLst/>
                          <a:latin typeface="Arial Unicode MS" panose="020B0604020202020204" pitchFamily="34" charset="-128"/>
                          <a:ea typeface="Arial Unicode MS" panose="020B0604020202020204" pitchFamily="34" charset="-128"/>
                          <a:cs typeface="Arial Unicode MS" panose="020B0604020202020204" pitchFamily="34" charset="-128"/>
                        </a:rPr>
                        <a:t>Income </a:t>
                      </a:r>
                      <a:r>
                        <a:rPr lang="en-US" sz="1600" b="1" i="1"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limitation:</a:t>
                      </a:r>
                      <a:endParaRPr lang="en-US" sz="1600" b="1" i="1"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marR="0">
                        <a:spcBef>
                          <a:spcPts val="0"/>
                        </a:spcBef>
                        <a:spcAft>
                          <a:spcPts val="0"/>
                        </a:spcAft>
                      </a:pPr>
                      <a:r>
                        <a:rPr lang="en-US" sz="160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1600" dirty="0">
                          <a:effectLst/>
                          <a:latin typeface="Arial Unicode MS" panose="020B0604020202020204" pitchFamily="34" charset="-128"/>
                          <a:ea typeface="Arial Unicode MS" panose="020B0604020202020204" pitchFamily="34" charset="-128"/>
                          <a:cs typeface="Arial Unicode MS" panose="020B0604020202020204" pitchFamily="34" charset="-128"/>
                          <a:sym typeface="Wingdings 2"/>
                        </a:rPr>
                        <a:t></a:t>
                      </a:r>
                      <a:r>
                        <a:rPr lang="en-US" sz="1600" dirty="0">
                          <a:effectLst/>
                          <a:latin typeface="Arial Unicode MS" panose="020B0604020202020204" pitchFamily="34" charset="-128"/>
                          <a:ea typeface="Arial Unicode MS" panose="020B0604020202020204" pitchFamily="34" charset="-128"/>
                          <a:cs typeface="Arial Unicode MS" panose="020B0604020202020204" pitchFamily="34" charset="-128"/>
                        </a:rPr>
                        <a:t> Individuals, estates and trust.  Enter your adjusted gross income computed without the qualified business income deduction.</a:t>
                      </a:r>
                    </a:p>
                    <a:p>
                      <a:pPr marL="0" marR="0">
                        <a:spcBef>
                          <a:spcPts val="0"/>
                        </a:spcBef>
                        <a:spcAft>
                          <a:spcPts val="0"/>
                        </a:spcAft>
                      </a:pPr>
                      <a:r>
                        <a:rPr lang="en-US" sz="1600" dirty="0">
                          <a:effectLst/>
                          <a:latin typeface="Arial Unicode MS" panose="020B0604020202020204" pitchFamily="34" charset="-128"/>
                          <a:ea typeface="Arial Unicode MS" panose="020B0604020202020204" pitchFamily="34" charset="-128"/>
                          <a:cs typeface="Arial Unicode MS" panose="020B0604020202020204" pitchFamily="34" charset="-128"/>
                          <a:sym typeface="Wingdings 2"/>
                        </a:rPr>
                        <a:t></a:t>
                      </a:r>
                      <a:r>
                        <a:rPr lang="en-US" sz="1600" dirty="0">
                          <a:effectLst/>
                          <a:latin typeface="Arial Unicode MS" panose="020B0604020202020204" pitchFamily="34" charset="-128"/>
                          <a:ea typeface="Arial Unicode MS" panose="020B0604020202020204" pitchFamily="34" charset="-128"/>
                          <a:cs typeface="Arial Unicode MS" panose="020B0604020202020204" pitchFamily="34" charset="-128"/>
                        </a:rPr>
                        <a:t> All others.  Enter your taxable income figured without the qualified business income deduction.</a:t>
                      </a:r>
                    </a:p>
                  </a:txBody>
                  <a:tcPr marL="68580" marR="68580" marT="0" marB="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r">
                        <a:spcBef>
                          <a:spcPts val="0"/>
                        </a:spcBef>
                        <a:spcAft>
                          <a:spcPts val="0"/>
                        </a:spcAft>
                      </a:pPr>
                      <a:endParaRPr lang="en-US" sz="1400" b="1" dirty="0" smtClean="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marR="0" algn="r">
                        <a:spcBef>
                          <a:spcPts val="0"/>
                        </a:spcBef>
                        <a:spcAft>
                          <a:spcPts val="0"/>
                        </a:spcAft>
                      </a:pPr>
                      <a:endParaRPr lang="en-US" sz="1400" b="1" dirty="0" smtClean="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marR="0" algn="r">
                        <a:spcBef>
                          <a:spcPts val="0"/>
                        </a:spcBef>
                        <a:spcAft>
                          <a:spcPts val="0"/>
                        </a:spcAft>
                      </a:pPr>
                      <a:endParaRPr lang="en-US" sz="1400" b="1" dirty="0" smtClean="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marL="0" marR="0" algn="r">
                        <a:spcBef>
                          <a:spcPts val="0"/>
                        </a:spcBef>
                        <a:spcAft>
                          <a:spcPts val="0"/>
                        </a:spcAft>
                      </a:pPr>
                      <a:endParaRPr lang="en-US" sz="1400" b="1" dirty="0" smtClean="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1">
                        <a:lumMod val="50000"/>
                        <a:lumOff val="50000"/>
                      </a:schemeClr>
                    </a:solidFill>
                  </a:tcPr>
                </a:tc>
                <a:tc rowSpan="2">
                  <a:txBody>
                    <a:bodyPr/>
                    <a:lstStyle/>
                    <a:p>
                      <a:pPr marL="0" marR="0" algn="l">
                        <a:spcBef>
                          <a:spcPts val="0"/>
                        </a:spcBef>
                        <a:spcAft>
                          <a:spcPts val="0"/>
                        </a:spcAft>
                      </a:pPr>
                      <a:r>
                        <a:rPr lang="en-US" sz="1200" dirty="0">
                          <a:effectLst/>
                        </a:rPr>
                        <a:t> </a:t>
                      </a:r>
                      <a:endParaRPr lang="en-US" sz="12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tcPr>
                </a:tc>
                <a:tc rowSpan="2">
                  <a:txBody>
                    <a:bodyPr/>
                    <a:lstStyle/>
                    <a:p>
                      <a:pPr marL="0" marR="0" algn="r">
                        <a:spcBef>
                          <a:spcPts val="0"/>
                        </a:spcBef>
                        <a:spcAft>
                          <a:spcPts val="0"/>
                        </a:spcAft>
                      </a:pPr>
                      <a:r>
                        <a:rPr lang="en-US" sz="1200">
                          <a:effectLst/>
                        </a:rPr>
                        <a:t> </a:t>
                      </a:r>
                      <a:endParaRPr lang="en-US" sz="1200">
                        <a:effectLst/>
                        <a:latin typeface="Times New Roman"/>
                        <a:ea typeface="Times New Roman"/>
                      </a:endParaRPr>
                    </a:p>
                  </a:txBody>
                  <a:tcPr marL="68580" marR="68580" marT="0" marB="0"/>
                </a:tc>
              </a:tr>
              <a:tr h="345530">
                <a:tc vMerge="1">
                  <a:txBody>
                    <a:bodyPr/>
                    <a:lstStyle/>
                    <a:p>
                      <a:endParaRPr lang="en-US"/>
                    </a:p>
                  </a:txBody>
                  <a:tcPr/>
                </a:tc>
                <a:tc vMerge="1">
                  <a:txBody>
                    <a:bodyPr/>
                    <a:lstStyle/>
                    <a:p>
                      <a:endParaRPr lang="en-US"/>
                    </a:p>
                  </a:txBody>
                  <a:tcPr/>
                </a:tc>
                <a:tc>
                  <a:txBody>
                    <a:bodyPr/>
                    <a:lstStyle/>
                    <a:p>
                      <a:pPr marL="0" marR="0" algn="r">
                        <a:spcBef>
                          <a:spcPts val="0"/>
                        </a:spcBef>
                        <a:spcAft>
                          <a:spcPts val="0"/>
                        </a:spcAft>
                      </a:pPr>
                      <a:r>
                        <a:rPr lang="en-US" sz="1400" b="1"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vMerge="1">
                  <a:txBody>
                    <a:bodyPr/>
                    <a:lstStyle/>
                    <a:p>
                      <a:endParaRPr lang="en-US"/>
                    </a:p>
                  </a:txBody>
                  <a:tcPr/>
                </a:tc>
                <a:tc vMerge="1">
                  <a:txBody>
                    <a:bodyPr/>
                    <a:lstStyle/>
                    <a:p>
                      <a:endParaRPr lang="en-US"/>
                    </a:p>
                  </a:txBody>
                  <a:tcPr/>
                </a:tc>
              </a:tr>
              <a:tr h="318950">
                <a:tc>
                  <a:txBody>
                    <a:bodyPr/>
                    <a:lstStyle/>
                    <a:p>
                      <a:pPr marL="0" marR="0" algn="r">
                        <a:spcBef>
                          <a:spcPts val="0"/>
                        </a:spcBef>
                        <a:spcAft>
                          <a:spcPts val="0"/>
                        </a:spcAft>
                      </a:pPr>
                      <a:r>
                        <a:rPr lang="en-US" sz="1600" b="1" dirty="0">
                          <a:effectLst/>
                          <a:latin typeface="Arial Unicode MS" panose="020B0604020202020204" pitchFamily="34" charset="-128"/>
                          <a:ea typeface="Arial Unicode MS" panose="020B0604020202020204" pitchFamily="34" charset="-128"/>
                          <a:cs typeface="Arial Unicode MS" panose="020B0604020202020204" pitchFamily="34" charset="-128"/>
                        </a:rPr>
                        <a:t>7.</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600" dirty="0">
                          <a:effectLst/>
                          <a:latin typeface="Arial Unicode MS" panose="020B0604020202020204" pitchFamily="34" charset="-128"/>
                          <a:ea typeface="Arial Unicode MS" panose="020B0604020202020204" pitchFamily="34" charset="-128"/>
                          <a:cs typeface="Arial Unicode MS" panose="020B0604020202020204" pitchFamily="34" charset="-128"/>
                        </a:rPr>
                        <a:t>Enter the smaller of line 5 or 6.  If zero or less, enter zero.  </a:t>
                      </a:r>
                    </a:p>
                  </a:txBody>
                  <a:tcPr marL="68580" marR="68580" marT="0" marB="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b="1"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7.</a:t>
                      </a:r>
                      <a:endParaRPr lang="en-US" sz="1400" b="1"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gn="l">
                        <a:spcBef>
                          <a:spcPts val="0"/>
                        </a:spcBef>
                        <a:spcAft>
                          <a:spcPts val="0"/>
                        </a:spcAft>
                      </a:pPr>
                      <a:r>
                        <a:rPr lang="en-US" sz="1200" dirty="0">
                          <a:effectLst/>
                        </a:rPr>
                        <a:t> </a:t>
                      </a:r>
                      <a:endParaRPr lang="en-US" sz="12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200">
                          <a:effectLst/>
                        </a:rPr>
                        <a:t> </a:t>
                      </a:r>
                      <a:endParaRPr lang="en-US" sz="1200">
                        <a:effectLst/>
                        <a:latin typeface="Times New Roman"/>
                        <a:ea typeface="Times New Roman"/>
                      </a:endParaRPr>
                    </a:p>
                  </a:txBody>
                  <a:tcPr marL="68580" marR="68580" marT="0" marB="0"/>
                </a:tc>
              </a:tr>
              <a:tr h="318950">
                <a:tc>
                  <a:txBody>
                    <a:bodyPr/>
                    <a:lstStyle/>
                    <a:p>
                      <a:pPr marL="0" marR="0" algn="r">
                        <a:spcBef>
                          <a:spcPts val="0"/>
                        </a:spcBef>
                        <a:spcAft>
                          <a:spcPts val="0"/>
                        </a:spcAft>
                      </a:pPr>
                      <a:r>
                        <a:rPr lang="en-US" sz="1600" b="1" dirty="0">
                          <a:effectLst/>
                          <a:latin typeface="Arial Unicode MS" panose="020B0604020202020204" pitchFamily="34" charset="-128"/>
                          <a:ea typeface="Arial Unicode MS" panose="020B0604020202020204" pitchFamily="34" charset="-128"/>
                          <a:cs typeface="Arial Unicode MS" panose="020B0604020202020204" pitchFamily="34" charset="-128"/>
                        </a:rPr>
                        <a:t>8.</a:t>
                      </a: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600" dirty="0">
                          <a:effectLst/>
                          <a:latin typeface="Arial Unicode MS" panose="020B0604020202020204" pitchFamily="34" charset="-128"/>
                          <a:ea typeface="Arial Unicode MS" panose="020B0604020202020204" pitchFamily="34" charset="-128"/>
                          <a:cs typeface="Arial Unicode MS" panose="020B0604020202020204" pitchFamily="34" charset="-128"/>
                        </a:rPr>
                        <a:t>Enter 20% of line 7</a:t>
                      </a:r>
                    </a:p>
                  </a:txBody>
                  <a:tcPr marL="68580" marR="68580" marT="0" marB="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b="1"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8.</a:t>
                      </a:r>
                      <a:endParaRPr lang="en-US" sz="1400" b="1"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gn="l">
                        <a:spcBef>
                          <a:spcPts val="0"/>
                        </a:spcBef>
                        <a:spcAft>
                          <a:spcPts val="0"/>
                        </a:spcAft>
                      </a:pPr>
                      <a:r>
                        <a:rPr lang="en-US" sz="1200" dirty="0">
                          <a:effectLst/>
                        </a:rPr>
                        <a:t> </a:t>
                      </a:r>
                      <a:endParaRPr lang="en-US" sz="12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200" dirty="0">
                          <a:effectLst/>
                        </a:rPr>
                        <a:t> </a:t>
                      </a:r>
                      <a:endParaRPr lang="en-US" sz="1200" dirty="0">
                        <a:effectLst/>
                        <a:latin typeface="Times New Roman"/>
                        <a:ea typeface="Times New Roman"/>
                      </a:endParaRPr>
                    </a:p>
                  </a:txBody>
                  <a:tcPr marL="68580" marR="68580" marT="0" marB="0"/>
                </a:tc>
              </a:tr>
            </a:tbl>
          </a:graphicData>
        </a:graphic>
      </p:graphicFrame>
      <p:sp>
        <p:nvSpPr>
          <p:cNvPr id="3" name="Date Placeholder 2"/>
          <p:cNvSpPr>
            <a:spLocks noGrp="1"/>
          </p:cNvSpPr>
          <p:nvPr>
            <p:ph type="dt" sz="half" idx="10"/>
          </p:nvPr>
        </p:nvSpPr>
        <p:spPr/>
        <p:txBody>
          <a:bodyPr/>
          <a:lstStyle/>
          <a:p>
            <a:r>
              <a:rPr lang="en-US" smtClean="0"/>
              <a:t>4/19/2018</a:t>
            </a:r>
            <a:endParaRPr lang="en-US" dirty="0"/>
          </a:p>
        </p:txBody>
      </p:sp>
      <p:sp>
        <p:nvSpPr>
          <p:cNvPr id="4" name="Slide Number Placeholder 3"/>
          <p:cNvSpPr>
            <a:spLocks noGrp="1"/>
          </p:cNvSpPr>
          <p:nvPr>
            <p:ph type="sldNum" sz="quarter" idx="12"/>
          </p:nvPr>
        </p:nvSpPr>
        <p:spPr/>
        <p:txBody>
          <a:bodyPr/>
          <a:lstStyle/>
          <a:p>
            <a:fld id="{C8F61FE3-DE01-46A0-A6BD-A8CC4CB2E572}" type="slidenum">
              <a:rPr lang="en-US" smtClean="0"/>
              <a:t>8</a:t>
            </a:fld>
            <a:endParaRPr lang="en-US" dirty="0"/>
          </a:p>
        </p:txBody>
      </p:sp>
    </p:spTree>
    <p:extLst>
      <p:ext uri="{BB962C8B-B14F-4D97-AF65-F5344CB8AC3E}">
        <p14:creationId xmlns:p14="http://schemas.microsoft.com/office/powerpoint/2010/main" val="674274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Former Form 8903 (lines 13-225)</a:t>
            </a:r>
            <a:endParaRPr lang="en-US" dirty="0"/>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732649" y="2362200"/>
            <a:ext cx="7547751" cy="34154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Date Placeholder 2"/>
          <p:cNvSpPr>
            <a:spLocks noGrp="1"/>
          </p:cNvSpPr>
          <p:nvPr>
            <p:ph type="dt" sz="half" idx="10"/>
          </p:nvPr>
        </p:nvSpPr>
        <p:spPr/>
        <p:txBody>
          <a:bodyPr/>
          <a:lstStyle/>
          <a:p>
            <a:r>
              <a:rPr lang="en-US" smtClean="0"/>
              <a:t>4/19/2018</a:t>
            </a:r>
            <a:endParaRPr lang="en-US" dirty="0"/>
          </a:p>
        </p:txBody>
      </p:sp>
      <p:sp>
        <p:nvSpPr>
          <p:cNvPr id="4" name="Slide Number Placeholder 3"/>
          <p:cNvSpPr>
            <a:spLocks noGrp="1"/>
          </p:cNvSpPr>
          <p:nvPr>
            <p:ph type="sldNum" sz="quarter" idx="12"/>
          </p:nvPr>
        </p:nvSpPr>
        <p:spPr/>
        <p:txBody>
          <a:bodyPr/>
          <a:lstStyle/>
          <a:p>
            <a:fld id="{C8F61FE3-DE01-46A0-A6BD-A8CC4CB2E572}" type="slidenum">
              <a:rPr lang="en-US" smtClean="0"/>
              <a:t>9</a:t>
            </a:fld>
            <a:endParaRPr lang="en-US" dirty="0"/>
          </a:p>
        </p:txBody>
      </p:sp>
    </p:spTree>
    <p:extLst>
      <p:ext uri="{BB962C8B-B14F-4D97-AF65-F5344CB8AC3E}">
        <p14:creationId xmlns:p14="http://schemas.microsoft.com/office/powerpoint/2010/main" val="25704783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1859</TotalTime>
  <Words>3632</Words>
  <Application>Microsoft Office PowerPoint</Application>
  <PresentationFormat>On-screen Show (4:3)</PresentationFormat>
  <Paragraphs>590</Paragraphs>
  <Slides>46</Slides>
  <Notes>2</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Clarity</vt:lpstr>
      <vt:lpstr>Tax Strategies Under the New Section 199A</vt:lpstr>
      <vt:lpstr>Quick Overview</vt:lpstr>
      <vt:lpstr>Quick Overview</vt:lpstr>
      <vt:lpstr>General Provisions</vt:lpstr>
      <vt:lpstr>General Provisions</vt:lpstr>
      <vt:lpstr>General Provisions</vt:lpstr>
      <vt:lpstr>Former Form 8903 (lines 1 – 13)</vt:lpstr>
      <vt:lpstr>Predicted New Form (Pt 1)NOT ACTUAL FORM</vt:lpstr>
      <vt:lpstr>Former Form 8903 (lines 13-225)</vt:lpstr>
      <vt:lpstr>Predicted New Form (Pt 2)-Not Actual Form </vt:lpstr>
      <vt:lpstr>Trade or Business</vt:lpstr>
      <vt:lpstr>General Provisions</vt:lpstr>
      <vt:lpstr>Qualified Business Income</vt:lpstr>
      <vt:lpstr>Qualified Business Income</vt:lpstr>
      <vt:lpstr>Trade or Business Concepts</vt:lpstr>
      <vt:lpstr>Trade or Business</vt:lpstr>
      <vt:lpstr>Trade or Business</vt:lpstr>
      <vt:lpstr>Trade or Business</vt:lpstr>
      <vt:lpstr>Trade or Business</vt:lpstr>
      <vt:lpstr>Wages/Basis Limit</vt:lpstr>
      <vt:lpstr>Wage Limit</vt:lpstr>
      <vt:lpstr>Wage Limit Employee for Which Taxpayer? </vt:lpstr>
      <vt:lpstr>Wage Limit</vt:lpstr>
      <vt:lpstr>Wage Limit</vt:lpstr>
      <vt:lpstr>Wage + Basis Limit</vt:lpstr>
      <vt:lpstr>Wage + Basis Limit</vt:lpstr>
      <vt:lpstr>Wage + Basis Limit</vt:lpstr>
      <vt:lpstr>Wage + Basis Limit</vt:lpstr>
      <vt:lpstr>Small Taxpayer Exception</vt:lpstr>
      <vt:lpstr>Small Taxpayer Exception</vt:lpstr>
      <vt:lpstr>Small Taxpayer Exception</vt:lpstr>
      <vt:lpstr> Wage Limit - S Corp Strategy</vt:lpstr>
      <vt:lpstr>Application to Cooperatives</vt:lpstr>
      <vt:lpstr>Application to Cooperatives</vt:lpstr>
      <vt:lpstr>Application to Cooperatives</vt:lpstr>
      <vt:lpstr>Application to REITS</vt:lpstr>
      <vt:lpstr>Application to PTPs</vt:lpstr>
      <vt:lpstr>Partnerships</vt:lpstr>
      <vt:lpstr>Trusts &amp; Estates</vt:lpstr>
      <vt:lpstr>Choice of Entity – C Corp v. S Corp</vt:lpstr>
      <vt:lpstr>Choice – C Corp v. Partnership</vt:lpstr>
      <vt:lpstr>S Corp v. Proprietor</vt:lpstr>
      <vt:lpstr>Industry Discussion</vt:lpstr>
      <vt:lpstr>Concepts  for Real Estate</vt:lpstr>
      <vt:lpstr>United States Limitation</vt:lpstr>
      <vt:lpstr>Thank You</vt:lpstr>
    </vt:vector>
  </TitlesOfParts>
  <Company>Wagner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 Strategies Under the New Section 199A</dc:title>
  <dc:creator>Cameron Hess</dc:creator>
  <cp:lastModifiedBy>Cameron Hess</cp:lastModifiedBy>
  <cp:revision>78</cp:revision>
  <cp:lastPrinted>2018-04-03T02:01:49Z</cp:lastPrinted>
  <dcterms:created xsi:type="dcterms:W3CDTF">2018-03-14T17:12:33Z</dcterms:created>
  <dcterms:modified xsi:type="dcterms:W3CDTF">2018-04-03T19:42:48Z</dcterms:modified>
</cp:coreProperties>
</file>