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340" r:id="rId2"/>
    <p:sldId id="257" r:id="rId3"/>
    <p:sldId id="258" r:id="rId4"/>
    <p:sldId id="259" r:id="rId5"/>
    <p:sldId id="260" r:id="rId6"/>
    <p:sldId id="314" r:id="rId7"/>
    <p:sldId id="261" r:id="rId8"/>
    <p:sldId id="315" r:id="rId9"/>
    <p:sldId id="336" r:id="rId10"/>
    <p:sldId id="317" r:id="rId11"/>
    <p:sldId id="262" r:id="rId12"/>
    <p:sldId id="263" r:id="rId13"/>
    <p:sldId id="265" r:id="rId14"/>
    <p:sldId id="266" r:id="rId15"/>
    <p:sldId id="318" r:id="rId16"/>
    <p:sldId id="267" r:id="rId17"/>
    <p:sldId id="268" r:id="rId18"/>
    <p:sldId id="269" r:id="rId19"/>
    <p:sldId id="342" r:id="rId20"/>
    <p:sldId id="313" r:id="rId21"/>
    <p:sldId id="319" r:id="rId22"/>
    <p:sldId id="270" r:id="rId23"/>
    <p:sldId id="271" r:id="rId24"/>
    <p:sldId id="272" r:id="rId25"/>
    <p:sldId id="273" r:id="rId26"/>
    <p:sldId id="294" r:id="rId27"/>
    <p:sldId id="295" r:id="rId28"/>
    <p:sldId id="274" r:id="rId29"/>
    <p:sldId id="275" r:id="rId30"/>
    <p:sldId id="276" r:id="rId31"/>
    <p:sldId id="282" r:id="rId32"/>
    <p:sldId id="284" r:id="rId33"/>
    <p:sldId id="277" r:id="rId34"/>
    <p:sldId id="279" r:id="rId35"/>
    <p:sldId id="337" r:id="rId36"/>
    <p:sldId id="338" r:id="rId37"/>
    <p:sldId id="343" r:id="rId38"/>
    <p:sldId id="281" r:id="rId39"/>
    <p:sldId id="320" r:id="rId40"/>
    <p:sldId id="321" r:id="rId41"/>
    <p:sldId id="283" r:id="rId42"/>
    <p:sldId id="285" r:id="rId43"/>
    <p:sldId id="286" r:id="rId44"/>
    <p:sldId id="287" r:id="rId45"/>
    <p:sldId id="322" r:id="rId46"/>
    <p:sldId id="323" r:id="rId47"/>
    <p:sldId id="325" r:id="rId48"/>
    <p:sldId id="324" r:id="rId49"/>
    <p:sldId id="289" r:id="rId50"/>
    <p:sldId id="290" r:id="rId51"/>
    <p:sldId id="293" r:id="rId52"/>
    <p:sldId id="291" r:id="rId53"/>
    <p:sldId id="292" r:id="rId54"/>
    <p:sldId id="296" r:id="rId55"/>
    <p:sldId id="302" r:id="rId56"/>
    <p:sldId id="303" r:id="rId57"/>
    <p:sldId id="304" r:id="rId58"/>
    <p:sldId id="305" r:id="rId59"/>
    <p:sldId id="306" r:id="rId60"/>
    <p:sldId id="307" r:id="rId61"/>
    <p:sldId id="308" r:id="rId62"/>
    <p:sldId id="331" r:id="rId63"/>
    <p:sldId id="332" r:id="rId64"/>
    <p:sldId id="333" r:id="rId65"/>
    <p:sldId id="334" r:id="rId66"/>
    <p:sldId id="335" r:id="rId67"/>
    <p:sldId id="309" r:id="rId68"/>
    <p:sldId id="339" r:id="rId6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0"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2120"/>
          </a:xfrm>
          <a:prstGeom prst="rect">
            <a:avLst/>
          </a:prstGeom>
        </p:spPr>
        <p:txBody>
          <a:bodyPr vert="horz" lIns="91440" tIns="45720" rIns="91440" bIns="45720" rtlCol="0"/>
          <a:lstStyle>
            <a:lvl1pPr algn="r">
              <a:defRPr sz="1200"/>
            </a:lvl1pPr>
          </a:lstStyle>
          <a:p>
            <a:fld id="{316C0939-D95C-4706-AFAF-7F2DD16C4328}" type="datetimeFigureOut">
              <a:rPr lang="en-US" smtClean="0"/>
              <a:t>11/11/2013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774"/>
            <a:ext cx="560832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378"/>
            <a:ext cx="3037840"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378"/>
            <a:ext cx="3037840" cy="462120"/>
          </a:xfrm>
          <a:prstGeom prst="rect">
            <a:avLst/>
          </a:prstGeom>
        </p:spPr>
        <p:txBody>
          <a:bodyPr vert="horz" lIns="91440" tIns="45720" rIns="91440" bIns="45720" rtlCol="0" anchor="b"/>
          <a:lstStyle>
            <a:lvl1pPr algn="r">
              <a:defRPr sz="1200"/>
            </a:lvl1pPr>
          </a:lstStyle>
          <a:p>
            <a:fld id="{B951E579-D442-48BE-A13B-A46CD3F22E54}" type="slidenum">
              <a:rPr lang="en-US" smtClean="0"/>
              <a:t>‹#›</a:t>
            </a:fld>
            <a:endParaRPr lang="en-US"/>
          </a:p>
        </p:txBody>
      </p:sp>
    </p:spTree>
    <p:extLst>
      <p:ext uri="{BB962C8B-B14F-4D97-AF65-F5344CB8AC3E}">
        <p14:creationId xmlns:p14="http://schemas.microsoft.com/office/powerpoint/2010/main" val="201569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0E8C56-F35D-44DC-BD7C-6AFE2EE6BD21}" type="datetime1">
              <a:rPr lang="en-US" smtClean="0"/>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75469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8C466-39A0-405B-B2A2-731673BFFC2A}" type="datetime1">
              <a:rPr lang="en-US" smtClean="0"/>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174614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D7E737-4696-4DD5-AC6A-C4F21A473F9E}" type="datetime1">
              <a:rPr lang="en-US" smtClean="0"/>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191412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613D4E-AE8A-4FD1-9810-2A6B87E07AEA}" type="datetime1">
              <a:rPr lang="en-US" smtClean="0"/>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115606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33063B-26CB-45D9-B2B5-537F3990AF71}" type="datetime1">
              <a:rPr lang="en-US" smtClean="0"/>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3583774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CF4247-790E-40FF-8279-0FA37292E6B2}" type="datetime1">
              <a:rPr lang="en-US" smtClean="0"/>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342883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73079A-8CAE-4CD2-BF69-C29D18E01EF5}" type="datetime1">
              <a:rPr lang="en-US" smtClean="0"/>
              <a:t>11/11/2013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3596731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893EA0-EDAF-44FD-AABB-0359614B0704}" type="datetime1">
              <a:rPr lang="en-US" smtClean="0"/>
              <a:t>11/11/2013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1737383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03C87-B72B-4EA2-A946-96F86D6ED563}" type="datetime1">
              <a:rPr lang="en-US" smtClean="0"/>
              <a:t>11/11/2013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5372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51BFD2-8E16-49C5-B904-CBB1EEBC33CD}" type="datetime1">
              <a:rPr lang="en-US" smtClean="0"/>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122580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47115-23BA-44C0-A4EF-2E1EFBD6B925}" type="datetime1">
              <a:rPr lang="en-US" smtClean="0"/>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0F3815-A4FB-4FD6-B682-B9A898349CBA}" type="slidenum">
              <a:rPr lang="en-US" smtClean="0"/>
              <a:t>‹#›</a:t>
            </a:fld>
            <a:endParaRPr lang="en-US"/>
          </a:p>
        </p:txBody>
      </p:sp>
    </p:spTree>
    <p:extLst>
      <p:ext uri="{BB962C8B-B14F-4D97-AF65-F5344CB8AC3E}">
        <p14:creationId xmlns:p14="http://schemas.microsoft.com/office/powerpoint/2010/main" val="315881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84663-3C3F-4723-83D8-8D4782E30C47}" type="datetime1">
              <a:rPr lang="en-US" smtClean="0"/>
              <a:t>11/11/2013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F3815-A4FB-4FD6-B682-B9A898349CBA}" type="slidenum">
              <a:rPr lang="en-US" smtClean="0"/>
              <a:t>‹#›</a:t>
            </a:fld>
            <a:endParaRPr lang="en-US"/>
          </a:p>
        </p:txBody>
      </p:sp>
    </p:spTree>
    <p:extLst>
      <p:ext uri="{BB962C8B-B14F-4D97-AF65-F5344CB8AC3E}">
        <p14:creationId xmlns:p14="http://schemas.microsoft.com/office/powerpoint/2010/main" val="2867226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762000"/>
            <a:ext cx="7772400" cy="3048000"/>
          </a:xfrm>
        </p:spPr>
        <p:txBody>
          <a:bodyPr>
            <a:normAutofit fontScale="90000"/>
          </a:bodyPr>
          <a:lstStyle/>
          <a:p>
            <a:r>
              <a:rPr lang="en-US" sz="2800" b="1" dirty="0" smtClean="0"/>
              <a:t/>
            </a:r>
            <a:br>
              <a:rPr lang="en-US" sz="2800" b="1" dirty="0" smtClean="0"/>
            </a:br>
            <a:r>
              <a:rPr lang="en-US" sz="2800" b="1" dirty="0" smtClean="0"/>
              <a:t>SUBSTANTIATING (SUBSTANTIAL) CONTRIBUTIONS—OH, WHAT A RELIEF IT IS!</a:t>
            </a:r>
            <a:br>
              <a:rPr lang="en-US" sz="2800" b="1" dirty="0" smtClean="0"/>
            </a:br>
            <a:r>
              <a:rPr lang="en-US" sz="1600" b="1" i="1" dirty="0" smtClean="0"/>
              <a:t>(AKA: “Charitable Contributions Can Be Valuable,</a:t>
            </a:r>
            <a:br>
              <a:rPr lang="en-US" sz="1600" b="1" i="1" dirty="0" smtClean="0"/>
            </a:br>
            <a:r>
              <a:rPr lang="en-US" sz="1600" b="1" i="1" dirty="0" smtClean="0"/>
              <a:t>But Qualified Appraisals Can Be Priceless!)</a:t>
            </a:r>
            <a:r>
              <a:rPr lang="en-US" sz="1600" b="1" dirty="0" smtClean="0"/>
              <a:t/>
            </a:r>
            <a:br>
              <a:rPr lang="en-US" sz="1600" b="1" dirty="0" smtClean="0"/>
            </a:br>
            <a:r>
              <a:rPr lang="en-US" sz="1600" b="1" dirty="0" smtClean="0"/>
              <a:t/>
            </a:r>
            <a:br>
              <a:rPr lang="en-US" sz="1600" b="1" dirty="0" smtClean="0"/>
            </a:br>
            <a:r>
              <a:rPr lang="en-US" sz="1600" b="1" dirty="0" smtClean="0"/>
              <a:t>North Bay Chapter of the Society of California Accountants</a:t>
            </a:r>
            <a:br>
              <a:rPr lang="en-US" sz="1600" b="1" dirty="0" smtClean="0"/>
            </a:br>
            <a:r>
              <a:rPr lang="en-US" sz="1600" b="1" dirty="0" smtClean="0"/>
              <a:t>November 12, 2013</a:t>
            </a:r>
            <a:br>
              <a:rPr lang="en-US" sz="1600" b="1" dirty="0" smtClean="0"/>
            </a:br>
            <a:r>
              <a:rPr lang="en-US" sz="1600" b="1" dirty="0" smtClean="0"/>
              <a:t>Sheraton Sonoma County, Petaluma, CA</a:t>
            </a:r>
            <a:br>
              <a:rPr lang="en-US" sz="1600" b="1" dirty="0" smtClean="0"/>
            </a:br>
            <a:endParaRPr lang="en-US" sz="1600" b="1" dirty="0" smtClean="0"/>
          </a:p>
        </p:txBody>
      </p:sp>
      <p:graphicFrame>
        <p:nvGraphicFramePr>
          <p:cNvPr id="4" name="Table 3"/>
          <p:cNvGraphicFramePr>
            <a:graphicFrameLocks noGrp="1"/>
          </p:cNvGraphicFramePr>
          <p:nvPr/>
        </p:nvGraphicFramePr>
        <p:xfrm>
          <a:off x="3051175" y="3962400"/>
          <a:ext cx="3041650" cy="1508760"/>
        </p:xfrm>
        <a:graphic>
          <a:graphicData uri="http://schemas.openxmlformats.org/drawingml/2006/table">
            <a:tbl>
              <a:tblPr firstRow="1" firstCol="1" bandRow="1"/>
              <a:tblGrid>
                <a:gridCol w="3041650"/>
              </a:tblGrid>
              <a:tr h="1508125">
                <a:tc>
                  <a:txBody>
                    <a:bodyPr/>
                    <a:lstStyle/>
                    <a:p>
                      <a:pPr marL="0" marR="0" algn="ctr">
                        <a:spcBef>
                          <a:spcPts val="0"/>
                        </a:spcBef>
                        <a:spcAft>
                          <a:spcPts val="0"/>
                        </a:spcAft>
                      </a:pPr>
                      <a:endParaRPr lang="en-US" sz="1000" dirty="0" smtClean="0">
                        <a:effectLst/>
                        <a:latin typeface="Times New Roman"/>
                        <a:ea typeface="Times New Roman"/>
                      </a:endParaRPr>
                    </a:p>
                    <a:p>
                      <a:pPr marL="0" marR="0" algn="ctr">
                        <a:spcBef>
                          <a:spcPts val="0"/>
                        </a:spcBef>
                        <a:spcAft>
                          <a:spcPts val="0"/>
                        </a:spcAft>
                      </a:pPr>
                      <a:r>
                        <a:rPr lang="en-US" sz="1100" b="1" dirty="0" smtClean="0">
                          <a:effectLst/>
                          <a:latin typeface="Times New Roman"/>
                          <a:ea typeface="Times New Roman"/>
                        </a:rPr>
                        <a:t>Douglas </a:t>
                      </a:r>
                      <a:r>
                        <a:rPr lang="en-US" sz="1100" b="1" dirty="0">
                          <a:effectLst/>
                          <a:latin typeface="Times New Roman"/>
                          <a:ea typeface="Times New Roman"/>
                        </a:rPr>
                        <a:t>L. Youmans</a:t>
                      </a:r>
                    </a:p>
                    <a:p>
                      <a:pPr marL="0" marR="0" algn="ctr">
                        <a:spcBef>
                          <a:spcPts val="0"/>
                        </a:spcBef>
                        <a:spcAft>
                          <a:spcPts val="0"/>
                        </a:spcAft>
                      </a:pPr>
                      <a:r>
                        <a:rPr lang="en-US" sz="1100" dirty="0">
                          <a:effectLst/>
                          <a:latin typeface="Times New Roman"/>
                          <a:ea typeface="Times New Roman"/>
                        </a:rPr>
                        <a:t>Wagner Kirkman Blaine</a:t>
                      </a:r>
                    </a:p>
                    <a:p>
                      <a:pPr marL="0" marR="0" algn="ctr">
                        <a:spcBef>
                          <a:spcPts val="0"/>
                        </a:spcBef>
                        <a:spcAft>
                          <a:spcPts val="0"/>
                        </a:spcAft>
                      </a:pPr>
                      <a:r>
                        <a:rPr lang="en-US" sz="1100" dirty="0" err="1">
                          <a:effectLst/>
                          <a:latin typeface="Times New Roman"/>
                          <a:ea typeface="Times New Roman"/>
                        </a:rPr>
                        <a:t>Klomparens</a:t>
                      </a:r>
                      <a:r>
                        <a:rPr lang="en-US" sz="1100" dirty="0">
                          <a:effectLst/>
                          <a:latin typeface="Times New Roman"/>
                          <a:ea typeface="Times New Roman"/>
                        </a:rPr>
                        <a:t> &amp; Youmans LLP</a:t>
                      </a:r>
                    </a:p>
                    <a:p>
                      <a:pPr marL="0" marR="0" algn="ctr">
                        <a:spcBef>
                          <a:spcPts val="0"/>
                        </a:spcBef>
                        <a:spcAft>
                          <a:spcPts val="0"/>
                        </a:spcAft>
                      </a:pPr>
                      <a:r>
                        <a:rPr lang="en-US" sz="1100" dirty="0">
                          <a:effectLst/>
                          <a:latin typeface="Times New Roman"/>
                          <a:ea typeface="Times New Roman"/>
                        </a:rPr>
                        <a:t>10640 Mather Blvd., Suite 200</a:t>
                      </a:r>
                    </a:p>
                    <a:p>
                      <a:pPr marL="0" marR="0" algn="ctr">
                        <a:spcBef>
                          <a:spcPts val="0"/>
                        </a:spcBef>
                        <a:spcAft>
                          <a:spcPts val="0"/>
                        </a:spcAft>
                      </a:pPr>
                      <a:r>
                        <a:rPr lang="en-US" sz="1100" dirty="0">
                          <a:effectLst/>
                          <a:latin typeface="Times New Roman"/>
                          <a:ea typeface="Times New Roman"/>
                        </a:rPr>
                        <a:t>Mather, CA  95655</a:t>
                      </a:r>
                    </a:p>
                    <a:p>
                      <a:pPr marL="0" marR="0" algn="ctr">
                        <a:spcBef>
                          <a:spcPts val="0"/>
                        </a:spcBef>
                        <a:spcAft>
                          <a:spcPts val="0"/>
                        </a:spcAft>
                      </a:pPr>
                      <a:r>
                        <a:rPr lang="en-US" sz="1100" dirty="0">
                          <a:effectLst/>
                          <a:latin typeface="Times New Roman"/>
                          <a:ea typeface="Times New Roman"/>
                        </a:rPr>
                        <a:t>Phone:  (916) 920-5286</a:t>
                      </a:r>
                    </a:p>
                    <a:p>
                      <a:pPr marL="0" marR="0" algn="ctr">
                        <a:spcBef>
                          <a:spcPts val="0"/>
                        </a:spcBef>
                        <a:spcAft>
                          <a:spcPts val="0"/>
                        </a:spcAft>
                      </a:pPr>
                      <a:r>
                        <a:rPr lang="en-US" sz="1100" dirty="0">
                          <a:effectLst/>
                          <a:latin typeface="Times New Roman"/>
                          <a:ea typeface="Times New Roman"/>
                        </a:rPr>
                        <a:t>Email:  dyoumans@wkblaw.com</a:t>
                      </a:r>
                    </a:p>
                    <a:p>
                      <a:pPr marL="0" marR="0" algn="ctr">
                        <a:spcBef>
                          <a:spcPts val="0"/>
                        </a:spcBef>
                        <a:spcAft>
                          <a:spcPts val="0"/>
                        </a:spcAft>
                      </a:pPr>
                      <a:r>
                        <a:rPr lang="en-US" sz="1200" dirty="0">
                          <a:effectLst/>
                          <a:latin typeface="Times New Roman"/>
                          <a:ea typeface="Times New Roman"/>
                        </a:rPr>
                        <a:t> </a:t>
                      </a:r>
                    </a:p>
                  </a:txBody>
                  <a:tcPr marL="68609" marR="68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pPr>
              <a:defRPr/>
            </a:pPr>
            <a:fld id="{03F14550-1DE0-4878-A5AD-BA8DA166A663}" type="slidenum">
              <a:rPr lang="en-US"/>
              <a:pPr>
                <a:defRPr/>
              </a:pPr>
              <a:t>1</a:t>
            </a:fld>
            <a:endParaRPr lang="en-US"/>
          </a:p>
        </p:txBody>
      </p:sp>
    </p:spTree>
    <p:extLst>
      <p:ext uri="{BB962C8B-B14F-4D97-AF65-F5344CB8AC3E}">
        <p14:creationId xmlns:p14="http://schemas.microsoft.com/office/powerpoint/2010/main" val="2405855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Substantiation</a:t>
            </a:r>
            <a:endParaRPr lang="en-US" dirty="0"/>
          </a:p>
        </p:txBody>
      </p:sp>
      <p:sp>
        <p:nvSpPr>
          <p:cNvPr id="3" name="Content Placeholder 2"/>
          <p:cNvSpPr>
            <a:spLocks noGrp="1"/>
          </p:cNvSpPr>
          <p:nvPr>
            <p:ph idx="1"/>
          </p:nvPr>
        </p:nvSpPr>
        <p:spPr>
          <a:xfrm>
            <a:off x="457200" y="1447800"/>
            <a:ext cx="8229600" cy="4525963"/>
          </a:xfrm>
        </p:spPr>
        <p:txBody>
          <a:bodyPr>
            <a:normAutofit fontScale="92500"/>
          </a:bodyPr>
          <a:lstStyle/>
          <a:p>
            <a:pPr marL="0" indent="0">
              <a:buNone/>
            </a:pPr>
            <a:r>
              <a:rPr lang="en-US" u="sng" dirty="0"/>
              <a:t>If the </a:t>
            </a:r>
            <a:r>
              <a:rPr lang="en-US" u="sng" dirty="0" smtClean="0"/>
              <a:t>deduction </a:t>
            </a:r>
            <a:r>
              <a:rPr lang="en-US" u="sng" dirty="0"/>
              <a:t>claimed exceeds $5,000</a:t>
            </a:r>
            <a:r>
              <a:rPr lang="en-US" dirty="0"/>
              <a:t>, the following </a:t>
            </a:r>
            <a:r>
              <a:rPr lang="en-US" i="1" dirty="0"/>
              <a:t>substantiation requirements</a:t>
            </a:r>
            <a:r>
              <a:rPr lang="en-US" dirty="0"/>
              <a:t> must be met:</a:t>
            </a:r>
          </a:p>
          <a:p>
            <a:pPr lvl="1"/>
            <a:r>
              <a:rPr lang="en-US" dirty="0"/>
              <a:t>a </a:t>
            </a:r>
            <a:r>
              <a:rPr lang="en-US" i="1" dirty="0"/>
              <a:t>qualified appraisal</a:t>
            </a:r>
            <a:r>
              <a:rPr lang="en-US" dirty="0"/>
              <a:t>;</a:t>
            </a:r>
          </a:p>
          <a:p>
            <a:pPr lvl="1"/>
            <a:r>
              <a:rPr lang="en-US" dirty="0"/>
              <a:t>A fully completed</a:t>
            </a:r>
            <a:r>
              <a:rPr lang="en-US" i="1" dirty="0"/>
              <a:t> appraisal summary </a:t>
            </a:r>
            <a:r>
              <a:rPr lang="en-US" dirty="0"/>
              <a:t>[Form 8283] must be attached to the tax return;</a:t>
            </a:r>
          </a:p>
          <a:p>
            <a:pPr lvl="2"/>
            <a:r>
              <a:rPr lang="en-US" dirty="0"/>
              <a:t>if the </a:t>
            </a:r>
            <a:r>
              <a:rPr lang="en-US" dirty="0" smtClean="0"/>
              <a:t>deduction claimed is </a:t>
            </a:r>
            <a:r>
              <a:rPr lang="en-US" dirty="0"/>
              <a:t>worth greater than $500,000, </a:t>
            </a:r>
            <a:r>
              <a:rPr lang="en-US" i="1" dirty="0"/>
              <a:t>a qualified appraisal </a:t>
            </a:r>
            <a:r>
              <a:rPr lang="en-US" dirty="0"/>
              <a:t>must be attached to the tax return; and</a:t>
            </a:r>
          </a:p>
          <a:p>
            <a:pPr lvl="1"/>
            <a:r>
              <a:rPr lang="en-US" dirty="0"/>
              <a:t>records must be maintained for so long as they may be relevant.</a:t>
            </a:r>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10</a:t>
            </a:fld>
            <a:endParaRPr lang="en-US"/>
          </a:p>
        </p:txBody>
      </p:sp>
    </p:spTree>
    <p:extLst>
      <p:ext uri="{BB962C8B-B14F-4D97-AF65-F5344CB8AC3E}">
        <p14:creationId xmlns:p14="http://schemas.microsoft.com/office/powerpoint/2010/main" val="1222876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t>Qualified </a:t>
            </a:r>
            <a:r>
              <a:rPr lang="en-US" b="1" i="1" u="sng" dirty="0" smtClean="0"/>
              <a:t>Appraisal</a:t>
            </a:r>
            <a:r>
              <a:rPr lang="en-US" dirty="0" smtClean="0"/>
              <a:t> </a:t>
            </a:r>
            <a:endParaRPr lang="en-US" dirty="0"/>
          </a:p>
        </p:txBody>
      </p:sp>
      <p:sp>
        <p:nvSpPr>
          <p:cNvPr id="3" name="Content Placeholder 2"/>
          <p:cNvSpPr>
            <a:spLocks noGrp="1"/>
          </p:cNvSpPr>
          <p:nvPr>
            <p:ph idx="1"/>
          </p:nvPr>
        </p:nvSpPr>
        <p:spPr>
          <a:xfrm>
            <a:off x="457200" y="1371600"/>
            <a:ext cx="8229600" cy="4481151"/>
          </a:xfrm>
        </p:spPr>
        <p:txBody>
          <a:bodyPr>
            <a:normAutofit fontScale="40000" lnSpcReduction="20000"/>
          </a:bodyPr>
          <a:lstStyle/>
          <a:p>
            <a:pPr marL="0" indent="0">
              <a:buNone/>
            </a:pPr>
            <a:r>
              <a:rPr lang="en-US" sz="4500" dirty="0"/>
              <a:t>For returns filed </a:t>
            </a:r>
            <a:r>
              <a:rPr lang="en-US" sz="4500" u="sng" dirty="0"/>
              <a:t>on or before August 17, 2006</a:t>
            </a:r>
            <a:r>
              <a:rPr lang="en-US" sz="4500" dirty="0"/>
              <a:t>, a “</a:t>
            </a:r>
            <a:r>
              <a:rPr lang="en-US" sz="4500" i="1" dirty="0"/>
              <a:t>qualified appraisal</a:t>
            </a:r>
            <a:r>
              <a:rPr lang="en-US" sz="4500" dirty="0"/>
              <a:t>” means an appraisal which</a:t>
            </a:r>
            <a:r>
              <a:rPr lang="en-US" sz="4500" dirty="0" smtClean="0"/>
              <a:t>:</a:t>
            </a:r>
          </a:p>
          <a:p>
            <a:pPr marL="0" indent="0">
              <a:buNone/>
            </a:pPr>
            <a:endParaRPr lang="en-US" sz="3800" dirty="0"/>
          </a:p>
          <a:p>
            <a:pPr lvl="1"/>
            <a:r>
              <a:rPr lang="en-US" sz="3500" dirty="0" smtClean="0"/>
              <a:t>Is </a:t>
            </a:r>
            <a:r>
              <a:rPr lang="en-US" sz="3500" dirty="0"/>
              <a:t>made no earlier than 60 days prior to the date of contribution and no later than the due date of the return</a:t>
            </a:r>
            <a:r>
              <a:rPr lang="en-US" sz="3500" dirty="0" smtClean="0"/>
              <a:t>;</a:t>
            </a:r>
          </a:p>
          <a:p>
            <a:pPr lvl="1"/>
            <a:r>
              <a:rPr lang="en-US" sz="3500" dirty="0" smtClean="0"/>
              <a:t>Is prepared by a </a:t>
            </a:r>
            <a:r>
              <a:rPr lang="en-US" sz="3500" i="1" dirty="0" smtClean="0"/>
              <a:t>qualified appraiser;</a:t>
            </a:r>
          </a:p>
          <a:p>
            <a:pPr lvl="1"/>
            <a:r>
              <a:rPr lang="en-US" sz="3500" dirty="0" smtClean="0"/>
              <a:t>Does not involve a prohibited fee; and</a:t>
            </a:r>
          </a:p>
          <a:p>
            <a:pPr lvl="1"/>
            <a:r>
              <a:rPr lang="en-US" sz="3500" dirty="0" smtClean="0"/>
              <a:t>Includes:</a:t>
            </a:r>
          </a:p>
          <a:p>
            <a:pPr lvl="2"/>
            <a:r>
              <a:rPr lang="en-US" sz="3500" dirty="0" smtClean="0"/>
              <a:t>A description of the property and its physical condition;</a:t>
            </a:r>
          </a:p>
          <a:p>
            <a:pPr lvl="2"/>
            <a:r>
              <a:rPr lang="en-US" sz="3500" dirty="0" smtClean="0"/>
              <a:t>The date (or expected date) of its contribution;</a:t>
            </a:r>
          </a:p>
          <a:p>
            <a:pPr lvl="2"/>
            <a:r>
              <a:rPr lang="en-US" sz="3500" dirty="0" smtClean="0"/>
              <a:t>The terms of any agreement that relates to the property;</a:t>
            </a:r>
          </a:p>
          <a:p>
            <a:pPr lvl="2"/>
            <a:r>
              <a:rPr lang="en-US" sz="3500" dirty="0" smtClean="0"/>
              <a:t>The name, address, and identifying number of the appraiser and the appraiser’s employer;</a:t>
            </a:r>
          </a:p>
          <a:p>
            <a:pPr lvl="2"/>
            <a:r>
              <a:rPr lang="en-US" sz="3500" dirty="0" smtClean="0"/>
              <a:t>The appraiser’s qualifications;</a:t>
            </a:r>
          </a:p>
          <a:p>
            <a:pPr lvl="2"/>
            <a:r>
              <a:rPr lang="en-US" sz="3500" dirty="0" smtClean="0"/>
              <a:t>A statement that the appraisal was prepared for income tax purposes;</a:t>
            </a:r>
          </a:p>
          <a:p>
            <a:pPr lvl="2"/>
            <a:r>
              <a:rPr lang="en-US" sz="3500" dirty="0" smtClean="0"/>
              <a:t>The date on which the property was appraised;</a:t>
            </a:r>
          </a:p>
          <a:p>
            <a:pPr lvl="2"/>
            <a:r>
              <a:rPr lang="en-US" sz="3500" dirty="0" smtClean="0"/>
              <a:t>The appraised FMV of the property on the date of contribution;</a:t>
            </a:r>
          </a:p>
          <a:p>
            <a:pPr lvl="2"/>
            <a:r>
              <a:rPr lang="en-US" sz="3500" dirty="0" smtClean="0"/>
              <a:t>The </a:t>
            </a:r>
            <a:r>
              <a:rPr lang="en-US" sz="3500" i="1" dirty="0" smtClean="0"/>
              <a:t>method</a:t>
            </a:r>
            <a:r>
              <a:rPr lang="en-US" sz="3500" baseline="30000" dirty="0" smtClean="0"/>
              <a:t>1</a:t>
            </a:r>
            <a:r>
              <a:rPr lang="en-US" sz="3500" dirty="0" smtClean="0"/>
              <a:t> of valuation used; and</a:t>
            </a:r>
          </a:p>
          <a:p>
            <a:pPr lvl="2"/>
            <a:r>
              <a:rPr lang="en-US" sz="3500" dirty="0" smtClean="0"/>
              <a:t>The </a:t>
            </a:r>
            <a:r>
              <a:rPr lang="en-US" sz="3500" i="1" dirty="0" smtClean="0"/>
              <a:t>basis</a:t>
            </a:r>
            <a:r>
              <a:rPr lang="en-US" sz="3500" baseline="30000" dirty="0" smtClean="0"/>
              <a:t>2</a:t>
            </a:r>
            <a:r>
              <a:rPr lang="en-US" sz="3500" dirty="0" smtClean="0"/>
              <a:t> for the valuation.</a:t>
            </a:r>
          </a:p>
          <a:p>
            <a:pPr marL="0" lvl="2" indent="0">
              <a:buNone/>
            </a:pPr>
            <a:r>
              <a:rPr lang="en-US" sz="2900" dirty="0" smtClean="0"/>
              <a:t>_______________________________________</a:t>
            </a:r>
          </a:p>
          <a:p>
            <a:pPr marL="0" lvl="2" indent="0">
              <a:buNone/>
            </a:pPr>
            <a:r>
              <a:rPr lang="en-US" sz="2900" baseline="30000" dirty="0" smtClean="0"/>
              <a:t>1</a:t>
            </a:r>
            <a:r>
              <a:rPr lang="en-US" sz="2900" dirty="0" smtClean="0"/>
              <a:t> </a:t>
            </a:r>
            <a:r>
              <a:rPr lang="en-US" sz="2900" i="1" dirty="0" smtClean="0"/>
              <a:t>Method</a:t>
            </a:r>
            <a:r>
              <a:rPr lang="en-US" sz="2900" dirty="0" smtClean="0"/>
              <a:t> – Income v. Market Data v. Replacement Cost</a:t>
            </a:r>
          </a:p>
          <a:p>
            <a:pPr marL="0" lvl="2" indent="0">
              <a:buNone/>
            </a:pPr>
            <a:r>
              <a:rPr lang="en-US" sz="2900" baseline="30000" dirty="0" smtClean="0"/>
              <a:t>2</a:t>
            </a:r>
            <a:r>
              <a:rPr lang="en-US" sz="2900" dirty="0" smtClean="0"/>
              <a:t> </a:t>
            </a:r>
            <a:r>
              <a:rPr lang="en-US" sz="2900" i="1" dirty="0" smtClean="0"/>
              <a:t>Basis</a:t>
            </a:r>
            <a:r>
              <a:rPr lang="en-US" sz="2900" dirty="0" smtClean="0"/>
              <a:t> – Comparable Sales v. Statistical Sampling</a:t>
            </a:r>
            <a:endParaRPr lang="en-US" dirty="0" smtClean="0"/>
          </a:p>
          <a:p>
            <a:pPr lvl="2"/>
            <a:endParaRPr lang="en-US" dirty="0" smtClean="0"/>
          </a:p>
          <a:p>
            <a:pPr marL="914400" lvl="2"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11</a:t>
            </a:fld>
            <a:endParaRPr lang="en-US"/>
          </a:p>
        </p:txBody>
      </p:sp>
    </p:spTree>
    <p:extLst>
      <p:ext uri="{BB962C8B-B14F-4D97-AF65-F5344CB8AC3E}">
        <p14:creationId xmlns:p14="http://schemas.microsoft.com/office/powerpoint/2010/main" val="1532952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Substantiation</a:t>
            </a:r>
            <a:endParaRPr lang="en-US"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0482882"/>
              </p:ext>
            </p:extLst>
          </p:nvPr>
        </p:nvGraphicFramePr>
        <p:xfrm>
          <a:off x="457200" y="1615439"/>
          <a:ext cx="8229600" cy="4678681"/>
        </p:xfrm>
        <a:graphic>
          <a:graphicData uri="http://schemas.openxmlformats.org/drawingml/2006/table">
            <a:tbl>
              <a:tblPr firstRow="1" firstCol="1" bandRow="1">
                <a:tableStyleId>{5C22544A-7EE6-4342-B048-85BDC9FD1C3A}</a:tableStyleId>
              </a:tblPr>
              <a:tblGrid>
                <a:gridCol w="460948"/>
                <a:gridCol w="3429000"/>
                <a:gridCol w="4339652"/>
              </a:tblGrid>
              <a:tr h="312262">
                <a:tc>
                  <a:txBody>
                    <a:bodyPr/>
                    <a:lstStyle/>
                    <a:p>
                      <a:pPr marL="0" marR="0" algn="l">
                        <a:spcBef>
                          <a:spcPts val="0"/>
                        </a:spcBef>
                        <a:spcAft>
                          <a:spcPts val="600"/>
                        </a:spcAft>
                        <a:tabLst>
                          <a:tab pos="457200" algn="l"/>
                          <a:tab pos="685800" algn="l"/>
                          <a:tab pos="914400" algn="l"/>
                          <a:tab pos="1143000" algn="l"/>
                          <a:tab pos="1371600" algn="l"/>
                        </a:tabLst>
                      </a:pPr>
                      <a:r>
                        <a:rPr lang="en-US" sz="1200" u="sng" dirty="0">
                          <a:effectLst/>
                        </a:rPr>
                        <a:t>Item</a:t>
                      </a:r>
                      <a:endParaRPr lang="en-US" sz="1200" dirty="0">
                        <a:effectLst/>
                        <a:latin typeface="Times New Roman"/>
                        <a:ea typeface="Times New Roman"/>
                      </a:endParaRPr>
                    </a:p>
                  </a:txBody>
                  <a:tcPr marL="67456" marR="67456" marT="0" marB="0"/>
                </a:tc>
                <a:tc>
                  <a:txBody>
                    <a:bodyPr/>
                    <a:lstStyle/>
                    <a:p>
                      <a:pPr marL="0" marR="0" algn="l">
                        <a:spcBef>
                          <a:spcPts val="0"/>
                        </a:spcBef>
                        <a:spcAft>
                          <a:spcPts val="600"/>
                        </a:spcAft>
                        <a:tabLst>
                          <a:tab pos="457200" algn="l"/>
                          <a:tab pos="685800" algn="l"/>
                          <a:tab pos="914400" algn="l"/>
                          <a:tab pos="1143000" algn="l"/>
                          <a:tab pos="1371600" algn="l"/>
                        </a:tabLst>
                      </a:pPr>
                      <a:r>
                        <a:rPr lang="en-US" sz="1200" u="sng" dirty="0">
                          <a:effectLst/>
                        </a:rPr>
                        <a:t>(Estate &amp;) Gift Tax (</a:t>
                      </a:r>
                      <a:r>
                        <a:rPr lang="en-US" sz="1200" u="sng" dirty="0" err="1">
                          <a:effectLst/>
                        </a:rPr>
                        <a:t>Regs</a:t>
                      </a:r>
                      <a:r>
                        <a:rPr lang="en-US" sz="1200" u="sng" dirty="0">
                          <a:effectLst/>
                        </a:rPr>
                        <a:t>. §301.6501(c)-1(f)(3</a:t>
                      </a:r>
                      <a:r>
                        <a:rPr lang="en-US" sz="1200" u="sng" dirty="0" smtClean="0">
                          <a:effectLst/>
                        </a:rPr>
                        <a:t>))</a:t>
                      </a:r>
                      <a:endParaRPr lang="en-US" sz="1200" dirty="0">
                        <a:effectLst/>
                        <a:latin typeface="Times New Roman"/>
                        <a:ea typeface="Times New Roman"/>
                      </a:endParaRPr>
                    </a:p>
                  </a:txBody>
                  <a:tcPr marL="67456" marR="67456" marT="0" marB="0"/>
                </a:tc>
                <a:tc>
                  <a:txBody>
                    <a:bodyPr/>
                    <a:lstStyle/>
                    <a:p>
                      <a:pPr marL="0" marR="0" algn="l">
                        <a:spcBef>
                          <a:spcPts val="0"/>
                        </a:spcBef>
                        <a:spcAft>
                          <a:spcPts val="600"/>
                        </a:spcAft>
                        <a:tabLst>
                          <a:tab pos="457200" algn="l"/>
                          <a:tab pos="685800" algn="l"/>
                          <a:tab pos="914400" algn="l"/>
                          <a:tab pos="1143000" algn="l"/>
                          <a:tab pos="1371600" algn="l"/>
                        </a:tabLst>
                      </a:pPr>
                      <a:r>
                        <a:rPr lang="en-US" sz="1200" u="sng" dirty="0">
                          <a:effectLst/>
                        </a:rPr>
                        <a:t>Income Tax (IRC §170(f)(11)(E)(</a:t>
                      </a:r>
                      <a:r>
                        <a:rPr lang="en-US" sz="1200" u="sng" dirty="0" err="1">
                          <a:effectLst/>
                        </a:rPr>
                        <a:t>i</a:t>
                      </a:r>
                      <a:r>
                        <a:rPr lang="en-US" sz="1200" u="sng" dirty="0" smtClean="0">
                          <a:effectLst/>
                        </a:rPr>
                        <a:t>))</a:t>
                      </a:r>
                      <a:endParaRPr lang="en-US" sz="1200" dirty="0">
                        <a:effectLst/>
                        <a:latin typeface="Times New Roman"/>
                        <a:ea typeface="Times New Roman"/>
                      </a:endParaRPr>
                    </a:p>
                  </a:txBody>
                  <a:tcPr marL="67456" marR="67456" marT="0" marB="0"/>
                </a:tc>
              </a:tr>
              <a:tr h="359764">
                <a:tc>
                  <a:txBody>
                    <a:bodyPr/>
                    <a:lstStyle/>
                    <a:p>
                      <a:pPr marL="0" marR="0" algn="ctr">
                        <a:spcBef>
                          <a:spcPts val="0"/>
                        </a:spcBef>
                        <a:spcAft>
                          <a:spcPts val="0"/>
                        </a:spcAft>
                        <a:tabLst>
                          <a:tab pos="457200" algn="l"/>
                          <a:tab pos="685800" algn="l"/>
                          <a:tab pos="914400" algn="l"/>
                          <a:tab pos="1143000" algn="l"/>
                          <a:tab pos="1371600" algn="l"/>
                        </a:tabLst>
                      </a:pPr>
                      <a:r>
                        <a:rPr lang="en-US" sz="1200">
                          <a:effectLst/>
                        </a:rPr>
                        <a:t>1.</a:t>
                      </a:r>
                      <a:endParaRPr lang="en-US" sz="1200">
                        <a:effectLst/>
                        <a:latin typeface="Times New Roman"/>
                        <a:ea typeface="Times New Roman"/>
                      </a:endParaRPr>
                    </a:p>
                  </a:txBody>
                  <a:tcPr marL="67456" marR="67456" marT="0" marB="0"/>
                </a:tc>
                <a:tc>
                  <a:txBody>
                    <a:bodyPr/>
                    <a:lstStyle/>
                    <a:p>
                      <a:pPr marL="0" marR="0" algn="l">
                        <a:spcBef>
                          <a:spcPts val="0"/>
                        </a:spcBef>
                        <a:spcAft>
                          <a:spcPts val="0"/>
                        </a:spcAft>
                        <a:tabLst>
                          <a:tab pos="457200" algn="l"/>
                          <a:tab pos="685800" algn="l"/>
                          <a:tab pos="914400" algn="l"/>
                          <a:tab pos="1143000" algn="l"/>
                          <a:tab pos="1371600" algn="l"/>
                        </a:tabLst>
                      </a:pPr>
                      <a:r>
                        <a:rPr lang="en-US" sz="1200">
                          <a:effectLst/>
                        </a:rPr>
                        <a:t>The dates of the transfer and the appraisal.</a:t>
                      </a:r>
                      <a:endParaRPr lang="en-US" sz="1200">
                        <a:effectLst/>
                        <a:latin typeface="Times New Roman"/>
                        <a:ea typeface="Times New Roman"/>
                      </a:endParaRPr>
                    </a:p>
                  </a:txBody>
                  <a:tcPr marL="67456" marR="67456" marT="0" marB="0"/>
                </a:tc>
                <a:tc>
                  <a:txBody>
                    <a:bodyPr/>
                    <a:lstStyle/>
                    <a:p>
                      <a:pPr marL="0" marR="0" algn="l">
                        <a:spcBef>
                          <a:spcPts val="0"/>
                        </a:spcBef>
                        <a:spcAft>
                          <a:spcPts val="0"/>
                        </a:spcAft>
                        <a:tabLst>
                          <a:tab pos="457200" algn="l"/>
                          <a:tab pos="685800" algn="l"/>
                          <a:tab pos="914400" algn="l"/>
                          <a:tab pos="1143000" algn="l"/>
                          <a:tab pos="1371600" algn="l"/>
                        </a:tabLst>
                      </a:pPr>
                      <a:r>
                        <a:rPr lang="en-US" sz="1200">
                          <a:effectLst/>
                        </a:rPr>
                        <a:t>The date on which the property was appraised.</a:t>
                      </a:r>
                    </a:p>
                    <a:p>
                      <a:pPr marL="0" marR="0" algn="l">
                        <a:spcBef>
                          <a:spcPts val="0"/>
                        </a:spcBef>
                        <a:spcAft>
                          <a:spcPts val="0"/>
                        </a:spcAft>
                        <a:tabLst>
                          <a:tab pos="457200" algn="l"/>
                          <a:tab pos="685800" algn="l"/>
                          <a:tab pos="914400" algn="l"/>
                          <a:tab pos="1143000" algn="l"/>
                          <a:tab pos="1371600" algn="l"/>
                        </a:tabLst>
                      </a:pPr>
                      <a:r>
                        <a:rPr lang="en-US" sz="1200">
                          <a:effectLst/>
                        </a:rPr>
                        <a:t>The date (or expected date) of its contribution.</a:t>
                      </a:r>
                      <a:endParaRPr lang="en-US" sz="1200">
                        <a:effectLst/>
                        <a:latin typeface="Times New Roman"/>
                        <a:ea typeface="Times New Roman"/>
                      </a:endParaRPr>
                    </a:p>
                  </a:txBody>
                  <a:tcPr marL="67456" marR="67456" marT="0" marB="0"/>
                </a:tc>
              </a:tr>
              <a:tr h="179882">
                <a:tc>
                  <a:txBody>
                    <a:bodyPr/>
                    <a:lstStyle/>
                    <a:p>
                      <a:pPr marL="0" marR="0" algn="ctr">
                        <a:spcBef>
                          <a:spcPts val="300"/>
                        </a:spcBef>
                        <a:spcAft>
                          <a:spcPts val="0"/>
                        </a:spcAft>
                        <a:tabLst>
                          <a:tab pos="457200" algn="l"/>
                          <a:tab pos="685800" algn="l"/>
                          <a:tab pos="914400" algn="l"/>
                          <a:tab pos="1143000" algn="l"/>
                          <a:tab pos="1371600" algn="l"/>
                        </a:tabLst>
                      </a:pPr>
                      <a:r>
                        <a:rPr lang="en-US" sz="1200">
                          <a:effectLst/>
                        </a:rPr>
                        <a:t>2.</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dirty="0">
                          <a:effectLst/>
                        </a:rPr>
                        <a:t>The purpose of the appraisal.</a:t>
                      </a:r>
                      <a:endParaRPr lang="en-US" sz="1200" dirty="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A statement that the appraisal was prepared for income tax purposes.</a:t>
                      </a:r>
                      <a:endParaRPr lang="en-US" sz="1200">
                        <a:effectLst/>
                        <a:latin typeface="Times New Roman"/>
                        <a:ea typeface="Times New Roman"/>
                      </a:endParaRPr>
                    </a:p>
                  </a:txBody>
                  <a:tcPr marL="67456" marR="67456" marT="0" marB="0"/>
                </a:tc>
              </a:tr>
              <a:tr h="539646">
                <a:tc>
                  <a:txBody>
                    <a:bodyPr/>
                    <a:lstStyle/>
                    <a:p>
                      <a:pPr marL="0" marR="0" algn="ctr">
                        <a:spcBef>
                          <a:spcPts val="300"/>
                        </a:spcBef>
                        <a:spcAft>
                          <a:spcPts val="0"/>
                        </a:spcAft>
                        <a:tabLst>
                          <a:tab pos="457200" algn="l"/>
                          <a:tab pos="685800" algn="l"/>
                          <a:tab pos="914400" algn="l"/>
                          <a:tab pos="1143000" algn="l"/>
                          <a:tab pos="1371600" algn="l"/>
                        </a:tabLst>
                      </a:pPr>
                      <a:r>
                        <a:rPr lang="en-US" sz="1200">
                          <a:effectLst/>
                        </a:rPr>
                        <a:t>3.</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Descriptions of the property, the appraisal process, the assumptions made and any restrictions that affect the analyses, opinions and conclusions.</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A description of the property and its physical condition.</a:t>
                      </a:r>
                    </a:p>
                    <a:p>
                      <a:pPr marL="0" marR="0" algn="l">
                        <a:spcBef>
                          <a:spcPts val="0"/>
                        </a:spcBef>
                        <a:spcAft>
                          <a:spcPts val="0"/>
                        </a:spcAft>
                        <a:tabLst>
                          <a:tab pos="457200" algn="l"/>
                          <a:tab pos="685800" algn="l"/>
                          <a:tab pos="914400" algn="l"/>
                          <a:tab pos="1143000" algn="l"/>
                          <a:tab pos="1371600" algn="l"/>
                        </a:tabLst>
                      </a:pPr>
                      <a:r>
                        <a:rPr lang="en-US" sz="1200">
                          <a:effectLst/>
                        </a:rPr>
                        <a:t>The terms of any agreement that relates to the property.</a:t>
                      </a:r>
                      <a:endParaRPr lang="en-US" sz="1200">
                        <a:effectLst/>
                        <a:latin typeface="Times New Roman"/>
                        <a:ea typeface="Times New Roman"/>
                      </a:endParaRPr>
                    </a:p>
                  </a:txBody>
                  <a:tcPr marL="67456" marR="67456" marT="0" marB="0"/>
                </a:tc>
              </a:tr>
              <a:tr h="359764">
                <a:tc>
                  <a:txBody>
                    <a:bodyPr/>
                    <a:lstStyle/>
                    <a:p>
                      <a:pPr marL="0" marR="0" algn="ctr">
                        <a:spcBef>
                          <a:spcPts val="300"/>
                        </a:spcBef>
                        <a:spcAft>
                          <a:spcPts val="0"/>
                        </a:spcAft>
                        <a:tabLst>
                          <a:tab pos="457200" algn="l"/>
                          <a:tab pos="685800" algn="l"/>
                          <a:tab pos="914400" algn="l"/>
                          <a:tab pos="1143000" algn="l"/>
                          <a:tab pos="1371600" algn="l"/>
                        </a:tabLst>
                      </a:pPr>
                      <a:r>
                        <a:rPr lang="en-US" sz="1200">
                          <a:effectLst/>
                        </a:rPr>
                        <a:t>4.</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The information considered, including in the case of a business interest, all financial data that was used.</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 </a:t>
                      </a:r>
                      <a:endParaRPr lang="en-US" sz="1200">
                        <a:effectLst/>
                        <a:latin typeface="Times New Roman"/>
                        <a:ea typeface="Times New Roman"/>
                      </a:endParaRPr>
                    </a:p>
                  </a:txBody>
                  <a:tcPr marL="67456" marR="67456" marT="0" marB="0"/>
                </a:tc>
              </a:tr>
              <a:tr h="359764">
                <a:tc>
                  <a:txBody>
                    <a:bodyPr/>
                    <a:lstStyle/>
                    <a:p>
                      <a:pPr marL="0" marR="0" algn="ctr">
                        <a:spcBef>
                          <a:spcPts val="300"/>
                        </a:spcBef>
                        <a:spcAft>
                          <a:spcPts val="0"/>
                        </a:spcAft>
                        <a:tabLst>
                          <a:tab pos="457200" algn="l"/>
                          <a:tab pos="685800" algn="l"/>
                          <a:tab pos="914400" algn="l"/>
                          <a:tab pos="1143000" algn="l"/>
                          <a:tab pos="1371600" algn="l"/>
                        </a:tabLst>
                      </a:pPr>
                      <a:r>
                        <a:rPr lang="en-US" sz="1200">
                          <a:effectLst/>
                        </a:rPr>
                        <a:t>5.</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a:effectLst/>
                        </a:rPr>
                        <a:t>The appraisal procedures followed and the reasoning that support s that analyses, opinions and conclusions.</a:t>
                      </a:r>
                      <a:endParaRPr lang="en-US" sz="120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dirty="0">
                          <a:effectLst/>
                        </a:rPr>
                        <a:t> </a:t>
                      </a:r>
                      <a:endParaRPr lang="en-US" sz="1200" dirty="0">
                        <a:effectLst/>
                        <a:latin typeface="Times New Roman"/>
                        <a:ea typeface="Times New Roman"/>
                      </a:endParaRPr>
                    </a:p>
                  </a:txBody>
                  <a:tcPr marL="67456" marR="67456" marT="0" marB="0"/>
                </a:tc>
              </a:tr>
              <a:tr h="359764">
                <a:tc>
                  <a:txBody>
                    <a:bodyPr/>
                    <a:lstStyle/>
                    <a:p>
                      <a:pPr marL="0" marR="0" algn="ctr">
                        <a:spcBef>
                          <a:spcPts val="300"/>
                        </a:spcBef>
                        <a:spcAft>
                          <a:spcPts val="0"/>
                        </a:spcAft>
                        <a:tabLst>
                          <a:tab pos="457200" algn="l"/>
                          <a:tab pos="685800" algn="l"/>
                          <a:tab pos="914400" algn="l"/>
                          <a:tab pos="1143000" algn="l"/>
                          <a:tab pos="1371600" algn="l"/>
                        </a:tabLst>
                      </a:pPr>
                      <a:r>
                        <a:rPr lang="en-US" sz="1200" dirty="0">
                          <a:effectLst/>
                        </a:rPr>
                        <a:t>6.</a:t>
                      </a:r>
                      <a:endParaRPr lang="en-US" sz="1200" dirty="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dirty="0">
                          <a:effectLst/>
                        </a:rPr>
                        <a:t>The valuation </a:t>
                      </a:r>
                      <a:r>
                        <a:rPr lang="en-US" sz="1200" i="1" dirty="0" smtClean="0">
                          <a:effectLst/>
                        </a:rPr>
                        <a:t>method</a:t>
                      </a:r>
                      <a:r>
                        <a:rPr lang="en-US" sz="1200" i="0" baseline="30000" dirty="0" smtClean="0">
                          <a:effectLst/>
                        </a:rPr>
                        <a:t>1</a:t>
                      </a:r>
                      <a:r>
                        <a:rPr lang="en-US" sz="1200" dirty="0" smtClean="0">
                          <a:effectLst/>
                        </a:rPr>
                        <a:t> </a:t>
                      </a:r>
                      <a:r>
                        <a:rPr lang="en-US" sz="1200" dirty="0">
                          <a:effectLst/>
                        </a:rPr>
                        <a:t>utilized and the rationale for using that method.</a:t>
                      </a:r>
                      <a:endParaRPr lang="en-US" sz="1200" dirty="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r>
                        <a:rPr lang="en-US" sz="1200" dirty="0">
                          <a:effectLst/>
                        </a:rPr>
                        <a:t>The </a:t>
                      </a:r>
                      <a:r>
                        <a:rPr lang="en-US" sz="1200" i="1" dirty="0" smtClean="0">
                          <a:effectLst/>
                        </a:rPr>
                        <a:t>method</a:t>
                      </a:r>
                      <a:r>
                        <a:rPr lang="en-US" sz="1200" i="0" baseline="30000" dirty="0" smtClean="0">
                          <a:effectLst/>
                        </a:rPr>
                        <a:t>1</a:t>
                      </a:r>
                      <a:r>
                        <a:rPr lang="en-US" sz="1200" dirty="0" smtClean="0">
                          <a:effectLst/>
                        </a:rPr>
                        <a:t> </a:t>
                      </a:r>
                      <a:r>
                        <a:rPr lang="en-US" sz="1200" dirty="0">
                          <a:effectLst/>
                        </a:rPr>
                        <a:t>of valuation used. </a:t>
                      </a:r>
                      <a:endParaRPr lang="en-US" sz="1200" dirty="0">
                        <a:effectLst/>
                        <a:latin typeface="Times New Roman"/>
                        <a:ea typeface="Times New Roman"/>
                      </a:endParaRPr>
                    </a:p>
                  </a:txBody>
                  <a:tcPr marL="67456" marR="67456" marT="0" marB="0"/>
                </a:tc>
              </a:tr>
              <a:tr h="251619">
                <a:tc>
                  <a:txBody>
                    <a:bodyPr/>
                    <a:lstStyle/>
                    <a:p>
                      <a:pPr marL="0" marR="0" algn="ctr">
                        <a:spcBef>
                          <a:spcPts val="300"/>
                        </a:spcBef>
                        <a:spcAft>
                          <a:spcPts val="0"/>
                        </a:spcAft>
                        <a:tabLst>
                          <a:tab pos="457200" algn="l"/>
                          <a:tab pos="685800" algn="l"/>
                          <a:tab pos="914400" algn="l"/>
                          <a:tab pos="1143000" algn="l"/>
                          <a:tab pos="1371600" algn="l"/>
                        </a:tabLst>
                      </a:pPr>
                      <a:r>
                        <a:rPr lang="en-US" sz="1200" dirty="0" smtClean="0">
                          <a:effectLst/>
                          <a:latin typeface="+mj-lt"/>
                          <a:ea typeface="Times New Roman"/>
                        </a:rPr>
                        <a:t>7.</a:t>
                      </a:r>
                      <a:endParaRPr lang="en-US" sz="1200" dirty="0">
                        <a:effectLst/>
                        <a:latin typeface="+mj-lt"/>
                        <a:ea typeface="Times New Roman"/>
                      </a:endParaRPr>
                    </a:p>
                  </a:txBody>
                  <a:tcPr marL="67456" marR="67456" marT="0" marB="0"/>
                </a:tc>
                <a:tc>
                  <a:txBody>
                    <a:bodyPr/>
                    <a:lstStyle/>
                    <a:p>
                      <a:pPr marL="0" marR="0" indent="0" algn="l" defTabSz="914400" rtl="0" eaLnBrk="1" fontAlgn="auto" latinLnBrk="0" hangingPunct="1">
                        <a:lnSpc>
                          <a:spcPct val="100000"/>
                        </a:lnSpc>
                        <a:spcBef>
                          <a:spcPts val="300"/>
                        </a:spcBef>
                        <a:spcAft>
                          <a:spcPts val="0"/>
                        </a:spcAft>
                        <a:buClrTx/>
                        <a:buSzTx/>
                        <a:buFontTx/>
                        <a:buNone/>
                        <a:tabLst>
                          <a:tab pos="457200" algn="l"/>
                          <a:tab pos="685800" algn="l"/>
                          <a:tab pos="914400" algn="l"/>
                          <a:tab pos="1143000" algn="l"/>
                          <a:tab pos="1371600" algn="l"/>
                        </a:tabLst>
                        <a:defRPr/>
                      </a:pPr>
                      <a:r>
                        <a:rPr lang="en-US" sz="1200" dirty="0" smtClean="0">
                          <a:effectLst/>
                        </a:rPr>
                        <a:t>The specific </a:t>
                      </a:r>
                      <a:r>
                        <a:rPr lang="en-US" sz="1200" i="1" dirty="0" smtClean="0">
                          <a:effectLst/>
                        </a:rPr>
                        <a:t>basis</a:t>
                      </a:r>
                      <a:r>
                        <a:rPr lang="en-US" sz="1200" i="0" baseline="30000" dirty="0" smtClean="0">
                          <a:effectLst/>
                        </a:rPr>
                        <a:t>2</a:t>
                      </a:r>
                      <a:r>
                        <a:rPr lang="en-US" sz="1200" dirty="0" smtClean="0">
                          <a:effectLst/>
                        </a:rPr>
                        <a:t> for the valuation.</a:t>
                      </a:r>
                      <a:endParaRPr lang="en-US" sz="1200" dirty="0" smtClean="0">
                        <a:effectLst/>
                        <a:latin typeface="Times New Roman"/>
                        <a:ea typeface="Times New Roman"/>
                      </a:endParaRPr>
                    </a:p>
                  </a:txBody>
                  <a:tcPr marL="67456" marR="67456"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tab pos="457200" algn="l"/>
                          <a:tab pos="685800" algn="l"/>
                          <a:tab pos="914400" algn="l"/>
                          <a:tab pos="1143000" algn="l"/>
                          <a:tab pos="1371600" algn="l"/>
                        </a:tabLst>
                        <a:defRPr/>
                      </a:pPr>
                      <a:r>
                        <a:rPr lang="en-US" sz="1200" dirty="0" smtClean="0">
                          <a:effectLst/>
                        </a:rPr>
                        <a:t>The </a:t>
                      </a:r>
                      <a:r>
                        <a:rPr lang="en-US" sz="1200" i="1" dirty="0" smtClean="0">
                          <a:effectLst/>
                        </a:rPr>
                        <a:t>basis</a:t>
                      </a:r>
                      <a:r>
                        <a:rPr lang="en-US" sz="1200" i="0" baseline="30000" dirty="0" smtClean="0">
                          <a:effectLst/>
                        </a:rPr>
                        <a:t>2</a:t>
                      </a:r>
                      <a:r>
                        <a:rPr lang="en-US" sz="1200" dirty="0" smtClean="0">
                          <a:effectLst/>
                        </a:rPr>
                        <a:t> for the valuation. </a:t>
                      </a:r>
                    </a:p>
                  </a:txBody>
                  <a:tcPr marL="67456" marR="67456" marT="0" marB="0"/>
                </a:tc>
              </a:tr>
              <a:tr h="251619">
                <a:tc>
                  <a:txBody>
                    <a:bodyPr/>
                    <a:lstStyle/>
                    <a:p>
                      <a:pPr marL="0" marR="0" algn="ctr">
                        <a:spcBef>
                          <a:spcPts val="300"/>
                        </a:spcBef>
                        <a:spcAft>
                          <a:spcPts val="0"/>
                        </a:spcAft>
                        <a:tabLst>
                          <a:tab pos="457200" algn="l"/>
                          <a:tab pos="685800" algn="l"/>
                          <a:tab pos="914400" algn="l"/>
                          <a:tab pos="1143000" algn="l"/>
                          <a:tab pos="1371600" algn="l"/>
                        </a:tabLst>
                      </a:pPr>
                      <a:r>
                        <a:rPr lang="en-US" sz="1200" dirty="0" smtClean="0">
                          <a:effectLst/>
                          <a:latin typeface="+mj-lt"/>
                          <a:ea typeface="Times New Roman"/>
                        </a:rPr>
                        <a:t>8.</a:t>
                      </a:r>
                      <a:endParaRPr lang="en-US" sz="1200" dirty="0">
                        <a:effectLst/>
                        <a:latin typeface="+mj-lt"/>
                        <a:ea typeface="Times New Roman"/>
                      </a:endParaRPr>
                    </a:p>
                  </a:txBody>
                  <a:tcPr marL="67456" marR="67456" marT="0" marB="0"/>
                </a:tc>
                <a:tc>
                  <a:txBody>
                    <a:bodyPr/>
                    <a:lstStyle/>
                    <a:p>
                      <a:pPr marL="0" marR="0" indent="0" algn="l" defTabSz="914400" rtl="0" eaLnBrk="1" fontAlgn="auto" latinLnBrk="0" hangingPunct="1">
                        <a:lnSpc>
                          <a:spcPct val="100000"/>
                        </a:lnSpc>
                        <a:spcBef>
                          <a:spcPts val="300"/>
                        </a:spcBef>
                        <a:spcAft>
                          <a:spcPts val="0"/>
                        </a:spcAft>
                        <a:buClrTx/>
                        <a:buSzTx/>
                        <a:buFontTx/>
                        <a:buNone/>
                        <a:tabLst>
                          <a:tab pos="457200" algn="l"/>
                          <a:tab pos="685800" algn="l"/>
                          <a:tab pos="914400" algn="l"/>
                          <a:tab pos="1143000" algn="l"/>
                          <a:tab pos="1371600" algn="l"/>
                        </a:tabLst>
                        <a:defRPr/>
                      </a:pPr>
                      <a:endParaRPr lang="en-US" sz="1200" dirty="0" smtClean="0">
                        <a:effectLst/>
                        <a:latin typeface="Times New Roman"/>
                        <a:ea typeface="Times New Roman"/>
                      </a:endParaRPr>
                    </a:p>
                  </a:txBody>
                  <a:tcPr marL="67456" marR="67456"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tab pos="457200" algn="l"/>
                          <a:tab pos="685800" algn="l"/>
                          <a:tab pos="914400" algn="l"/>
                          <a:tab pos="1143000" algn="l"/>
                          <a:tab pos="1371600" algn="l"/>
                        </a:tabLst>
                        <a:defRPr/>
                      </a:pPr>
                      <a:r>
                        <a:rPr lang="en-US" sz="1200" dirty="0" smtClean="0">
                          <a:effectLst/>
                        </a:rPr>
                        <a:t>The appraised FMV of the property on the date of contribution</a:t>
                      </a:r>
                    </a:p>
                  </a:txBody>
                  <a:tcPr marL="67456" marR="67456" marT="0" marB="0"/>
                </a:tc>
              </a:tr>
              <a:tr h="434181">
                <a:tc>
                  <a:txBody>
                    <a:bodyPr/>
                    <a:lstStyle/>
                    <a:p>
                      <a:pPr marL="0" marR="0" algn="ctr">
                        <a:spcBef>
                          <a:spcPts val="300"/>
                        </a:spcBef>
                        <a:spcAft>
                          <a:spcPts val="0"/>
                        </a:spcAft>
                        <a:tabLst>
                          <a:tab pos="457200" algn="l"/>
                          <a:tab pos="685800" algn="l"/>
                          <a:tab pos="914400" algn="l"/>
                          <a:tab pos="1143000" algn="l"/>
                          <a:tab pos="1371600" algn="l"/>
                        </a:tabLst>
                      </a:pPr>
                      <a:r>
                        <a:rPr lang="en-US" sz="1200" dirty="0" smtClean="0">
                          <a:effectLst/>
                        </a:rPr>
                        <a:t>9.</a:t>
                      </a:r>
                      <a:endParaRPr lang="en-US" sz="1200" dirty="0">
                        <a:effectLst/>
                        <a:latin typeface="Times New Roman"/>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endParaRPr lang="en-US" sz="1200" dirty="0">
                        <a:effectLst/>
                        <a:latin typeface="Times New Roman"/>
                        <a:ea typeface="Times New Roman"/>
                      </a:endParaRPr>
                    </a:p>
                  </a:txBody>
                  <a:tcPr marL="67456" marR="67456" marT="0" marB="0"/>
                </a:tc>
                <a:tc>
                  <a:txBody>
                    <a:bodyPr/>
                    <a:lstStyle/>
                    <a:p>
                      <a:pPr marL="0" marR="0" algn="l">
                        <a:spcBef>
                          <a:spcPts val="0"/>
                        </a:spcBef>
                        <a:spcAft>
                          <a:spcPts val="0"/>
                        </a:spcAft>
                        <a:tabLst>
                          <a:tab pos="457200" algn="l"/>
                          <a:tab pos="685800" algn="l"/>
                          <a:tab pos="914400" algn="l"/>
                          <a:tab pos="1143000" algn="l"/>
                          <a:tab pos="1371600" algn="l"/>
                        </a:tabLst>
                      </a:pPr>
                      <a:r>
                        <a:rPr lang="en-US" sz="1200" dirty="0" smtClean="0">
                          <a:effectLst/>
                        </a:rPr>
                        <a:t>The </a:t>
                      </a:r>
                      <a:r>
                        <a:rPr lang="en-US" sz="1200" dirty="0">
                          <a:effectLst/>
                        </a:rPr>
                        <a:t>name, address and identifying number of the appraiser and the appraiser’s employer</a:t>
                      </a:r>
                      <a:r>
                        <a:rPr lang="en-US" sz="1200" dirty="0" smtClean="0">
                          <a:effectLst/>
                        </a:rPr>
                        <a:t>.</a:t>
                      </a:r>
                    </a:p>
                  </a:txBody>
                  <a:tcPr marL="67456" marR="67456" marT="0" marB="0"/>
                </a:tc>
              </a:tr>
              <a:tr h="213359">
                <a:tc>
                  <a:txBody>
                    <a:bodyPr/>
                    <a:lstStyle/>
                    <a:p>
                      <a:pPr marL="0" marR="0" algn="ctr">
                        <a:spcBef>
                          <a:spcPts val="300"/>
                        </a:spcBef>
                        <a:spcAft>
                          <a:spcPts val="0"/>
                        </a:spcAft>
                        <a:tabLst>
                          <a:tab pos="457200" algn="l"/>
                          <a:tab pos="685800" algn="l"/>
                          <a:tab pos="914400" algn="l"/>
                          <a:tab pos="1143000" algn="l"/>
                          <a:tab pos="1371600" algn="l"/>
                        </a:tabLst>
                      </a:pPr>
                      <a:r>
                        <a:rPr lang="en-US" sz="1200" dirty="0" smtClean="0">
                          <a:effectLst/>
                          <a:latin typeface="+mj-lt"/>
                          <a:ea typeface="Times New Roman"/>
                        </a:rPr>
                        <a:t>10.</a:t>
                      </a:r>
                      <a:endParaRPr lang="en-US" sz="1200" dirty="0">
                        <a:effectLst/>
                        <a:latin typeface="+mj-lt"/>
                        <a:ea typeface="Times New Roman"/>
                      </a:endParaRPr>
                    </a:p>
                  </a:txBody>
                  <a:tcPr marL="67456" marR="67456" marT="0" marB="0"/>
                </a:tc>
                <a:tc>
                  <a:txBody>
                    <a:bodyPr/>
                    <a:lstStyle/>
                    <a:p>
                      <a:pPr marL="0" marR="0" algn="l">
                        <a:spcBef>
                          <a:spcPts val="300"/>
                        </a:spcBef>
                        <a:spcAft>
                          <a:spcPts val="0"/>
                        </a:spcAft>
                        <a:tabLst>
                          <a:tab pos="457200" algn="l"/>
                          <a:tab pos="685800" algn="l"/>
                          <a:tab pos="914400" algn="l"/>
                          <a:tab pos="1143000" algn="l"/>
                          <a:tab pos="1371600" algn="l"/>
                        </a:tabLst>
                      </a:pPr>
                      <a:endParaRPr lang="en-US" sz="1200" dirty="0">
                        <a:effectLst/>
                        <a:latin typeface="Times New Roman"/>
                        <a:ea typeface="Times New Roman"/>
                      </a:endParaRPr>
                    </a:p>
                  </a:txBody>
                  <a:tcPr marL="67456" marR="67456"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tab pos="457200" algn="l"/>
                          <a:tab pos="685800" algn="l"/>
                          <a:tab pos="914400" algn="l"/>
                          <a:tab pos="1143000" algn="l"/>
                          <a:tab pos="1371600" algn="l"/>
                        </a:tabLst>
                        <a:defRPr/>
                      </a:pPr>
                      <a:r>
                        <a:rPr lang="en-US" sz="1200" dirty="0" smtClean="0">
                          <a:effectLst/>
                        </a:rPr>
                        <a:t>The appraiser’s qualifications.</a:t>
                      </a:r>
                      <a:endParaRPr lang="en-US" sz="1200" dirty="0" smtClean="0">
                        <a:effectLst/>
                        <a:latin typeface="Times New Roman"/>
                        <a:ea typeface="Times New Roman"/>
                      </a:endParaRPr>
                    </a:p>
                    <a:p>
                      <a:pPr marL="0" marR="0" algn="l">
                        <a:spcBef>
                          <a:spcPts val="0"/>
                        </a:spcBef>
                        <a:spcAft>
                          <a:spcPts val="0"/>
                        </a:spcAft>
                        <a:tabLst>
                          <a:tab pos="457200" algn="l"/>
                          <a:tab pos="685800" algn="l"/>
                          <a:tab pos="914400" algn="l"/>
                          <a:tab pos="1143000" algn="l"/>
                          <a:tab pos="1371600" algn="l"/>
                        </a:tabLst>
                      </a:pPr>
                      <a:endParaRPr lang="en-US" sz="1200" dirty="0">
                        <a:effectLst/>
                        <a:latin typeface="Times New Roman"/>
                        <a:ea typeface="Times New Roman"/>
                      </a:endParaRPr>
                    </a:p>
                  </a:txBody>
                  <a:tcPr marL="67456" marR="67456" marT="0" marB="0"/>
                </a:tc>
              </a:tr>
              <a:tr h="213359">
                <a:tc gridSpan="2">
                  <a:txBody>
                    <a:bodyPr/>
                    <a:lstStyle/>
                    <a:p>
                      <a:pPr marL="0" marR="0" algn="l">
                        <a:spcBef>
                          <a:spcPts val="300"/>
                        </a:spcBef>
                        <a:spcAft>
                          <a:spcPts val="0"/>
                        </a:spcAft>
                        <a:tabLst>
                          <a:tab pos="457200" algn="l"/>
                          <a:tab pos="685800" algn="l"/>
                          <a:tab pos="914400" algn="l"/>
                          <a:tab pos="1143000" algn="l"/>
                          <a:tab pos="1371600" algn="l"/>
                        </a:tabLst>
                      </a:pPr>
                      <a:r>
                        <a:rPr lang="en-US" sz="1200" baseline="30000" dirty="0" smtClean="0">
                          <a:effectLst/>
                          <a:latin typeface="+mj-lt"/>
                          <a:ea typeface="Times New Roman"/>
                        </a:rPr>
                        <a:t>_________________________________________________________________________</a:t>
                      </a:r>
                    </a:p>
                    <a:p>
                      <a:pPr marL="0" marR="0" algn="l">
                        <a:lnSpc>
                          <a:spcPts val="1200"/>
                        </a:lnSpc>
                        <a:spcBef>
                          <a:spcPts val="300"/>
                        </a:spcBef>
                        <a:spcAft>
                          <a:spcPts val="0"/>
                        </a:spcAft>
                        <a:tabLst>
                          <a:tab pos="457200" algn="l"/>
                          <a:tab pos="685800" algn="l"/>
                          <a:tab pos="914400" algn="l"/>
                          <a:tab pos="1143000" algn="l"/>
                          <a:tab pos="1371600" algn="l"/>
                        </a:tabLst>
                      </a:pPr>
                      <a:r>
                        <a:rPr lang="en-US" sz="1200" baseline="30000" dirty="0" smtClean="0">
                          <a:effectLst/>
                          <a:latin typeface="+mj-lt"/>
                          <a:ea typeface="Times New Roman"/>
                        </a:rPr>
                        <a:t>1</a:t>
                      </a:r>
                      <a:r>
                        <a:rPr lang="en-US" sz="1200" dirty="0" smtClean="0">
                          <a:effectLst/>
                          <a:latin typeface="+mj-lt"/>
                          <a:ea typeface="Times New Roman"/>
                        </a:rPr>
                        <a:t>Method – Income</a:t>
                      </a:r>
                      <a:r>
                        <a:rPr lang="en-US" sz="1200" baseline="0" dirty="0" smtClean="0">
                          <a:effectLst/>
                          <a:latin typeface="+mj-lt"/>
                          <a:ea typeface="Times New Roman"/>
                        </a:rPr>
                        <a:t> v. Market Data v. Replacement Cost</a:t>
                      </a:r>
                    </a:p>
                    <a:p>
                      <a:pPr marL="0" marR="0" algn="l">
                        <a:lnSpc>
                          <a:spcPts val="1200"/>
                        </a:lnSpc>
                        <a:spcBef>
                          <a:spcPts val="300"/>
                        </a:spcBef>
                        <a:spcAft>
                          <a:spcPts val="0"/>
                        </a:spcAft>
                        <a:tabLst>
                          <a:tab pos="457200" algn="l"/>
                          <a:tab pos="685800" algn="l"/>
                          <a:tab pos="914400" algn="l"/>
                          <a:tab pos="1143000" algn="l"/>
                          <a:tab pos="1371600" algn="l"/>
                        </a:tabLst>
                      </a:pPr>
                      <a:r>
                        <a:rPr lang="en-US" sz="1200" baseline="30000" dirty="0" smtClean="0">
                          <a:effectLst/>
                          <a:latin typeface="+mj-lt"/>
                          <a:ea typeface="Times New Roman"/>
                        </a:rPr>
                        <a:t>2</a:t>
                      </a:r>
                      <a:r>
                        <a:rPr lang="en-US" sz="1200" baseline="0" dirty="0" smtClean="0">
                          <a:effectLst/>
                          <a:latin typeface="+mj-lt"/>
                          <a:ea typeface="Times New Roman"/>
                        </a:rPr>
                        <a:t>Basis – Comparable Sales v. Statistical Sampling</a:t>
                      </a:r>
                      <a:endParaRPr lang="en-US" sz="1200" dirty="0">
                        <a:effectLst/>
                        <a:latin typeface="+mj-lt"/>
                        <a:ea typeface="Times New Roman"/>
                      </a:endParaRPr>
                    </a:p>
                  </a:txBody>
                  <a:tcPr marL="67456" marR="67456" marT="0" marB="0"/>
                </a:tc>
                <a:tc hMerge="1">
                  <a:txBody>
                    <a:bodyPr/>
                    <a:lstStyle/>
                    <a:p>
                      <a:pPr marL="0" marR="0" algn="l">
                        <a:spcBef>
                          <a:spcPts val="300"/>
                        </a:spcBef>
                        <a:spcAft>
                          <a:spcPts val="0"/>
                        </a:spcAft>
                        <a:tabLst>
                          <a:tab pos="457200" algn="l"/>
                          <a:tab pos="685800" algn="l"/>
                          <a:tab pos="914400" algn="l"/>
                          <a:tab pos="1143000" algn="l"/>
                          <a:tab pos="1371600" algn="l"/>
                        </a:tabLst>
                      </a:pPr>
                      <a:endParaRPr lang="en-US" sz="1200" dirty="0">
                        <a:effectLst/>
                        <a:latin typeface="Times New Roman"/>
                        <a:ea typeface="Times New Roman"/>
                      </a:endParaRPr>
                    </a:p>
                  </a:txBody>
                  <a:tcPr marL="67456" marR="67456" marT="0" marB="0"/>
                </a:tc>
                <a:tc>
                  <a:txBody>
                    <a:bodyPr/>
                    <a:lstStyle/>
                    <a:p>
                      <a:pPr marL="0" marR="0" algn="l">
                        <a:spcBef>
                          <a:spcPts val="0"/>
                        </a:spcBef>
                        <a:spcAft>
                          <a:spcPts val="0"/>
                        </a:spcAft>
                        <a:tabLst>
                          <a:tab pos="457200" algn="l"/>
                          <a:tab pos="685800" algn="l"/>
                          <a:tab pos="914400" algn="l"/>
                          <a:tab pos="1143000" algn="l"/>
                          <a:tab pos="1371600" algn="l"/>
                        </a:tabLst>
                      </a:pPr>
                      <a:endParaRPr lang="en-US" sz="1200" dirty="0">
                        <a:effectLst/>
                        <a:latin typeface="Times New Roman"/>
                        <a:ea typeface="Times New Roman"/>
                      </a:endParaRPr>
                    </a:p>
                  </a:txBody>
                  <a:tcPr marL="67456" marR="67456" marT="0" marB="0"/>
                </a:tc>
              </a:tr>
            </a:tbl>
          </a:graphicData>
        </a:graphic>
      </p:graphicFrame>
      <p:sp>
        <p:nvSpPr>
          <p:cNvPr id="3" name="Slide Number Placeholder 2"/>
          <p:cNvSpPr>
            <a:spLocks noGrp="1"/>
          </p:cNvSpPr>
          <p:nvPr>
            <p:ph type="sldNum" sz="quarter" idx="12"/>
          </p:nvPr>
        </p:nvSpPr>
        <p:spPr/>
        <p:txBody>
          <a:bodyPr/>
          <a:lstStyle/>
          <a:p>
            <a:fld id="{DA0F3815-A4FB-4FD6-B682-B9A898349CBA}" type="slidenum">
              <a:rPr lang="en-US" smtClean="0"/>
              <a:t>12</a:t>
            </a:fld>
            <a:endParaRPr lang="en-US" dirty="0"/>
          </a:p>
        </p:txBody>
      </p:sp>
    </p:spTree>
    <p:extLst>
      <p:ext uri="{BB962C8B-B14F-4D97-AF65-F5344CB8AC3E}">
        <p14:creationId xmlns:p14="http://schemas.microsoft.com/office/powerpoint/2010/main" val="1728446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t>Qualified Appraisals—</a:t>
            </a:r>
            <a:r>
              <a:rPr lang="en-US" sz="3600" b="1" i="1" u="sng" dirty="0"/>
              <a:t>Qualified </a:t>
            </a:r>
            <a:r>
              <a:rPr lang="en-US" sz="3600" b="1" i="1" u="sng" dirty="0" smtClean="0"/>
              <a:t>Appraiser</a:t>
            </a:r>
            <a:r>
              <a:rPr lang="en-US" sz="3600" dirty="0" smtClean="0"/>
              <a:t>  </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a:t>With respect to returns filed </a:t>
            </a:r>
            <a:r>
              <a:rPr lang="en-US" sz="2800" u="sng" dirty="0"/>
              <a:t>on or before August 17, 2006</a:t>
            </a:r>
            <a:r>
              <a:rPr lang="en-US" sz="2800" dirty="0"/>
              <a:t>, a “</a:t>
            </a:r>
            <a:r>
              <a:rPr lang="en-US" sz="2800" i="1" dirty="0"/>
              <a:t>qualified appraiser</a:t>
            </a:r>
            <a:r>
              <a:rPr lang="en-US" sz="2800" dirty="0"/>
              <a:t>” means an individual who:</a:t>
            </a:r>
          </a:p>
          <a:p>
            <a:pPr lvl="1"/>
            <a:r>
              <a:rPr lang="en-US" dirty="0" smtClean="0"/>
              <a:t>Holds </a:t>
            </a:r>
            <a:r>
              <a:rPr lang="en-US" dirty="0"/>
              <a:t>themself out as an appraiser or performs appraisals on a regular basis</a:t>
            </a:r>
            <a:r>
              <a:rPr lang="en-US" dirty="0" smtClean="0"/>
              <a:t>;</a:t>
            </a:r>
          </a:p>
          <a:p>
            <a:pPr lvl="1"/>
            <a:r>
              <a:rPr lang="en-US" dirty="0" smtClean="0"/>
              <a:t>Is qualified to make appraisals of the type of property being valued;</a:t>
            </a:r>
          </a:p>
          <a:p>
            <a:pPr lvl="1"/>
            <a:r>
              <a:rPr lang="en-US" dirty="0" smtClean="0"/>
              <a:t>Understands that they may be subject to civil penalties under IRC §6701 </a:t>
            </a:r>
          </a:p>
          <a:p>
            <a:pPr lvl="1"/>
            <a:r>
              <a:rPr lang="en-US" dirty="0" smtClean="0"/>
              <a:t>Does not charge a fee based on a percentage of the appraised value of the property; </a:t>
            </a:r>
            <a:r>
              <a:rPr lang="en-US" b="1" u="sng" dirty="0" smtClean="0"/>
              <a:t>and</a:t>
            </a:r>
          </a:p>
          <a:p>
            <a:pPr lvl="1"/>
            <a:r>
              <a:rPr lang="en-US" dirty="0" smtClean="0"/>
              <a:t>Is not otherwise </a:t>
            </a:r>
            <a:r>
              <a:rPr lang="en-US" b="1" dirty="0" smtClean="0"/>
              <a:t>“excepted” </a:t>
            </a:r>
            <a:r>
              <a:rPr lang="en-US" dirty="0" smtClean="0"/>
              <a:t>or </a:t>
            </a:r>
            <a:r>
              <a:rPr lang="en-US" b="1" dirty="0" smtClean="0"/>
              <a:t>“excluded”</a:t>
            </a:r>
            <a:endParaRPr lang="en-US" dirty="0" smtClean="0"/>
          </a:p>
        </p:txBody>
      </p:sp>
      <p:sp>
        <p:nvSpPr>
          <p:cNvPr id="4" name="Slide Number Placeholder 3"/>
          <p:cNvSpPr>
            <a:spLocks noGrp="1"/>
          </p:cNvSpPr>
          <p:nvPr>
            <p:ph type="sldNum" sz="quarter" idx="12"/>
          </p:nvPr>
        </p:nvSpPr>
        <p:spPr/>
        <p:txBody>
          <a:bodyPr/>
          <a:lstStyle/>
          <a:p>
            <a:fld id="{DA0F3815-A4FB-4FD6-B682-B9A898349CBA}" type="slidenum">
              <a:rPr lang="en-US" smtClean="0"/>
              <a:t>13</a:t>
            </a:fld>
            <a:endParaRPr lang="en-US"/>
          </a:p>
        </p:txBody>
      </p:sp>
    </p:spTree>
    <p:extLst>
      <p:ext uri="{BB962C8B-B14F-4D97-AF65-F5344CB8AC3E}">
        <p14:creationId xmlns:p14="http://schemas.microsoft.com/office/powerpoint/2010/main" val="2750684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i="1" u="sng" dirty="0"/>
              <a:t>Qualified Appraisers</a:t>
            </a:r>
            <a:r>
              <a:rPr lang="en-US" sz="3000" b="1" u="sng" dirty="0"/>
              <a:t>—Exceptions </a:t>
            </a:r>
            <a:r>
              <a:rPr lang="en-US" sz="3000" u="sng" dirty="0"/>
              <a:t>and </a:t>
            </a:r>
            <a:r>
              <a:rPr lang="en-US" sz="3000" b="1" u="sng" dirty="0" smtClean="0"/>
              <a:t>Exclusions</a:t>
            </a:r>
            <a:endParaRPr lang="en-US" sz="3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u="sng" dirty="0"/>
              <a:t>Exception</a:t>
            </a:r>
            <a:r>
              <a:rPr lang="en-US" b="1" dirty="0"/>
              <a:t>:</a:t>
            </a:r>
            <a:r>
              <a:rPr lang="en-US" dirty="0"/>
              <a:t>  Anyone a reasonable person would expect to falsely overstate </a:t>
            </a:r>
            <a:r>
              <a:rPr lang="en-US" dirty="0" smtClean="0"/>
              <a:t>value.</a:t>
            </a:r>
          </a:p>
          <a:p>
            <a:pPr marL="0" indent="0">
              <a:buNone/>
            </a:pPr>
            <a:endParaRPr lang="en-US" dirty="0"/>
          </a:p>
          <a:p>
            <a:pPr marL="0" indent="0">
              <a:buNone/>
            </a:pPr>
            <a:r>
              <a:rPr lang="en-US" b="1" u="sng" dirty="0" smtClean="0"/>
              <a:t>Exclusions</a:t>
            </a:r>
            <a:r>
              <a:rPr lang="en-US" b="1" dirty="0"/>
              <a:t>:</a:t>
            </a:r>
            <a:r>
              <a:rPr lang="en-US" dirty="0"/>
              <a:t>  </a:t>
            </a:r>
          </a:p>
          <a:p>
            <a:pPr lvl="1"/>
            <a:r>
              <a:rPr lang="en-US" dirty="0" smtClean="0"/>
              <a:t>The </a:t>
            </a:r>
            <a:r>
              <a:rPr lang="en-US" dirty="0"/>
              <a:t>donor or the taxpayer who claims a deduction for the contribution</a:t>
            </a:r>
            <a:r>
              <a:rPr lang="en-US" dirty="0" smtClean="0"/>
              <a:t>;</a:t>
            </a:r>
          </a:p>
          <a:p>
            <a:pPr lvl="1"/>
            <a:r>
              <a:rPr lang="en-US" dirty="0" smtClean="0"/>
              <a:t>A party to the transaction in which the donor acquired the property;</a:t>
            </a:r>
          </a:p>
          <a:p>
            <a:pPr lvl="1"/>
            <a:r>
              <a:rPr lang="en-US" dirty="0" smtClean="0"/>
              <a:t>The </a:t>
            </a:r>
            <a:r>
              <a:rPr lang="en-US" dirty="0" err="1" smtClean="0"/>
              <a:t>donee</a:t>
            </a:r>
            <a:r>
              <a:rPr lang="en-US" dirty="0" smtClean="0"/>
              <a:t>;</a:t>
            </a:r>
          </a:p>
          <a:p>
            <a:pPr lvl="1"/>
            <a:r>
              <a:rPr lang="en-US" dirty="0" smtClean="0"/>
              <a:t>Any person employed by any of the foregoing;</a:t>
            </a:r>
          </a:p>
          <a:p>
            <a:pPr lvl="1"/>
            <a:r>
              <a:rPr lang="en-US" dirty="0" smtClean="0"/>
              <a:t>Any person related to any of the foregoing under §267(b), or whom is married to a person in a relationship described in §267(b) with any of the foregoing;</a:t>
            </a:r>
          </a:p>
          <a:p>
            <a:pPr lvl="1"/>
            <a:r>
              <a:rPr lang="en-US" dirty="0" smtClean="0"/>
              <a:t>An appraiser who is regularly used by any person described above who does not perform a majority of his or her appraisals for other persons.  (i.e., no “in house” appraisers)</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14</a:t>
            </a:fld>
            <a:endParaRPr lang="en-US"/>
          </a:p>
        </p:txBody>
      </p:sp>
    </p:spTree>
    <p:extLst>
      <p:ext uri="{BB962C8B-B14F-4D97-AF65-F5344CB8AC3E}">
        <p14:creationId xmlns:p14="http://schemas.microsoft.com/office/powerpoint/2010/main" val="289595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t>Qualified Appraisals—Notice 2006 – </a:t>
            </a:r>
            <a:r>
              <a:rPr lang="en-US" sz="3600" b="1" u="sng" dirty="0" smtClean="0"/>
              <a:t>96</a:t>
            </a:r>
            <a:endParaRPr lang="en-US" sz="3600" dirty="0"/>
          </a:p>
        </p:txBody>
      </p:sp>
      <p:sp>
        <p:nvSpPr>
          <p:cNvPr id="3" name="Content Placeholder 2"/>
          <p:cNvSpPr>
            <a:spLocks noGrp="1"/>
          </p:cNvSpPr>
          <p:nvPr>
            <p:ph idx="1"/>
          </p:nvPr>
        </p:nvSpPr>
        <p:spPr/>
        <p:txBody>
          <a:bodyPr>
            <a:normAutofit/>
          </a:bodyPr>
          <a:lstStyle/>
          <a:p>
            <a:pPr marL="0" indent="0">
              <a:buNone/>
            </a:pPr>
            <a:r>
              <a:rPr lang="en-US" sz="2600" dirty="0"/>
              <a:t>With respect to returns filed </a:t>
            </a:r>
            <a:r>
              <a:rPr lang="en-US" sz="2600" u="sng" dirty="0"/>
              <a:t>after August 17, 2006</a:t>
            </a:r>
            <a:r>
              <a:rPr lang="en-US" sz="2600" dirty="0"/>
              <a:t>, a “</a:t>
            </a:r>
            <a:r>
              <a:rPr lang="en-US" sz="2600" i="1" dirty="0"/>
              <a:t>qualified appraisal</a:t>
            </a:r>
            <a:r>
              <a:rPr lang="en-US" sz="2600" dirty="0"/>
              <a:t>” means an appraisal which is:  </a:t>
            </a:r>
          </a:p>
          <a:p>
            <a:pPr lvl="1"/>
            <a:r>
              <a:rPr lang="en-US" sz="2600" dirty="0"/>
              <a:t>treated as a </a:t>
            </a:r>
            <a:r>
              <a:rPr lang="en-US" sz="2600" i="1" dirty="0"/>
              <a:t>qualified appraisal</a:t>
            </a:r>
            <a:r>
              <a:rPr lang="en-US" sz="2600" dirty="0"/>
              <a:t> under the aforementioned regulations or other guidance; </a:t>
            </a:r>
            <a:r>
              <a:rPr lang="en-US" sz="2600" b="1" u="sng" dirty="0"/>
              <a:t>and</a:t>
            </a:r>
            <a:r>
              <a:rPr lang="en-US" sz="2600" dirty="0"/>
              <a:t> </a:t>
            </a:r>
          </a:p>
          <a:p>
            <a:pPr lvl="1"/>
            <a:r>
              <a:rPr lang="en-US" sz="2600" dirty="0"/>
              <a:t>conducted by a </a:t>
            </a:r>
            <a:r>
              <a:rPr lang="en-US" sz="2600" i="1" dirty="0"/>
              <a:t>qualified appraiser</a:t>
            </a:r>
            <a:r>
              <a:rPr lang="en-US" sz="2600" dirty="0"/>
              <a:t> in accordance with generally accepted appraisal standards (</a:t>
            </a:r>
            <a:r>
              <a:rPr lang="en-US" sz="2600" dirty="0" err="1" smtClean="0"/>
              <a:t>USPAP</a:t>
            </a:r>
            <a:r>
              <a:rPr lang="en-US" sz="2600" dirty="0" smtClean="0"/>
              <a:t> – Uniform Standards of Professional Appraisal Practice) </a:t>
            </a:r>
            <a:r>
              <a:rPr lang="en-US" sz="2600" dirty="0"/>
              <a:t>and any regulations or other guidance prescribed</a:t>
            </a:r>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15</a:t>
            </a:fld>
            <a:endParaRPr lang="en-US"/>
          </a:p>
        </p:txBody>
      </p:sp>
    </p:spTree>
    <p:extLst>
      <p:ext uri="{BB962C8B-B14F-4D97-AF65-F5344CB8AC3E}">
        <p14:creationId xmlns:p14="http://schemas.microsoft.com/office/powerpoint/2010/main" val="1070362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u="sng" dirty="0"/>
              <a:t>Qualified Appraisers</a:t>
            </a:r>
            <a:r>
              <a:rPr lang="en-US" sz="3600" b="1" u="sng" dirty="0"/>
              <a:t>—Notice </a:t>
            </a:r>
            <a:r>
              <a:rPr lang="en-US" sz="3600" b="1" u="sng" dirty="0" smtClean="0"/>
              <a:t>2006-96</a:t>
            </a:r>
            <a:endParaRPr lang="en-US" sz="3600" dirty="0"/>
          </a:p>
        </p:txBody>
      </p:sp>
      <p:sp>
        <p:nvSpPr>
          <p:cNvPr id="3" name="Content Placeholder 2"/>
          <p:cNvSpPr>
            <a:spLocks noGrp="1"/>
          </p:cNvSpPr>
          <p:nvPr>
            <p:ph idx="1"/>
          </p:nvPr>
        </p:nvSpPr>
        <p:spPr/>
        <p:txBody>
          <a:bodyPr>
            <a:normAutofit/>
          </a:bodyPr>
          <a:lstStyle/>
          <a:p>
            <a:pPr marL="0" indent="0">
              <a:buNone/>
            </a:pPr>
            <a:r>
              <a:rPr lang="en-US" sz="2400" dirty="0"/>
              <a:t>With respect to </a:t>
            </a:r>
            <a:r>
              <a:rPr lang="en-US" sz="2400" u="sng" dirty="0"/>
              <a:t>returns filed after August 17, 2006</a:t>
            </a:r>
            <a:r>
              <a:rPr lang="en-US" sz="2400" dirty="0"/>
              <a:t>, a “</a:t>
            </a:r>
            <a:r>
              <a:rPr lang="en-US" sz="2400" i="1" dirty="0"/>
              <a:t>qualified appraiser</a:t>
            </a:r>
            <a:r>
              <a:rPr lang="en-US" sz="2400" dirty="0"/>
              <a:t>” means one </a:t>
            </a:r>
            <a:r>
              <a:rPr lang="en-US" sz="2400" dirty="0" smtClean="0"/>
              <a:t>who, in addition to meeting such other requirements as may be prescribed (above):</a:t>
            </a:r>
          </a:p>
          <a:p>
            <a:pPr lvl="1"/>
            <a:r>
              <a:rPr lang="en-US" sz="2000" dirty="0" smtClean="0"/>
              <a:t>Has earned an appraisal designation or has met certain education and experience requirements;</a:t>
            </a:r>
          </a:p>
          <a:p>
            <a:pPr lvl="1"/>
            <a:r>
              <a:rPr lang="en-US" sz="2000" dirty="0" smtClean="0"/>
              <a:t>Regularly performs appraisals for compensation; </a:t>
            </a:r>
            <a:r>
              <a:rPr lang="en-US" sz="2000" b="1" u="sng" dirty="0" smtClean="0"/>
              <a:t>and</a:t>
            </a:r>
          </a:p>
          <a:p>
            <a:pPr lvl="1"/>
            <a:r>
              <a:rPr lang="en-US" sz="2000" dirty="0" smtClean="0"/>
              <a:t>Has not been prohibited from practicing before the IRS at any time during the 3-year period ending on the date of the appraisal</a:t>
            </a:r>
            <a:r>
              <a:rPr lang="en-US" dirty="0" smtClean="0"/>
              <a:t>.</a:t>
            </a:r>
          </a:p>
          <a:p>
            <a:pPr lvl="1"/>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16</a:t>
            </a:fld>
            <a:endParaRPr lang="en-US"/>
          </a:p>
        </p:txBody>
      </p:sp>
    </p:spTree>
    <p:extLst>
      <p:ext uri="{BB962C8B-B14F-4D97-AF65-F5344CB8AC3E}">
        <p14:creationId xmlns:p14="http://schemas.microsoft.com/office/powerpoint/2010/main" val="759391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u="sng" dirty="0"/>
              <a:t>Qualified Appraisers</a:t>
            </a:r>
            <a:r>
              <a:rPr lang="en-US" sz="3600" b="1" u="sng" dirty="0"/>
              <a:t>—Notice </a:t>
            </a:r>
            <a:r>
              <a:rPr lang="en-US" sz="3600" b="1" u="sng" dirty="0" smtClean="0"/>
              <a:t>2006-96</a:t>
            </a:r>
            <a:r>
              <a:rPr lang="en-US" sz="3600" dirty="0" smtClean="0"/>
              <a:t> </a:t>
            </a:r>
            <a:endParaRPr lang="en-US" sz="36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An </a:t>
            </a:r>
            <a:r>
              <a:rPr lang="en-US" i="1" dirty="0"/>
              <a:t>appraisal designation </a:t>
            </a:r>
            <a:r>
              <a:rPr lang="en-US" dirty="0"/>
              <a:t>is earned from a recognized professional organization if the designation is awarded on the basis of competency in valuing the property being </a:t>
            </a:r>
            <a:r>
              <a:rPr lang="en-US" dirty="0" smtClean="0"/>
              <a:t>appraised.</a:t>
            </a:r>
          </a:p>
          <a:p>
            <a:pPr marL="0" indent="0">
              <a:buNone/>
            </a:pPr>
            <a:endParaRPr lang="en-US" sz="1800" dirty="0" smtClean="0"/>
          </a:p>
          <a:p>
            <a:pPr marL="0" indent="0">
              <a:buNone/>
            </a:pPr>
            <a:r>
              <a:rPr lang="en-US" dirty="0" smtClean="0"/>
              <a:t>An appraiser will demonstrate verifiable </a:t>
            </a:r>
            <a:r>
              <a:rPr lang="en-US" i="1" dirty="0" smtClean="0"/>
              <a:t>education and experience</a:t>
            </a:r>
            <a:r>
              <a:rPr lang="en-US" dirty="0" smtClean="0"/>
              <a:t> if they make a declaration that, because of their background, experience, etc., they are qualified to appraise the property being valued. </a:t>
            </a:r>
          </a:p>
          <a:p>
            <a:pPr marL="0" indent="0">
              <a:buNone/>
            </a:pPr>
            <a:endParaRPr lang="en-US" sz="1800" dirty="0" smtClean="0"/>
          </a:p>
          <a:p>
            <a:pPr lvl="1"/>
            <a:r>
              <a:rPr lang="en-US" dirty="0" smtClean="0"/>
              <a:t>For returns filed </a:t>
            </a:r>
            <a:r>
              <a:rPr lang="en-US" u="sng" dirty="0" smtClean="0"/>
              <a:t>after February 16, 2007</a:t>
            </a:r>
            <a:r>
              <a:rPr lang="en-US" dirty="0" smtClean="0"/>
              <a:t>, the declaration must include a statement that the appraiser understands that a substantial or gross valuation misstatement may subject them to a penalty under Code §6695A. </a:t>
            </a:r>
          </a:p>
        </p:txBody>
      </p:sp>
      <p:sp>
        <p:nvSpPr>
          <p:cNvPr id="4" name="Slide Number Placeholder 3"/>
          <p:cNvSpPr>
            <a:spLocks noGrp="1"/>
          </p:cNvSpPr>
          <p:nvPr>
            <p:ph type="sldNum" sz="quarter" idx="12"/>
          </p:nvPr>
        </p:nvSpPr>
        <p:spPr/>
        <p:txBody>
          <a:bodyPr/>
          <a:lstStyle/>
          <a:p>
            <a:fld id="{DA0F3815-A4FB-4FD6-B682-B9A898349CBA}" type="slidenum">
              <a:rPr lang="en-US" smtClean="0"/>
              <a:t>17</a:t>
            </a:fld>
            <a:endParaRPr lang="en-US"/>
          </a:p>
        </p:txBody>
      </p:sp>
    </p:spTree>
    <p:extLst>
      <p:ext uri="{BB962C8B-B14F-4D97-AF65-F5344CB8AC3E}">
        <p14:creationId xmlns:p14="http://schemas.microsoft.com/office/powerpoint/2010/main" val="3891436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i="1" u="sng" dirty="0" smtClean="0"/>
              <a:t>Qualified Appraisers</a:t>
            </a:r>
            <a:r>
              <a:rPr lang="en-US" sz="3800" b="1" u="sng" dirty="0" smtClean="0"/>
              <a:t>—Notice 2006-96</a:t>
            </a:r>
            <a:endParaRPr lang="en-US" sz="3800" dirty="0"/>
          </a:p>
        </p:txBody>
      </p:sp>
      <p:sp>
        <p:nvSpPr>
          <p:cNvPr id="3" name="Content Placeholder 2"/>
          <p:cNvSpPr>
            <a:spLocks noGrp="1"/>
          </p:cNvSpPr>
          <p:nvPr>
            <p:ph idx="1"/>
          </p:nvPr>
        </p:nvSpPr>
        <p:spPr/>
        <p:txBody>
          <a:bodyPr>
            <a:normAutofit/>
          </a:bodyPr>
          <a:lstStyle/>
          <a:p>
            <a:pPr marL="0" indent="0">
              <a:buNone/>
            </a:pPr>
            <a:r>
              <a:rPr lang="en-US" sz="2200" dirty="0"/>
              <a:t>An appraiser has the requisite </a:t>
            </a:r>
            <a:r>
              <a:rPr lang="en-US" sz="2200" i="1" dirty="0"/>
              <a:t>education and experience</a:t>
            </a:r>
            <a:r>
              <a:rPr lang="en-US" sz="2200" dirty="0"/>
              <a:t> if</a:t>
            </a:r>
            <a:r>
              <a:rPr lang="en-US" sz="2200" dirty="0" smtClean="0"/>
              <a:t>:</a:t>
            </a:r>
          </a:p>
          <a:p>
            <a:pPr marL="914400" lvl="1" indent="-514350">
              <a:buFont typeface="+mj-lt"/>
              <a:buAutoNum type="arabicPeriod"/>
            </a:pPr>
            <a:r>
              <a:rPr lang="en-US" sz="2200" dirty="0" smtClean="0"/>
              <a:t>For </a:t>
            </a:r>
            <a:r>
              <a:rPr lang="en-US" sz="2200" i="1" u="sng" dirty="0" smtClean="0"/>
              <a:t>real property</a:t>
            </a:r>
            <a:r>
              <a:rPr lang="en-US" sz="2200" dirty="0" smtClean="0"/>
              <a:t>, the appraiser is </a:t>
            </a:r>
            <a:r>
              <a:rPr lang="en-US" sz="2200" i="1" dirty="0" smtClean="0"/>
              <a:t>licensed or certified</a:t>
            </a:r>
            <a:r>
              <a:rPr lang="en-US" sz="2200" dirty="0" smtClean="0"/>
              <a:t> for the type of property being appraised in the state in which the real property is located.</a:t>
            </a:r>
          </a:p>
          <a:p>
            <a:pPr marL="914400" lvl="1" indent="-514350">
              <a:buFont typeface="+mj-lt"/>
              <a:buAutoNum type="arabicPeriod"/>
            </a:pPr>
            <a:r>
              <a:rPr lang="en-US" sz="2200" dirty="0" smtClean="0"/>
              <a:t>For </a:t>
            </a:r>
            <a:r>
              <a:rPr lang="en-US" sz="2200" u="sng" dirty="0" smtClean="0"/>
              <a:t>property other than real property</a:t>
            </a:r>
            <a:r>
              <a:rPr lang="en-US" sz="2200" dirty="0" smtClean="0"/>
              <a:t>, the appraiser has:</a:t>
            </a:r>
          </a:p>
          <a:p>
            <a:pPr marL="1714500" lvl="3" indent="-457200"/>
            <a:r>
              <a:rPr lang="en-US" dirty="0"/>
              <a:t>S</a:t>
            </a:r>
            <a:r>
              <a:rPr lang="en-US" dirty="0" smtClean="0"/>
              <a:t>uccessfully completed college or professional-level coursework relevant to the property being valued;</a:t>
            </a:r>
          </a:p>
          <a:p>
            <a:pPr marL="1714500" lvl="3" indent="-457200"/>
            <a:r>
              <a:rPr lang="en-US" dirty="0" smtClean="0"/>
              <a:t>At least 2 years of experience in the trade or business of buying, selling, or valuing the type of property being valued; </a:t>
            </a:r>
            <a:r>
              <a:rPr lang="en-US" b="1" u="sng" dirty="0" smtClean="0"/>
              <a:t>and</a:t>
            </a:r>
          </a:p>
          <a:p>
            <a:pPr marL="1714500" lvl="3" indent="-457200"/>
            <a:r>
              <a:rPr lang="en-US" dirty="0" smtClean="0"/>
              <a:t>Fully described the education and experience which qualify them to value the type of property being valued.</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18</a:t>
            </a:fld>
            <a:endParaRPr lang="en-US"/>
          </a:p>
        </p:txBody>
      </p:sp>
    </p:spTree>
    <p:extLst>
      <p:ext uri="{BB962C8B-B14F-4D97-AF65-F5344CB8AC3E}">
        <p14:creationId xmlns:p14="http://schemas.microsoft.com/office/powerpoint/2010/main" val="32960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b="1" u="sng" smtClean="0"/>
              <a:t>Appraiser Qualifications</a:t>
            </a:r>
          </a:p>
        </p:txBody>
      </p:sp>
      <p:sp>
        <p:nvSpPr>
          <p:cNvPr id="20483" name="Content Placeholder 2"/>
          <p:cNvSpPr>
            <a:spLocks noGrp="1"/>
          </p:cNvSpPr>
          <p:nvPr>
            <p:ph idx="1"/>
          </p:nvPr>
        </p:nvSpPr>
        <p:spPr/>
        <p:txBody>
          <a:bodyPr/>
          <a:lstStyle/>
          <a:p>
            <a:r>
              <a:rPr lang="en-US" dirty="0" smtClean="0"/>
              <a:t>No definitive legal test and no license, so…</a:t>
            </a:r>
          </a:p>
          <a:p>
            <a:pPr lvl="1"/>
            <a:r>
              <a:rPr lang="en-US" dirty="0" smtClean="0"/>
              <a:t>Training, education, experience and credentials are critical</a:t>
            </a:r>
          </a:p>
        </p:txBody>
      </p:sp>
      <p:sp>
        <p:nvSpPr>
          <p:cNvPr id="4" name="Slide Number Placeholder 3"/>
          <p:cNvSpPr>
            <a:spLocks noGrp="1"/>
          </p:cNvSpPr>
          <p:nvPr>
            <p:ph type="sldNum" sz="quarter" idx="12"/>
          </p:nvPr>
        </p:nvSpPr>
        <p:spPr/>
        <p:txBody>
          <a:bodyPr/>
          <a:lstStyle/>
          <a:p>
            <a:pPr>
              <a:defRPr/>
            </a:pPr>
            <a:fld id="{0679DAF7-53AA-4460-B3B6-8AE7A904D524}" type="slidenum">
              <a:rPr lang="en-US"/>
              <a:pPr>
                <a:defRPr/>
              </a:pPr>
              <a:t>19</a:t>
            </a:fld>
            <a:endParaRPr lang="en-US"/>
          </a:p>
        </p:txBody>
      </p:sp>
    </p:spTree>
    <p:extLst>
      <p:ext uri="{BB962C8B-B14F-4D97-AF65-F5344CB8AC3E}">
        <p14:creationId xmlns:p14="http://schemas.microsoft.com/office/powerpoint/2010/main" val="4053008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Substantiation </a:t>
            </a:r>
            <a:r>
              <a:rPr lang="en-US" b="1" u="sng" dirty="0" smtClean="0"/>
              <a:t>Needed</a:t>
            </a:r>
            <a:endParaRPr lang="en-US" u="sng" dirty="0"/>
          </a:p>
        </p:txBody>
      </p:sp>
      <p:sp>
        <p:nvSpPr>
          <p:cNvPr id="3" name="Content Placeholder 2"/>
          <p:cNvSpPr>
            <a:spLocks noGrp="1"/>
          </p:cNvSpPr>
          <p:nvPr>
            <p:ph idx="1"/>
          </p:nvPr>
        </p:nvSpPr>
        <p:spPr/>
        <p:txBody>
          <a:bodyPr>
            <a:normAutofit fontScale="55000" lnSpcReduction="20000"/>
          </a:bodyPr>
          <a:lstStyle/>
          <a:p>
            <a:pPr marL="0" indent="0">
              <a:buNone/>
            </a:pPr>
            <a:r>
              <a:rPr lang="en-US" sz="3800" b="1" u="sng" dirty="0" smtClean="0"/>
              <a:t>Estate </a:t>
            </a:r>
            <a:r>
              <a:rPr lang="en-US" sz="3800" b="1" u="sng" dirty="0"/>
              <a:t>and Gift Tax Returns</a:t>
            </a:r>
            <a:r>
              <a:rPr lang="en-US" sz="3800" b="1" dirty="0" smtClean="0"/>
              <a:t>:</a:t>
            </a:r>
          </a:p>
          <a:p>
            <a:pPr marL="0" indent="0">
              <a:buNone/>
            </a:pPr>
            <a:endParaRPr lang="en-US" sz="3800" b="1" u="sng" dirty="0" smtClean="0"/>
          </a:p>
          <a:p>
            <a:pPr marL="0" indent="0">
              <a:buNone/>
            </a:pPr>
            <a:r>
              <a:rPr lang="en-US" sz="3800" b="1" u="sng" dirty="0" smtClean="0"/>
              <a:t>Estate </a:t>
            </a:r>
            <a:r>
              <a:rPr lang="en-US" sz="3800" b="1" u="sng" dirty="0"/>
              <a:t>Tax</a:t>
            </a:r>
            <a:r>
              <a:rPr lang="en-US" sz="3800" dirty="0"/>
              <a:t>.  </a:t>
            </a:r>
            <a:r>
              <a:rPr lang="en-US" sz="3800" dirty="0" err="1"/>
              <a:t>Regs</a:t>
            </a:r>
            <a:r>
              <a:rPr lang="en-US" sz="3800" dirty="0"/>
              <a:t>. §301.6501(c)-1(f)(3) can serve as a guide.</a:t>
            </a:r>
          </a:p>
          <a:p>
            <a:pPr marL="0" indent="0">
              <a:buNone/>
            </a:pPr>
            <a:endParaRPr lang="en-US" sz="3800" b="1" dirty="0"/>
          </a:p>
          <a:p>
            <a:pPr marL="0" indent="0">
              <a:buNone/>
            </a:pPr>
            <a:r>
              <a:rPr lang="en-US" sz="3800" b="1" u="sng" dirty="0" smtClean="0"/>
              <a:t>Gift </a:t>
            </a:r>
            <a:r>
              <a:rPr lang="en-US" sz="3800" b="1" u="sng" dirty="0"/>
              <a:t>Tax</a:t>
            </a:r>
            <a:r>
              <a:rPr lang="en-US" sz="3800" b="1" dirty="0"/>
              <a:t>.  </a:t>
            </a:r>
            <a:r>
              <a:rPr lang="en-US" sz="3800" dirty="0"/>
              <a:t>The “adequate disclosure” </a:t>
            </a:r>
            <a:r>
              <a:rPr lang="en-US" sz="3800" dirty="0" err="1"/>
              <a:t>Regs</a:t>
            </a:r>
            <a:r>
              <a:rPr lang="en-US" sz="3800" dirty="0"/>
              <a:t> (</a:t>
            </a:r>
            <a:r>
              <a:rPr lang="en-US" sz="3800" dirty="0" err="1"/>
              <a:t>Regs</a:t>
            </a:r>
            <a:r>
              <a:rPr lang="en-US" sz="3800" dirty="0"/>
              <a:t>. §301.6501(c)-1(f)) require the following to toll the statute of </a:t>
            </a:r>
            <a:r>
              <a:rPr lang="en-US" sz="3800" dirty="0" smtClean="0"/>
              <a:t>limitations:</a:t>
            </a:r>
            <a:r>
              <a:rPr lang="en-US" sz="3800" baseline="30000" dirty="0" smtClean="0"/>
              <a:t>1</a:t>
            </a:r>
            <a:r>
              <a:rPr lang="en-US" sz="3800" dirty="0" smtClean="0"/>
              <a:t> </a:t>
            </a:r>
            <a:endParaRPr lang="en-US" sz="3800" dirty="0"/>
          </a:p>
          <a:p>
            <a:pPr lvl="1"/>
            <a:r>
              <a:rPr lang="en-US" sz="3800" dirty="0"/>
              <a:t>a detailed description of the </a:t>
            </a:r>
            <a:r>
              <a:rPr lang="en-US" sz="3800" i="1" dirty="0"/>
              <a:t>method</a:t>
            </a:r>
            <a:r>
              <a:rPr lang="en-US" sz="3800" dirty="0"/>
              <a:t> used to determine the value;</a:t>
            </a:r>
          </a:p>
          <a:p>
            <a:pPr lvl="1"/>
            <a:r>
              <a:rPr lang="en-US" sz="3800" dirty="0"/>
              <a:t>any financial data utilized in determining the value;</a:t>
            </a:r>
          </a:p>
          <a:p>
            <a:pPr lvl="1"/>
            <a:r>
              <a:rPr lang="en-US" sz="3800" dirty="0"/>
              <a:t>any restrictions that were considered in determining the value; and</a:t>
            </a:r>
          </a:p>
          <a:p>
            <a:pPr lvl="1"/>
            <a:r>
              <a:rPr lang="en-US" sz="3800" dirty="0"/>
              <a:t>a description of any discounts </a:t>
            </a:r>
            <a:r>
              <a:rPr lang="en-US" sz="3800" dirty="0" smtClean="0"/>
              <a:t>claimed</a:t>
            </a:r>
          </a:p>
          <a:p>
            <a:pPr marL="457200" lvl="1" indent="0">
              <a:buNone/>
            </a:pPr>
            <a:endParaRPr lang="en-US" sz="3100" dirty="0"/>
          </a:p>
          <a:p>
            <a:pPr marL="57150" indent="0">
              <a:buNone/>
            </a:pPr>
            <a:r>
              <a:rPr lang="en-US" dirty="0" smtClean="0"/>
              <a:t>_________________________</a:t>
            </a:r>
          </a:p>
          <a:p>
            <a:pPr marL="57150" indent="0">
              <a:buNone/>
            </a:pPr>
            <a:r>
              <a:rPr lang="en-US" sz="2600" baseline="30000" dirty="0" smtClean="0"/>
              <a:t>1</a:t>
            </a:r>
            <a:r>
              <a:rPr lang="en-US" sz="2600" dirty="0" smtClean="0"/>
              <a:t>To </a:t>
            </a:r>
            <a:r>
              <a:rPr lang="en-US" sz="2600" dirty="0"/>
              <a:t>apprise the IRS of the “nature of the gift and the basis for the value so </a:t>
            </a:r>
            <a:r>
              <a:rPr lang="en-US" sz="2600" dirty="0" smtClean="0"/>
              <a:t>reported”.</a:t>
            </a:r>
            <a:endParaRPr lang="en-US" sz="2600" dirty="0"/>
          </a:p>
          <a:p>
            <a:pPr marL="0" indent="0">
              <a:buNone/>
            </a:pPr>
            <a:endParaRPr lang="en-US" sz="3100" b="1" dirty="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a:t>
            </a:fld>
            <a:endParaRPr lang="en-US"/>
          </a:p>
        </p:txBody>
      </p:sp>
    </p:spTree>
    <p:extLst>
      <p:ext uri="{BB962C8B-B14F-4D97-AF65-F5344CB8AC3E}">
        <p14:creationId xmlns:p14="http://schemas.microsoft.com/office/powerpoint/2010/main" val="677370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How to Find</a:t>
            </a:r>
            <a:r>
              <a:rPr lang="en-US" b="1" u="sng" baseline="0" dirty="0" smtClean="0"/>
              <a:t> a Qualified Appraiser</a:t>
            </a:r>
            <a:endParaRPr lang="en-US" b="1" u="sng" dirty="0"/>
          </a:p>
        </p:txBody>
      </p:sp>
      <p:sp>
        <p:nvSpPr>
          <p:cNvPr id="3" name="Content Placeholder 2"/>
          <p:cNvSpPr>
            <a:spLocks noGrp="1"/>
          </p:cNvSpPr>
          <p:nvPr>
            <p:ph idx="1"/>
          </p:nvPr>
        </p:nvSpPr>
        <p:spPr/>
        <p:txBody>
          <a:bodyPr/>
          <a:lstStyle/>
          <a:p>
            <a:pPr lvl="0"/>
            <a:r>
              <a:rPr lang="en-US" dirty="0" smtClean="0"/>
              <a:t>Appraisal Credentials</a:t>
            </a:r>
          </a:p>
          <a:p>
            <a:pPr lvl="0"/>
            <a:r>
              <a:rPr lang="en-US" dirty="0" smtClean="0"/>
              <a:t>Stability and Longevity</a:t>
            </a:r>
          </a:p>
          <a:p>
            <a:pPr lvl="0"/>
            <a:r>
              <a:rPr lang="en-US" dirty="0" smtClean="0"/>
              <a:t>Relevant experience</a:t>
            </a:r>
          </a:p>
          <a:p>
            <a:pPr lvl="0"/>
            <a:r>
              <a:rPr lang="en-US" dirty="0" smtClean="0"/>
              <a:t>Appropriate educational background</a:t>
            </a:r>
          </a:p>
          <a:p>
            <a:pPr lvl="0"/>
            <a:r>
              <a:rPr lang="en-US" i="1" dirty="0" smtClean="0"/>
              <a:t>Appraisal as primary vocation</a:t>
            </a:r>
          </a:p>
          <a:p>
            <a:pPr lvl="0"/>
            <a:r>
              <a:rPr lang="en-US" dirty="0" smtClean="0"/>
              <a:t>See </a:t>
            </a:r>
            <a:r>
              <a:rPr lang="en-US" i="1" dirty="0" smtClean="0"/>
              <a:t>Appraiser Retention Checklist </a:t>
            </a:r>
            <a:r>
              <a:rPr lang="en-US" dirty="0" smtClean="0"/>
              <a:t>included in outline as Appendix B.</a:t>
            </a:r>
          </a:p>
        </p:txBody>
      </p:sp>
      <p:sp>
        <p:nvSpPr>
          <p:cNvPr id="4" name="Slide Number Placeholder 3"/>
          <p:cNvSpPr>
            <a:spLocks noGrp="1"/>
          </p:cNvSpPr>
          <p:nvPr>
            <p:ph type="sldNum" sz="quarter" idx="12"/>
          </p:nvPr>
        </p:nvSpPr>
        <p:spPr/>
        <p:txBody>
          <a:bodyPr/>
          <a:lstStyle/>
          <a:p>
            <a:fld id="{DA0F3815-A4FB-4FD6-B682-B9A898349CBA}" type="slidenum">
              <a:rPr lang="en-US" smtClean="0"/>
              <a:t>20</a:t>
            </a:fld>
            <a:endParaRPr lang="en-US"/>
          </a:p>
        </p:txBody>
      </p:sp>
    </p:spTree>
    <p:extLst>
      <p:ext uri="{BB962C8B-B14F-4D97-AF65-F5344CB8AC3E}">
        <p14:creationId xmlns:p14="http://schemas.microsoft.com/office/powerpoint/2010/main" val="3560328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u="sng" dirty="0"/>
              <a:t>Professional </a:t>
            </a:r>
            <a:r>
              <a:rPr lang="en-US" sz="3400" b="1" u="sng" dirty="0" smtClean="0"/>
              <a:t>Associations</a:t>
            </a:r>
            <a:r>
              <a:rPr lang="en-US" sz="3200" b="1" u="sng" baseline="30000" dirty="0" smtClean="0"/>
              <a:t>1</a:t>
            </a:r>
            <a:r>
              <a:rPr lang="en-US" sz="3400" b="1" u="sng" dirty="0" smtClean="0"/>
              <a:t> </a:t>
            </a:r>
            <a:r>
              <a:rPr lang="en-US" sz="3400" b="1" u="sng" dirty="0"/>
              <a:t>and Designations</a:t>
            </a:r>
            <a:endParaRPr lang="en-US" sz="3400" b="1" dirty="0"/>
          </a:p>
        </p:txBody>
      </p:sp>
      <p:sp>
        <p:nvSpPr>
          <p:cNvPr id="3" name="Content Placeholder 2"/>
          <p:cNvSpPr>
            <a:spLocks noGrp="1"/>
          </p:cNvSpPr>
          <p:nvPr>
            <p:ph idx="1"/>
          </p:nvPr>
        </p:nvSpPr>
        <p:spPr/>
        <p:txBody>
          <a:bodyPr>
            <a:normAutofit lnSpcReduction="10000"/>
          </a:bodyPr>
          <a:lstStyle/>
          <a:p>
            <a:pPr lvl="0">
              <a:spcBef>
                <a:spcPts val="0"/>
              </a:spcBef>
            </a:pPr>
            <a:r>
              <a:rPr lang="en-US" sz="2400" dirty="0"/>
              <a:t>American Society of Appraisers</a:t>
            </a:r>
          </a:p>
          <a:p>
            <a:pPr lvl="1">
              <a:spcBef>
                <a:spcPts val="0"/>
              </a:spcBef>
              <a:spcAft>
                <a:spcPts val="1200"/>
              </a:spcAft>
            </a:pPr>
            <a:r>
              <a:rPr lang="en-US" sz="2400" dirty="0"/>
              <a:t>Accredited Senior Appraiser (“</a:t>
            </a:r>
            <a:r>
              <a:rPr lang="en-US" sz="2400" dirty="0" err="1"/>
              <a:t>ASA</a:t>
            </a:r>
            <a:r>
              <a:rPr lang="en-US" sz="2400" dirty="0"/>
              <a:t>”) designation. </a:t>
            </a:r>
          </a:p>
          <a:p>
            <a:pPr lvl="0">
              <a:spcBef>
                <a:spcPts val="0"/>
              </a:spcBef>
            </a:pPr>
            <a:r>
              <a:rPr lang="en-US" sz="2400" dirty="0"/>
              <a:t>National Association of Certified Valuation Analysts (“</a:t>
            </a:r>
            <a:r>
              <a:rPr lang="en-US" sz="2400" dirty="0" err="1"/>
              <a:t>NACVA</a:t>
            </a:r>
            <a:r>
              <a:rPr lang="en-US" sz="2400" dirty="0"/>
              <a:t>”)</a:t>
            </a:r>
          </a:p>
          <a:p>
            <a:pPr lvl="1">
              <a:spcBef>
                <a:spcPts val="0"/>
              </a:spcBef>
            </a:pPr>
            <a:r>
              <a:rPr lang="en-US" sz="2400" dirty="0"/>
              <a:t>Certified Valuation Analyst (“</a:t>
            </a:r>
            <a:r>
              <a:rPr lang="en-US" sz="2400" dirty="0" err="1"/>
              <a:t>CVA</a:t>
            </a:r>
            <a:r>
              <a:rPr lang="en-US" sz="2400" dirty="0"/>
              <a:t>”)</a:t>
            </a:r>
          </a:p>
          <a:p>
            <a:pPr lvl="1">
              <a:spcBef>
                <a:spcPts val="0"/>
              </a:spcBef>
              <a:spcAft>
                <a:spcPts val="1200"/>
              </a:spcAft>
            </a:pPr>
            <a:r>
              <a:rPr lang="en-US" sz="2400" dirty="0"/>
              <a:t>Accredited Valuation Analyst (“AVA”)    </a:t>
            </a:r>
          </a:p>
          <a:p>
            <a:pPr lvl="0">
              <a:spcBef>
                <a:spcPts val="0"/>
              </a:spcBef>
            </a:pPr>
            <a:r>
              <a:rPr lang="en-US" sz="2400" dirty="0"/>
              <a:t>Institute of Business Appraisers (“</a:t>
            </a:r>
            <a:r>
              <a:rPr lang="en-US" sz="2400" dirty="0" err="1"/>
              <a:t>IBA</a:t>
            </a:r>
            <a:r>
              <a:rPr lang="en-US" sz="2400" dirty="0"/>
              <a:t>”)</a:t>
            </a:r>
          </a:p>
          <a:p>
            <a:pPr lvl="1">
              <a:spcBef>
                <a:spcPts val="0"/>
              </a:spcBef>
              <a:spcAft>
                <a:spcPts val="1200"/>
              </a:spcAft>
            </a:pPr>
            <a:r>
              <a:rPr lang="en-US" sz="2400" dirty="0"/>
              <a:t>Certified Business Appraiser (“</a:t>
            </a:r>
            <a:r>
              <a:rPr lang="en-US" sz="2400" dirty="0" err="1"/>
              <a:t>CBA</a:t>
            </a:r>
            <a:r>
              <a:rPr lang="en-US" sz="2400" dirty="0"/>
              <a:t>”) </a:t>
            </a:r>
          </a:p>
          <a:p>
            <a:pPr lvl="0">
              <a:spcBef>
                <a:spcPts val="0"/>
              </a:spcBef>
            </a:pPr>
            <a:r>
              <a:rPr lang="en-US" sz="2400" dirty="0"/>
              <a:t>American Institute of CPAs (“</a:t>
            </a:r>
            <a:r>
              <a:rPr lang="en-US" sz="2400" dirty="0" err="1"/>
              <a:t>AICPA</a:t>
            </a:r>
            <a:r>
              <a:rPr lang="en-US" sz="2400" dirty="0"/>
              <a:t>”)</a:t>
            </a:r>
          </a:p>
          <a:p>
            <a:pPr lvl="1">
              <a:spcBef>
                <a:spcPts val="0"/>
              </a:spcBef>
              <a:spcAft>
                <a:spcPts val="1200"/>
              </a:spcAft>
            </a:pPr>
            <a:r>
              <a:rPr lang="en-US" sz="2400" dirty="0"/>
              <a:t>Accredited in Business Valuation (“</a:t>
            </a:r>
            <a:r>
              <a:rPr lang="en-US" sz="2400" dirty="0" err="1"/>
              <a:t>ABV</a:t>
            </a:r>
            <a:r>
              <a:rPr lang="en-US" sz="2400" dirty="0"/>
              <a:t>”) </a:t>
            </a:r>
          </a:p>
          <a:p>
            <a:pPr marL="0" lvl="0" indent="0">
              <a:spcBef>
                <a:spcPts val="0"/>
              </a:spcBef>
              <a:buNone/>
            </a:pPr>
            <a:r>
              <a:rPr lang="en-US" sz="2400" dirty="0" smtClean="0"/>
              <a:t>____________________________</a:t>
            </a:r>
          </a:p>
          <a:p>
            <a:pPr marL="0" lvl="0" indent="0">
              <a:spcBef>
                <a:spcPts val="0"/>
              </a:spcBef>
              <a:buNone/>
            </a:pPr>
            <a:r>
              <a:rPr lang="en-US" sz="2400" baseline="30000" dirty="0" smtClean="0"/>
              <a:t>1</a:t>
            </a:r>
            <a:r>
              <a:rPr lang="en-US" sz="1800" dirty="0" smtClean="0"/>
              <a:t>Websites </a:t>
            </a:r>
            <a:r>
              <a:rPr lang="en-US" sz="1800" dirty="0"/>
              <a:t>included in </a:t>
            </a:r>
            <a:r>
              <a:rPr lang="en-US" sz="1800" dirty="0" smtClean="0"/>
              <a:t>outline</a:t>
            </a:r>
            <a:endParaRPr lang="en-US" sz="1800"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21</a:t>
            </a:fld>
            <a:endParaRPr lang="en-US"/>
          </a:p>
        </p:txBody>
      </p:sp>
    </p:spTree>
    <p:extLst>
      <p:ext uri="{BB962C8B-B14F-4D97-AF65-F5344CB8AC3E}">
        <p14:creationId xmlns:p14="http://schemas.microsoft.com/office/powerpoint/2010/main" val="3113376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i="1" dirty="0" smtClean="0"/>
              <a:t>							</a:t>
            </a:r>
            <a:r>
              <a:rPr lang="en-US" sz="1800" i="1" dirty="0" smtClean="0"/>
              <a:t>(April 2011)</a:t>
            </a:r>
            <a:r>
              <a:rPr lang="en-US" i="1" dirty="0" smtClean="0"/>
              <a:t/>
            </a:r>
            <a:br>
              <a:rPr lang="en-US" i="1" dirty="0" smtClean="0"/>
            </a:br>
            <a:r>
              <a:rPr lang="en-US" b="1" i="1" u="sng" dirty="0" err="1" smtClean="0"/>
              <a:t>Boltar</a:t>
            </a:r>
            <a:r>
              <a:rPr lang="en-US" b="1" i="1" u="sng" dirty="0"/>
              <a:t>, L.L.C. v. </a:t>
            </a:r>
            <a:r>
              <a:rPr lang="en-US" b="1" i="1" u="sng" dirty="0" smtClean="0"/>
              <a:t>Commissioner</a:t>
            </a:r>
            <a:endParaRPr lang="en-US" u="sng"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In </a:t>
            </a:r>
            <a:r>
              <a:rPr lang="en-US" b="1" i="1" dirty="0" err="1"/>
              <a:t>Boltar</a:t>
            </a:r>
            <a:r>
              <a:rPr lang="en-US" b="1" i="1" dirty="0"/>
              <a:t>, L.L.C. v. Commissioner</a:t>
            </a:r>
            <a:r>
              <a:rPr lang="en-US" dirty="0"/>
              <a:t>, 136 T.C. No. </a:t>
            </a:r>
            <a:r>
              <a:rPr lang="en-US" dirty="0" smtClean="0"/>
              <a:t>14 (2011) </a:t>
            </a:r>
            <a:r>
              <a:rPr lang="en-US" dirty="0"/>
              <a:t>(</a:t>
            </a:r>
            <a:r>
              <a:rPr lang="en-US" i="1" dirty="0" err="1"/>
              <a:t>Daubert</a:t>
            </a:r>
            <a:r>
              <a:rPr lang="en-US" dirty="0"/>
              <a:t> Challenge), the Tax </a:t>
            </a:r>
            <a:r>
              <a:rPr lang="en-US" dirty="0" smtClean="0"/>
              <a:t>Court granted </a:t>
            </a:r>
            <a:r>
              <a:rPr lang="en-US" dirty="0"/>
              <a:t>the government’s motion to strike the taxpayer’s appraisal because it was “unreliable and </a:t>
            </a:r>
            <a:r>
              <a:rPr lang="en-US" dirty="0" smtClean="0"/>
              <a:t>irrelevant.”</a:t>
            </a:r>
          </a:p>
          <a:p>
            <a:pPr marL="0" indent="0">
              <a:buNone/>
            </a:pPr>
            <a:endParaRPr lang="en-US" sz="1500" dirty="0"/>
          </a:p>
          <a:p>
            <a:pPr marL="0" indent="0">
              <a:buNone/>
            </a:pPr>
            <a:r>
              <a:rPr lang="en-US" dirty="0" smtClean="0"/>
              <a:t>Because </a:t>
            </a:r>
            <a:r>
              <a:rPr lang="en-US" dirty="0"/>
              <a:t>the taxpayer was then left without any evidence supporting his position, the Tax Court upheld the government’s notice of deficiency—only $42,400 out of the $3,245,000 deduction the taxpayer claimed was allowed.</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22</a:t>
            </a:fld>
            <a:endParaRPr lang="en-US"/>
          </a:p>
        </p:txBody>
      </p:sp>
    </p:spTree>
    <p:extLst>
      <p:ext uri="{BB962C8B-B14F-4D97-AF65-F5344CB8AC3E}">
        <p14:creationId xmlns:p14="http://schemas.microsoft.com/office/powerpoint/2010/main" val="2962476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cap="all" dirty="0"/>
              <a:t>Effect/Weight of </a:t>
            </a:r>
            <a:r>
              <a:rPr lang="en-US" b="1" u="sng" cap="all" dirty="0" err="1" smtClean="0"/>
              <a:t>Regs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Historically (</a:t>
            </a:r>
            <a:r>
              <a:rPr lang="en-US" dirty="0" smtClean="0"/>
              <a:t>pre-</a:t>
            </a:r>
            <a:r>
              <a:rPr lang="en-US" i="1" dirty="0" smtClean="0"/>
              <a:t>Mayo</a:t>
            </a:r>
            <a:r>
              <a:rPr lang="en-US" dirty="0"/>
              <a:t>) we have distinguished</a:t>
            </a:r>
            <a:r>
              <a:rPr lang="en-US" dirty="0" smtClean="0"/>
              <a:t>:</a:t>
            </a:r>
          </a:p>
          <a:p>
            <a:pPr marL="0" indent="0">
              <a:buNone/>
            </a:pPr>
            <a:endParaRPr lang="en-US" sz="1600" dirty="0"/>
          </a:p>
          <a:p>
            <a:pPr marL="0" lvl="0" indent="0" algn="ctr">
              <a:buNone/>
            </a:pPr>
            <a:r>
              <a:rPr lang="en-US" u="sng" dirty="0" smtClean="0"/>
              <a:t>Interpretive</a:t>
            </a:r>
            <a:r>
              <a:rPr lang="en-US" dirty="0" smtClean="0"/>
              <a:t> </a:t>
            </a:r>
            <a:r>
              <a:rPr lang="en-US" dirty="0" err="1"/>
              <a:t>Regs</a:t>
            </a:r>
            <a:r>
              <a:rPr lang="en-US" dirty="0"/>
              <a:t> (Some guidance) </a:t>
            </a:r>
            <a:endParaRPr lang="en-US" dirty="0" smtClean="0"/>
          </a:p>
          <a:p>
            <a:pPr marL="0" lvl="0" indent="0" algn="ctr">
              <a:buNone/>
            </a:pPr>
            <a:r>
              <a:rPr lang="en-US" i="1" dirty="0" smtClean="0"/>
              <a:t>v.</a:t>
            </a:r>
          </a:p>
          <a:p>
            <a:pPr marL="0" lvl="0" indent="0" algn="ctr">
              <a:buNone/>
            </a:pPr>
            <a:r>
              <a:rPr lang="en-US" dirty="0" smtClean="0"/>
              <a:t> </a:t>
            </a:r>
            <a:r>
              <a:rPr lang="en-US" u="sng" dirty="0"/>
              <a:t>Legislative</a:t>
            </a:r>
            <a:r>
              <a:rPr lang="en-US" dirty="0"/>
              <a:t> </a:t>
            </a:r>
            <a:r>
              <a:rPr lang="en-US" dirty="0" err="1"/>
              <a:t>Regs</a:t>
            </a:r>
            <a:r>
              <a:rPr lang="en-US" dirty="0"/>
              <a:t> (Substantial deference)</a:t>
            </a:r>
          </a:p>
          <a:p>
            <a:pPr marL="0" indent="0">
              <a:buNone/>
            </a:pPr>
            <a:endParaRPr lang="en-US" dirty="0"/>
          </a:p>
          <a:p>
            <a:r>
              <a:rPr lang="en-US" dirty="0"/>
              <a:t>Then, along came </a:t>
            </a:r>
            <a:r>
              <a:rPr lang="en-US" i="1" dirty="0"/>
              <a:t>Mayo</a:t>
            </a:r>
            <a:r>
              <a:rPr lang="en-US" dirty="0"/>
              <a:t>, a 2011 Supreme Court case which suggests that there is no distinction.  Does this mean that </a:t>
            </a:r>
            <a:r>
              <a:rPr lang="en-US" dirty="0" err="1"/>
              <a:t>Regs</a:t>
            </a:r>
            <a:r>
              <a:rPr lang="en-US" dirty="0"/>
              <a:t> now get more deference than court cases?</a:t>
            </a:r>
          </a:p>
          <a:p>
            <a:pPr marL="0" indent="0">
              <a:buNone/>
            </a:pPr>
            <a:endParaRPr lang="en-US" dirty="0"/>
          </a:p>
          <a:p>
            <a:r>
              <a:rPr lang="en-US" dirty="0"/>
              <a:t>Fallout from </a:t>
            </a:r>
            <a:r>
              <a:rPr lang="en-US" i="1" dirty="0"/>
              <a:t>Mayo</a:t>
            </a:r>
            <a:r>
              <a:rPr lang="en-US" dirty="0" smtClean="0"/>
              <a:t>:</a:t>
            </a:r>
          </a:p>
          <a:p>
            <a:pPr lvl="1"/>
            <a:r>
              <a:rPr lang="en-US" dirty="0" smtClean="0"/>
              <a:t>Must we now </a:t>
            </a:r>
            <a:r>
              <a:rPr lang="en-US" u="sng" dirty="0" smtClean="0"/>
              <a:t>strictly</a:t>
            </a:r>
            <a:r>
              <a:rPr lang="en-US" dirty="0" smtClean="0"/>
              <a:t> adhere to the </a:t>
            </a:r>
            <a:r>
              <a:rPr lang="en-US" dirty="0" err="1" smtClean="0"/>
              <a:t>Regs</a:t>
            </a:r>
            <a:r>
              <a:rPr lang="en-US" dirty="0" smtClean="0"/>
              <a:t>.?  (Note: The IRS positions and Tax Court rulings following </a:t>
            </a:r>
            <a:r>
              <a:rPr lang="en-US" i="1" dirty="0" smtClean="0"/>
              <a:t>Mayo—</a:t>
            </a:r>
            <a:r>
              <a:rPr lang="en-US" dirty="0" smtClean="0"/>
              <a:t>e.g., </a:t>
            </a:r>
            <a:r>
              <a:rPr lang="en-US" i="1" dirty="0" err="1" smtClean="0"/>
              <a:t>Durden</a:t>
            </a:r>
            <a:r>
              <a:rPr lang="en-US" dirty="0" smtClean="0"/>
              <a:t>)</a:t>
            </a:r>
          </a:p>
          <a:p>
            <a:pPr lvl="1"/>
            <a:endParaRPr lang="en-US" dirty="0"/>
          </a:p>
          <a:p>
            <a:r>
              <a:rPr lang="en-US" dirty="0" smtClean="0"/>
              <a:t>Does </a:t>
            </a:r>
            <a:r>
              <a:rPr lang="en-US" i="1" dirty="0"/>
              <a:t>Bond’s</a:t>
            </a:r>
            <a:r>
              <a:rPr lang="en-US" dirty="0"/>
              <a:t> substantial compliance doctrine survive </a:t>
            </a:r>
            <a:r>
              <a:rPr lang="en-US" i="1" dirty="0"/>
              <a:t>Mayo</a:t>
            </a:r>
            <a:r>
              <a:rPr lang="en-US" dirty="0"/>
              <a: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23</a:t>
            </a:fld>
            <a:endParaRPr lang="en-US"/>
          </a:p>
        </p:txBody>
      </p:sp>
    </p:spTree>
    <p:extLst>
      <p:ext uri="{BB962C8B-B14F-4D97-AF65-F5344CB8AC3E}">
        <p14:creationId xmlns:p14="http://schemas.microsoft.com/office/powerpoint/2010/main" val="649054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i="1" u="sng" dirty="0"/>
              <a:t>Qualified Appraisal/Substantial </a:t>
            </a:r>
            <a:r>
              <a:rPr lang="en-US" sz="3400" b="1" i="1" u="sng" dirty="0" smtClean="0"/>
              <a:t>Compliance</a:t>
            </a:r>
            <a:endParaRPr lang="en-US" sz="3400" dirty="0"/>
          </a:p>
        </p:txBody>
      </p:sp>
      <p:sp>
        <p:nvSpPr>
          <p:cNvPr id="3" name="Content Placeholder 2"/>
          <p:cNvSpPr>
            <a:spLocks noGrp="1"/>
          </p:cNvSpPr>
          <p:nvPr>
            <p:ph idx="1"/>
          </p:nvPr>
        </p:nvSpPr>
        <p:spPr>
          <a:xfrm>
            <a:off x="457200" y="1524000"/>
            <a:ext cx="8229600" cy="4678363"/>
          </a:xfrm>
        </p:spPr>
        <p:txBody>
          <a:bodyPr>
            <a:noAutofit/>
          </a:bodyPr>
          <a:lstStyle/>
          <a:p>
            <a:pPr marL="0" indent="0">
              <a:buNone/>
            </a:pPr>
            <a:r>
              <a:rPr lang="en-US" sz="2000" b="1" i="1" dirty="0"/>
              <a:t>Bond v. Commissioner</a:t>
            </a:r>
            <a:r>
              <a:rPr lang="en-US" sz="2000" b="1" dirty="0"/>
              <a:t>,</a:t>
            </a:r>
            <a:r>
              <a:rPr lang="en-US" sz="2000" dirty="0"/>
              <a:t> 100 T.C. No. 4 (1993) (</a:t>
            </a:r>
            <a:r>
              <a:rPr lang="en-US" sz="2000" i="1" dirty="0"/>
              <a:t>Substantial Compliance</a:t>
            </a:r>
            <a:r>
              <a:rPr lang="en-US" sz="2000" dirty="0"/>
              <a:t>).</a:t>
            </a:r>
          </a:p>
          <a:p>
            <a:pPr marL="0" indent="0">
              <a:buNone/>
            </a:pPr>
            <a:r>
              <a:rPr lang="en-US" sz="1800" dirty="0" smtClean="0"/>
              <a:t>Critical question:</a:t>
            </a:r>
          </a:p>
          <a:p>
            <a:pPr lvl="1"/>
            <a:r>
              <a:rPr lang="en-US" sz="1800" dirty="0" smtClean="0"/>
              <a:t>Whether </a:t>
            </a:r>
            <a:r>
              <a:rPr lang="en-US" sz="1800" dirty="0"/>
              <a:t>the regulatory requirements relate “to the substance or essence of the </a:t>
            </a:r>
            <a:r>
              <a:rPr lang="en-US" sz="1800" dirty="0" smtClean="0"/>
              <a:t>statute?”  </a:t>
            </a:r>
          </a:p>
          <a:p>
            <a:pPr lvl="2"/>
            <a:r>
              <a:rPr lang="en-US" sz="1800" dirty="0" smtClean="0"/>
              <a:t>If </a:t>
            </a:r>
            <a:r>
              <a:rPr lang="en-US" sz="1800" dirty="0"/>
              <a:t>so, strict adherence to all statutory and regulatory requirements is mandated.</a:t>
            </a:r>
          </a:p>
          <a:p>
            <a:pPr marL="0" indent="0">
              <a:buNone/>
            </a:pPr>
            <a:r>
              <a:rPr lang="en-US" sz="1800" u="sng" dirty="0" smtClean="0"/>
              <a:t>Holdings</a:t>
            </a:r>
            <a:r>
              <a:rPr lang="en-US" sz="1800" dirty="0" smtClean="0"/>
              <a:t>:</a:t>
            </a:r>
          </a:p>
          <a:p>
            <a:pPr lvl="1"/>
            <a:r>
              <a:rPr lang="en-US" sz="1800" dirty="0" smtClean="0"/>
              <a:t>The essence </a:t>
            </a:r>
            <a:r>
              <a:rPr lang="en-US" sz="1800" dirty="0"/>
              <a:t>of </a:t>
            </a:r>
            <a:r>
              <a:rPr lang="en-US" sz="1800" dirty="0" smtClean="0"/>
              <a:t>Code §170 </a:t>
            </a:r>
            <a:r>
              <a:rPr lang="en-US" sz="1800" dirty="0"/>
              <a:t>relates to whether certain taxpayers should be allowed a charitable deduction</a:t>
            </a:r>
            <a:r>
              <a:rPr lang="en-US" sz="1800" dirty="0" smtClean="0"/>
              <a:t>.</a:t>
            </a:r>
          </a:p>
          <a:p>
            <a:pPr lvl="1"/>
            <a:r>
              <a:rPr lang="en-US" sz="1800" dirty="0" smtClean="0"/>
              <a:t>The </a:t>
            </a:r>
            <a:r>
              <a:rPr lang="en-US" sz="1800" i="1" dirty="0" smtClean="0"/>
              <a:t>reporting requirements</a:t>
            </a:r>
            <a:r>
              <a:rPr lang="en-US" sz="1800" dirty="0" smtClean="0"/>
              <a:t> </a:t>
            </a:r>
            <a:r>
              <a:rPr lang="en-US" sz="1800" dirty="0"/>
              <a:t>of </a:t>
            </a:r>
            <a:r>
              <a:rPr lang="en-US" sz="1800" dirty="0" err="1"/>
              <a:t>Regs</a:t>
            </a:r>
            <a:r>
              <a:rPr lang="en-US" sz="1800" dirty="0"/>
              <a:t>. §1.170A-13 facilitate the processing and auditing </a:t>
            </a:r>
            <a:r>
              <a:rPr lang="en-US" sz="1800" dirty="0" smtClean="0"/>
              <a:t>of returns.</a:t>
            </a:r>
          </a:p>
          <a:p>
            <a:pPr lvl="1"/>
            <a:r>
              <a:rPr lang="en-US" sz="1800" dirty="0" smtClean="0"/>
              <a:t>The </a:t>
            </a:r>
            <a:r>
              <a:rPr lang="en-US" sz="1800" i="1" dirty="0"/>
              <a:t>reporting requirements</a:t>
            </a:r>
            <a:r>
              <a:rPr lang="en-US" sz="1800" dirty="0"/>
              <a:t> of </a:t>
            </a:r>
            <a:r>
              <a:rPr lang="en-US" sz="1800" dirty="0" err="1"/>
              <a:t>Regs</a:t>
            </a:r>
            <a:r>
              <a:rPr lang="en-US" sz="1800" dirty="0"/>
              <a:t>. §1.170A-13 do not relate to the substance or essence of whether a charitable contribution was made.  Therefore, the </a:t>
            </a:r>
            <a:r>
              <a:rPr lang="en-US" sz="1800" i="1" dirty="0"/>
              <a:t>reporting requirements</a:t>
            </a:r>
            <a:r>
              <a:rPr lang="en-US" sz="1800" dirty="0"/>
              <a:t> are directory, not mandatory, and strict compliance is not required</a:t>
            </a:r>
            <a:r>
              <a:rPr lang="en-US" sz="1800" dirty="0" smtClean="0"/>
              <a:t>.</a:t>
            </a:r>
            <a:endParaRPr lang="en-US" sz="1800" dirty="0"/>
          </a:p>
        </p:txBody>
      </p:sp>
      <p:sp>
        <p:nvSpPr>
          <p:cNvPr id="4" name="Slide Number Placeholder 3"/>
          <p:cNvSpPr>
            <a:spLocks noGrp="1"/>
          </p:cNvSpPr>
          <p:nvPr>
            <p:ph type="sldNum" sz="quarter" idx="12"/>
          </p:nvPr>
        </p:nvSpPr>
        <p:spPr/>
        <p:txBody>
          <a:bodyPr/>
          <a:lstStyle/>
          <a:p>
            <a:fld id="{DA0F3815-A4FB-4FD6-B682-B9A898349CBA}" type="slidenum">
              <a:rPr lang="en-US" smtClean="0"/>
              <a:t>24</a:t>
            </a:fld>
            <a:endParaRPr lang="en-US"/>
          </a:p>
        </p:txBody>
      </p:sp>
    </p:spTree>
    <p:extLst>
      <p:ext uri="{BB962C8B-B14F-4D97-AF65-F5344CB8AC3E}">
        <p14:creationId xmlns:p14="http://schemas.microsoft.com/office/powerpoint/2010/main" val="4197827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Substantial </a:t>
            </a:r>
            <a:r>
              <a:rPr lang="en-US" b="1" u="sng" dirty="0" smtClean="0"/>
              <a:t>Compliance</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7200" b="1" i="1" dirty="0"/>
              <a:t>Hewitt v. Commissioner</a:t>
            </a:r>
            <a:r>
              <a:rPr lang="en-US" sz="7200" dirty="0"/>
              <a:t>, 166 F.3d 332 (1998) (</a:t>
            </a:r>
            <a:r>
              <a:rPr lang="en-US" sz="7200" i="1" dirty="0"/>
              <a:t>Substantial Compliance</a:t>
            </a:r>
            <a:r>
              <a:rPr lang="en-US" sz="7200" dirty="0" smtClean="0"/>
              <a:t>).</a:t>
            </a:r>
          </a:p>
          <a:p>
            <a:pPr marL="0" indent="0">
              <a:buNone/>
            </a:pPr>
            <a:endParaRPr lang="en-US" sz="4000" dirty="0"/>
          </a:p>
          <a:p>
            <a:pPr marL="0" indent="0">
              <a:buNone/>
            </a:pPr>
            <a:r>
              <a:rPr lang="en-US" sz="7200" dirty="0" smtClean="0"/>
              <a:t>Taxpayer </a:t>
            </a:r>
            <a:r>
              <a:rPr lang="en-US" sz="7200" dirty="0"/>
              <a:t>donated non-publically traded stock valued at the average per share trading price of the stock as traded in contemporaneous arm’s-length transactions, but did not obtain a </a:t>
            </a:r>
            <a:r>
              <a:rPr lang="en-US" sz="7200" i="1" dirty="0"/>
              <a:t>qualified appraisal</a:t>
            </a:r>
            <a:r>
              <a:rPr lang="en-US" sz="7200" dirty="0" smtClean="0"/>
              <a:t>.</a:t>
            </a:r>
          </a:p>
          <a:p>
            <a:pPr marL="0" indent="0">
              <a:buNone/>
            </a:pPr>
            <a:endParaRPr lang="en-US" sz="7200" dirty="0"/>
          </a:p>
          <a:p>
            <a:pPr marL="0" indent="0">
              <a:buNone/>
            </a:pPr>
            <a:r>
              <a:rPr lang="en-US" sz="7200" dirty="0" smtClean="0"/>
              <a:t>Taxpayer </a:t>
            </a:r>
            <a:r>
              <a:rPr lang="en-US" sz="7200" dirty="0"/>
              <a:t>argued </a:t>
            </a:r>
            <a:r>
              <a:rPr lang="en-US" sz="7200" i="1" dirty="0"/>
              <a:t>substantial compliance</a:t>
            </a:r>
            <a:r>
              <a:rPr lang="en-US" sz="7200" dirty="0" smtClean="0"/>
              <a:t>.</a:t>
            </a:r>
          </a:p>
          <a:p>
            <a:pPr marL="0" indent="0">
              <a:buNone/>
            </a:pPr>
            <a:endParaRPr lang="en-US" sz="7200" dirty="0"/>
          </a:p>
          <a:p>
            <a:pPr marL="0" indent="0">
              <a:buNone/>
            </a:pPr>
            <a:r>
              <a:rPr lang="en-US" sz="7200" dirty="0"/>
              <a:t>Noting language in the Senate Finance Committee reports on the 1984 Act (DEFRA) that </a:t>
            </a:r>
            <a:r>
              <a:rPr lang="en-US" sz="7200" i="1" dirty="0"/>
              <a:t>the principal objective of section </a:t>
            </a:r>
            <a:r>
              <a:rPr lang="en-US" sz="7200" i="1" dirty="0" smtClean="0"/>
              <a:t>155</a:t>
            </a:r>
            <a:r>
              <a:rPr lang="en-US" sz="7200" baseline="30000" dirty="0" smtClean="0"/>
              <a:t>1</a:t>
            </a:r>
            <a:r>
              <a:rPr lang="en-US" sz="7200" i="1" dirty="0" smtClean="0"/>
              <a:t> </a:t>
            </a:r>
            <a:r>
              <a:rPr lang="en-US" sz="7200" i="1" dirty="0"/>
              <a:t>was to provide a mechanism whereby the IRS could obtain sufficient return information in support of the claimed valuation so they could deal more effectively with the prevalent use of overvaluations</a:t>
            </a:r>
            <a:r>
              <a:rPr lang="en-US" sz="7200" dirty="0"/>
              <a:t>, the Tax Court denied the deduction for any amounts in excess of the taxpayer’s basis (the “old school” approach) because the taxpayers furnished practically none of the information required</a:t>
            </a:r>
            <a:r>
              <a:rPr lang="en-US" sz="7200" dirty="0" smtClean="0"/>
              <a:t>.</a:t>
            </a:r>
          </a:p>
          <a:p>
            <a:pPr lvl="2"/>
            <a:r>
              <a:rPr lang="en-US" sz="7200" dirty="0" smtClean="0"/>
              <a:t>See, </a:t>
            </a:r>
            <a:r>
              <a:rPr lang="en-US" sz="7200" i="1" dirty="0" smtClean="0"/>
              <a:t>Consolidated Investors, infra</a:t>
            </a:r>
            <a:r>
              <a:rPr lang="en-US" sz="7200" dirty="0" smtClean="0"/>
              <a:t>.</a:t>
            </a:r>
            <a:endParaRPr lang="en-US" sz="7200" dirty="0"/>
          </a:p>
          <a:p>
            <a:pPr lvl="2"/>
            <a:endParaRPr lang="en-US" sz="5600" dirty="0"/>
          </a:p>
          <a:p>
            <a:pPr marL="0" lvl="2" indent="0">
              <a:buNone/>
            </a:pPr>
            <a:r>
              <a:rPr lang="en-US" sz="5600" dirty="0"/>
              <a:t>_______________________________________</a:t>
            </a:r>
          </a:p>
          <a:p>
            <a:pPr marL="0" lvl="2" indent="0">
              <a:buNone/>
            </a:pPr>
            <a:r>
              <a:rPr lang="en-US" sz="5600" baseline="30000" dirty="0"/>
              <a:t>1</a:t>
            </a:r>
            <a:r>
              <a:rPr lang="en-US" sz="5600" dirty="0"/>
              <a:t> </a:t>
            </a:r>
            <a:r>
              <a:rPr lang="en-US" sz="5600" dirty="0" smtClean="0"/>
              <a:t>This </a:t>
            </a:r>
            <a:r>
              <a:rPr lang="en-US" sz="5600" dirty="0" err="1" smtClean="0"/>
              <a:t>refererence</a:t>
            </a:r>
            <a:r>
              <a:rPr lang="en-US" sz="5600" dirty="0" smtClean="0"/>
              <a:t> is to </a:t>
            </a:r>
            <a:r>
              <a:rPr lang="en-US" sz="5600" dirty="0" err="1" smtClean="0"/>
              <a:t>DEFRA</a:t>
            </a:r>
            <a:r>
              <a:rPr lang="en-US" sz="5600" dirty="0" smtClean="0"/>
              <a:t> §155</a:t>
            </a:r>
            <a:endParaRPr lang="en-US" sz="5600" dirty="0"/>
          </a:p>
          <a:p>
            <a:pPr marL="0" lvl="2" indent="0">
              <a:buNone/>
            </a:pPr>
            <a:endParaRPr lang="en-US" sz="5600" dirty="0"/>
          </a:p>
          <a:p>
            <a:pPr marL="0" indent="0">
              <a:buNone/>
            </a:pPr>
            <a:endParaRPr lang="en-US" dirty="0" smtClean="0"/>
          </a:p>
          <a:p>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25</a:t>
            </a:fld>
            <a:endParaRPr lang="en-US"/>
          </a:p>
        </p:txBody>
      </p:sp>
    </p:spTree>
    <p:extLst>
      <p:ext uri="{BB962C8B-B14F-4D97-AF65-F5344CB8AC3E}">
        <p14:creationId xmlns:p14="http://schemas.microsoft.com/office/powerpoint/2010/main" val="3685251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Substantiation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900" b="1" i="1" dirty="0" smtClean="0"/>
              <a:t>Consolidated Investors Group v. Commissioner</a:t>
            </a:r>
            <a:r>
              <a:rPr lang="en-US" sz="2900" dirty="0" smtClean="0"/>
              <a:t>, T.C. Memo 2009-290 (2009).</a:t>
            </a:r>
          </a:p>
          <a:p>
            <a:pPr marL="0" indent="0">
              <a:buNone/>
            </a:pPr>
            <a:endParaRPr lang="en-US" sz="2000" dirty="0" smtClean="0"/>
          </a:p>
          <a:p>
            <a:pPr marL="0" indent="0">
              <a:buNone/>
            </a:pPr>
            <a:r>
              <a:rPr lang="en-US" dirty="0" smtClean="0"/>
              <a:t>Taxpayer made a “bargain sale” to Ohio Turnpike Commission of property for a state highway interchange. </a:t>
            </a:r>
          </a:p>
          <a:p>
            <a:pPr marL="0" indent="0">
              <a:buNone/>
            </a:pPr>
            <a:r>
              <a:rPr lang="en-US" sz="2000" dirty="0" smtClean="0"/>
              <a:t> </a:t>
            </a:r>
          </a:p>
          <a:p>
            <a:pPr marL="0" indent="0">
              <a:buNone/>
            </a:pPr>
            <a:r>
              <a:rPr lang="en-US" sz="2900" b="1" u="sng" dirty="0" smtClean="0"/>
              <a:t>Bargain Sale</a:t>
            </a:r>
            <a:r>
              <a:rPr lang="en-US" sz="2900" b="1" dirty="0" smtClean="0"/>
              <a:t>:  </a:t>
            </a:r>
            <a:r>
              <a:rPr lang="en-US" dirty="0" smtClean="0"/>
              <a:t>A portion of a payment is deductible as a charitable contribution under Code §170 if the following 2 conditions are met: “First, the payment is deductible only if and to the extent it exceeds the market value of the benefit received.  Second, the excess payment must be made with the intention of making a gift.”   </a:t>
            </a:r>
          </a:p>
          <a:p>
            <a:pPr marL="0" indent="0">
              <a:buNone/>
            </a:pPr>
            <a:endParaRPr lang="en-US" sz="2200" dirty="0" smtClean="0"/>
          </a:p>
          <a:p>
            <a:pPr marL="0" indent="0">
              <a:buNone/>
            </a:pPr>
            <a:r>
              <a:rPr lang="en-US" dirty="0"/>
              <a:t>Because the </a:t>
            </a:r>
            <a:r>
              <a:rPr lang="en-US" dirty="0" err="1"/>
              <a:t>FMV</a:t>
            </a:r>
            <a:r>
              <a:rPr lang="en-US" dirty="0"/>
              <a:t> of the property transferred exceeded the amount the partnership received, the partnership had donative intent when it transferred the property.</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26</a:t>
            </a:fld>
            <a:endParaRPr lang="en-US"/>
          </a:p>
        </p:txBody>
      </p:sp>
    </p:spTree>
    <p:extLst>
      <p:ext uri="{BB962C8B-B14F-4D97-AF65-F5344CB8AC3E}">
        <p14:creationId xmlns:p14="http://schemas.microsoft.com/office/powerpoint/2010/main" val="1194149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Substantiation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b="1" i="1" dirty="0" smtClean="0"/>
              <a:t>Consolidated Investors Group v. Commissioner</a:t>
            </a:r>
            <a:r>
              <a:rPr lang="en-US" dirty="0" smtClean="0"/>
              <a:t> (Cont.)</a:t>
            </a:r>
          </a:p>
          <a:p>
            <a:pPr marL="0" indent="0">
              <a:buNone/>
            </a:pPr>
            <a:r>
              <a:rPr lang="en-US" dirty="0" smtClean="0"/>
              <a:t> </a:t>
            </a:r>
          </a:p>
          <a:p>
            <a:pPr marL="0" indent="0">
              <a:buNone/>
            </a:pPr>
            <a:r>
              <a:rPr lang="en-US" dirty="0" smtClean="0"/>
              <a:t>The IRS argued that </a:t>
            </a:r>
            <a:r>
              <a:rPr lang="en-US" dirty="0"/>
              <a:t>the partnership failed to substantiate its claimed charitable contribution deduction with a “</a:t>
            </a:r>
            <a:r>
              <a:rPr lang="en-US" i="1" dirty="0"/>
              <a:t>qualified appraisal</a:t>
            </a:r>
            <a:r>
              <a:rPr lang="en-US" dirty="0"/>
              <a:t>” because the appraisals </a:t>
            </a:r>
            <a:r>
              <a:rPr lang="en-US" dirty="0" smtClean="0"/>
              <a:t>submitted: (</a:t>
            </a:r>
            <a:r>
              <a:rPr lang="en-US" dirty="0" err="1" smtClean="0"/>
              <a:t>i</a:t>
            </a:r>
            <a:r>
              <a:rPr lang="en-US" dirty="0" smtClean="0"/>
              <a:t>) </a:t>
            </a:r>
            <a:r>
              <a:rPr lang="en-US" dirty="0"/>
              <a:t>were obtained more than 60 days before the date of </a:t>
            </a:r>
            <a:r>
              <a:rPr lang="en-US" dirty="0" smtClean="0"/>
              <a:t>contribution; and (ii) lacked </a:t>
            </a:r>
            <a:r>
              <a:rPr lang="en-US" dirty="0"/>
              <a:t>some of the info required by the regulations (the date the contribution, a statement that the appraisal was prepared for income tax purposes, and the FMV of the property as of the date of contribution</a:t>
            </a:r>
            <a:r>
              <a:rPr lang="en-US" dirty="0" smtClean="0"/>
              <a:t>).</a:t>
            </a:r>
          </a:p>
          <a:p>
            <a:pPr marL="0" indent="0">
              <a:buNone/>
            </a:pPr>
            <a:endParaRPr lang="en-US" dirty="0"/>
          </a:p>
          <a:p>
            <a:pPr marL="0" indent="0">
              <a:buNone/>
            </a:pPr>
            <a:r>
              <a:rPr lang="en-US" b="1" u="sng" dirty="0" smtClean="0"/>
              <a:t>Held</a:t>
            </a:r>
            <a:r>
              <a:rPr lang="en-US" b="1" dirty="0" smtClean="0"/>
              <a:t>:  </a:t>
            </a:r>
            <a:r>
              <a:rPr lang="en-US" i="1" dirty="0"/>
              <a:t>S</a:t>
            </a:r>
            <a:r>
              <a:rPr lang="en-US" i="1" dirty="0" smtClean="0"/>
              <a:t>imilar </a:t>
            </a:r>
            <a:r>
              <a:rPr lang="en-US" i="1" dirty="0"/>
              <a:t>to the taxpayer in </a:t>
            </a:r>
            <a:r>
              <a:rPr lang="en-US" b="1" i="1" dirty="0"/>
              <a:t>Bond</a:t>
            </a:r>
            <a:r>
              <a:rPr lang="en-US" i="1" dirty="0"/>
              <a:t>, the partnership timely provided nearly all of the info required in the </a:t>
            </a:r>
            <a:r>
              <a:rPr lang="en-US" i="1" dirty="0" err="1"/>
              <a:t>Regs</a:t>
            </a:r>
            <a:r>
              <a:rPr lang="en-US" dirty="0"/>
              <a:t>.:  the IRS was provided with the date of the contribution and the FMV of the property on the date of contribution on the partnership’s completed Form </a:t>
            </a:r>
            <a:r>
              <a:rPr lang="en-US" dirty="0" smtClean="0"/>
              <a:t>8283.  Although the </a:t>
            </a:r>
            <a:r>
              <a:rPr lang="en-US" dirty="0"/>
              <a:t>appraisal </a:t>
            </a:r>
            <a:r>
              <a:rPr lang="en-US" dirty="0" smtClean="0"/>
              <a:t>lacked a </a:t>
            </a:r>
            <a:r>
              <a:rPr lang="en-US" dirty="0"/>
              <a:t>statement that it was prepared for income tax </a:t>
            </a:r>
            <a:r>
              <a:rPr lang="en-US" dirty="0" smtClean="0"/>
              <a:t>purposes, the court </a:t>
            </a:r>
            <a:r>
              <a:rPr lang="en-US" dirty="0"/>
              <a:t>found that omission to be insubstantial -- </a:t>
            </a:r>
            <a:r>
              <a:rPr lang="en-US" i="1" dirty="0"/>
              <a:t>The info provided was sufficient to permit the IRS to evaluate the contribution and monitor and address concerns about overvaluation and other aspects of the contribution.</a:t>
            </a:r>
            <a:r>
              <a:rPr lang="en-US" dirty="0"/>
              <a:t> </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27</a:t>
            </a:fld>
            <a:endParaRPr lang="en-US"/>
          </a:p>
        </p:txBody>
      </p:sp>
    </p:spTree>
    <p:extLst>
      <p:ext uri="{BB962C8B-B14F-4D97-AF65-F5344CB8AC3E}">
        <p14:creationId xmlns:p14="http://schemas.microsoft.com/office/powerpoint/2010/main" val="14850863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t>	</a:t>
            </a:r>
            <a:r>
              <a:rPr lang="en-US" sz="2000" b="1" dirty="0" smtClean="0"/>
              <a:t>						</a:t>
            </a:r>
            <a:r>
              <a:rPr lang="en-US" sz="2000" i="1" dirty="0" smtClean="0"/>
              <a:t>(1994/2002)</a:t>
            </a:r>
            <a:r>
              <a:rPr lang="en-US" b="1" u="sng" dirty="0" smtClean="0"/>
              <a:t/>
            </a:r>
            <a:br>
              <a:rPr lang="en-US" b="1" u="sng" dirty="0" smtClean="0"/>
            </a:br>
            <a:r>
              <a:rPr lang="en-US" b="1" u="sng" dirty="0" smtClean="0"/>
              <a:t>Substantiation</a:t>
            </a:r>
            <a:r>
              <a:rPr lang="en-US" b="1" dirty="0" smtClean="0"/>
              <a:t> </a:t>
            </a:r>
            <a:endParaRPr lang="en-US" dirty="0"/>
          </a:p>
        </p:txBody>
      </p:sp>
      <p:sp>
        <p:nvSpPr>
          <p:cNvPr id="3" name="Content Placeholder 2"/>
          <p:cNvSpPr>
            <a:spLocks noGrp="1"/>
          </p:cNvSpPr>
          <p:nvPr>
            <p:ph idx="1"/>
          </p:nvPr>
        </p:nvSpPr>
        <p:spPr/>
        <p:txBody>
          <a:bodyPr>
            <a:normAutofit fontScale="47500" lnSpcReduction="20000"/>
          </a:bodyPr>
          <a:lstStyle/>
          <a:p>
            <a:pPr marL="0" indent="0">
              <a:spcAft>
                <a:spcPts val="1200"/>
              </a:spcAft>
              <a:buNone/>
            </a:pPr>
            <a:r>
              <a:rPr lang="en-US" sz="3600" b="1" i="1" dirty="0"/>
              <a:t>Todd v. Commissioner</a:t>
            </a:r>
            <a:r>
              <a:rPr lang="en-US" sz="3600" dirty="0"/>
              <a:t>, 118 T.C. No. 19 </a:t>
            </a:r>
            <a:r>
              <a:rPr lang="en-US" sz="3600" dirty="0" smtClean="0"/>
              <a:t>(2002</a:t>
            </a:r>
            <a:r>
              <a:rPr lang="en-US" sz="3600" dirty="0"/>
              <a:t>) (Qualified Appreciated Stock).</a:t>
            </a:r>
          </a:p>
          <a:p>
            <a:pPr marL="0" indent="0">
              <a:spcAft>
                <a:spcPts val="1200"/>
              </a:spcAft>
              <a:buNone/>
            </a:pPr>
            <a:r>
              <a:rPr lang="en-US" sz="4000" dirty="0" smtClean="0"/>
              <a:t>Taxpayer </a:t>
            </a:r>
            <a:r>
              <a:rPr lang="en-US" sz="4000" dirty="0"/>
              <a:t>formed a Foundation and </a:t>
            </a:r>
            <a:r>
              <a:rPr lang="en-US" sz="4000" dirty="0" smtClean="0"/>
              <a:t>transferred approximately $550,000 worth of </a:t>
            </a:r>
            <a:r>
              <a:rPr lang="en-US" sz="4000" dirty="0"/>
              <a:t>“Shares” to the Foundation. The Form 8283 attached to </a:t>
            </a:r>
            <a:r>
              <a:rPr lang="en-US" sz="4000" dirty="0" smtClean="0"/>
              <a:t>Taxpayer’s return </a:t>
            </a:r>
            <a:r>
              <a:rPr lang="en-US" sz="4000" dirty="0"/>
              <a:t>included their basis in the Shares, their determination of the FMV of the Shares, and a statement of the method used to determine that FMV:  “Sales of other shares at same time.”  The portion of the Form 8283 which provided for the certification of an appraiser was without entries.  No appraisal summary was attached</a:t>
            </a:r>
            <a:r>
              <a:rPr lang="en-US" sz="4000" dirty="0" smtClean="0"/>
              <a:t>.</a:t>
            </a:r>
          </a:p>
          <a:p>
            <a:pPr marL="0" indent="0">
              <a:buNone/>
            </a:pPr>
            <a:r>
              <a:rPr lang="en-US" sz="4000" dirty="0" smtClean="0"/>
              <a:t>Finding </a:t>
            </a:r>
            <a:r>
              <a:rPr lang="en-US" sz="4000" dirty="0"/>
              <a:t>that the stock was not “publically traded securities,” the Tax Court denied the deduction because the Taxpayer could not prove compliance with the </a:t>
            </a:r>
            <a:r>
              <a:rPr lang="en-US" sz="4000" b="1" dirty="0"/>
              <a:t>three substantiation requirements</a:t>
            </a:r>
            <a:r>
              <a:rPr lang="en-US" sz="4000" dirty="0"/>
              <a:t>: </a:t>
            </a:r>
          </a:p>
          <a:p>
            <a:pPr marL="914400" lvl="1" indent="-514350">
              <a:buFont typeface="+mj-lt"/>
              <a:buAutoNum type="arabicPeriod"/>
            </a:pPr>
            <a:r>
              <a:rPr lang="en-US" sz="4000" dirty="0"/>
              <a:t>There was no evidence that they met the requirements for a </a:t>
            </a:r>
            <a:r>
              <a:rPr lang="en-US" sz="4000" i="1" dirty="0"/>
              <a:t>qualified appraisal</a:t>
            </a:r>
            <a:r>
              <a:rPr lang="en-US" sz="4000" dirty="0"/>
              <a:t>; </a:t>
            </a:r>
            <a:endParaRPr lang="en-US" sz="4000" dirty="0" smtClean="0"/>
          </a:p>
          <a:p>
            <a:pPr marL="914400" lvl="1" indent="-514350">
              <a:buFont typeface="+mj-lt"/>
              <a:buAutoNum type="arabicPeriod"/>
            </a:pPr>
            <a:r>
              <a:rPr lang="en-US" sz="4000" dirty="0" smtClean="0"/>
              <a:t>No </a:t>
            </a:r>
            <a:r>
              <a:rPr lang="en-US" sz="4000" dirty="0"/>
              <a:t>appraisal summary was attached to the Form </a:t>
            </a:r>
            <a:r>
              <a:rPr lang="en-US" sz="4000" dirty="0" smtClean="0"/>
              <a:t>8283; and</a:t>
            </a:r>
          </a:p>
          <a:p>
            <a:pPr marL="914400" lvl="1" indent="-514350">
              <a:buFont typeface="+mj-lt"/>
              <a:buAutoNum type="arabicPeriod"/>
            </a:pPr>
            <a:r>
              <a:rPr lang="en-US" sz="4000" dirty="0" smtClean="0"/>
              <a:t>There </a:t>
            </a:r>
            <a:r>
              <a:rPr lang="en-US" sz="4000" dirty="0"/>
              <a:t>was no evidence they had records containing the information required by the </a:t>
            </a:r>
            <a:r>
              <a:rPr lang="en-US" sz="4000" dirty="0" err="1"/>
              <a:t>Regs</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fld id="{DA0F3815-A4FB-4FD6-B682-B9A898349CBA}" type="slidenum">
              <a:rPr lang="en-US" smtClean="0"/>
              <a:t>28</a:t>
            </a:fld>
            <a:endParaRPr lang="en-US"/>
          </a:p>
        </p:txBody>
      </p:sp>
    </p:spTree>
    <p:extLst>
      <p:ext uri="{BB962C8B-B14F-4D97-AF65-F5344CB8AC3E}">
        <p14:creationId xmlns:p14="http://schemas.microsoft.com/office/powerpoint/2010/main" val="2159558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Facade/Conservation </a:t>
            </a:r>
            <a:r>
              <a:rPr lang="en-US" b="1" u="sng" dirty="0" smtClean="0"/>
              <a:t>Easements</a:t>
            </a:r>
            <a:endParaRPr lang="en-US" dirty="0"/>
          </a:p>
        </p:txBody>
      </p:sp>
      <p:sp>
        <p:nvSpPr>
          <p:cNvPr id="3" name="Content Placeholder 2"/>
          <p:cNvSpPr>
            <a:spLocks noGrp="1"/>
          </p:cNvSpPr>
          <p:nvPr>
            <p:ph idx="1"/>
          </p:nvPr>
        </p:nvSpPr>
        <p:spPr>
          <a:xfrm>
            <a:off x="457200" y="1447800"/>
            <a:ext cx="8229600" cy="4678363"/>
          </a:xfrm>
        </p:spPr>
        <p:txBody>
          <a:bodyPr>
            <a:noAutofit/>
          </a:bodyPr>
          <a:lstStyle/>
          <a:p>
            <a:pPr marL="0" indent="0">
              <a:spcBef>
                <a:spcPts val="0"/>
              </a:spcBef>
              <a:buNone/>
            </a:pPr>
            <a:r>
              <a:rPr lang="en-US" sz="1600" b="1" i="1" dirty="0"/>
              <a:t>Simmons v. Commissioner</a:t>
            </a:r>
            <a:r>
              <a:rPr lang="en-US" sz="1600" dirty="0"/>
              <a:t>, T.C. Memo. 2009-208 (2009</a:t>
            </a:r>
            <a:r>
              <a:rPr lang="en-US" sz="1600" dirty="0" smtClean="0"/>
              <a:t>).</a:t>
            </a:r>
            <a:r>
              <a:rPr lang="en-US" sz="1600" baseline="30000" dirty="0" smtClean="0"/>
              <a:t>1</a:t>
            </a:r>
            <a:endParaRPr lang="en-US" sz="1600" baseline="30000" dirty="0"/>
          </a:p>
          <a:p>
            <a:pPr marL="0" indent="0">
              <a:spcBef>
                <a:spcPts val="0"/>
              </a:spcBef>
              <a:buNone/>
            </a:pPr>
            <a:r>
              <a:rPr lang="en-US" sz="1500" i="1" dirty="0" smtClean="0"/>
              <a:t>Commissioner </a:t>
            </a:r>
            <a:r>
              <a:rPr lang="en-US" sz="1500" i="1" dirty="0"/>
              <a:t>v. Simmons</a:t>
            </a:r>
            <a:r>
              <a:rPr lang="en-US" sz="1500" dirty="0"/>
              <a:t>, 646 F. 3d 6 </a:t>
            </a:r>
            <a:r>
              <a:rPr lang="en-US" sz="1500" b="1" dirty="0"/>
              <a:t>(D.C. Cir. 2011) </a:t>
            </a:r>
            <a:r>
              <a:rPr lang="en-US" sz="1500" dirty="0" smtClean="0"/>
              <a:t>(</a:t>
            </a:r>
            <a:r>
              <a:rPr lang="en-US" sz="1500" dirty="0"/>
              <a:t>Façade; Qualified Appraisals</a:t>
            </a:r>
            <a:r>
              <a:rPr lang="en-US" sz="1500" dirty="0" smtClean="0"/>
              <a:t>).</a:t>
            </a:r>
          </a:p>
          <a:p>
            <a:pPr marL="0" indent="0">
              <a:spcBef>
                <a:spcPts val="0"/>
              </a:spcBef>
              <a:buNone/>
            </a:pPr>
            <a:endParaRPr lang="en-US" sz="1100" dirty="0"/>
          </a:p>
          <a:p>
            <a:pPr marL="0" indent="0">
              <a:spcBef>
                <a:spcPts val="0"/>
              </a:spcBef>
              <a:spcAft>
                <a:spcPts val="1200"/>
              </a:spcAft>
              <a:buNone/>
            </a:pPr>
            <a:r>
              <a:rPr lang="en-US" sz="1500" dirty="0" smtClean="0"/>
              <a:t>A </a:t>
            </a:r>
            <a:r>
              <a:rPr lang="en-US" sz="1500" dirty="0"/>
              <a:t>taxpayer generally may not take a charitable deduction for the gift of a partial interest in property.  There is an </a:t>
            </a:r>
            <a:r>
              <a:rPr lang="en-US" sz="1500" dirty="0" smtClean="0"/>
              <a:t>exception for </a:t>
            </a:r>
            <a:r>
              <a:rPr lang="en-US" sz="1500" dirty="0"/>
              <a:t>a “qualified conservation contribution,” defined as the contribution “(A) of a qualified real property interest, (B) to a qualified organization, (C) </a:t>
            </a:r>
            <a:r>
              <a:rPr lang="en-US" sz="1500" i="1" dirty="0"/>
              <a:t>exclusively for conservation purposes</a:t>
            </a:r>
            <a:r>
              <a:rPr lang="en-US" sz="1500" dirty="0"/>
              <a:t>.</a:t>
            </a:r>
          </a:p>
          <a:p>
            <a:pPr marL="0" indent="0">
              <a:spcAft>
                <a:spcPts val="1200"/>
              </a:spcAft>
              <a:buNone/>
            </a:pPr>
            <a:r>
              <a:rPr lang="en-US" sz="1500" dirty="0" smtClean="0"/>
              <a:t>The taxpayer contributed conservation easements (on properties subject to mortgages), </a:t>
            </a:r>
            <a:r>
              <a:rPr lang="en-US" sz="1500" dirty="0"/>
              <a:t>obtained appraisals performed by a licensed and certified </a:t>
            </a:r>
            <a:r>
              <a:rPr lang="en-US" sz="1500" dirty="0" smtClean="0"/>
              <a:t>appraiser, </a:t>
            </a:r>
            <a:r>
              <a:rPr lang="en-US" sz="1500" dirty="0"/>
              <a:t>which appraisals she submitted with her tax returns</a:t>
            </a:r>
            <a:r>
              <a:rPr lang="en-US" sz="1500" dirty="0" smtClean="0"/>
              <a:t>.</a:t>
            </a:r>
          </a:p>
          <a:p>
            <a:pPr marL="0" indent="0">
              <a:spcBef>
                <a:spcPts val="0"/>
              </a:spcBef>
              <a:buNone/>
            </a:pPr>
            <a:r>
              <a:rPr lang="en-US" sz="1500" dirty="0" smtClean="0"/>
              <a:t>The IRS argued </a:t>
            </a:r>
            <a:r>
              <a:rPr lang="en-US" sz="1500" dirty="0"/>
              <a:t>the </a:t>
            </a:r>
            <a:r>
              <a:rPr lang="en-US" sz="1500" dirty="0" smtClean="0"/>
              <a:t>easements were NOT </a:t>
            </a:r>
            <a:r>
              <a:rPr lang="en-US" sz="1500" dirty="0"/>
              <a:t>“exclusively for conservation </a:t>
            </a:r>
            <a:r>
              <a:rPr lang="en-US" sz="1500" dirty="0" smtClean="0"/>
              <a:t>purposes” because:</a:t>
            </a:r>
          </a:p>
          <a:p>
            <a:pPr marL="0" indent="0">
              <a:spcBef>
                <a:spcPts val="0"/>
              </a:spcBef>
              <a:buNone/>
            </a:pPr>
            <a:endParaRPr lang="en-US" sz="1500" dirty="0"/>
          </a:p>
          <a:p>
            <a:pPr marL="914400" lvl="1" indent="-514350">
              <a:spcBef>
                <a:spcPts val="0"/>
              </a:spcBef>
              <a:buFont typeface="+mj-lt"/>
              <a:buAutoNum type="alphaLcParenR"/>
            </a:pPr>
            <a:r>
              <a:rPr lang="en-US" sz="1500" dirty="0" smtClean="0"/>
              <a:t>A </a:t>
            </a:r>
            <a:r>
              <a:rPr lang="en-US" sz="1500" dirty="0"/>
              <a:t>clause in the deed </a:t>
            </a:r>
            <a:r>
              <a:rPr lang="en-US" sz="1500" dirty="0" smtClean="0"/>
              <a:t>stated</a:t>
            </a:r>
            <a:r>
              <a:rPr lang="en-US" sz="1500" dirty="0"/>
              <a:t>, “Nothing . . . shall be construed to limit the grantee's rights to . . . consent </a:t>
            </a:r>
            <a:r>
              <a:rPr lang="en-US" sz="1500" dirty="0" smtClean="0"/>
              <a:t>to </a:t>
            </a:r>
            <a:r>
              <a:rPr lang="en-US" sz="1500" dirty="0"/>
              <a:t>. . . changes in the façade or to abandon all of its right hereunder,” </a:t>
            </a:r>
            <a:r>
              <a:rPr lang="en-US" sz="1500" dirty="0" smtClean="0"/>
              <a:t>meaning </a:t>
            </a:r>
            <a:r>
              <a:rPr lang="en-US" sz="1500" dirty="0"/>
              <a:t>that the easement was not protected in perpetuity; </a:t>
            </a:r>
            <a:r>
              <a:rPr lang="en-US" sz="1500" dirty="0" smtClean="0"/>
              <a:t>and</a:t>
            </a:r>
          </a:p>
          <a:p>
            <a:pPr marL="914400" lvl="1" indent="-514350">
              <a:spcBef>
                <a:spcPts val="0"/>
              </a:spcBef>
              <a:buFont typeface="+mj-lt"/>
              <a:buAutoNum type="alphaLcParenR"/>
            </a:pPr>
            <a:r>
              <a:rPr lang="en-US" sz="1500" dirty="0" smtClean="0"/>
              <a:t>There </a:t>
            </a:r>
            <a:r>
              <a:rPr lang="en-US" sz="1500" dirty="0"/>
              <a:t>was no language in the easements that provided for continuity of the easements if the trust ceased to exist</a:t>
            </a:r>
            <a:r>
              <a:rPr lang="en-US" sz="1500" dirty="0" smtClean="0"/>
              <a:t>.</a:t>
            </a:r>
          </a:p>
          <a:p>
            <a:pPr marL="0" indent="0">
              <a:spcBef>
                <a:spcPts val="0"/>
              </a:spcBef>
              <a:buNone/>
            </a:pPr>
            <a:r>
              <a:rPr lang="en-US" sz="2000" dirty="0" smtClean="0"/>
              <a:t>_______________________</a:t>
            </a:r>
          </a:p>
          <a:p>
            <a:pPr marL="0" indent="0">
              <a:spcBef>
                <a:spcPts val="0"/>
              </a:spcBef>
              <a:buNone/>
            </a:pPr>
            <a:r>
              <a:rPr lang="en-US" sz="1400" baseline="30000" dirty="0" smtClean="0"/>
              <a:t>1</a:t>
            </a:r>
            <a:r>
              <a:rPr lang="en-US" sz="1400" dirty="0" smtClean="0"/>
              <a:t>Good summary of case law history regarding </a:t>
            </a:r>
            <a:r>
              <a:rPr lang="en-US" sz="1400" i="1" dirty="0" smtClean="0"/>
              <a:t>substantial compliance</a:t>
            </a:r>
            <a:r>
              <a:rPr lang="en-US" sz="1400" dirty="0" smtClean="0"/>
              <a:t>.</a:t>
            </a:r>
            <a:endParaRPr lang="en-US" sz="1400" dirty="0"/>
          </a:p>
          <a:p>
            <a:pPr marL="0" indent="0">
              <a:spcBef>
                <a:spcPts val="0"/>
              </a:spcBef>
              <a:buNone/>
            </a:pPr>
            <a:endParaRPr lang="en-US" sz="1600" dirty="0"/>
          </a:p>
          <a:p>
            <a:pPr marL="0" indent="0">
              <a:spcBef>
                <a:spcPts val="0"/>
              </a:spcBef>
              <a:buNone/>
            </a:pPr>
            <a:endParaRPr lang="en-US" sz="1600" dirty="0"/>
          </a:p>
        </p:txBody>
      </p:sp>
      <p:sp>
        <p:nvSpPr>
          <p:cNvPr id="4" name="Slide Number Placeholder 3"/>
          <p:cNvSpPr>
            <a:spLocks noGrp="1"/>
          </p:cNvSpPr>
          <p:nvPr>
            <p:ph type="sldNum" sz="quarter" idx="12"/>
          </p:nvPr>
        </p:nvSpPr>
        <p:spPr/>
        <p:txBody>
          <a:bodyPr/>
          <a:lstStyle/>
          <a:p>
            <a:fld id="{DA0F3815-A4FB-4FD6-B682-B9A898349CBA}" type="slidenum">
              <a:rPr lang="en-US" smtClean="0"/>
              <a:t>29</a:t>
            </a:fld>
            <a:endParaRPr lang="en-US"/>
          </a:p>
        </p:txBody>
      </p:sp>
    </p:spTree>
    <p:extLst>
      <p:ext uri="{BB962C8B-B14F-4D97-AF65-F5344CB8AC3E}">
        <p14:creationId xmlns:p14="http://schemas.microsoft.com/office/powerpoint/2010/main" val="1758656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a:t>Substantiation – Estate and Gift Tax </a:t>
            </a:r>
            <a:r>
              <a:rPr lang="en-US" sz="3200" b="1" u="sng" dirty="0" smtClean="0"/>
              <a:t>Returns</a:t>
            </a:r>
            <a:endParaRPr lang="en-US" sz="3200" dirty="0"/>
          </a:p>
        </p:txBody>
      </p:sp>
      <p:sp>
        <p:nvSpPr>
          <p:cNvPr id="3" name="Content Placeholder 2"/>
          <p:cNvSpPr>
            <a:spLocks noGrp="1"/>
          </p:cNvSpPr>
          <p:nvPr>
            <p:ph idx="1"/>
          </p:nvPr>
        </p:nvSpPr>
        <p:spPr>
          <a:xfrm>
            <a:off x="457200" y="1447800"/>
            <a:ext cx="8229600" cy="4724400"/>
          </a:xfrm>
        </p:spPr>
        <p:txBody>
          <a:bodyPr>
            <a:normAutofit fontScale="25000" lnSpcReduction="20000"/>
          </a:bodyPr>
          <a:lstStyle/>
          <a:p>
            <a:pPr marL="0" indent="0">
              <a:buNone/>
            </a:pPr>
            <a:r>
              <a:rPr lang="en-US" sz="6400" dirty="0"/>
              <a:t>An </a:t>
            </a:r>
            <a:r>
              <a:rPr lang="en-US" sz="6400" b="1" dirty="0"/>
              <a:t>appraisal report</a:t>
            </a:r>
            <a:r>
              <a:rPr lang="en-US" sz="6400" dirty="0"/>
              <a:t> can be submitted in lieu of the above </a:t>
            </a:r>
            <a:r>
              <a:rPr lang="en-US" sz="6400" dirty="0" smtClean="0"/>
              <a:t>if:</a:t>
            </a:r>
          </a:p>
          <a:p>
            <a:pPr lvl="1">
              <a:spcBef>
                <a:spcPts val="600"/>
              </a:spcBef>
            </a:pPr>
            <a:r>
              <a:rPr lang="en-US" sz="6400" dirty="0" smtClean="0"/>
              <a:t>It is prepared by one who:</a:t>
            </a:r>
          </a:p>
          <a:p>
            <a:pPr lvl="2"/>
            <a:r>
              <a:rPr lang="en-US" sz="6400" dirty="0" smtClean="0"/>
              <a:t>Holds himself or herself out as an appraiser or regularly performs appraisals</a:t>
            </a:r>
          </a:p>
          <a:p>
            <a:pPr lvl="2"/>
            <a:r>
              <a:rPr lang="en-US" sz="6400" dirty="0" smtClean="0"/>
              <a:t>Is “qualified” to appraise the property being valued</a:t>
            </a:r>
          </a:p>
          <a:p>
            <a:pPr lvl="2"/>
            <a:r>
              <a:rPr lang="en-US" sz="6400" dirty="0" smtClean="0"/>
              <a:t>Is not the donor or </a:t>
            </a:r>
            <a:r>
              <a:rPr lang="en-US" sz="6400" dirty="0" err="1" smtClean="0"/>
              <a:t>donee</a:t>
            </a:r>
            <a:r>
              <a:rPr lang="en-US" sz="6400" dirty="0" smtClean="0"/>
              <a:t>; a family member (as defined in IRC §2032A(e)(2)); or any person employed by the donor, the </a:t>
            </a:r>
            <a:r>
              <a:rPr lang="en-US" sz="6400" dirty="0" err="1" smtClean="0"/>
              <a:t>donee</a:t>
            </a:r>
            <a:r>
              <a:rPr lang="en-US" sz="6400" dirty="0" smtClean="0"/>
              <a:t>, or a family member; </a:t>
            </a:r>
            <a:r>
              <a:rPr lang="en-US" sz="6400" b="1" u="sng" dirty="0" smtClean="0"/>
              <a:t>and</a:t>
            </a:r>
          </a:p>
          <a:p>
            <a:pPr lvl="1">
              <a:spcBef>
                <a:spcPts val="600"/>
              </a:spcBef>
            </a:pPr>
            <a:r>
              <a:rPr lang="en-US" sz="6400" dirty="0" smtClean="0"/>
              <a:t>It contains:</a:t>
            </a:r>
          </a:p>
          <a:p>
            <a:pPr lvl="2"/>
            <a:r>
              <a:rPr lang="en-US" sz="6400" dirty="0" smtClean="0"/>
              <a:t>The dates of the transfer and the appraisal;</a:t>
            </a:r>
          </a:p>
          <a:p>
            <a:pPr lvl="2"/>
            <a:r>
              <a:rPr lang="en-US" sz="6400" dirty="0" smtClean="0"/>
              <a:t>The purpose of the appraisal;</a:t>
            </a:r>
          </a:p>
          <a:p>
            <a:pPr lvl="2"/>
            <a:r>
              <a:rPr lang="en-US" sz="6400" dirty="0" smtClean="0"/>
              <a:t>Descriptions of the property, the appraisal process, the assumptions made and any restrictions that affect the analyses, opinions, and conclusions;</a:t>
            </a:r>
          </a:p>
          <a:p>
            <a:pPr lvl="2"/>
            <a:r>
              <a:rPr lang="en-US" sz="6400" dirty="0" smtClean="0"/>
              <a:t>The information considered, including in the case of a business interest, all financial data that was used;</a:t>
            </a:r>
          </a:p>
          <a:p>
            <a:pPr lvl="2"/>
            <a:r>
              <a:rPr lang="en-US" sz="6400" dirty="0" smtClean="0"/>
              <a:t>The appraisal procedures followed and the reasoning that supports the analyses, opinions, and conclusions;</a:t>
            </a:r>
          </a:p>
          <a:p>
            <a:pPr lvl="2"/>
            <a:r>
              <a:rPr lang="en-US" sz="6400" dirty="0" smtClean="0"/>
              <a:t>The valuation </a:t>
            </a:r>
            <a:r>
              <a:rPr lang="en-US" sz="6400" i="1" dirty="0" smtClean="0"/>
              <a:t>method</a:t>
            </a:r>
            <a:r>
              <a:rPr lang="en-US" sz="6400" baseline="30000" dirty="0" smtClean="0"/>
              <a:t>1</a:t>
            </a:r>
            <a:r>
              <a:rPr lang="en-US" sz="6400" dirty="0" smtClean="0"/>
              <a:t> utilized and the rationale for using that method;</a:t>
            </a:r>
          </a:p>
          <a:p>
            <a:pPr lvl="2"/>
            <a:r>
              <a:rPr lang="en-US" sz="6400" dirty="0" smtClean="0"/>
              <a:t>The specific </a:t>
            </a:r>
            <a:r>
              <a:rPr lang="en-US" sz="6400" i="1" dirty="0" smtClean="0"/>
              <a:t>basis</a:t>
            </a:r>
            <a:r>
              <a:rPr lang="en-US" sz="6400" baseline="30000" dirty="0" smtClean="0"/>
              <a:t>2 </a:t>
            </a:r>
            <a:r>
              <a:rPr lang="en-US" sz="6400" dirty="0" smtClean="0"/>
              <a:t>for the valuation.</a:t>
            </a:r>
            <a:endParaRPr lang="en-US" sz="6400" dirty="0"/>
          </a:p>
          <a:p>
            <a:pPr marL="0" lvl="2" indent="0">
              <a:buNone/>
            </a:pPr>
            <a:r>
              <a:rPr lang="en-US" sz="5600" dirty="0"/>
              <a:t>_______________________________________</a:t>
            </a:r>
          </a:p>
          <a:p>
            <a:pPr marL="0" lvl="2" indent="0">
              <a:buNone/>
            </a:pPr>
            <a:r>
              <a:rPr lang="en-US" sz="5600" baseline="30000" dirty="0"/>
              <a:t>1</a:t>
            </a:r>
            <a:r>
              <a:rPr lang="en-US" sz="5600" dirty="0"/>
              <a:t> </a:t>
            </a:r>
            <a:r>
              <a:rPr lang="en-US" sz="5600" i="1" dirty="0"/>
              <a:t>Method</a:t>
            </a:r>
            <a:r>
              <a:rPr lang="en-US" sz="5600" dirty="0"/>
              <a:t> – Income v. Market Data v. Replacement Cost</a:t>
            </a:r>
          </a:p>
          <a:p>
            <a:pPr marL="0" lvl="2" indent="0">
              <a:buNone/>
            </a:pPr>
            <a:r>
              <a:rPr lang="en-US" sz="5600" baseline="30000" dirty="0"/>
              <a:t>2</a:t>
            </a:r>
            <a:r>
              <a:rPr lang="en-US" sz="5600" dirty="0"/>
              <a:t> </a:t>
            </a:r>
            <a:r>
              <a:rPr lang="en-US" sz="5600" i="1" dirty="0"/>
              <a:t>Basis</a:t>
            </a:r>
            <a:r>
              <a:rPr lang="en-US" sz="5600" dirty="0"/>
              <a:t> – Comparable Sales v. Statistical Sampling</a:t>
            </a:r>
          </a:p>
          <a:p>
            <a:pPr lvl="2"/>
            <a:endParaRPr lang="en-US" dirty="0" smtClean="0"/>
          </a:p>
          <a:p>
            <a:pPr marL="914400" lvl="2" indent="0">
              <a:buNone/>
            </a:pPr>
            <a:endParaRPr lang="en-US" sz="3300" dirty="0"/>
          </a:p>
          <a:p>
            <a:pPr marL="457200" lvl="1" indent="0">
              <a:buNone/>
            </a:pPr>
            <a:endParaRPr lang="en-US" sz="3300" dirty="0"/>
          </a:p>
        </p:txBody>
      </p:sp>
      <p:sp>
        <p:nvSpPr>
          <p:cNvPr id="4" name="Slide Number Placeholder 3"/>
          <p:cNvSpPr>
            <a:spLocks noGrp="1"/>
          </p:cNvSpPr>
          <p:nvPr>
            <p:ph type="sldNum" sz="quarter" idx="12"/>
          </p:nvPr>
        </p:nvSpPr>
        <p:spPr/>
        <p:txBody>
          <a:bodyPr/>
          <a:lstStyle/>
          <a:p>
            <a:fld id="{DA0F3815-A4FB-4FD6-B682-B9A898349CBA}" type="slidenum">
              <a:rPr lang="en-US" smtClean="0"/>
              <a:t>3</a:t>
            </a:fld>
            <a:endParaRPr lang="en-US"/>
          </a:p>
        </p:txBody>
      </p:sp>
    </p:spTree>
    <p:extLst>
      <p:ext uri="{BB962C8B-B14F-4D97-AF65-F5344CB8AC3E}">
        <p14:creationId xmlns:p14="http://schemas.microsoft.com/office/powerpoint/2010/main" val="4089585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smtClean="0"/>
              <a:t>Facade/Conservation Easements</a:t>
            </a:r>
            <a:endParaRPr lang="en-US" sz="3600" dirty="0"/>
          </a:p>
        </p:txBody>
      </p:sp>
      <p:sp>
        <p:nvSpPr>
          <p:cNvPr id="3" name="Content Placeholder 2"/>
          <p:cNvSpPr>
            <a:spLocks noGrp="1"/>
          </p:cNvSpPr>
          <p:nvPr>
            <p:ph idx="1"/>
          </p:nvPr>
        </p:nvSpPr>
        <p:spPr>
          <a:xfrm>
            <a:off x="457200" y="1447800"/>
            <a:ext cx="8229600" cy="4525963"/>
          </a:xfrm>
        </p:spPr>
        <p:txBody>
          <a:bodyPr>
            <a:noAutofit/>
          </a:bodyPr>
          <a:lstStyle/>
          <a:p>
            <a:pPr marL="0" indent="0">
              <a:spcBef>
                <a:spcPts val="0"/>
              </a:spcBef>
              <a:buNone/>
            </a:pPr>
            <a:r>
              <a:rPr lang="en-US" sz="1800" b="1" i="1" dirty="0" smtClean="0"/>
              <a:t>Simmons v. Commissioner </a:t>
            </a:r>
            <a:r>
              <a:rPr lang="en-US" sz="1800" dirty="0" smtClean="0"/>
              <a:t>(Cont.)</a:t>
            </a:r>
          </a:p>
          <a:p>
            <a:pPr marL="0" indent="0">
              <a:spcBef>
                <a:spcPts val="1200"/>
              </a:spcBef>
              <a:buNone/>
            </a:pPr>
            <a:r>
              <a:rPr lang="en-US" sz="1600" dirty="0" smtClean="0"/>
              <a:t>Citing </a:t>
            </a:r>
            <a:r>
              <a:rPr lang="en-US" sz="1600" dirty="0" err="1" smtClean="0"/>
              <a:t>Regs</a:t>
            </a:r>
            <a:r>
              <a:rPr lang="en-US" sz="1600" dirty="0" smtClean="0"/>
              <a:t> §1.170A-14(g)(3):  “A deduction shall not be disallowed merely because the interest that has transferred to the </a:t>
            </a:r>
            <a:r>
              <a:rPr lang="en-US" sz="1600" dirty="0" err="1" smtClean="0"/>
              <a:t>donee</a:t>
            </a:r>
            <a:r>
              <a:rPr lang="en-US" sz="1600" dirty="0" smtClean="0"/>
              <a:t> organization may be defeated by the performance of some act or the happening of some event, if on the date of the gift it appears that the possibility that such act or event will occur is </a:t>
            </a:r>
            <a:r>
              <a:rPr lang="en-US" sz="1600" i="1" dirty="0" smtClean="0"/>
              <a:t>so remote as to be negligible</a:t>
            </a:r>
            <a:r>
              <a:rPr lang="en-US" sz="1600" dirty="0" smtClean="0"/>
              <a:t>,” the court concluded that the taxpayer's deductions could not be disallowed based on a remote possibility that the trust will abandon the easements. </a:t>
            </a:r>
          </a:p>
          <a:p>
            <a:pPr marL="0" indent="0">
              <a:spcBef>
                <a:spcPts val="1200"/>
              </a:spcBef>
              <a:buNone/>
            </a:pPr>
            <a:r>
              <a:rPr lang="en-US" sz="1600" dirty="0" smtClean="0"/>
              <a:t>With respect to whether the Taxpayer’s appraisal was a </a:t>
            </a:r>
            <a:r>
              <a:rPr lang="en-US" sz="1600" i="1" dirty="0" smtClean="0"/>
              <a:t>qualified appraisal:</a:t>
            </a:r>
          </a:p>
          <a:p>
            <a:pPr lvl="1">
              <a:spcBef>
                <a:spcPts val="300"/>
              </a:spcBef>
            </a:pPr>
            <a:r>
              <a:rPr lang="en-US" sz="1600" dirty="0" smtClean="0"/>
              <a:t>The IRS argued that the taxpayer's appraiser did not explain the </a:t>
            </a:r>
            <a:r>
              <a:rPr lang="en-US" sz="1600" i="1" dirty="0" smtClean="0"/>
              <a:t>methodology</a:t>
            </a:r>
            <a:r>
              <a:rPr lang="en-US" sz="1600" dirty="0" smtClean="0"/>
              <a:t>; pointing out that the percentages relied on by the appraiser were from an article published by the IRS. </a:t>
            </a:r>
          </a:p>
          <a:p>
            <a:pPr lvl="1">
              <a:spcBef>
                <a:spcPts val="300"/>
              </a:spcBef>
            </a:pPr>
            <a:r>
              <a:rPr lang="en-US" sz="1600" dirty="0" smtClean="0"/>
              <a:t>The taxpayer replied that the appraiser used the “</a:t>
            </a:r>
            <a:r>
              <a:rPr lang="en-US" sz="1600" i="1" dirty="0" smtClean="0"/>
              <a:t>before and after</a:t>
            </a:r>
            <a:r>
              <a:rPr lang="en-US" sz="1600" dirty="0" smtClean="0"/>
              <a:t>” methodology because there were no comparable easement transactions.</a:t>
            </a:r>
          </a:p>
          <a:p>
            <a:pPr marL="0" lvl="1" indent="0">
              <a:spcBef>
                <a:spcPts val="1200"/>
              </a:spcBef>
              <a:buNone/>
            </a:pPr>
            <a:r>
              <a:rPr lang="en-US" sz="1600" b="1" dirty="0" smtClean="0"/>
              <a:t>Held:  </a:t>
            </a:r>
            <a:r>
              <a:rPr lang="en-US" sz="1600" dirty="0" smtClean="0"/>
              <a:t>The Tax Court did not err in finding that the taxpayer's appraisal was a </a:t>
            </a:r>
            <a:r>
              <a:rPr lang="en-US" sz="1600" i="1" dirty="0" smtClean="0"/>
              <a:t>“qualified appraisal,”</a:t>
            </a:r>
            <a:r>
              <a:rPr lang="en-US" sz="1600" dirty="0" smtClean="0"/>
              <a:t> (although they noted that the appraiser could have elaborated further on the valuation methodology to avoid the litigation).</a:t>
            </a:r>
          </a:p>
          <a:p>
            <a:pPr marL="0" indent="0">
              <a:buNone/>
            </a:pPr>
            <a:endParaRPr lang="en-US" sz="1500" dirty="0"/>
          </a:p>
        </p:txBody>
      </p:sp>
      <p:sp>
        <p:nvSpPr>
          <p:cNvPr id="4" name="Slide Number Placeholder 3"/>
          <p:cNvSpPr>
            <a:spLocks noGrp="1"/>
          </p:cNvSpPr>
          <p:nvPr>
            <p:ph type="sldNum" sz="quarter" idx="12"/>
          </p:nvPr>
        </p:nvSpPr>
        <p:spPr/>
        <p:txBody>
          <a:bodyPr/>
          <a:lstStyle/>
          <a:p>
            <a:fld id="{DA0F3815-A4FB-4FD6-B682-B9A898349CBA}" type="slidenum">
              <a:rPr lang="en-US" smtClean="0"/>
              <a:t>30</a:t>
            </a:fld>
            <a:endParaRPr lang="en-US"/>
          </a:p>
        </p:txBody>
      </p:sp>
    </p:spTree>
    <p:extLst>
      <p:ext uri="{BB962C8B-B14F-4D97-AF65-F5344CB8AC3E}">
        <p14:creationId xmlns:p14="http://schemas.microsoft.com/office/powerpoint/2010/main" val="14792574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Conservation </a:t>
            </a:r>
            <a:r>
              <a:rPr lang="en-US" b="1" u="sng" dirty="0" smtClean="0"/>
              <a:t>Easement</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6400" b="1" i="1" dirty="0"/>
              <a:t>Mitchell v. Commissioner</a:t>
            </a:r>
            <a:r>
              <a:rPr lang="en-US" sz="6400" dirty="0"/>
              <a:t> – 138 T.C. No. 16 (April 3, 2012</a:t>
            </a:r>
            <a:r>
              <a:rPr lang="en-US" sz="6400" dirty="0" smtClean="0"/>
              <a:t>).</a:t>
            </a:r>
          </a:p>
          <a:p>
            <a:pPr marL="0" indent="0">
              <a:buNone/>
            </a:pPr>
            <a:r>
              <a:rPr lang="en-US" sz="6400" dirty="0"/>
              <a:t> </a:t>
            </a:r>
          </a:p>
          <a:p>
            <a:pPr marL="0" indent="0">
              <a:buNone/>
            </a:pPr>
            <a:r>
              <a:rPr lang="en-US" sz="6400" dirty="0" smtClean="0"/>
              <a:t>The </a:t>
            </a:r>
            <a:r>
              <a:rPr lang="en-US" sz="6400" dirty="0"/>
              <a:t>Mitchells donated a conservation easement on 180 acres </a:t>
            </a:r>
            <a:r>
              <a:rPr lang="en-US" sz="6400" dirty="0" smtClean="0"/>
              <a:t>and </a:t>
            </a:r>
            <a:r>
              <a:rPr lang="en-US" sz="6400" dirty="0"/>
              <a:t>took a $504,000 charitable contribution deduction.  However, they had purchased a portion of the property only </a:t>
            </a:r>
            <a:r>
              <a:rPr lang="en-US" sz="6400" dirty="0" smtClean="0"/>
              <a:t>2 years </a:t>
            </a:r>
            <a:r>
              <a:rPr lang="en-US" sz="6400" dirty="0"/>
              <a:t>earlier and still owed the </a:t>
            </a:r>
            <a:r>
              <a:rPr lang="en-US" sz="6400" dirty="0" smtClean="0"/>
              <a:t>seller. </a:t>
            </a:r>
            <a:r>
              <a:rPr lang="en-US" sz="6400" dirty="0"/>
              <a:t>Two years after the donation, </a:t>
            </a:r>
            <a:r>
              <a:rPr lang="en-US" sz="6400" dirty="0" smtClean="0"/>
              <a:t>they </a:t>
            </a:r>
            <a:r>
              <a:rPr lang="en-US" sz="6400" dirty="0"/>
              <a:t>entered into an agreement with the seller which subordinated the seller’s right </a:t>
            </a:r>
            <a:r>
              <a:rPr lang="en-US" sz="6400" dirty="0" smtClean="0"/>
              <a:t>to </a:t>
            </a:r>
            <a:r>
              <a:rPr lang="en-US" sz="6400" dirty="0"/>
              <a:t>payments </a:t>
            </a:r>
            <a:r>
              <a:rPr lang="en-US" sz="6400" dirty="0" smtClean="0"/>
              <a:t>to </a:t>
            </a:r>
            <a:r>
              <a:rPr lang="en-US" sz="6400" dirty="0"/>
              <a:t>the rights of the </a:t>
            </a:r>
            <a:r>
              <a:rPr lang="en-US" sz="6400" dirty="0" err="1" smtClean="0"/>
              <a:t>donee</a:t>
            </a:r>
            <a:r>
              <a:rPr lang="en-US" sz="6400" dirty="0" smtClean="0"/>
              <a:t>.  </a:t>
            </a:r>
          </a:p>
          <a:p>
            <a:pPr marL="0" indent="0">
              <a:buNone/>
            </a:pPr>
            <a:endParaRPr lang="en-US" sz="6400" dirty="0" smtClean="0"/>
          </a:p>
          <a:p>
            <a:pPr marL="0" indent="0">
              <a:buNone/>
            </a:pPr>
            <a:r>
              <a:rPr lang="en-US" sz="6400" dirty="0" smtClean="0"/>
              <a:t>The Tax Court </a:t>
            </a:r>
            <a:r>
              <a:rPr lang="en-US" sz="6400" dirty="0"/>
              <a:t>ruled, “the mortgagee’s rights in the property must be subordinate to the conservation easement on the date the </a:t>
            </a:r>
            <a:r>
              <a:rPr lang="en-US" sz="6400" dirty="0" smtClean="0"/>
              <a:t>… </a:t>
            </a:r>
            <a:r>
              <a:rPr lang="en-US" sz="6400" dirty="0"/>
              <a:t>easement is granted.”  Moreover, “Petitioners cannot avoid the strict requirement . . . [of the] </a:t>
            </a:r>
            <a:r>
              <a:rPr lang="en-US" sz="6400" dirty="0" err="1"/>
              <a:t>Regs</a:t>
            </a:r>
            <a:r>
              <a:rPr lang="en-US" sz="6400" dirty="0"/>
              <a:t>. simply by showing that they would most likely be able to satisfy both their mortgage and their obligation to ... [the charity].”</a:t>
            </a:r>
          </a:p>
          <a:p>
            <a:pPr marL="0" indent="0">
              <a:buNone/>
            </a:pPr>
            <a:r>
              <a:rPr lang="en-US" sz="6400" dirty="0"/>
              <a:t> </a:t>
            </a:r>
          </a:p>
          <a:p>
            <a:pPr marL="0" indent="0">
              <a:buNone/>
            </a:pPr>
            <a:r>
              <a:rPr lang="en-US" sz="6400" dirty="0" smtClean="0"/>
              <a:t>The easement </a:t>
            </a:r>
            <a:r>
              <a:rPr lang="en-US" sz="6400" dirty="0"/>
              <a:t>failed to qualify for a charitable deduction because it was not enforceable in perpetuity because, </a:t>
            </a:r>
            <a:r>
              <a:rPr lang="en-US" sz="6400" u="sng" dirty="0"/>
              <a:t>at the time interest was conveyed</a:t>
            </a:r>
            <a:r>
              <a:rPr lang="en-US" sz="6400" dirty="0"/>
              <a:t>, the deed of trust securing a mortgage on the property was not subordinated to the </a:t>
            </a:r>
            <a:r>
              <a:rPr lang="en-US" sz="6400" dirty="0" err="1" smtClean="0"/>
              <a:t>donee</a:t>
            </a:r>
            <a:r>
              <a:rPr lang="en-US" sz="6400" dirty="0" smtClean="0"/>
              <a:t>.  The </a:t>
            </a:r>
            <a:r>
              <a:rPr lang="en-US" sz="6400" dirty="0"/>
              <a:t>"</a:t>
            </a:r>
            <a:r>
              <a:rPr lang="en-US" sz="6400" i="1" dirty="0"/>
              <a:t>so-remote-as-to-be-negligible</a:t>
            </a:r>
            <a:r>
              <a:rPr lang="en-US" sz="6400" dirty="0"/>
              <a:t>" standard, with respect to the probability of the donor defaulting on the mortgage </a:t>
            </a:r>
            <a:r>
              <a:rPr lang="en-US" sz="6400" dirty="0" smtClean="0"/>
              <a:t>prior </a:t>
            </a:r>
            <a:r>
              <a:rPr lang="en-US" sz="6400" dirty="0"/>
              <a:t>to the subordination of the deed of trust to the </a:t>
            </a:r>
            <a:r>
              <a:rPr lang="en-US" sz="6400" dirty="0" err="1" smtClean="0"/>
              <a:t>donee</a:t>
            </a:r>
            <a:r>
              <a:rPr lang="en-US" sz="6400" dirty="0" smtClean="0"/>
              <a:t>, </a:t>
            </a:r>
            <a:r>
              <a:rPr lang="en-US" sz="6400" dirty="0"/>
              <a:t>did not apply in determining whether the subordination requirement was met</a:t>
            </a:r>
            <a:r>
              <a:rPr lang="en-US" sz="6400" dirty="0" smtClean="0"/>
              <a:t>.</a:t>
            </a:r>
            <a:endParaRPr lang="en-US" sz="6400"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31</a:t>
            </a:fld>
            <a:endParaRPr lang="en-US"/>
          </a:p>
        </p:txBody>
      </p:sp>
    </p:spTree>
    <p:extLst>
      <p:ext uri="{BB962C8B-B14F-4D97-AF65-F5344CB8AC3E}">
        <p14:creationId xmlns:p14="http://schemas.microsoft.com/office/powerpoint/2010/main" val="395379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Façade </a:t>
            </a:r>
            <a:r>
              <a:rPr lang="en-US" b="1" u="sng" dirty="0" smtClean="0"/>
              <a:t>Easement</a:t>
            </a:r>
            <a:endParaRPr lang="en-US" dirty="0"/>
          </a:p>
        </p:txBody>
      </p:sp>
      <p:sp>
        <p:nvSpPr>
          <p:cNvPr id="3" name="Content Placeholder 2"/>
          <p:cNvSpPr>
            <a:spLocks noGrp="1"/>
          </p:cNvSpPr>
          <p:nvPr>
            <p:ph idx="1"/>
          </p:nvPr>
        </p:nvSpPr>
        <p:spPr/>
        <p:txBody>
          <a:bodyPr>
            <a:normAutofit fontScale="32500" lnSpcReduction="20000"/>
          </a:bodyPr>
          <a:lstStyle/>
          <a:p>
            <a:pPr marL="0" indent="0">
              <a:spcAft>
                <a:spcPts val="1200"/>
              </a:spcAft>
              <a:buNone/>
            </a:pPr>
            <a:r>
              <a:rPr lang="en-US" sz="4600" b="1" i="1" dirty="0"/>
              <a:t>Kaufman v. Commissioner</a:t>
            </a:r>
            <a:r>
              <a:rPr lang="en-US" sz="4600" dirty="0"/>
              <a:t>, 134 TC 182 (2010), 136 </a:t>
            </a:r>
            <a:r>
              <a:rPr lang="en-US" sz="4600" dirty="0" err="1"/>
              <a:t>TC</a:t>
            </a:r>
            <a:r>
              <a:rPr lang="en-US" sz="4600" dirty="0"/>
              <a:t> </a:t>
            </a:r>
            <a:r>
              <a:rPr lang="en-US" sz="4600" dirty="0" smtClean="0"/>
              <a:t>294 (2011).</a:t>
            </a:r>
            <a:endParaRPr lang="en-US" sz="4600" dirty="0"/>
          </a:p>
          <a:p>
            <a:pPr marL="0" indent="0">
              <a:buNone/>
            </a:pPr>
            <a:r>
              <a:rPr lang="en-US" sz="4600" dirty="0"/>
              <a:t> </a:t>
            </a:r>
            <a:r>
              <a:rPr lang="en-US" sz="4600" dirty="0" smtClean="0"/>
              <a:t>A </a:t>
            </a:r>
            <a:r>
              <a:rPr lang="en-US" sz="4600" dirty="0"/>
              <a:t>married couple </a:t>
            </a:r>
            <a:r>
              <a:rPr lang="en-US" sz="4600" dirty="0" smtClean="0"/>
              <a:t>contributed </a:t>
            </a:r>
            <a:r>
              <a:rPr lang="en-US" sz="4600" dirty="0"/>
              <a:t>a façade easement and cash to a qualified </a:t>
            </a:r>
            <a:r>
              <a:rPr lang="en-US" sz="4600" dirty="0" err="1" smtClean="0"/>
              <a:t>donee</a:t>
            </a:r>
            <a:r>
              <a:rPr lang="en-US" sz="4600" dirty="0" smtClean="0"/>
              <a:t>.  </a:t>
            </a:r>
            <a:r>
              <a:rPr lang="en-US" sz="4600" dirty="0"/>
              <a:t>The property was subject to a mortgage and the lender retained a prior claim to all proceeds of condemnation and all insurance proceeds as a result of any casualty, hazard, or accident until the mortgage was satisfied and discharged.  Because the </a:t>
            </a:r>
            <a:r>
              <a:rPr lang="en-US" sz="4600" dirty="0" err="1" smtClean="0"/>
              <a:t>donee’s</a:t>
            </a:r>
            <a:r>
              <a:rPr lang="en-US" sz="4600" dirty="0" smtClean="0"/>
              <a:t> </a:t>
            </a:r>
            <a:r>
              <a:rPr lang="en-US" sz="4600" dirty="0"/>
              <a:t>right to its proportionate share of future proceeds was not guaranteed, the Tax Court upheld the IRS disallowance of the deduction.</a:t>
            </a:r>
          </a:p>
          <a:p>
            <a:pPr marL="0" indent="0">
              <a:buNone/>
            </a:pPr>
            <a:endParaRPr lang="en-US" dirty="0"/>
          </a:p>
          <a:p>
            <a:pPr marL="0" indent="0">
              <a:buNone/>
            </a:pPr>
            <a:r>
              <a:rPr lang="en-US" sz="4600" b="1" i="1" dirty="0" smtClean="0"/>
              <a:t>Kaufman </a:t>
            </a:r>
            <a:r>
              <a:rPr lang="en-US" sz="4600" b="1" i="1" dirty="0"/>
              <a:t>v. Shulman</a:t>
            </a:r>
            <a:r>
              <a:rPr lang="en-US" sz="4600" i="1" dirty="0"/>
              <a:t>, </a:t>
            </a:r>
            <a:r>
              <a:rPr lang="en-US" sz="4600" dirty="0"/>
              <a:t>687 F.3d 21, 110 A.F.T.R.2d 2012-5278, 2012-2 USTC ¶ 50,472 (2012).  On appeal, </a:t>
            </a:r>
            <a:r>
              <a:rPr lang="en-US" sz="4600" b="1" dirty="0"/>
              <a:t>the First Circuit reversed, holding that</a:t>
            </a:r>
            <a:r>
              <a:rPr lang="en-US" sz="4600" dirty="0"/>
              <a:t>: </a:t>
            </a:r>
          </a:p>
          <a:p>
            <a:pPr marL="0" indent="0">
              <a:buNone/>
            </a:pPr>
            <a:endParaRPr lang="en-US" dirty="0" smtClean="0"/>
          </a:p>
          <a:p>
            <a:pPr marL="914400" lvl="1" indent="-514350">
              <a:spcAft>
                <a:spcPts val="600"/>
              </a:spcAft>
              <a:buFont typeface="+mj-lt"/>
              <a:buAutoNum type="arabicPeriod"/>
            </a:pPr>
            <a:r>
              <a:rPr lang="en-US" sz="4600" dirty="0" smtClean="0"/>
              <a:t>Claimed </a:t>
            </a:r>
            <a:r>
              <a:rPr lang="en-US" sz="4600" dirty="0"/>
              <a:t>deductions could not be disallowed based upon the remote possibility that </a:t>
            </a:r>
            <a:r>
              <a:rPr lang="en-US" sz="4600" dirty="0" err="1"/>
              <a:t>donee</a:t>
            </a:r>
            <a:r>
              <a:rPr lang="en-US" sz="4600" dirty="0"/>
              <a:t> organizations would abandon easements since governing law did not deprive </a:t>
            </a:r>
            <a:r>
              <a:rPr lang="en-US" sz="4600" dirty="0" err="1"/>
              <a:t>donee</a:t>
            </a:r>
            <a:r>
              <a:rPr lang="en-US" sz="4600" dirty="0"/>
              <a:t> organization of flexibility to deal with remote contingencies</a:t>
            </a:r>
            <a:r>
              <a:rPr lang="en-US" sz="4600" dirty="0" smtClean="0"/>
              <a:t>.</a:t>
            </a:r>
          </a:p>
          <a:p>
            <a:pPr marL="914400" lvl="1" indent="-514350">
              <a:buFont typeface="+mj-lt"/>
              <a:buAutoNum type="arabicPeriod"/>
            </a:pPr>
            <a:r>
              <a:rPr lang="en-US" sz="4600" dirty="0" smtClean="0"/>
              <a:t>Defects </a:t>
            </a:r>
            <a:r>
              <a:rPr lang="en-US" sz="4600" dirty="0"/>
              <a:t>in an appraisal summary with regard to a deduction for a contribution of a façade easement that were not prejudicial to IRS did </a:t>
            </a:r>
            <a:r>
              <a:rPr lang="en-US" sz="4600" u="sng" dirty="0"/>
              <a:t>not</a:t>
            </a:r>
            <a:r>
              <a:rPr lang="en-US" sz="4600" dirty="0"/>
              <a:t> doom the summary.  </a:t>
            </a:r>
            <a:r>
              <a:rPr lang="en-US" sz="4600" i="1" dirty="0"/>
              <a:t>The procedural regulations for charitable contributions requiring an appraisal report and summary are designed to provide information sufficient to permit the IRS to evaluate the taxpayer’s reported contribution and monitor and address concerns about overvaluations.</a:t>
            </a:r>
            <a:r>
              <a:rPr lang="en-US" sz="4600" dirty="0"/>
              <a:t>  However, whether a charitable contribution or gift valuation was overstated, grossly or otherwise, is a factual question different from whether the formal procedural requirements were met, either strictly or under the “</a:t>
            </a:r>
            <a:r>
              <a:rPr lang="en-US" sz="4600" i="1" dirty="0"/>
              <a:t>substantial compliance</a:t>
            </a:r>
            <a:r>
              <a:rPr lang="en-US" sz="4600" dirty="0"/>
              <a:t>” doctrine.</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32</a:t>
            </a:fld>
            <a:endParaRPr lang="en-US"/>
          </a:p>
        </p:txBody>
      </p:sp>
    </p:spTree>
    <p:extLst>
      <p:ext uri="{BB962C8B-B14F-4D97-AF65-F5344CB8AC3E}">
        <p14:creationId xmlns:p14="http://schemas.microsoft.com/office/powerpoint/2010/main" val="1448166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a:t>Façade Easement; Substantiation—</a:t>
            </a:r>
            <a:r>
              <a:rPr lang="en-US" sz="4000" b="1" i="1" u="sng" dirty="0"/>
              <a:t>Qualified </a:t>
            </a:r>
            <a:r>
              <a:rPr lang="en-US" sz="4000" b="1" i="1" u="sng" dirty="0" smtClean="0"/>
              <a:t>Appraisals</a:t>
            </a:r>
            <a:endParaRPr lang="en-US" dirty="0"/>
          </a:p>
        </p:txBody>
      </p:sp>
      <p:sp>
        <p:nvSpPr>
          <p:cNvPr id="3" name="Content Placeholder 2"/>
          <p:cNvSpPr>
            <a:spLocks noGrp="1"/>
          </p:cNvSpPr>
          <p:nvPr>
            <p:ph idx="1"/>
          </p:nvPr>
        </p:nvSpPr>
        <p:spPr>
          <a:xfrm>
            <a:off x="457200" y="1600200"/>
            <a:ext cx="8229600" cy="4800600"/>
          </a:xfrm>
        </p:spPr>
        <p:txBody>
          <a:bodyPr>
            <a:noAutofit/>
          </a:bodyPr>
          <a:lstStyle/>
          <a:p>
            <a:pPr marL="0" indent="0">
              <a:buNone/>
            </a:pPr>
            <a:r>
              <a:rPr lang="en-US" sz="1600" b="1" i="1" dirty="0" err="1"/>
              <a:t>Scheidelman</a:t>
            </a:r>
            <a:r>
              <a:rPr lang="en-US" sz="1600" b="1" i="1" dirty="0"/>
              <a:t> v. Commissioner</a:t>
            </a:r>
            <a:r>
              <a:rPr lang="en-US" sz="1600" dirty="0"/>
              <a:t>, T.C. Memo. 2010-151 (2010)</a:t>
            </a:r>
          </a:p>
          <a:p>
            <a:pPr marL="0" indent="0">
              <a:spcBef>
                <a:spcPts val="600"/>
              </a:spcBef>
              <a:buNone/>
            </a:pPr>
            <a:r>
              <a:rPr lang="en-US" sz="1600" dirty="0" smtClean="0"/>
              <a:t>The </a:t>
            </a:r>
            <a:r>
              <a:rPr lang="en-US" sz="1600" dirty="0"/>
              <a:t>taxpayer donated a façade easement.  To determine the value, the appraiser reviewed other court cases and determined that the IRS had found façade easement values of 10-15% of the total property value were appropriate. Based upon other façade easements for similar properties in New York, the appraiser set the easement value at 11.33% of the value of the property as a whole.</a:t>
            </a:r>
          </a:p>
          <a:p>
            <a:pPr marL="0" indent="0">
              <a:spcBef>
                <a:spcPts val="600"/>
              </a:spcBef>
              <a:buNone/>
            </a:pPr>
            <a:r>
              <a:rPr lang="en-US" sz="1600" dirty="0"/>
              <a:t> </a:t>
            </a:r>
            <a:r>
              <a:rPr lang="en-US" sz="1600" dirty="0" smtClean="0"/>
              <a:t>As </a:t>
            </a:r>
            <a:r>
              <a:rPr lang="en-US" sz="1600" dirty="0"/>
              <a:t>part of the donation process, the easement holder, Natural Architectural Trust (“NAT”), required the taxpayer to pay 10% of the easement value when the easement was accepted. NAT characterized the payment as an “agreed upon cash donation” (even though it was mandatory). </a:t>
            </a:r>
          </a:p>
          <a:p>
            <a:pPr marL="0" indent="0">
              <a:spcBef>
                <a:spcPts val="600"/>
              </a:spcBef>
              <a:buNone/>
            </a:pPr>
            <a:r>
              <a:rPr lang="en-US" sz="1600" dirty="0" smtClean="0"/>
              <a:t>The </a:t>
            </a:r>
            <a:r>
              <a:rPr lang="en-US" sz="1600" dirty="0"/>
              <a:t>taxpayer argued </a:t>
            </a:r>
            <a:r>
              <a:rPr lang="en-US" sz="1600" i="1" dirty="0"/>
              <a:t>substantial compliance</a:t>
            </a:r>
            <a:r>
              <a:rPr lang="en-US" sz="1600" dirty="0"/>
              <a:t>, but the Tax Court ruled that “the lack of a recognized </a:t>
            </a:r>
            <a:r>
              <a:rPr lang="en-US" sz="1600" i="1" dirty="0"/>
              <a:t>methodology</a:t>
            </a:r>
            <a:r>
              <a:rPr lang="en-US" sz="1600" dirty="0"/>
              <a:t> or specific </a:t>
            </a:r>
            <a:r>
              <a:rPr lang="en-US" sz="1600" i="1" dirty="0"/>
              <a:t>basis</a:t>
            </a:r>
            <a:r>
              <a:rPr lang="en-US" sz="1600" dirty="0"/>
              <a:t> for the calculated after-donation value is too significant for us to ignore under the guise of substantial compliance</a:t>
            </a:r>
            <a:r>
              <a:rPr lang="en-US" sz="1600" dirty="0" smtClean="0"/>
              <a:t>.”  Further, </a:t>
            </a:r>
            <a:r>
              <a:rPr lang="en-US" sz="1600" dirty="0"/>
              <a:t>the appraisal lacked </a:t>
            </a:r>
            <a:r>
              <a:rPr lang="en-US" sz="1600" dirty="0" smtClean="0"/>
              <a:t>certain </a:t>
            </a:r>
            <a:r>
              <a:rPr lang="en-US" sz="1600" dirty="0"/>
              <a:t>information required by the Regulations, including a description of the property, the terms of the deed of easement, and a statement that it </a:t>
            </a:r>
            <a:r>
              <a:rPr lang="en-US" sz="1600" dirty="0" smtClean="0"/>
              <a:t>had been prepared </a:t>
            </a:r>
            <a:r>
              <a:rPr lang="en-US" sz="1600" dirty="0"/>
              <a:t>for income tax purposes.</a:t>
            </a:r>
          </a:p>
          <a:p>
            <a:pPr marL="0" indent="0">
              <a:spcBef>
                <a:spcPts val="600"/>
              </a:spcBef>
              <a:buNone/>
            </a:pPr>
            <a:r>
              <a:rPr lang="en-US" sz="1600" dirty="0" smtClean="0"/>
              <a:t>With </a:t>
            </a:r>
            <a:r>
              <a:rPr lang="en-US" sz="1600" dirty="0"/>
              <a:t>respect to the taxpayer's cash payment to NAT, the Tax Court found that the taxpayer failed to prove (</a:t>
            </a:r>
            <a:r>
              <a:rPr lang="en-US" sz="1600" dirty="0" err="1"/>
              <a:t>i</a:t>
            </a:r>
            <a:r>
              <a:rPr lang="en-US" sz="1600" dirty="0"/>
              <a:t>) that she received nothing of substantial value in return; or (ii) that the payment greatly exceeded the value of the benefits received. Therefore, the deduction (for the “agreed upon cash donation”) was not allowed.</a:t>
            </a:r>
          </a:p>
          <a:p>
            <a:pPr marL="0" indent="0">
              <a:buNone/>
            </a:pPr>
            <a:endParaRPr lang="en-US" sz="1600" dirty="0"/>
          </a:p>
        </p:txBody>
      </p:sp>
      <p:sp>
        <p:nvSpPr>
          <p:cNvPr id="4" name="Slide Number Placeholder 3"/>
          <p:cNvSpPr>
            <a:spLocks noGrp="1"/>
          </p:cNvSpPr>
          <p:nvPr>
            <p:ph type="sldNum" sz="quarter" idx="12"/>
          </p:nvPr>
        </p:nvSpPr>
        <p:spPr/>
        <p:txBody>
          <a:bodyPr/>
          <a:lstStyle/>
          <a:p>
            <a:fld id="{DA0F3815-A4FB-4FD6-B682-B9A898349CBA}" type="slidenum">
              <a:rPr lang="en-US" smtClean="0"/>
              <a:t>33</a:t>
            </a:fld>
            <a:endParaRPr lang="en-US"/>
          </a:p>
        </p:txBody>
      </p:sp>
    </p:spTree>
    <p:extLst>
      <p:ext uri="{BB962C8B-B14F-4D97-AF65-F5344CB8AC3E}">
        <p14:creationId xmlns:p14="http://schemas.microsoft.com/office/powerpoint/2010/main" val="11534429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Façade Easement; Substantiation—</a:t>
            </a:r>
            <a:r>
              <a:rPr lang="en-US" b="1" i="1" u="sng" dirty="0"/>
              <a:t>Qualified </a:t>
            </a:r>
            <a:r>
              <a:rPr lang="en-US" b="1" i="1" u="sng" dirty="0" smtClean="0"/>
              <a:t>Appraisals</a:t>
            </a:r>
            <a:endParaRPr lang="en-US" dirty="0"/>
          </a:p>
        </p:txBody>
      </p:sp>
      <p:sp>
        <p:nvSpPr>
          <p:cNvPr id="3" name="Content Placeholder 2"/>
          <p:cNvSpPr>
            <a:spLocks noGrp="1"/>
          </p:cNvSpPr>
          <p:nvPr>
            <p:ph idx="1"/>
          </p:nvPr>
        </p:nvSpPr>
        <p:spPr/>
        <p:txBody>
          <a:bodyPr/>
          <a:lstStyle/>
          <a:p>
            <a:pPr marL="0" indent="0">
              <a:buNone/>
            </a:pPr>
            <a:r>
              <a:rPr lang="en-US" sz="2400" b="1" i="1" dirty="0" err="1"/>
              <a:t>Scheidelman</a:t>
            </a:r>
            <a:r>
              <a:rPr lang="en-US" sz="2400" b="1" dirty="0"/>
              <a:t>, </a:t>
            </a:r>
            <a:r>
              <a:rPr lang="en-US" sz="2000" b="1" dirty="0"/>
              <a:t>the Second </a:t>
            </a:r>
            <a:r>
              <a:rPr lang="en-US" sz="2000" b="1" dirty="0" smtClean="0"/>
              <a:t>Round, 689 F.3d 189 (2012):</a:t>
            </a:r>
            <a:endParaRPr lang="en-US" sz="2000" b="1" dirty="0"/>
          </a:p>
          <a:p>
            <a:pPr marL="0" indent="0">
              <a:buNone/>
            </a:pPr>
            <a:r>
              <a:rPr lang="en-US" sz="2200" b="1" dirty="0" smtClean="0"/>
              <a:t>Second </a:t>
            </a:r>
            <a:r>
              <a:rPr lang="en-US" sz="2200" b="1" dirty="0"/>
              <a:t>Circuit Court reversed </a:t>
            </a:r>
            <a:r>
              <a:rPr lang="en-US" sz="2200" dirty="0"/>
              <a:t>holding </a:t>
            </a:r>
            <a:r>
              <a:rPr lang="en-US" sz="2200" dirty="0" smtClean="0"/>
              <a:t>that:</a:t>
            </a:r>
          </a:p>
          <a:p>
            <a:pPr marL="514350" indent="-514350">
              <a:buAutoNum type="romanLcParenBoth"/>
            </a:pPr>
            <a:r>
              <a:rPr lang="en-US" sz="2200" dirty="0" smtClean="0"/>
              <a:t>the </a:t>
            </a:r>
            <a:r>
              <a:rPr lang="en-US" sz="2200" dirty="0"/>
              <a:t>appraisal sufficiently detailed the </a:t>
            </a:r>
            <a:r>
              <a:rPr lang="en-US" sz="2200" i="1" dirty="0"/>
              <a:t>method</a:t>
            </a:r>
            <a:r>
              <a:rPr lang="en-US" sz="2200" dirty="0"/>
              <a:t> and </a:t>
            </a:r>
            <a:r>
              <a:rPr lang="en-US" sz="2200" i="1" dirty="0"/>
              <a:t>basis</a:t>
            </a:r>
            <a:r>
              <a:rPr lang="en-US" sz="2200" dirty="0"/>
              <a:t> of valuation such as to constitute a qualified appraisal; </a:t>
            </a:r>
            <a:r>
              <a:rPr lang="en-US" sz="2200" dirty="0" smtClean="0"/>
              <a:t>and</a:t>
            </a:r>
          </a:p>
          <a:p>
            <a:pPr marL="514350" indent="-514350">
              <a:buAutoNum type="romanLcParenBoth"/>
            </a:pPr>
            <a:r>
              <a:rPr lang="en-US" sz="2200" dirty="0" smtClean="0"/>
              <a:t>there </a:t>
            </a:r>
            <a:r>
              <a:rPr lang="en-US" sz="2200" dirty="0"/>
              <a:t>was no quid pro quo on the contribution/payment as the taxpayer received nothing of value, thereby allowing the “agreed upon cash donation</a:t>
            </a:r>
            <a:r>
              <a:rPr lang="en-US" sz="2200" dirty="0" smtClean="0"/>
              <a:t>”.</a:t>
            </a:r>
          </a:p>
          <a:p>
            <a:pPr marL="0" indent="0">
              <a:spcBef>
                <a:spcPts val="1200"/>
              </a:spcBef>
              <a:buNone/>
            </a:pPr>
            <a:r>
              <a:rPr lang="en-US" sz="2200" dirty="0" smtClean="0"/>
              <a:t>See, </a:t>
            </a:r>
            <a:r>
              <a:rPr lang="en-US" sz="2200" i="1" dirty="0" smtClean="0"/>
              <a:t>Rothman, infra</a:t>
            </a:r>
            <a:r>
              <a:rPr lang="en-US" sz="2200" dirty="0" smtClean="0"/>
              <a:t>.</a:t>
            </a:r>
            <a:endParaRPr lang="en-US" sz="2200" dirty="0"/>
          </a:p>
          <a:p>
            <a:pPr marL="0" indent="0">
              <a:buNone/>
            </a:pPr>
            <a:endParaRPr lang="en-US" sz="2200" dirty="0"/>
          </a:p>
        </p:txBody>
      </p:sp>
      <p:sp>
        <p:nvSpPr>
          <p:cNvPr id="4" name="Slide Number Placeholder 3"/>
          <p:cNvSpPr>
            <a:spLocks noGrp="1"/>
          </p:cNvSpPr>
          <p:nvPr>
            <p:ph type="sldNum" sz="quarter" idx="12"/>
          </p:nvPr>
        </p:nvSpPr>
        <p:spPr/>
        <p:txBody>
          <a:bodyPr/>
          <a:lstStyle/>
          <a:p>
            <a:fld id="{DA0F3815-A4FB-4FD6-B682-B9A898349CBA}" type="slidenum">
              <a:rPr lang="en-US" smtClean="0"/>
              <a:t>34</a:t>
            </a:fld>
            <a:endParaRPr lang="en-US"/>
          </a:p>
        </p:txBody>
      </p:sp>
    </p:spTree>
    <p:extLst>
      <p:ext uri="{BB962C8B-B14F-4D97-AF65-F5344CB8AC3E}">
        <p14:creationId xmlns:p14="http://schemas.microsoft.com/office/powerpoint/2010/main" val="41868741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Façade Easement; Substantiation—</a:t>
            </a:r>
            <a:r>
              <a:rPr lang="en-US" b="1" i="1" u="sng" dirty="0"/>
              <a:t>Qualified Appraisals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2600" b="1" i="1" dirty="0" err="1"/>
              <a:t>Scheidelman</a:t>
            </a:r>
            <a:r>
              <a:rPr lang="en-US" sz="2600" b="1" i="1" dirty="0"/>
              <a:t> v. </a:t>
            </a:r>
            <a:r>
              <a:rPr lang="en-US" sz="2600" b="1" i="1" dirty="0" smtClean="0"/>
              <a:t>Commissioner </a:t>
            </a:r>
            <a:r>
              <a:rPr lang="en-US" sz="2600" dirty="0" smtClean="0"/>
              <a:t>(January 16, 2013) </a:t>
            </a:r>
            <a:r>
              <a:rPr lang="en-US" sz="2600" dirty="0" err="1" smtClean="0"/>
              <a:t>T.C</a:t>
            </a:r>
            <a:r>
              <a:rPr lang="en-US" sz="2600" dirty="0" smtClean="0"/>
              <a:t>. Memo. 2013-18 (2013)</a:t>
            </a:r>
          </a:p>
          <a:p>
            <a:pPr marL="0" indent="0">
              <a:buNone/>
            </a:pPr>
            <a:r>
              <a:rPr lang="en-US" sz="2600" dirty="0" smtClean="0"/>
              <a:t>(Round Three)</a:t>
            </a:r>
          </a:p>
          <a:p>
            <a:pPr marL="0" indent="0">
              <a:spcBef>
                <a:spcPts val="0"/>
              </a:spcBef>
              <a:buNone/>
            </a:pPr>
            <a:endParaRPr lang="en-US" sz="2600" dirty="0"/>
          </a:p>
          <a:p>
            <a:pPr marL="0" indent="0">
              <a:spcBef>
                <a:spcPts val="1200"/>
              </a:spcBef>
              <a:buNone/>
            </a:pPr>
            <a:r>
              <a:rPr lang="en-US" sz="2300" b="1" dirty="0" smtClean="0"/>
              <a:t>SUPPLEMENTAL </a:t>
            </a:r>
            <a:r>
              <a:rPr lang="en-US" sz="2300" b="1" dirty="0"/>
              <a:t>MEMORANDUM OPINION</a:t>
            </a:r>
            <a:endParaRPr lang="en-US" sz="2300" dirty="0"/>
          </a:p>
          <a:p>
            <a:pPr marL="0" indent="0">
              <a:spcBef>
                <a:spcPts val="1200"/>
              </a:spcBef>
              <a:buNone/>
            </a:pPr>
            <a:r>
              <a:rPr lang="en-US" sz="2300" dirty="0" smtClean="0"/>
              <a:t>The </a:t>
            </a:r>
            <a:r>
              <a:rPr lang="en-US" sz="2300" dirty="0"/>
              <a:t>Court of Appeals held that the appraisal petitioners relied on at the time their 2004 tax return was filed (</a:t>
            </a:r>
            <a:r>
              <a:rPr lang="en-US" sz="2300" dirty="0" err="1"/>
              <a:t>Drazner</a:t>
            </a:r>
            <a:r>
              <a:rPr lang="en-US" sz="2300" dirty="0"/>
              <a:t> report) was a “qualified appraisal” for purposes of section 170(f)(11) and that the disputed cash contribution was deductible.  However, the Court of Appeals stated: “Our conclusion that </a:t>
            </a:r>
            <a:r>
              <a:rPr lang="en-US" sz="2300" dirty="0" err="1"/>
              <a:t>Drazner's</a:t>
            </a:r>
            <a:r>
              <a:rPr lang="en-US" sz="2300" dirty="0"/>
              <a:t> appraisal meets the minimal requirements of a qualified appraisal mandates neither that the Tax Court find it persuasive nor that </a:t>
            </a:r>
            <a:r>
              <a:rPr lang="en-US" sz="2300" dirty="0" err="1"/>
              <a:t>Scheidelman</a:t>
            </a:r>
            <a:r>
              <a:rPr lang="en-US" sz="2300" dirty="0"/>
              <a:t> be entitled to any deduction for the donated easement.” </a:t>
            </a:r>
            <a:r>
              <a:rPr lang="en-US" sz="2300" i="1" dirty="0" err="1"/>
              <a:t>Scheidelman</a:t>
            </a:r>
            <a:r>
              <a:rPr lang="en-US" sz="2300" i="1" dirty="0"/>
              <a:t> v. Commissioner</a:t>
            </a:r>
            <a:r>
              <a:rPr lang="en-US" sz="2300" dirty="0"/>
              <a:t>, 682 </a:t>
            </a:r>
            <a:r>
              <a:rPr lang="en-US" sz="2300" dirty="0" smtClean="0"/>
              <a:t>F.3d 189</a:t>
            </a:r>
            <a:r>
              <a:rPr lang="en-US" sz="2100" dirty="0"/>
              <a:t>. </a:t>
            </a:r>
            <a:endParaRPr lang="en-US" sz="2100" dirty="0" smtClean="0"/>
          </a:p>
          <a:p>
            <a:pPr marL="0" indent="0">
              <a:spcBef>
                <a:spcPts val="1200"/>
              </a:spcBef>
              <a:buNone/>
            </a:pPr>
            <a:r>
              <a:rPr lang="en-US" sz="2600" b="1" dirty="0"/>
              <a:t>The </a:t>
            </a:r>
            <a:r>
              <a:rPr lang="en-US" sz="2600" b="1" dirty="0" err="1"/>
              <a:t>Drazner</a:t>
            </a:r>
            <a:r>
              <a:rPr lang="en-US" sz="2600" b="1" dirty="0"/>
              <a:t> Report</a:t>
            </a:r>
          </a:p>
          <a:p>
            <a:pPr marL="0" indent="0">
              <a:spcBef>
                <a:spcPts val="1200"/>
              </a:spcBef>
              <a:buNone/>
            </a:pPr>
            <a:r>
              <a:rPr lang="en-US" sz="2300" dirty="0" err="1" smtClean="0"/>
              <a:t>Drazner</a:t>
            </a:r>
            <a:r>
              <a:rPr lang="en-US" sz="2300" dirty="0" smtClean="0"/>
              <a:t> </a:t>
            </a:r>
            <a:r>
              <a:rPr lang="en-US" sz="2300" dirty="0"/>
              <a:t>determined the value of the easement by applying an 11.33% discount to the value of the property. His derivation of that percentage was not based on reliable market data or specific attributes of petitioner's property, but on his analysis of what the courts and the IRS had allowed in prior cases.  That conclusion was not based on qualitative factors for the Vanderbilt property or the specific attributes of that property but was based on mechanical application of a percentage with no demonstrated support as to its derivation, other than acceptance of similar percentages in prior controversies. </a:t>
            </a:r>
            <a:r>
              <a:rPr lang="en-US" sz="2300" i="1" dirty="0"/>
              <a:t>Thus the report was not based on sufficient facts or data and was not the product of a reliable methodology, and </a:t>
            </a:r>
            <a:r>
              <a:rPr lang="en-US" sz="2300" i="1" dirty="0" err="1"/>
              <a:t>Drazner's</a:t>
            </a:r>
            <a:r>
              <a:rPr lang="en-US" sz="2300" i="1" dirty="0"/>
              <a:t> methodology was not reliably applied to the facts of the case. For those reasons, it was not credible.</a:t>
            </a:r>
            <a:endParaRPr lang="en-US" sz="2300" dirty="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35</a:t>
            </a:fld>
            <a:endParaRPr lang="en-US"/>
          </a:p>
        </p:txBody>
      </p:sp>
    </p:spTree>
    <p:extLst>
      <p:ext uri="{BB962C8B-B14F-4D97-AF65-F5344CB8AC3E}">
        <p14:creationId xmlns:p14="http://schemas.microsoft.com/office/powerpoint/2010/main" val="127096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Façade Easement; Substantiation—</a:t>
            </a:r>
            <a:r>
              <a:rPr lang="en-US" b="1" i="1" u="sng" dirty="0"/>
              <a:t>Qualified Appraisals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600" b="1" i="1" dirty="0" err="1"/>
              <a:t>Scheidelman</a:t>
            </a:r>
            <a:r>
              <a:rPr lang="en-US" b="1" i="1" dirty="0"/>
              <a:t> v. </a:t>
            </a:r>
            <a:r>
              <a:rPr lang="en-US" b="1" i="1" dirty="0" smtClean="0"/>
              <a:t>Commissioner</a:t>
            </a:r>
            <a:r>
              <a:rPr lang="en-US" dirty="0" smtClean="0"/>
              <a:t> (Cont.)</a:t>
            </a:r>
            <a:endParaRPr lang="en-US" b="1" dirty="0"/>
          </a:p>
          <a:p>
            <a:pPr marL="0" indent="0">
              <a:spcBef>
                <a:spcPts val="1200"/>
              </a:spcBef>
              <a:buNone/>
            </a:pPr>
            <a:r>
              <a:rPr lang="en-US" sz="3300" b="1" dirty="0"/>
              <a:t>Petitioners’ Trial Expert</a:t>
            </a:r>
            <a:endParaRPr lang="en-US" sz="3300" dirty="0"/>
          </a:p>
          <a:p>
            <a:pPr marL="0" indent="0">
              <a:spcBef>
                <a:spcPts val="1200"/>
              </a:spcBef>
              <a:buNone/>
            </a:pPr>
            <a:r>
              <a:rPr lang="en-US" sz="2900" dirty="0"/>
              <a:t>Petitioners’ trial expert (</a:t>
            </a:r>
            <a:r>
              <a:rPr lang="en-US" sz="2900" dirty="0" err="1"/>
              <a:t>Ehrmann</a:t>
            </a:r>
            <a:r>
              <a:rPr lang="en-US" sz="2900" dirty="0"/>
              <a:t>) had prepared a market study that was attached to his report. The information that he relied on came from NAT through its counsel. He incorporated material recommended by </a:t>
            </a:r>
            <a:r>
              <a:rPr lang="en-US" sz="2900" dirty="0" err="1"/>
              <a:t>NAT's</a:t>
            </a:r>
            <a:r>
              <a:rPr lang="en-US" sz="2900" dirty="0"/>
              <a:t> counsel. He admitted that his report did not accurately describe the easement.  He relied on outdated information rather than contemporaneous inspection.  He used alleged </a:t>
            </a:r>
            <a:r>
              <a:rPr lang="en-US" sz="2900" dirty="0" err="1"/>
              <a:t>comparables</a:t>
            </a:r>
            <a:r>
              <a:rPr lang="en-US" sz="2900" dirty="0"/>
              <a:t> from outside the geographical area of petitioner's property, and applied an unsupported and unrealistic adjustment to petitioner's townhouse as compared to a detached house in Evanston, Illinois.  He ignored studies suggesting a contrary result and adopted those supporting his client's desired value. His testimony had all of the earmarks of overzealous advocacy in support of </a:t>
            </a:r>
            <a:r>
              <a:rPr lang="en-US" sz="2900" dirty="0" err="1"/>
              <a:t>NAT's</a:t>
            </a:r>
            <a:r>
              <a:rPr lang="en-US" sz="2900" dirty="0"/>
              <a:t> marketing program and, indirectly, petitioner's tax reporting.  Thus, his conclusion is unpersuasive and not credible.  (See </a:t>
            </a:r>
            <a:r>
              <a:rPr lang="en-US" sz="2900" i="1" dirty="0" err="1"/>
              <a:t>Boltar</a:t>
            </a:r>
            <a:r>
              <a:rPr lang="en-US" sz="2900" i="1" dirty="0"/>
              <a:t>, </a:t>
            </a:r>
            <a:r>
              <a:rPr lang="en-US" sz="2900" i="1" dirty="0" err="1"/>
              <a:t>L.L.C</a:t>
            </a:r>
            <a:r>
              <a:rPr lang="en-US" sz="2900" i="1" dirty="0"/>
              <a:t>. v. Commissioner</a:t>
            </a:r>
            <a:r>
              <a:rPr lang="en-US" sz="2900" dirty="0"/>
              <a:t>.) own testimony. </a:t>
            </a:r>
            <a:endParaRPr lang="en-US" sz="2900" dirty="0" smtClean="0"/>
          </a:p>
          <a:p>
            <a:pPr marL="0" indent="0">
              <a:lnSpc>
                <a:spcPct val="120000"/>
              </a:lnSpc>
              <a:spcBef>
                <a:spcPts val="1200"/>
              </a:spcBef>
              <a:buNone/>
            </a:pPr>
            <a:r>
              <a:rPr lang="en-US" sz="3300" b="1" dirty="0"/>
              <a:t>Holding</a:t>
            </a:r>
            <a:endParaRPr lang="en-US" sz="3300" dirty="0"/>
          </a:p>
          <a:p>
            <a:pPr marL="0" indent="0">
              <a:spcBef>
                <a:spcPts val="1200"/>
              </a:spcBef>
              <a:buNone/>
            </a:pPr>
            <a:r>
              <a:rPr lang="en-US" sz="2900" dirty="0"/>
              <a:t>We do not believe that petitioner would have granted the easement if she had anticipated a substantial drop in the market value of her property as a result. The preponderance of the evidence supports respondent's position that the easement had no value for charitable contribution purposes.</a:t>
            </a:r>
            <a:r>
              <a:rPr lang="en-US" dirty="0"/>
              <a:t> </a:t>
            </a:r>
          </a:p>
          <a:p>
            <a:pPr marL="0" indent="0">
              <a:lnSpc>
                <a:spcPct val="120000"/>
              </a:lnSpc>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36</a:t>
            </a:fld>
            <a:endParaRPr lang="en-US"/>
          </a:p>
        </p:txBody>
      </p:sp>
    </p:spTree>
    <p:extLst>
      <p:ext uri="{BB962C8B-B14F-4D97-AF65-F5344CB8AC3E}">
        <p14:creationId xmlns:p14="http://schemas.microsoft.com/office/powerpoint/2010/main" val="4231357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u="sng" dirty="0"/>
              <a:t>Façade Easement—</a:t>
            </a:r>
            <a:r>
              <a:rPr lang="en-US" b="1" i="1" u="sng" dirty="0"/>
              <a:t>Qualified </a:t>
            </a:r>
            <a:r>
              <a:rPr lang="en-US" b="1" i="1" u="sng" dirty="0" smtClean="0"/>
              <a:t>Appraisals</a:t>
            </a:r>
            <a:endParaRPr lang="en-US" dirty="0"/>
          </a:p>
        </p:txBody>
      </p:sp>
      <p:sp>
        <p:nvSpPr>
          <p:cNvPr id="3" name="Content Placeholder 2"/>
          <p:cNvSpPr>
            <a:spLocks noGrp="1"/>
          </p:cNvSpPr>
          <p:nvPr>
            <p:ph idx="1"/>
          </p:nvPr>
        </p:nvSpPr>
        <p:spPr/>
        <p:txBody>
          <a:bodyPr rtlCol="0">
            <a:normAutofit fontScale="47500" lnSpcReduction="20000"/>
          </a:bodyPr>
          <a:lstStyle/>
          <a:p>
            <a:pPr marL="0" indent="0" fontAlgn="auto">
              <a:spcAft>
                <a:spcPts val="0"/>
              </a:spcAft>
              <a:buFont typeface="Arial" pitchFamily="34" charset="0"/>
              <a:buNone/>
              <a:defRPr/>
            </a:pPr>
            <a:r>
              <a:rPr lang="en-US" sz="4200" b="1" i="1" dirty="0"/>
              <a:t>Rothman v. Commissioner</a:t>
            </a:r>
            <a:r>
              <a:rPr lang="en-US" sz="4200" dirty="0"/>
              <a:t>, T.C. Memo. 2012-163 (2012</a:t>
            </a:r>
            <a:r>
              <a:rPr lang="en-US" sz="4200" dirty="0" smtClean="0"/>
              <a:t>), in reconsideration.</a:t>
            </a:r>
            <a:endParaRPr lang="en-US" sz="4200" dirty="0"/>
          </a:p>
          <a:p>
            <a:pPr marL="0" indent="0" fontAlgn="auto">
              <a:spcAft>
                <a:spcPts val="0"/>
              </a:spcAft>
              <a:buFont typeface="Arial" pitchFamily="34" charset="0"/>
              <a:buNone/>
              <a:defRPr/>
            </a:pPr>
            <a:r>
              <a:rPr lang="en-US" dirty="0" smtClean="0"/>
              <a:t>After the decision in </a:t>
            </a:r>
            <a:r>
              <a:rPr lang="en-US" i="1" dirty="0" err="1" smtClean="0"/>
              <a:t>Scheidelman</a:t>
            </a:r>
            <a:r>
              <a:rPr lang="en-US" dirty="0"/>
              <a:t>, </a:t>
            </a:r>
            <a:r>
              <a:rPr lang="en-US" dirty="0" smtClean="0"/>
              <a:t>the taxpayers filed a motion for reconsideration where the original Tax </a:t>
            </a:r>
            <a:r>
              <a:rPr lang="en-US" dirty="0"/>
              <a:t>C</a:t>
            </a:r>
            <a:r>
              <a:rPr lang="en-US" dirty="0" smtClean="0"/>
              <a:t>ourt decision held that an appraisal similar to the one in </a:t>
            </a:r>
            <a:r>
              <a:rPr lang="en-US" i="1" dirty="0" err="1" smtClean="0"/>
              <a:t>Scheidelman</a:t>
            </a:r>
            <a:r>
              <a:rPr lang="en-US" dirty="0" smtClean="0"/>
              <a:t> was not a </a:t>
            </a:r>
            <a:r>
              <a:rPr lang="en-US" i="1" dirty="0" smtClean="0"/>
              <a:t>qualified appraisal</a:t>
            </a:r>
            <a:r>
              <a:rPr lang="en-US" dirty="0" smtClean="0"/>
              <a:t>. On reconsideration, the Tax Court granted the motion for reconsideration in part to the extent of the </a:t>
            </a:r>
            <a:r>
              <a:rPr lang="en-US" i="1" dirty="0" err="1" smtClean="0"/>
              <a:t>Scheidelman</a:t>
            </a:r>
            <a:r>
              <a:rPr lang="en-US" dirty="0" smtClean="0"/>
              <a:t> rule but ultimately held that the appraisal was still not a </a:t>
            </a:r>
            <a:r>
              <a:rPr lang="en-US" i="1" dirty="0" smtClean="0"/>
              <a:t>qualified </a:t>
            </a:r>
            <a:r>
              <a:rPr lang="en-US" i="1" dirty="0"/>
              <a:t>appraisal</a:t>
            </a:r>
            <a:r>
              <a:rPr lang="en-US" dirty="0"/>
              <a:t> under Reg. §1.170A-13(c)(3)(ii).</a:t>
            </a:r>
          </a:p>
          <a:p>
            <a:pPr marL="0" indent="0" fontAlgn="auto">
              <a:spcBef>
                <a:spcPts val="1200"/>
              </a:spcBef>
              <a:spcAft>
                <a:spcPts val="0"/>
              </a:spcAft>
              <a:buFont typeface="Arial" pitchFamily="34" charset="0"/>
              <a:buNone/>
              <a:defRPr/>
            </a:pPr>
            <a:r>
              <a:rPr lang="en-US" dirty="0" smtClean="0"/>
              <a:t>The </a:t>
            </a:r>
            <a:r>
              <a:rPr lang="en-US" dirty="0"/>
              <a:t>primary issue in the case was whether taxpayer’s appraisal met </a:t>
            </a:r>
            <a:r>
              <a:rPr lang="en-US" dirty="0"/>
              <a:t>2</a:t>
            </a:r>
            <a:r>
              <a:rPr lang="en-US" dirty="0" smtClean="0"/>
              <a:t> </a:t>
            </a:r>
            <a:r>
              <a:rPr lang="en-US" dirty="0"/>
              <a:t>particular requirements in the </a:t>
            </a:r>
            <a:r>
              <a:rPr lang="en-US" dirty="0" err="1"/>
              <a:t>Regs</a:t>
            </a:r>
            <a:r>
              <a:rPr lang="en-US" dirty="0"/>
              <a:t>: (1) that the appraisal specify the </a:t>
            </a:r>
            <a:r>
              <a:rPr lang="en-US" i="1" dirty="0"/>
              <a:t>method</a:t>
            </a:r>
            <a:r>
              <a:rPr lang="en-US" dirty="0"/>
              <a:t> of valuation used to determine FMV; and (2) that the appraisal provide the specific </a:t>
            </a:r>
            <a:r>
              <a:rPr lang="en-US" i="1" dirty="0"/>
              <a:t>basis</a:t>
            </a:r>
            <a:r>
              <a:rPr lang="en-US" dirty="0"/>
              <a:t> for the valuation, such as comparable sales or statistical sampling.</a:t>
            </a:r>
          </a:p>
          <a:p>
            <a:pPr fontAlgn="auto">
              <a:spcBef>
                <a:spcPts val="1200"/>
              </a:spcBef>
              <a:spcAft>
                <a:spcPts val="0"/>
              </a:spcAft>
              <a:buFont typeface="Arial" pitchFamily="34" charset="0"/>
              <a:buChar char="•"/>
              <a:defRPr/>
            </a:pPr>
            <a:r>
              <a:rPr lang="en-US" dirty="0" smtClean="0"/>
              <a:t>As </a:t>
            </a:r>
            <a:r>
              <a:rPr lang="en-US" dirty="0"/>
              <a:t>in </a:t>
            </a:r>
            <a:r>
              <a:rPr lang="en-US" i="1" dirty="0" err="1"/>
              <a:t>Scheidelman</a:t>
            </a:r>
            <a:r>
              <a:rPr lang="en-US" dirty="0"/>
              <a:t>, the taxpayer satisfied the first requirement using the </a:t>
            </a:r>
            <a:r>
              <a:rPr lang="en-US" i="1" dirty="0"/>
              <a:t>before-and-after method</a:t>
            </a:r>
            <a:r>
              <a:rPr lang="en-US" dirty="0"/>
              <a:t>, an accepted means of valuing conservation easements where there is insufficient market data.  The taxpayer also satisfied the second requirement by supplying sufficient statistical data.  </a:t>
            </a:r>
            <a:endParaRPr lang="en-US" dirty="0" smtClean="0"/>
          </a:p>
          <a:p>
            <a:pPr fontAlgn="auto">
              <a:spcBef>
                <a:spcPts val="1200"/>
              </a:spcBef>
              <a:spcAft>
                <a:spcPts val="0"/>
              </a:spcAft>
              <a:buFont typeface="Arial" pitchFamily="34" charset="0"/>
              <a:buChar char="•"/>
              <a:defRPr/>
            </a:pPr>
            <a:r>
              <a:rPr lang="en-US" dirty="0" smtClean="0"/>
              <a:t>Although </a:t>
            </a:r>
            <a:r>
              <a:rPr lang="en-US" dirty="0"/>
              <a:t>the appraisal lacked certain statistical data, the lack of data went to the persuasiveness of the appraisal, not to whether it was a </a:t>
            </a:r>
            <a:r>
              <a:rPr lang="en-US" i="1" dirty="0"/>
              <a:t>qualified appraisal</a:t>
            </a:r>
            <a:r>
              <a:rPr lang="en-US" dirty="0"/>
              <a:t>.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However, because the appraisal still failed to satisfy Reg. </a:t>
            </a:r>
            <a:r>
              <a:rPr lang="en-US" dirty="0"/>
              <a:t>§</a:t>
            </a:r>
            <a:r>
              <a:rPr lang="en-US" dirty="0" smtClean="0"/>
              <a:t>1.170A-13(c)(3)(</a:t>
            </a:r>
            <a:r>
              <a:rPr lang="en-US" dirty="0" err="1" smtClean="0"/>
              <a:t>i</a:t>
            </a:r>
            <a:r>
              <a:rPr lang="en-US" dirty="0" smtClean="0"/>
              <a:t>)(A), (C), and (ii)(A), (C), (D), (F), (G), and (I), the appraisal was still not a </a:t>
            </a:r>
            <a:r>
              <a:rPr lang="en-US" i="1" dirty="0" smtClean="0"/>
              <a:t>qualified appraisal</a:t>
            </a:r>
            <a:r>
              <a:rPr lang="en-US" dirty="0" smtClean="0"/>
              <a:t>. The court </a:t>
            </a:r>
            <a:r>
              <a:rPr lang="en-US" dirty="0" smtClean="0"/>
              <a:t>noted </a:t>
            </a:r>
            <a:r>
              <a:rPr lang="en-US" dirty="0" smtClean="0"/>
              <a:t>that this was not fatal to the taxpayers’ charitable contribution deductions if they could show at trial that they had </a:t>
            </a:r>
            <a:r>
              <a:rPr lang="en-US" i="1" dirty="0" smtClean="0"/>
              <a:t>reasonable cause</a:t>
            </a:r>
            <a:r>
              <a:rPr lang="en-US" dirty="0" smtClean="0"/>
              <a:t> for failing to provide a </a:t>
            </a:r>
            <a:r>
              <a:rPr lang="en-US" i="1" dirty="0" smtClean="0"/>
              <a:t>qualified appraisal</a:t>
            </a:r>
            <a:r>
              <a:rPr lang="en-US" dirty="0" smtClean="0"/>
              <a:t>.  (See </a:t>
            </a:r>
            <a:r>
              <a:rPr lang="en-US" i="1" dirty="0" err="1" smtClean="0"/>
              <a:t>Crimi</a:t>
            </a:r>
            <a:r>
              <a:rPr lang="en-US" i="1" dirty="0" smtClean="0"/>
              <a:t>, supra</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EBB78B3A-51C4-456C-80B8-C5D04CB4D2B8}" type="slidenum">
              <a:rPr lang="en-US"/>
              <a:pPr>
                <a:defRPr/>
              </a:pPr>
              <a:t>37</a:t>
            </a:fld>
            <a:endParaRPr lang="en-US"/>
          </a:p>
        </p:txBody>
      </p:sp>
    </p:spTree>
    <p:extLst>
      <p:ext uri="{BB962C8B-B14F-4D97-AF65-F5344CB8AC3E}">
        <p14:creationId xmlns:p14="http://schemas.microsoft.com/office/powerpoint/2010/main" val="10090900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dirty="0" smtClean="0"/>
              <a:t>							</a:t>
            </a:r>
            <a:r>
              <a:rPr lang="en-US" sz="1600" i="1" dirty="0" smtClean="0"/>
              <a:t>(2005/2012)</a:t>
            </a:r>
            <a:r>
              <a:rPr lang="en-US" u="sng" dirty="0" smtClean="0"/>
              <a:t/>
            </a:r>
            <a:br>
              <a:rPr lang="en-US" u="sng" dirty="0" smtClean="0"/>
            </a:br>
            <a:r>
              <a:rPr lang="en-US" sz="3600" b="1" u="sng" dirty="0" smtClean="0"/>
              <a:t>Conservation </a:t>
            </a:r>
            <a:r>
              <a:rPr lang="en-US" sz="3600" b="1" u="sng" dirty="0"/>
              <a:t>Easement</a:t>
            </a:r>
            <a:r>
              <a:rPr lang="en-US" sz="3600" b="1" i="1" u="sng" dirty="0"/>
              <a:t>—Qualified </a:t>
            </a:r>
            <a:r>
              <a:rPr lang="en-US" sz="3600" b="1" i="1" u="sng" dirty="0" smtClean="0"/>
              <a:t>Appraisal</a:t>
            </a:r>
            <a:endParaRPr lang="en-US" sz="3600" dirty="0"/>
          </a:p>
        </p:txBody>
      </p:sp>
      <p:sp>
        <p:nvSpPr>
          <p:cNvPr id="3" name="Content Placeholder 2"/>
          <p:cNvSpPr>
            <a:spLocks noGrp="1"/>
          </p:cNvSpPr>
          <p:nvPr>
            <p:ph idx="1"/>
          </p:nvPr>
        </p:nvSpPr>
        <p:spPr>
          <a:xfrm>
            <a:off x="381000" y="1447800"/>
            <a:ext cx="8305800" cy="4800600"/>
          </a:xfrm>
        </p:spPr>
        <p:txBody>
          <a:bodyPr>
            <a:normAutofit fontScale="40000" lnSpcReduction="20000"/>
          </a:bodyPr>
          <a:lstStyle/>
          <a:p>
            <a:pPr marL="0" indent="0">
              <a:buNone/>
            </a:pPr>
            <a:r>
              <a:rPr lang="en-US" sz="6200" b="1" i="1" dirty="0"/>
              <a:t>Irby v. Commissioner</a:t>
            </a:r>
            <a:r>
              <a:rPr lang="en-US" sz="6200" dirty="0"/>
              <a:t>, 139 T.C. No. 14 (Oct. 25, 2012).</a:t>
            </a:r>
          </a:p>
          <a:p>
            <a:pPr marL="0" indent="0">
              <a:buNone/>
            </a:pPr>
            <a:r>
              <a:rPr lang="en-US" b="1" dirty="0"/>
              <a:t> </a:t>
            </a:r>
          </a:p>
          <a:p>
            <a:pPr marL="0" indent="0">
              <a:buNone/>
            </a:pPr>
            <a:r>
              <a:rPr lang="en-US" sz="4600" dirty="0" smtClean="0"/>
              <a:t>Members </a:t>
            </a:r>
            <a:r>
              <a:rPr lang="en-US" sz="4600" dirty="0"/>
              <a:t>of an LLC which conveyed conservation easements encumbering </a:t>
            </a:r>
            <a:r>
              <a:rPr lang="en-US" sz="4600" dirty="0" smtClean="0"/>
              <a:t>2 parcels </a:t>
            </a:r>
            <a:r>
              <a:rPr lang="en-US" sz="4600" dirty="0"/>
              <a:t>of land in </a:t>
            </a:r>
            <a:r>
              <a:rPr lang="en-US" sz="4600" i="1" dirty="0"/>
              <a:t>bargain sale </a:t>
            </a:r>
            <a:r>
              <a:rPr lang="en-US" sz="4600" i="1" dirty="0" smtClean="0"/>
              <a:t>transactions</a:t>
            </a:r>
            <a:r>
              <a:rPr lang="en-US" sz="4600" dirty="0"/>
              <a:t> </a:t>
            </a:r>
            <a:r>
              <a:rPr lang="en-US" sz="4600" dirty="0" smtClean="0"/>
              <a:t>reported </a:t>
            </a:r>
            <a:r>
              <a:rPr lang="en-US" sz="4600" dirty="0"/>
              <a:t>their respective shares of the gain and </a:t>
            </a:r>
            <a:r>
              <a:rPr lang="en-US" sz="4600" dirty="0" smtClean="0"/>
              <a:t>the </a:t>
            </a:r>
            <a:r>
              <a:rPr lang="en-US" sz="4600" dirty="0"/>
              <a:t>charitable </a:t>
            </a:r>
            <a:r>
              <a:rPr lang="en-US" sz="4600" dirty="0" smtClean="0"/>
              <a:t>contributions.  </a:t>
            </a:r>
            <a:r>
              <a:rPr lang="en-US" sz="4600" dirty="0"/>
              <a:t>In disallowing the charitable contribution deductions, IRS determined that:</a:t>
            </a:r>
          </a:p>
          <a:p>
            <a:pPr marL="0" indent="0">
              <a:buNone/>
            </a:pPr>
            <a:endParaRPr lang="en-US" sz="3100" dirty="0" smtClean="0"/>
          </a:p>
          <a:p>
            <a:pPr marL="914400" lvl="1" indent="-514350">
              <a:buFont typeface="+mj-lt"/>
              <a:buAutoNum type="arabicPeriod"/>
            </a:pPr>
            <a:r>
              <a:rPr lang="en-US" sz="4600" dirty="0" smtClean="0"/>
              <a:t>The appraisal </a:t>
            </a:r>
            <a:r>
              <a:rPr lang="en-US" sz="4600" dirty="0"/>
              <a:t>was not a “</a:t>
            </a:r>
            <a:r>
              <a:rPr lang="en-US" sz="4600" i="1" dirty="0"/>
              <a:t>qualified appraisal</a:t>
            </a:r>
            <a:r>
              <a:rPr lang="en-US" sz="4600" dirty="0"/>
              <a:t>” because the report did not include </a:t>
            </a:r>
            <a:r>
              <a:rPr lang="en-US" sz="4600" i="1" dirty="0"/>
              <a:t>statements that the appraisal was prepared for income tax purposes</a:t>
            </a:r>
            <a:r>
              <a:rPr lang="en-US" sz="4600" dirty="0"/>
              <a:t>; </a:t>
            </a:r>
            <a:r>
              <a:rPr lang="en-US" sz="4600" dirty="0" smtClean="0"/>
              <a:t>and</a:t>
            </a:r>
          </a:p>
          <a:p>
            <a:pPr marL="914400" lvl="1" indent="-514350">
              <a:buFont typeface="+mj-lt"/>
              <a:buAutoNum type="arabicPeriod"/>
            </a:pPr>
            <a:r>
              <a:rPr lang="en-US" sz="4600" dirty="0" smtClean="0"/>
              <a:t>Taxpayers </a:t>
            </a:r>
            <a:r>
              <a:rPr lang="en-US" sz="4600" dirty="0"/>
              <a:t>did not obtain </a:t>
            </a:r>
            <a:r>
              <a:rPr lang="en-US" sz="4600" i="1" dirty="0"/>
              <a:t>contemporaneous written acknowledgements</a:t>
            </a:r>
            <a:r>
              <a:rPr lang="en-US" sz="4600" dirty="0"/>
              <a:t> indicating the amount of goods or services received for the contributions.</a:t>
            </a:r>
          </a:p>
          <a:p>
            <a:pPr marL="0" indent="0">
              <a:buNone/>
            </a:pPr>
            <a:endParaRPr lang="en-US" sz="3100" dirty="0"/>
          </a:p>
          <a:p>
            <a:pPr marL="0" indent="0">
              <a:spcBef>
                <a:spcPts val="0"/>
              </a:spcBef>
              <a:spcAft>
                <a:spcPts val="1200"/>
              </a:spcAft>
              <a:buNone/>
            </a:pPr>
            <a:r>
              <a:rPr lang="en-US" sz="4600" b="1" dirty="0"/>
              <a:t>Turning to the </a:t>
            </a:r>
            <a:r>
              <a:rPr lang="en-US" sz="4600" b="1" i="1" dirty="0"/>
              <a:t>tax purpose statement</a:t>
            </a:r>
            <a:r>
              <a:rPr lang="en-US" sz="4600" b="1" dirty="0"/>
              <a:t>:</a:t>
            </a:r>
          </a:p>
          <a:p>
            <a:pPr marL="0" indent="0">
              <a:spcBef>
                <a:spcPts val="0"/>
              </a:spcBef>
              <a:spcAft>
                <a:spcPts val="1200"/>
              </a:spcAft>
              <a:buNone/>
            </a:pPr>
            <a:r>
              <a:rPr lang="en-US" sz="4600" dirty="0"/>
              <a:t>The </a:t>
            </a:r>
            <a:r>
              <a:rPr lang="en-US" sz="4600" dirty="0" smtClean="0"/>
              <a:t>Court said the IRS </a:t>
            </a:r>
            <a:r>
              <a:rPr lang="en-US" sz="4600" dirty="0"/>
              <a:t>has neither provided a specific form for the tax purpose statement, nor proffered any instance where a </a:t>
            </a:r>
            <a:r>
              <a:rPr lang="en-US" sz="4600" dirty="0" smtClean="0"/>
              <a:t>“</a:t>
            </a:r>
            <a:r>
              <a:rPr lang="en-US" sz="4600" dirty="0" smtClean="0"/>
              <a:t>suboptimal” </a:t>
            </a:r>
            <a:r>
              <a:rPr lang="en-US" sz="4600" dirty="0"/>
              <a:t>tax purpose statement, by itself, invalidated an otherwise qualified appraisal.  In sum, we find the appraisal’s income </a:t>
            </a:r>
            <a:r>
              <a:rPr lang="en-US" sz="4600" i="1" dirty="0"/>
              <a:t>tax purpose statement</a:t>
            </a:r>
            <a:r>
              <a:rPr lang="en-US" sz="4600" dirty="0"/>
              <a:t> adequate</a:t>
            </a:r>
            <a:r>
              <a:rPr lang="en-US" sz="4600" dirty="0" smtClean="0"/>
              <a:t>.</a:t>
            </a:r>
            <a:endParaRPr lang="en-US" sz="4600" dirty="0"/>
          </a:p>
        </p:txBody>
      </p:sp>
      <p:sp>
        <p:nvSpPr>
          <p:cNvPr id="4" name="Slide Number Placeholder 3"/>
          <p:cNvSpPr>
            <a:spLocks noGrp="1"/>
          </p:cNvSpPr>
          <p:nvPr>
            <p:ph type="sldNum" sz="quarter" idx="12"/>
          </p:nvPr>
        </p:nvSpPr>
        <p:spPr/>
        <p:txBody>
          <a:bodyPr/>
          <a:lstStyle/>
          <a:p>
            <a:fld id="{DA0F3815-A4FB-4FD6-B682-B9A898349CBA}" type="slidenum">
              <a:rPr lang="en-US" smtClean="0"/>
              <a:t>38</a:t>
            </a:fld>
            <a:endParaRPr lang="en-US"/>
          </a:p>
        </p:txBody>
      </p:sp>
    </p:spTree>
    <p:extLst>
      <p:ext uri="{BB962C8B-B14F-4D97-AF65-F5344CB8AC3E}">
        <p14:creationId xmlns:p14="http://schemas.microsoft.com/office/powerpoint/2010/main" val="33211965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a:t>Conservation Easement</a:t>
            </a:r>
            <a:r>
              <a:rPr lang="en-US" sz="2800" b="1" i="1" u="sng" dirty="0"/>
              <a:t>—Qualified </a:t>
            </a:r>
            <a:r>
              <a:rPr lang="en-US" sz="2800" b="1" i="1" u="sng" dirty="0" smtClean="0"/>
              <a:t>Appraisal</a:t>
            </a:r>
            <a:endParaRPr lang="en-US" sz="2800" dirty="0"/>
          </a:p>
        </p:txBody>
      </p:sp>
      <p:sp>
        <p:nvSpPr>
          <p:cNvPr id="3" name="Content Placeholder 2"/>
          <p:cNvSpPr>
            <a:spLocks noGrp="1"/>
          </p:cNvSpPr>
          <p:nvPr>
            <p:ph idx="1"/>
          </p:nvPr>
        </p:nvSpPr>
        <p:spPr>
          <a:xfrm>
            <a:off x="457200" y="1219200"/>
            <a:ext cx="8229600" cy="5029200"/>
          </a:xfrm>
        </p:spPr>
        <p:txBody>
          <a:bodyPr>
            <a:normAutofit fontScale="62500" lnSpcReduction="20000"/>
          </a:bodyPr>
          <a:lstStyle/>
          <a:p>
            <a:pPr marL="0" indent="0">
              <a:buNone/>
            </a:pPr>
            <a:r>
              <a:rPr lang="en-US" b="1" i="1" dirty="0"/>
              <a:t>Irby v. </a:t>
            </a:r>
            <a:r>
              <a:rPr lang="en-US" b="1" i="1" dirty="0" smtClean="0"/>
              <a:t>Commissioner</a:t>
            </a:r>
            <a:r>
              <a:rPr lang="en-US" b="1" dirty="0" smtClean="0"/>
              <a:t> </a:t>
            </a:r>
            <a:r>
              <a:rPr lang="en-US" dirty="0" smtClean="0"/>
              <a:t>(Cont.)</a:t>
            </a:r>
          </a:p>
          <a:p>
            <a:pPr marL="0" indent="0">
              <a:buNone/>
            </a:pPr>
            <a:r>
              <a:rPr lang="en-US" sz="2900" b="1" dirty="0"/>
              <a:t>Addressing the </a:t>
            </a:r>
            <a:r>
              <a:rPr lang="en-US" sz="2900" b="1" i="1" dirty="0"/>
              <a:t>contemporaneous written acknowledgement</a:t>
            </a:r>
            <a:r>
              <a:rPr lang="en-US" sz="2900" b="1" dirty="0"/>
              <a:t>, </a:t>
            </a:r>
            <a:r>
              <a:rPr lang="en-US" sz="2900" dirty="0" smtClean="0"/>
              <a:t>Taxpayers assert </a:t>
            </a:r>
            <a:r>
              <a:rPr lang="en-US" sz="2900" dirty="0"/>
              <a:t>that the following documents, </a:t>
            </a:r>
            <a:r>
              <a:rPr lang="en-US" sz="2900" dirty="0"/>
              <a:t>all of which were created </a:t>
            </a:r>
            <a:r>
              <a:rPr lang="en-US" sz="2900" u="sng" dirty="0"/>
              <a:t>before</a:t>
            </a:r>
            <a:r>
              <a:rPr lang="en-US" sz="2900" dirty="0"/>
              <a:t> Taxpayers filed their income tax </a:t>
            </a:r>
            <a:r>
              <a:rPr lang="en-US" sz="2900" dirty="0" smtClean="0"/>
              <a:t>returns, </a:t>
            </a:r>
            <a:r>
              <a:rPr lang="en-US" sz="2900" dirty="0"/>
              <a:t>constitute </a:t>
            </a:r>
            <a:r>
              <a:rPr lang="en-US" sz="2900" dirty="0" smtClean="0"/>
              <a:t>the contemporaneous </a:t>
            </a:r>
            <a:r>
              <a:rPr lang="en-US" sz="2900" dirty="0"/>
              <a:t>written acknowledgment</a:t>
            </a:r>
            <a:r>
              <a:rPr lang="en-US" sz="2900" dirty="0" smtClean="0"/>
              <a:t>:</a:t>
            </a:r>
            <a:endParaRPr lang="en-US" sz="2900" dirty="0"/>
          </a:p>
          <a:p>
            <a:pPr marL="914400" lvl="1" indent="-514350">
              <a:spcBef>
                <a:spcPts val="600"/>
              </a:spcBef>
              <a:buFont typeface="+mj-lt"/>
              <a:buAutoNum type="arabicPeriod"/>
            </a:pPr>
            <a:r>
              <a:rPr lang="en-US" sz="2900" dirty="0" smtClean="0"/>
              <a:t>The </a:t>
            </a:r>
            <a:r>
              <a:rPr lang="en-US" sz="2900" u="sng" dirty="0"/>
              <a:t>Option Agreements for the Purchase</a:t>
            </a:r>
            <a:r>
              <a:rPr lang="en-US" sz="2900" dirty="0"/>
              <a:t> of Conservation Easement, which disclosed the LLC received $20 for the </a:t>
            </a:r>
            <a:r>
              <a:rPr lang="en-US" sz="2900" dirty="0" smtClean="0"/>
              <a:t>option;</a:t>
            </a:r>
            <a:endParaRPr lang="en-US" sz="2900" dirty="0" smtClean="0"/>
          </a:p>
          <a:p>
            <a:pPr marL="914400" lvl="1" indent="-514350">
              <a:spcBef>
                <a:spcPts val="600"/>
              </a:spcBef>
              <a:buFont typeface="+mj-lt"/>
              <a:buAutoNum type="arabicPeriod"/>
            </a:pPr>
            <a:r>
              <a:rPr lang="en-US" sz="2900" dirty="0" smtClean="0"/>
              <a:t>The </a:t>
            </a:r>
            <a:r>
              <a:rPr lang="en-US" sz="2900" u="sng" dirty="0"/>
              <a:t>Forms 8283</a:t>
            </a:r>
            <a:r>
              <a:rPr lang="en-US" sz="2900" dirty="0"/>
              <a:t> attached to Taxpayers’ returns, which disclosed </a:t>
            </a:r>
            <a:r>
              <a:rPr lang="en-US" sz="2900" dirty="0" smtClean="0"/>
              <a:t>the </a:t>
            </a:r>
            <a:r>
              <a:rPr lang="en-US" sz="2900" dirty="0"/>
              <a:t>cash Taxpayers received in the bargain </a:t>
            </a:r>
            <a:r>
              <a:rPr lang="en-US" sz="2900" dirty="0" smtClean="0"/>
              <a:t>sale, </a:t>
            </a:r>
            <a:r>
              <a:rPr lang="en-US" sz="2900" dirty="0"/>
              <a:t>the basis of the property, and the amount claimed as a deduction, which forms were signed by the President of the </a:t>
            </a:r>
            <a:r>
              <a:rPr lang="en-US" sz="2900" dirty="0" err="1" smtClean="0"/>
              <a:t>donee</a:t>
            </a:r>
            <a:r>
              <a:rPr lang="en-US" sz="2900" dirty="0" smtClean="0"/>
              <a:t>;</a:t>
            </a:r>
          </a:p>
          <a:p>
            <a:pPr marL="914400" lvl="1" indent="-514350">
              <a:spcBef>
                <a:spcPts val="600"/>
              </a:spcBef>
              <a:buFont typeface="+mj-lt"/>
              <a:buAutoNum type="arabicPeriod"/>
            </a:pPr>
            <a:r>
              <a:rPr lang="en-US" sz="2900" u="sng" dirty="0" smtClean="0"/>
              <a:t>Letters </a:t>
            </a:r>
            <a:r>
              <a:rPr lang="en-US" sz="2900" u="sng" dirty="0"/>
              <a:t>from the </a:t>
            </a:r>
            <a:r>
              <a:rPr lang="en-US" sz="2900" u="sng" dirty="0" err="1"/>
              <a:t>Donee</a:t>
            </a:r>
            <a:r>
              <a:rPr lang="en-US" sz="2900" dirty="0"/>
              <a:t> stating that (a) it is a qualified organization, and (b) it will receive and hold the deeds of conservation </a:t>
            </a:r>
            <a:r>
              <a:rPr lang="en-US" sz="2900" dirty="0" smtClean="0"/>
              <a:t>easement;</a:t>
            </a:r>
          </a:p>
          <a:p>
            <a:pPr marL="914400" lvl="1" indent="-514350">
              <a:spcBef>
                <a:spcPts val="600"/>
              </a:spcBef>
              <a:buFont typeface="+mj-lt"/>
              <a:buAutoNum type="arabicPeriod"/>
            </a:pPr>
            <a:r>
              <a:rPr lang="en-US" sz="2900" dirty="0" smtClean="0"/>
              <a:t>The </a:t>
            </a:r>
            <a:r>
              <a:rPr lang="en-US" sz="2900" u="sng" dirty="0"/>
              <a:t>settlement statements prepared by Escrow</a:t>
            </a:r>
            <a:r>
              <a:rPr lang="en-US" sz="2900" dirty="0"/>
              <a:t>, which </a:t>
            </a:r>
            <a:r>
              <a:rPr lang="en-US" sz="2900" dirty="0" smtClean="0"/>
              <a:t>listed </a:t>
            </a:r>
            <a:r>
              <a:rPr lang="en-US" sz="2900" dirty="0"/>
              <a:t>the amounts paid as part of the bargain sale, and which were signed by the LLC, as seller, by the </a:t>
            </a:r>
            <a:r>
              <a:rPr lang="en-US" sz="2900" dirty="0" err="1"/>
              <a:t>Donee</a:t>
            </a:r>
            <a:r>
              <a:rPr lang="en-US" sz="2900" dirty="0"/>
              <a:t>, and by the United </a:t>
            </a:r>
            <a:r>
              <a:rPr lang="en-US" sz="2900" dirty="0" smtClean="0"/>
              <a:t>States (which funded some grants); </a:t>
            </a:r>
            <a:r>
              <a:rPr lang="en-US" sz="2900" dirty="0" smtClean="0"/>
              <a:t>and</a:t>
            </a:r>
          </a:p>
          <a:p>
            <a:pPr marL="914400" lvl="1" indent="-514350">
              <a:spcBef>
                <a:spcPts val="600"/>
              </a:spcBef>
              <a:buFont typeface="+mj-lt"/>
              <a:buAutoNum type="arabicPeriod"/>
            </a:pPr>
            <a:r>
              <a:rPr lang="en-US" sz="2900" dirty="0" smtClean="0"/>
              <a:t>The </a:t>
            </a:r>
            <a:r>
              <a:rPr lang="en-US" sz="2900" u="sng" dirty="0"/>
              <a:t>deeds for the easements</a:t>
            </a:r>
            <a:r>
              <a:rPr lang="en-US" sz="2900" dirty="0"/>
              <a:t>, which (a) </a:t>
            </a:r>
            <a:r>
              <a:rPr lang="en-US" sz="2900" dirty="0" smtClean="0"/>
              <a:t>stated </a:t>
            </a:r>
            <a:r>
              <a:rPr lang="en-US" sz="2900" dirty="0"/>
              <a:t>the properties were acquired in part through cash grants from the U.S. </a:t>
            </a:r>
            <a:r>
              <a:rPr lang="en-US" sz="2900" dirty="0" smtClean="0"/>
              <a:t>Government; </a:t>
            </a:r>
            <a:r>
              <a:rPr lang="en-US" sz="2900" dirty="0"/>
              <a:t>(b) </a:t>
            </a:r>
            <a:r>
              <a:rPr lang="en-US" sz="2900" dirty="0" smtClean="0"/>
              <a:t>described </a:t>
            </a:r>
            <a:r>
              <a:rPr lang="en-US" sz="2900" dirty="0"/>
              <a:t>the property </a:t>
            </a:r>
            <a:r>
              <a:rPr lang="en-US" sz="2900" dirty="0" smtClean="0"/>
              <a:t>donated; </a:t>
            </a:r>
            <a:r>
              <a:rPr lang="en-US" sz="2900" dirty="0"/>
              <a:t>and (c) </a:t>
            </a:r>
            <a:r>
              <a:rPr lang="en-US" sz="2900" dirty="0" smtClean="0"/>
              <a:t>listed </a:t>
            </a:r>
            <a:r>
              <a:rPr lang="en-US" sz="2900" dirty="0"/>
              <a:t>the responsibilities and rights that the donors and </a:t>
            </a:r>
            <a:r>
              <a:rPr lang="en-US" sz="2900" dirty="0" err="1"/>
              <a:t>donees</a:t>
            </a:r>
            <a:r>
              <a:rPr lang="en-US" sz="2900" dirty="0"/>
              <a:t> </a:t>
            </a:r>
            <a:r>
              <a:rPr lang="en-US" sz="2900" dirty="0" smtClean="0"/>
              <a:t>possessed </a:t>
            </a:r>
            <a:r>
              <a:rPr lang="en-US" sz="2900" dirty="0"/>
              <a:t>regarding enforcement of the easement.</a:t>
            </a:r>
          </a:p>
          <a:p>
            <a:pPr marL="0" indent="0">
              <a:buNone/>
            </a:pPr>
            <a:endParaRPr lang="en-US" sz="2000" dirty="0"/>
          </a:p>
        </p:txBody>
      </p:sp>
      <p:sp>
        <p:nvSpPr>
          <p:cNvPr id="4" name="Slide Number Placeholder 3"/>
          <p:cNvSpPr>
            <a:spLocks noGrp="1"/>
          </p:cNvSpPr>
          <p:nvPr>
            <p:ph type="sldNum" sz="quarter" idx="12"/>
          </p:nvPr>
        </p:nvSpPr>
        <p:spPr/>
        <p:txBody>
          <a:bodyPr/>
          <a:lstStyle/>
          <a:p>
            <a:fld id="{DA0F3815-A4FB-4FD6-B682-B9A898349CBA}" type="slidenum">
              <a:rPr lang="en-US" smtClean="0"/>
              <a:t>39</a:t>
            </a:fld>
            <a:endParaRPr lang="en-US"/>
          </a:p>
        </p:txBody>
      </p:sp>
    </p:spTree>
    <p:extLst>
      <p:ext uri="{BB962C8B-B14F-4D97-AF65-F5344CB8AC3E}">
        <p14:creationId xmlns:p14="http://schemas.microsoft.com/office/powerpoint/2010/main" val="3452706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Substantiation - Income Tax Returns/Charitable </a:t>
            </a:r>
            <a:r>
              <a:rPr lang="en-US" b="1" u="sng" dirty="0" smtClean="0"/>
              <a:t>Contributions</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3100" b="1" u="sng" dirty="0"/>
              <a:t>Deficit Reduction Act of 1984 (“</a:t>
            </a:r>
            <a:r>
              <a:rPr lang="en-US" sz="3100" b="1" u="sng" dirty="0" err="1"/>
              <a:t>DEFRA</a:t>
            </a:r>
            <a:r>
              <a:rPr lang="en-US" sz="3100" b="1" u="sng" dirty="0"/>
              <a:t>”)</a:t>
            </a:r>
          </a:p>
          <a:p>
            <a:pPr marL="0" indent="0">
              <a:buNone/>
            </a:pPr>
            <a:endParaRPr lang="en-US" sz="1900" dirty="0" smtClean="0"/>
          </a:p>
          <a:p>
            <a:pPr marL="0" indent="0">
              <a:buNone/>
            </a:pPr>
            <a:r>
              <a:rPr lang="en-US" sz="1900" dirty="0" smtClean="0"/>
              <a:t>Amended </a:t>
            </a:r>
            <a:r>
              <a:rPr lang="en-US" sz="1900" dirty="0"/>
              <a:t>Code §170 to give the IRS more tools to deal with what the Senate Finance Committee suggested was the, “…prevalent use of overvaluations.”</a:t>
            </a:r>
          </a:p>
          <a:p>
            <a:pPr marL="0" indent="0">
              <a:buNone/>
            </a:pPr>
            <a:endParaRPr lang="en-US" sz="1900" dirty="0"/>
          </a:p>
          <a:p>
            <a:pPr marL="0" indent="0">
              <a:buNone/>
            </a:pPr>
            <a:r>
              <a:rPr lang="en-US" sz="1900" dirty="0"/>
              <a:t>Specifically, the Code was amended to “introduce” the concepts of:</a:t>
            </a:r>
          </a:p>
          <a:p>
            <a:pPr marL="0" indent="0">
              <a:buNone/>
            </a:pPr>
            <a:r>
              <a:rPr lang="en-US" sz="1900" i="1" dirty="0" smtClean="0"/>
              <a:t>“Qualified appraisals”</a:t>
            </a:r>
            <a:r>
              <a:rPr lang="en-US" sz="1900" dirty="0" smtClean="0"/>
              <a:t> </a:t>
            </a:r>
            <a:r>
              <a:rPr lang="en-US" sz="1900" dirty="0"/>
              <a:t>and </a:t>
            </a:r>
            <a:r>
              <a:rPr lang="en-US" sz="1900" dirty="0" smtClean="0"/>
              <a:t>“</a:t>
            </a:r>
            <a:r>
              <a:rPr lang="en-US" sz="1900" i="1" dirty="0" smtClean="0"/>
              <a:t>Qualified </a:t>
            </a:r>
            <a:r>
              <a:rPr lang="en-US" sz="1900" i="1" dirty="0"/>
              <a:t>appraisers</a:t>
            </a:r>
            <a:r>
              <a:rPr lang="en-US" sz="1900" dirty="0" smtClean="0"/>
              <a:t>.”</a:t>
            </a:r>
            <a:endParaRPr lang="en-US" sz="1900" dirty="0"/>
          </a:p>
          <a:p>
            <a:pPr marL="0" indent="0">
              <a:buNone/>
            </a:pPr>
            <a:endParaRPr lang="en-US" sz="1900" dirty="0"/>
          </a:p>
          <a:p>
            <a:pPr marL="0" indent="0">
              <a:buNone/>
            </a:pPr>
            <a:r>
              <a:rPr lang="en-US" sz="1900" dirty="0"/>
              <a:t>10 years later, the </a:t>
            </a:r>
            <a:r>
              <a:rPr lang="en-US" sz="1900" b="1" u="sng" dirty="0"/>
              <a:t>Jobs Creation Act of 2004</a:t>
            </a:r>
            <a:r>
              <a:rPr lang="en-US" sz="1900" dirty="0"/>
              <a:t> further enhanced the IRS’ toolbox for policing charitable contributions by adding Code §170(f)(11), further elaborating on the substantiation/documentation requirements for contributions made </a:t>
            </a:r>
            <a:r>
              <a:rPr lang="en-US" sz="1900" u="sng" dirty="0"/>
              <a:t>after June 3, 2004</a:t>
            </a:r>
            <a:r>
              <a:rPr lang="en-US" sz="1900" dirty="0"/>
              <a:t>.</a:t>
            </a:r>
          </a:p>
          <a:p>
            <a:pPr marL="0" indent="0">
              <a:buNone/>
            </a:pPr>
            <a:endParaRPr lang="en-US" sz="1900" dirty="0" smtClean="0"/>
          </a:p>
          <a:p>
            <a:pPr marL="0" indent="0">
              <a:buNone/>
            </a:pPr>
            <a:r>
              <a:rPr lang="en-US" sz="1900" dirty="0" smtClean="0"/>
              <a:t>According </a:t>
            </a:r>
            <a:r>
              <a:rPr lang="en-US" sz="1900" dirty="0"/>
              <a:t>to </a:t>
            </a:r>
            <a:r>
              <a:rPr lang="en-US" sz="1900" dirty="0" smtClean="0"/>
              <a:t>Code §170(f) and </a:t>
            </a:r>
            <a:r>
              <a:rPr lang="en-US" sz="1900" dirty="0" err="1" smtClean="0"/>
              <a:t>Regs</a:t>
            </a:r>
            <a:r>
              <a:rPr lang="en-US" sz="1900" dirty="0" smtClean="0"/>
              <a:t> </a:t>
            </a:r>
            <a:r>
              <a:rPr lang="en-US" sz="1900" dirty="0"/>
              <a:t>§1.170A-13, taxpayers must maintain</a:t>
            </a:r>
            <a:r>
              <a:rPr lang="en-US" sz="1900" dirty="0" smtClean="0"/>
              <a:t>:</a:t>
            </a:r>
          </a:p>
          <a:p>
            <a:pPr marL="0" indent="0">
              <a:buNone/>
            </a:pPr>
            <a:endParaRPr lang="en-US" sz="1900" dirty="0"/>
          </a:p>
          <a:p>
            <a:pPr marL="0" indent="0">
              <a:buNone/>
            </a:pPr>
            <a:r>
              <a:rPr lang="en-US" sz="1900" b="1" u="sng" dirty="0"/>
              <a:t>For Charitable Contributions of </a:t>
            </a:r>
            <a:r>
              <a:rPr lang="en-US" sz="1900" b="1" i="1" u="sng" dirty="0"/>
              <a:t>Money</a:t>
            </a:r>
            <a:r>
              <a:rPr lang="en-US" sz="1900" dirty="0"/>
              <a:t>: </a:t>
            </a:r>
            <a:endParaRPr lang="en-US" sz="1900" dirty="0" smtClean="0"/>
          </a:p>
          <a:p>
            <a:pPr lvl="1"/>
            <a:r>
              <a:rPr lang="en-US" sz="1900" dirty="0" smtClean="0"/>
              <a:t>A </a:t>
            </a:r>
            <a:r>
              <a:rPr lang="en-US" sz="1900" dirty="0"/>
              <a:t>cancelled check</a:t>
            </a:r>
            <a:r>
              <a:rPr lang="en-US" sz="1900" dirty="0" smtClean="0"/>
              <a:t>.</a:t>
            </a:r>
          </a:p>
          <a:p>
            <a:pPr lvl="1"/>
            <a:r>
              <a:rPr lang="en-US" sz="1900" dirty="0" smtClean="0"/>
              <a:t>A receipt from </a:t>
            </a:r>
            <a:r>
              <a:rPr lang="en-US" sz="1900" dirty="0" err="1" smtClean="0"/>
              <a:t>donee</a:t>
            </a:r>
            <a:r>
              <a:rPr lang="en-US" sz="1900" dirty="0" smtClean="0"/>
              <a:t>…</a:t>
            </a:r>
          </a:p>
          <a:p>
            <a:pPr lvl="1"/>
            <a:r>
              <a:rPr lang="en-US" sz="1900" dirty="0" smtClean="0"/>
              <a:t>…other reliable written records showing the name of the </a:t>
            </a:r>
            <a:r>
              <a:rPr lang="en-US" sz="1900" dirty="0" err="1" smtClean="0"/>
              <a:t>donee</a:t>
            </a:r>
            <a:r>
              <a:rPr lang="en-US" sz="1900" dirty="0" smtClean="0"/>
              <a:t>, the date of the contribution, the amount of the contribution, and a statement that no good or services were provided.</a:t>
            </a:r>
            <a:endParaRPr lang="en-US" sz="1900" dirty="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a:t>
            </a:fld>
            <a:endParaRPr lang="en-US"/>
          </a:p>
        </p:txBody>
      </p:sp>
    </p:spTree>
    <p:extLst>
      <p:ext uri="{BB962C8B-B14F-4D97-AF65-F5344CB8AC3E}">
        <p14:creationId xmlns:p14="http://schemas.microsoft.com/office/powerpoint/2010/main" val="38925097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a:t>Conservation Easement</a:t>
            </a:r>
            <a:r>
              <a:rPr lang="en-US" sz="2800" b="1" i="1" u="sng" dirty="0"/>
              <a:t>—Qualified </a:t>
            </a:r>
            <a:r>
              <a:rPr lang="en-US" sz="2800" b="1" i="1" u="sng" dirty="0" smtClean="0"/>
              <a:t>Appraisal</a:t>
            </a:r>
            <a:endParaRPr lang="en-US" sz="2800" dirty="0"/>
          </a:p>
        </p:txBody>
      </p:sp>
      <p:sp>
        <p:nvSpPr>
          <p:cNvPr id="3" name="Content Placeholder 2"/>
          <p:cNvSpPr>
            <a:spLocks noGrp="1"/>
          </p:cNvSpPr>
          <p:nvPr>
            <p:ph idx="1"/>
          </p:nvPr>
        </p:nvSpPr>
        <p:spPr>
          <a:xfrm>
            <a:off x="457200" y="1371600"/>
            <a:ext cx="8229600" cy="4525963"/>
          </a:xfrm>
        </p:spPr>
        <p:txBody>
          <a:bodyPr>
            <a:normAutofit fontScale="70000" lnSpcReduction="20000"/>
          </a:bodyPr>
          <a:lstStyle/>
          <a:p>
            <a:pPr marL="0" indent="0">
              <a:buNone/>
            </a:pPr>
            <a:r>
              <a:rPr lang="en-US" sz="2600" b="1" i="1" dirty="0"/>
              <a:t>Irby v. Commissioner</a:t>
            </a:r>
            <a:r>
              <a:rPr lang="en-US" sz="2600" b="1" dirty="0"/>
              <a:t> </a:t>
            </a:r>
            <a:r>
              <a:rPr lang="en-US" sz="2600" dirty="0"/>
              <a:t>(</a:t>
            </a:r>
            <a:r>
              <a:rPr lang="en-US" sz="2600" dirty="0" smtClean="0"/>
              <a:t>Cont.)</a:t>
            </a:r>
            <a:endParaRPr lang="en-US" sz="2600" dirty="0"/>
          </a:p>
          <a:p>
            <a:pPr marL="0" indent="0">
              <a:spcBef>
                <a:spcPts val="1200"/>
              </a:spcBef>
              <a:buNone/>
            </a:pPr>
            <a:r>
              <a:rPr lang="en-US" sz="2900" dirty="0" smtClean="0"/>
              <a:t>After reviewing </a:t>
            </a:r>
            <a:r>
              <a:rPr lang="en-US" sz="2900" dirty="0"/>
              <a:t>Code §170(f)(8)(B), </a:t>
            </a:r>
            <a:r>
              <a:rPr lang="en-US" sz="2900" dirty="0" smtClean="0"/>
              <a:t>the Court found that, c</a:t>
            </a:r>
            <a:r>
              <a:rPr lang="en-US" sz="2900" dirty="0" smtClean="0"/>
              <a:t>ollectively</a:t>
            </a:r>
            <a:r>
              <a:rPr lang="en-US" sz="2900" dirty="0"/>
              <a:t>, the aforementioned </a:t>
            </a:r>
            <a:r>
              <a:rPr lang="en-US" sz="2900" dirty="0" smtClean="0"/>
              <a:t>documents disclosed:  </a:t>
            </a:r>
            <a:r>
              <a:rPr lang="en-US" sz="2900" dirty="0"/>
              <a:t>(1) the description of the easement </a:t>
            </a:r>
            <a:r>
              <a:rPr lang="en-US" sz="2900" dirty="0" smtClean="0"/>
              <a:t>parcels; </a:t>
            </a:r>
            <a:r>
              <a:rPr lang="en-US" sz="2900" dirty="0"/>
              <a:t>(2) the amount of cash the </a:t>
            </a:r>
            <a:r>
              <a:rPr lang="en-US" sz="2900" dirty="0" err="1" smtClean="0"/>
              <a:t>Donee</a:t>
            </a:r>
            <a:r>
              <a:rPr lang="en-US" sz="2900" dirty="0" smtClean="0"/>
              <a:t> </a:t>
            </a:r>
            <a:r>
              <a:rPr lang="en-US" sz="2900" dirty="0"/>
              <a:t>provided in consideration for the </a:t>
            </a:r>
            <a:r>
              <a:rPr lang="en-US" sz="2900" dirty="0" smtClean="0"/>
              <a:t>easements; </a:t>
            </a:r>
            <a:r>
              <a:rPr lang="en-US" sz="2900" dirty="0"/>
              <a:t>and (3) that </a:t>
            </a:r>
            <a:r>
              <a:rPr lang="en-US" sz="2900" dirty="0" err="1"/>
              <a:t>Donee</a:t>
            </a:r>
            <a:r>
              <a:rPr lang="en-US" sz="2900" dirty="0"/>
              <a:t> would provide services to support and maintain the easements</a:t>
            </a:r>
            <a:r>
              <a:rPr lang="en-US" sz="2900" dirty="0" smtClean="0"/>
              <a:t>.  I.e., they satisfied the </a:t>
            </a:r>
            <a:r>
              <a:rPr lang="en-US" sz="2900" i="1" dirty="0"/>
              <a:t>contemporaneous written </a:t>
            </a:r>
            <a:r>
              <a:rPr lang="en-US" sz="2900" i="1" dirty="0" smtClean="0"/>
              <a:t>acknowledgement </a:t>
            </a:r>
            <a:r>
              <a:rPr lang="en-US" sz="2900" dirty="0" smtClean="0"/>
              <a:t>requirement of </a:t>
            </a:r>
            <a:r>
              <a:rPr lang="en-US" sz="2900" dirty="0"/>
              <a:t>Code §170(f)(8)(B</a:t>
            </a:r>
            <a:r>
              <a:rPr lang="en-US" sz="2900" dirty="0" smtClean="0"/>
              <a:t>).</a:t>
            </a:r>
            <a:endParaRPr lang="en-US" sz="2900" dirty="0"/>
          </a:p>
          <a:p>
            <a:pPr marL="0" indent="0">
              <a:spcBef>
                <a:spcPts val="1200"/>
              </a:spcBef>
              <a:buNone/>
            </a:pPr>
            <a:r>
              <a:rPr lang="en-US" sz="2900" dirty="0"/>
              <a:t>In response to the </a:t>
            </a:r>
            <a:r>
              <a:rPr lang="en-US" sz="2900" b="1" dirty="0"/>
              <a:t>IRS argument </a:t>
            </a:r>
            <a:r>
              <a:rPr lang="en-US" sz="2900" dirty="0"/>
              <a:t>that none of the documents, individually, contains sufficient information to constitute a </a:t>
            </a:r>
            <a:r>
              <a:rPr lang="en-US" sz="2900" i="1" dirty="0"/>
              <a:t>contemporaneous written </a:t>
            </a:r>
            <a:r>
              <a:rPr lang="en-US" sz="2900" i="1" dirty="0" smtClean="0"/>
              <a:t>acknowledgment,</a:t>
            </a:r>
            <a:endParaRPr lang="en-US" sz="2900" dirty="0"/>
          </a:p>
          <a:p>
            <a:pPr marL="0" indent="0">
              <a:spcBef>
                <a:spcPts val="1200"/>
              </a:spcBef>
              <a:buNone/>
            </a:pPr>
            <a:r>
              <a:rPr lang="en-US" sz="2900" b="1" u="sng" dirty="0"/>
              <a:t>Held</a:t>
            </a:r>
            <a:r>
              <a:rPr lang="en-US" sz="2900" b="1" dirty="0"/>
              <a:t>:</a:t>
            </a:r>
            <a:r>
              <a:rPr lang="en-US" sz="2900" dirty="0"/>
              <a:t> We have not found any authority to indicate that the </a:t>
            </a:r>
            <a:r>
              <a:rPr lang="en-US" sz="2900" i="1" dirty="0"/>
              <a:t>contemporaneous written acknowledgment</a:t>
            </a:r>
            <a:r>
              <a:rPr lang="en-US" sz="2900" dirty="0"/>
              <a:t> may not be made up of a series of documents.  Thus, we find that, collectively, the documents provided constitute a </a:t>
            </a:r>
            <a:r>
              <a:rPr lang="en-US" sz="2900" i="1" dirty="0"/>
              <a:t>contemporaneous written acknowledgment</a:t>
            </a:r>
            <a:r>
              <a:rPr lang="en-US" sz="2900" dirty="0"/>
              <a:t>.</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40</a:t>
            </a:fld>
            <a:endParaRPr lang="en-US"/>
          </a:p>
        </p:txBody>
      </p:sp>
    </p:spTree>
    <p:extLst>
      <p:ext uri="{BB962C8B-B14F-4D97-AF65-F5344CB8AC3E}">
        <p14:creationId xmlns:p14="http://schemas.microsoft.com/office/powerpoint/2010/main" val="38965566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dirty="0" smtClean="0"/>
              <a:t>					</a:t>
            </a:r>
            <a:r>
              <a:rPr lang="en-US" sz="1800" i="1" dirty="0" smtClean="0">
                <a:latin typeface="+mn-lt"/>
              </a:rPr>
              <a:t>(2004/2011)</a:t>
            </a:r>
            <a:br>
              <a:rPr lang="en-US" sz="1800" i="1" dirty="0" smtClean="0">
                <a:latin typeface="+mn-lt"/>
              </a:rPr>
            </a:br>
            <a:r>
              <a:rPr lang="en-US" b="1" u="sng" dirty="0" smtClean="0"/>
              <a:t>Conservation Easement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i="1" dirty="0" err="1"/>
              <a:t>DiDonato</a:t>
            </a:r>
            <a:r>
              <a:rPr lang="en-US" b="1" i="1" dirty="0"/>
              <a:t> v. Commissioner</a:t>
            </a:r>
            <a:r>
              <a:rPr lang="en-US" dirty="0"/>
              <a:t> – T.C. Memo. 2011-153 (June 29, 2011). </a:t>
            </a:r>
          </a:p>
          <a:p>
            <a:pPr marL="0" indent="0">
              <a:spcBef>
                <a:spcPts val="1200"/>
              </a:spcBef>
              <a:buNone/>
            </a:pPr>
            <a:r>
              <a:rPr lang="en-US" dirty="0" smtClean="0"/>
              <a:t>Taxpayer </a:t>
            </a:r>
            <a:r>
              <a:rPr lang="en-US" dirty="0"/>
              <a:t>contributed a land conservation easement claiming a charitable deduction on his 2004 tax return.  The charitable contribution arose from a settlement of a lawsuit initiated by Taxpayer against the </a:t>
            </a:r>
            <a:r>
              <a:rPr lang="en-US" dirty="0" err="1"/>
              <a:t>Donee</a:t>
            </a:r>
            <a:r>
              <a:rPr lang="en-US" dirty="0"/>
              <a:t>.  While the Memorandum of Settlement was entered into in 2004, the actual conveyance of the property required receipt of the statutory and regulatory approvals </a:t>
            </a:r>
            <a:r>
              <a:rPr lang="en-US" dirty="0" smtClean="0"/>
              <a:t>which were </a:t>
            </a:r>
            <a:r>
              <a:rPr lang="en-US" dirty="0"/>
              <a:t>not granted until 2007.  </a:t>
            </a:r>
            <a:endParaRPr lang="en-US" dirty="0" smtClean="0"/>
          </a:p>
          <a:p>
            <a:pPr marL="0" indent="0">
              <a:spcBef>
                <a:spcPts val="1200"/>
              </a:spcBef>
              <a:buNone/>
            </a:pPr>
            <a:r>
              <a:rPr lang="en-US" b="1" u="sng" dirty="0" smtClean="0"/>
              <a:t>Held</a:t>
            </a:r>
            <a:r>
              <a:rPr lang="en-US" b="1" dirty="0" smtClean="0"/>
              <a:t>:</a:t>
            </a:r>
            <a:r>
              <a:rPr lang="en-US" dirty="0" smtClean="0"/>
              <a:t> </a:t>
            </a:r>
            <a:r>
              <a:rPr lang="en-US" dirty="0"/>
              <a:t>Mr. </a:t>
            </a:r>
            <a:r>
              <a:rPr lang="en-US" dirty="0" err="1"/>
              <a:t>DiDonato’s</a:t>
            </a:r>
            <a:r>
              <a:rPr lang="en-US" dirty="0"/>
              <a:t> “obligation to transfer those rights had not yet matured [as of 2004] and </a:t>
            </a:r>
            <a:r>
              <a:rPr lang="en-US" dirty="0" smtClean="0"/>
              <a:t>was </a:t>
            </a:r>
            <a:r>
              <a:rPr lang="en-US" dirty="0"/>
              <a:t>not certain to do so.” Accordingly, “the settlement agreement does not qualify as a contemporaneous written acknowledgement within the meaning of section 170(f)(8)(A).”</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41</a:t>
            </a:fld>
            <a:endParaRPr lang="en-US"/>
          </a:p>
        </p:txBody>
      </p:sp>
    </p:spTree>
    <p:extLst>
      <p:ext uri="{BB962C8B-B14F-4D97-AF65-F5344CB8AC3E}">
        <p14:creationId xmlns:p14="http://schemas.microsoft.com/office/powerpoint/2010/main" val="2245046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Conservation </a:t>
            </a:r>
            <a:r>
              <a:rPr lang="en-US" b="1" u="sng" dirty="0" smtClean="0"/>
              <a:t>Easement</a:t>
            </a:r>
            <a:endParaRPr lang="en-US" dirty="0"/>
          </a:p>
        </p:txBody>
      </p:sp>
      <p:sp>
        <p:nvSpPr>
          <p:cNvPr id="3" name="Content Placeholder 2"/>
          <p:cNvSpPr>
            <a:spLocks noGrp="1"/>
          </p:cNvSpPr>
          <p:nvPr>
            <p:ph idx="1"/>
          </p:nvPr>
        </p:nvSpPr>
        <p:spPr>
          <a:xfrm>
            <a:off x="457200" y="1447800"/>
            <a:ext cx="8229600" cy="4525963"/>
          </a:xfrm>
        </p:spPr>
        <p:txBody>
          <a:bodyPr>
            <a:normAutofit fontScale="47500" lnSpcReduction="20000"/>
          </a:bodyPr>
          <a:lstStyle/>
          <a:p>
            <a:pPr marL="0" indent="0">
              <a:buNone/>
            </a:pPr>
            <a:r>
              <a:rPr lang="en-US" sz="4200" b="1" i="1" dirty="0"/>
              <a:t>Carpenter v. </a:t>
            </a:r>
            <a:r>
              <a:rPr lang="en-US" sz="4200" b="1" i="1" dirty="0" smtClean="0"/>
              <a:t>Commissioner</a:t>
            </a:r>
            <a:r>
              <a:rPr lang="en-US" sz="4200" i="1" dirty="0" smtClean="0"/>
              <a:t>, </a:t>
            </a:r>
            <a:r>
              <a:rPr lang="en-US" sz="4200" dirty="0" err="1" smtClean="0"/>
              <a:t>T.C</a:t>
            </a:r>
            <a:r>
              <a:rPr lang="en-US" sz="4200" dirty="0"/>
              <a:t>. Memo. </a:t>
            </a:r>
            <a:r>
              <a:rPr lang="en-US" sz="4200" dirty="0" smtClean="0"/>
              <a:t>2012-1 (Jan</a:t>
            </a:r>
            <a:r>
              <a:rPr lang="en-US" sz="4200" dirty="0"/>
              <a:t>. 3, 2012).</a:t>
            </a:r>
          </a:p>
          <a:p>
            <a:pPr marL="0" indent="0">
              <a:spcBef>
                <a:spcPts val="1200"/>
              </a:spcBef>
              <a:buNone/>
            </a:pPr>
            <a:r>
              <a:rPr lang="en-US" sz="3600" dirty="0" smtClean="0"/>
              <a:t>Virtually </a:t>
            </a:r>
            <a:r>
              <a:rPr lang="en-US" sz="3600" dirty="0"/>
              <a:t>identical to the deeds in </a:t>
            </a:r>
            <a:r>
              <a:rPr lang="en-US" sz="3600" i="1" dirty="0"/>
              <a:t>Kaufman, Lord</a:t>
            </a:r>
            <a:r>
              <a:rPr lang="en-US" sz="3600" dirty="0"/>
              <a:t> and </a:t>
            </a:r>
            <a:r>
              <a:rPr lang="en-US" sz="3600" i="1" dirty="0" err="1"/>
              <a:t>Friedburg</a:t>
            </a:r>
            <a:r>
              <a:rPr lang="en-US" sz="3600" i="1" dirty="0"/>
              <a:t>,</a:t>
            </a:r>
            <a:r>
              <a:rPr lang="en-US" sz="3600" dirty="0"/>
              <a:t> </a:t>
            </a:r>
            <a:r>
              <a:rPr lang="en-US" sz="3600" dirty="0" smtClean="0"/>
              <a:t>the conservation easement deeds at issue contained </a:t>
            </a:r>
            <a:r>
              <a:rPr lang="en-US" sz="3600" dirty="0"/>
              <a:t>the following clause regarding extinguishment:</a:t>
            </a:r>
          </a:p>
          <a:p>
            <a:pPr lvl="1">
              <a:spcBef>
                <a:spcPts val="1200"/>
              </a:spcBef>
            </a:pPr>
            <a:r>
              <a:rPr lang="en-US" sz="3600" dirty="0" smtClean="0"/>
              <a:t>Extinguishment </a:t>
            </a:r>
            <a:r>
              <a:rPr lang="en-US" sz="3600" dirty="0"/>
              <a:t>- If circumstances arise in the future . . . that render the purpose of this </a:t>
            </a:r>
            <a:r>
              <a:rPr lang="en-US" sz="3600" dirty="0" smtClean="0"/>
              <a:t>Conservation </a:t>
            </a:r>
            <a:r>
              <a:rPr lang="en-US" sz="3600" dirty="0"/>
              <a:t>Easement impossible to accomplish, this Conservation Easement can be terminated or extinguished, . . . in whole or in part, by judicial proceedings, </a:t>
            </a:r>
            <a:r>
              <a:rPr lang="en-US" sz="3600" u="sng" dirty="0"/>
              <a:t>or by mutual written agreement of both parties</a:t>
            </a:r>
            <a:r>
              <a:rPr lang="en-US" sz="3600" dirty="0"/>
              <a:t>, provided no other parties will be impacted and no laws or regulations are violated by such termination. * * * [Emphasis added by the Court</a:t>
            </a:r>
            <a:r>
              <a:rPr lang="en-US" sz="3600" dirty="0" smtClean="0"/>
              <a:t>.]</a:t>
            </a:r>
            <a:endParaRPr lang="en-US" sz="3600" dirty="0"/>
          </a:p>
          <a:p>
            <a:pPr marL="0" indent="0">
              <a:spcBef>
                <a:spcPts val="1200"/>
              </a:spcBef>
              <a:buNone/>
            </a:pPr>
            <a:r>
              <a:rPr lang="en-US" sz="3600" dirty="0" smtClean="0"/>
              <a:t>As </a:t>
            </a:r>
            <a:r>
              <a:rPr lang="en-US" sz="3600" dirty="0"/>
              <a:t>in </a:t>
            </a:r>
            <a:r>
              <a:rPr lang="en-US" sz="3600" i="1" dirty="0"/>
              <a:t>Kaufman,</a:t>
            </a:r>
            <a:r>
              <a:rPr lang="en-US" sz="3600" dirty="0"/>
              <a:t> the Tax Court determined that the conservation easement at issue failed to comply with the “enforceability in perpetuity” requirements under the </a:t>
            </a:r>
            <a:r>
              <a:rPr lang="en-US" sz="3600" dirty="0" err="1"/>
              <a:t>Regs</a:t>
            </a:r>
            <a:r>
              <a:rPr lang="en-US" sz="3600" dirty="0"/>
              <a:t>. </a:t>
            </a:r>
          </a:p>
          <a:p>
            <a:pPr marL="0" indent="0">
              <a:spcBef>
                <a:spcPts val="1200"/>
              </a:spcBef>
              <a:buNone/>
            </a:pPr>
            <a:r>
              <a:rPr lang="en-US" sz="3600" dirty="0" smtClean="0"/>
              <a:t>Because </a:t>
            </a:r>
            <a:r>
              <a:rPr lang="en-US" sz="3600" dirty="0"/>
              <a:t>the deeds allowed the parties to extinguish the conservation easements by “mutual </a:t>
            </a:r>
            <a:r>
              <a:rPr lang="en-US" sz="3600" dirty="0" smtClean="0"/>
              <a:t>agreement” (i.e., the easements were not protected in perpetuity), </a:t>
            </a:r>
            <a:r>
              <a:rPr lang="en-US" sz="3600" i="1" dirty="0" smtClean="0"/>
              <a:t>Carpenter</a:t>
            </a:r>
            <a:r>
              <a:rPr lang="en-US" sz="3600" dirty="0" smtClean="0"/>
              <a:t> </a:t>
            </a:r>
            <a:r>
              <a:rPr lang="en-US" sz="3600" dirty="0"/>
              <a:t>suggests that the </a:t>
            </a:r>
            <a:r>
              <a:rPr lang="en-US" sz="3600" u="sng" dirty="0"/>
              <a:t>language in the contract is critical</a:t>
            </a:r>
            <a:r>
              <a:rPr lang="en-US" sz="3600" dirty="0"/>
              <a:t> in the structuring of an easement donation that will pass IRS scrutiny and hold up in </a:t>
            </a:r>
            <a:r>
              <a:rPr lang="en-US" sz="3600" dirty="0" smtClean="0"/>
              <a:t>court.—While the </a:t>
            </a:r>
            <a:r>
              <a:rPr lang="en-US" sz="3600" dirty="0"/>
              <a:t>Taxpayers’ donation in </a:t>
            </a:r>
            <a:r>
              <a:rPr lang="en-US" sz="3600" i="1" dirty="0"/>
              <a:t>Carpenter</a:t>
            </a:r>
            <a:r>
              <a:rPr lang="en-US" sz="3600" dirty="0"/>
              <a:t> was a qualified easement in use, and </a:t>
            </a:r>
            <a:r>
              <a:rPr lang="en-US" sz="3600" dirty="0" smtClean="0"/>
              <a:t>it was donated </a:t>
            </a:r>
            <a:r>
              <a:rPr lang="en-US" sz="3600" dirty="0"/>
              <a:t>to a qualified organization, because the “</a:t>
            </a:r>
            <a:r>
              <a:rPr lang="en-US" sz="3600" i="1" dirty="0"/>
              <a:t>protection in perpetuity</a:t>
            </a:r>
            <a:r>
              <a:rPr lang="en-US" sz="3600" dirty="0"/>
              <a:t>” test was not met, the deduction failed.</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42</a:t>
            </a:fld>
            <a:endParaRPr lang="en-US"/>
          </a:p>
        </p:txBody>
      </p:sp>
    </p:spTree>
    <p:extLst>
      <p:ext uri="{BB962C8B-B14F-4D97-AF65-F5344CB8AC3E}">
        <p14:creationId xmlns:p14="http://schemas.microsoft.com/office/powerpoint/2010/main" val="42157799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Façade Easement; </a:t>
            </a:r>
            <a:r>
              <a:rPr lang="en-US" b="1" u="sng" dirty="0" smtClean="0"/>
              <a:t>Substantiation &amp; Penalties</a:t>
            </a:r>
            <a:endParaRPr lang="en-US" dirty="0"/>
          </a:p>
        </p:txBody>
      </p:sp>
      <p:sp>
        <p:nvSpPr>
          <p:cNvPr id="3" name="Content Placeholder 2"/>
          <p:cNvSpPr>
            <a:spLocks noGrp="1"/>
          </p:cNvSpPr>
          <p:nvPr>
            <p:ph idx="1"/>
          </p:nvPr>
        </p:nvSpPr>
        <p:spPr>
          <a:xfrm>
            <a:off x="533400" y="1600200"/>
            <a:ext cx="8229600" cy="4525963"/>
          </a:xfrm>
        </p:spPr>
        <p:txBody>
          <a:bodyPr>
            <a:normAutofit fontScale="55000" lnSpcReduction="20000"/>
          </a:bodyPr>
          <a:lstStyle/>
          <a:p>
            <a:pPr marL="0" indent="0">
              <a:buNone/>
            </a:pPr>
            <a:r>
              <a:rPr lang="en-US" sz="3600" b="1" i="1" dirty="0" err="1"/>
              <a:t>Schrimsher</a:t>
            </a:r>
            <a:r>
              <a:rPr lang="en-US" sz="3600" b="1" i="1" dirty="0"/>
              <a:t> v. </a:t>
            </a:r>
            <a:r>
              <a:rPr lang="en-US" sz="3600" b="1" i="1" dirty="0" smtClean="0"/>
              <a:t>Commissioner</a:t>
            </a:r>
            <a:r>
              <a:rPr lang="en-US" sz="3600" dirty="0" smtClean="0"/>
              <a:t>, </a:t>
            </a:r>
            <a:r>
              <a:rPr lang="en-US" sz="3600" dirty="0" err="1" smtClean="0"/>
              <a:t>T.C</a:t>
            </a:r>
            <a:r>
              <a:rPr lang="en-US" sz="3600" dirty="0" smtClean="0"/>
              <a:t>. Memo 2011-71 (2011).</a:t>
            </a:r>
            <a:endParaRPr lang="en-US" sz="3600" dirty="0"/>
          </a:p>
          <a:p>
            <a:pPr marL="0" indent="0">
              <a:buNone/>
            </a:pPr>
            <a:r>
              <a:rPr lang="en-US" sz="3300" dirty="0"/>
              <a:t> </a:t>
            </a:r>
          </a:p>
          <a:p>
            <a:pPr marL="0" indent="0">
              <a:buNone/>
            </a:pPr>
            <a:r>
              <a:rPr lang="en-US" sz="3300" dirty="0" smtClean="0"/>
              <a:t>The </a:t>
            </a:r>
            <a:r>
              <a:rPr lang="en-US" sz="3300" dirty="0"/>
              <a:t>Taxpayer made a charitable contribution of a façade easement valued at $705,000.  The primary issue concerned language </a:t>
            </a:r>
            <a:r>
              <a:rPr lang="en-US" sz="3300" dirty="0" smtClean="0"/>
              <a:t>in </a:t>
            </a:r>
            <a:r>
              <a:rPr lang="en-US" sz="3300" dirty="0"/>
              <a:t>the Easement Agreement which stated, </a:t>
            </a:r>
            <a:r>
              <a:rPr lang="en-US" sz="3300" dirty="0" smtClean="0"/>
              <a:t>“…for </a:t>
            </a:r>
            <a:r>
              <a:rPr lang="en-US" sz="3300" dirty="0"/>
              <a:t>and in consideration of the sum of TEN DOLLARS, plus other good and valuable consideration ....”  According to the Taxpayer, this language was “typical boilerplate” which should be </a:t>
            </a:r>
            <a:r>
              <a:rPr lang="en-US" sz="3300" dirty="0" smtClean="0"/>
              <a:t>disregarded (because it is not in accord with the </a:t>
            </a:r>
            <a:r>
              <a:rPr lang="en-US" sz="3300" i="1" dirty="0" smtClean="0"/>
              <a:t>contemporaneous written acknowledgment</a:t>
            </a:r>
            <a:r>
              <a:rPr lang="en-US" sz="3300" dirty="0" smtClean="0"/>
              <a:t> of </a:t>
            </a:r>
            <a:r>
              <a:rPr lang="en-US" sz="3300" dirty="0"/>
              <a:t>Code §170(f)(8</a:t>
            </a:r>
            <a:r>
              <a:rPr lang="en-US" sz="3300" dirty="0" smtClean="0"/>
              <a:t>)).</a:t>
            </a:r>
            <a:endParaRPr lang="en-US" sz="3300" dirty="0"/>
          </a:p>
          <a:p>
            <a:pPr marL="0" indent="0">
              <a:buNone/>
            </a:pPr>
            <a:endParaRPr lang="en-US" sz="3300" dirty="0"/>
          </a:p>
          <a:p>
            <a:pPr marL="0" indent="0">
              <a:buNone/>
            </a:pPr>
            <a:r>
              <a:rPr lang="en-US" sz="3300" dirty="0" smtClean="0"/>
              <a:t>Although </a:t>
            </a:r>
            <a:r>
              <a:rPr lang="en-US" sz="3300" dirty="0"/>
              <a:t>the Court recognized that, in some situations an exception may apply, it noted that the Taxpayer did not raise “any issue as to the applicability of any exception to the </a:t>
            </a:r>
            <a:r>
              <a:rPr lang="en-US" sz="3300" i="1" dirty="0"/>
              <a:t>contemporaneous written acknowledgment</a:t>
            </a:r>
            <a:r>
              <a:rPr lang="en-US" sz="3300" dirty="0"/>
              <a:t> of </a:t>
            </a:r>
            <a:r>
              <a:rPr lang="en-US" sz="3300" dirty="0" smtClean="0"/>
              <a:t>Code §170(f</a:t>
            </a:r>
            <a:r>
              <a:rPr lang="en-US" sz="3300" dirty="0"/>
              <a:t>)(8).</a:t>
            </a:r>
          </a:p>
          <a:p>
            <a:pPr marL="0" indent="0">
              <a:buNone/>
            </a:pPr>
            <a:r>
              <a:rPr lang="en-US" sz="3300" dirty="0"/>
              <a:t> </a:t>
            </a:r>
          </a:p>
          <a:p>
            <a:r>
              <a:rPr lang="en-US" sz="3300" dirty="0" smtClean="0"/>
              <a:t>Not </a:t>
            </a:r>
            <a:r>
              <a:rPr lang="en-US" sz="3300" dirty="0"/>
              <a:t>only was the Taxpayer’s deduction disallowed, but it appears that the Taxpayer was also subject to a </a:t>
            </a:r>
            <a:r>
              <a:rPr lang="en-US" sz="3300" dirty="0" smtClean="0"/>
              <a:t>20% accuracy-related </a:t>
            </a:r>
            <a:r>
              <a:rPr lang="en-US" sz="3300" dirty="0"/>
              <a:t>penalty under </a:t>
            </a:r>
            <a:r>
              <a:rPr lang="en-US" sz="3300" dirty="0" smtClean="0"/>
              <a:t>Code §6662(a</a:t>
            </a:r>
            <a:r>
              <a:rPr lang="en-US" sz="3300" dirty="0"/>
              <a:t>) for “negligence or disregard of rules or regulations.”</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43</a:t>
            </a:fld>
            <a:endParaRPr lang="en-US"/>
          </a:p>
        </p:txBody>
      </p:sp>
    </p:spTree>
    <p:extLst>
      <p:ext uri="{BB962C8B-B14F-4D97-AF65-F5344CB8AC3E}">
        <p14:creationId xmlns:p14="http://schemas.microsoft.com/office/powerpoint/2010/main" val="20716532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Conservation </a:t>
            </a:r>
            <a:r>
              <a:rPr lang="en-US" b="1" u="sng" dirty="0" smtClean="0"/>
              <a:t>Easement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i="1" dirty="0" err="1"/>
              <a:t>Averyt</a:t>
            </a:r>
            <a:r>
              <a:rPr lang="en-US" b="1" i="1" dirty="0"/>
              <a:t> et al, v. Commissioner</a:t>
            </a:r>
            <a:r>
              <a:rPr lang="en-US" i="1" dirty="0"/>
              <a:t>, </a:t>
            </a:r>
            <a:r>
              <a:rPr lang="en-US" dirty="0"/>
              <a:t>T.C. Memo 2012-198</a:t>
            </a:r>
            <a:r>
              <a:rPr lang="en-US" dirty="0" smtClean="0"/>
              <a:t>.  (2012)</a:t>
            </a:r>
            <a:endParaRPr lang="en-US" dirty="0"/>
          </a:p>
          <a:p>
            <a:pPr marL="0" indent="0">
              <a:spcBef>
                <a:spcPts val="1200"/>
              </a:spcBef>
              <a:buNone/>
            </a:pPr>
            <a:r>
              <a:rPr lang="en-US" dirty="0" smtClean="0"/>
              <a:t>Taxpayers </a:t>
            </a:r>
            <a:r>
              <a:rPr lang="en-US" dirty="0"/>
              <a:t>donated a conservation easement.  Upon receipt of the conservation easement, the </a:t>
            </a:r>
            <a:r>
              <a:rPr lang="en-US" dirty="0" err="1"/>
              <a:t>donee</a:t>
            </a:r>
            <a:r>
              <a:rPr lang="en-US" dirty="0"/>
              <a:t> </a:t>
            </a:r>
            <a:r>
              <a:rPr lang="en-US" dirty="0" smtClean="0"/>
              <a:t>sent </a:t>
            </a:r>
            <a:r>
              <a:rPr lang="en-US" dirty="0"/>
              <a:t>a letter acknowledging receipt of the easement and stated that they would be sending a “pen and pendant.”  The letter failed to provide a “good faith estimate” of the value of the pen and pendant, neither of which was ever sent. </a:t>
            </a:r>
          </a:p>
          <a:p>
            <a:pPr marL="0" indent="0">
              <a:spcBef>
                <a:spcPts val="1200"/>
              </a:spcBef>
              <a:buNone/>
            </a:pPr>
            <a:r>
              <a:rPr lang="en-US" dirty="0" smtClean="0"/>
              <a:t>The </a:t>
            </a:r>
            <a:r>
              <a:rPr lang="en-US" dirty="0"/>
              <a:t>Tax Court rejected the taxpayer’s contention the requirements of </a:t>
            </a:r>
            <a:r>
              <a:rPr lang="en-US" dirty="0" smtClean="0"/>
              <a:t>Code §170 </a:t>
            </a:r>
            <a:r>
              <a:rPr lang="en-US" dirty="0"/>
              <a:t>should be disregarded because the pen and pendant were of nominal value.  However, after reviewing the </a:t>
            </a:r>
            <a:r>
              <a:rPr lang="en-US" dirty="0" smtClean="0"/>
              <a:t>deed, the </a:t>
            </a:r>
            <a:r>
              <a:rPr lang="en-US" dirty="0"/>
              <a:t>court </a:t>
            </a:r>
            <a:r>
              <a:rPr lang="en-US" dirty="0" smtClean="0"/>
              <a:t>concluded:</a:t>
            </a:r>
          </a:p>
          <a:p>
            <a:pPr marL="0" indent="0">
              <a:spcBef>
                <a:spcPts val="1200"/>
              </a:spcBef>
              <a:buNone/>
            </a:pPr>
            <a:r>
              <a:rPr lang="en-US" dirty="0" smtClean="0"/>
              <a:t>(1) the </a:t>
            </a:r>
            <a:r>
              <a:rPr lang="en-US" dirty="0"/>
              <a:t>“pen and pendant” was an unconditional gift because no consideration was received in exchange for them; </a:t>
            </a:r>
            <a:r>
              <a:rPr lang="en-US" dirty="0" smtClean="0"/>
              <a:t>and</a:t>
            </a:r>
          </a:p>
          <a:p>
            <a:pPr marL="0" indent="0">
              <a:spcBef>
                <a:spcPts val="1200"/>
              </a:spcBef>
              <a:buNone/>
            </a:pPr>
            <a:r>
              <a:rPr lang="en-US" dirty="0" smtClean="0"/>
              <a:t>(</a:t>
            </a:r>
            <a:r>
              <a:rPr lang="en-US" dirty="0"/>
              <a:t>2) because the conservation deed constituted the entire agreement between the parties, </a:t>
            </a:r>
            <a:r>
              <a:rPr lang="en-US" dirty="0" smtClean="0"/>
              <a:t>it satisfied </a:t>
            </a:r>
            <a:r>
              <a:rPr lang="en-US" dirty="0"/>
              <a:t>the substantiation requirements of </a:t>
            </a:r>
            <a:r>
              <a:rPr lang="en-US" dirty="0" smtClean="0"/>
              <a:t>Code §170(f</a:t>
            </a:r>
            <a:r>
              <a:rPr lang="en-US" dirty="0"/>
              <a:t>)(8).</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44</a:t>
            </a:fld>
            <a:endParaRPr lang="en-US"/>
          </a:p>
        </p:txBody>
      </p:sp>
    </p:spTree>
    <p:extLst>
      <p:ext uri="{BB962C8B-B14F-4D97-AF65-F5344CB8AC3E}">
        <p14:creationId xmlns:p14="http://schemas.microsoft.com/office/powerpoint/2010/main" val="29599032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Conservation </a:t>
            </a:r>
            <a:r>
              <a:rPr lang="en-US" b="1" u="sng" dirty="0" smtClean="0"/>
              <a:t>Easement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2800" b="1" i="1" dirty="0" err="1"/>
              <a:t>Crimi</a:t>
            </a:r>
            <a:r>
              <a:rPr lang="en-US" sz="2800" b="1" i="1" dirty="0"/>
              <a:t> v. </a:t>
            </a:r>
            <a:r>
              <a:rPr lang="en-US" sz="2800" b="1" i="1" dirty="0" smtClean="0"/>
              <a:t>Commissioner,</a:t>
            </a:r>
            <a:r>
              <a:rPr lang="en-US" sz="2800" i="1" dirty="0" smtClean="0"/>
              <a:t> </a:t>
            </a:r>
            <a:r>
              <a:rPr lang="en-US" sz="2800" dirty="0" err="1" smtClean="0"/>
              <a:t>T.C</a:t>
            </a:r>
            <a:r>
              <a:rPr lang="en-US" sz="2800" dirty="0" smtClean="0"/>
              <a:t>. Memo</a:t>
            </a:r>
            <a:r>
              <a:rPr lang="en-US" sz="2800" i="1" dirty="0" smtClean="0"/>
              <a:t>. </a:t>
            </a:r>
            <a:r>
              <a:rPr lang="en-US" sz="2800" dirty="0" smtClean="0"/>
              <a:t>2013-51 (2013)</a:t>
            </a:r>
            <a:endParaRPr lang="en-US" sz="2800" dirty="0"/>
          </a:p>
          <a:p>
            <a:pPr marL="0" indent="0">
              <a:spcBef>
                <a:spcPts val="1200"/>
              </a:spcBef>
              <a:buNone/>
            </a:pPr>
            <a:r>
              <a:rPr lang="en-US" sz="2900" dirty="0"/>
              <a:t>In 2000, Taxpayers hired a </a:t>
            </a:r>
            <a:r>
              <a:rPr lang="en-US" sz="2900" i="1" dirty="0"/>
              <a:t>qualified appraiser</a:t>
            </a:r>
            <a:r>
              <a:rPr lang="en-US" sz="2900" dirty="0"/>
              <a:t> to value </a:t>
            </a:r>
            <a:r>
              <a:rPr lang="en-US" sz="2900" dirty="0" smtClean="0"/>
              <a:t>property </a:t>
            </a:r>
            <a:r>
              <a:rPr lang="en-US" sz="2900" dirty="0"/>
              <a:t>for the purposes of transferring </a:t>
            </a:r>
            <a:r>
              <a:rPr lang="en-US" sz="2900" dirty="0" smtClean="0"/>
              <a:t>it to </a:t>
            </a:r>
            <a:r>
              <a:rPr lang="en-US" sz="2900" dirty="0"/>
              <a:t>Morris County, New Jersey (“County”). County could not </a:t>
            </a:r>
            <a:r>
              <a:rPr lang="en-US" sz="2900" dirty="0" smtClean="0"/>
              <a:t>afford the </a:t>
            </a:r>
            <a:r>
              <a:rPr lang="en-US" sz="2900" dirty="0"/>
              <a:t>$3,000,000 value, so this transaction did not close until </a:t>
            </a:r>
            <a:r>
              <a:rPr lang="en-US" sz="2900" dirty="0" smtClean="0"/>
              <a:t>2004, </a:t>
            </a:r>
            <a:r>
              <a:rPr lang="en-US" sz="2900" dirty="0"/>
              <a:t>when taxpayers </a:t>
            </a:r>
            <a:r>
              <a:rPr lang="en-US" sz="2900" dirty="0" smtClean="0"/>
              <a:t>transferred </a:t>
            </a:r>
            <a:r>
              <a:rPr lang="en-US" sz="2900" dirty="0"/>
              <a:t>more than 65 </a:t>
            </a:r>
            <a:r>
              <a:rPr lang="en-US" sz="2900" dirty="0" smtClean="0"/>
              <a:t>acres in </a:t>
            </a:r>
            <a:r>
              <a:rPr lang="en-US" sz="2900" dirty="0"/>
              <a:t>a </a:t>
            </a:r>
            <a:r>
              <a:rPr lang="en-US" sz="2900" dirty="0" smtClean="0"/>
              <a:t>$1,550,000 </a:t>
            </a:r>
            <a:r>
              <a:rPr lang="en-US" sz="2900" i="1" dirty="0" smtClean="0"/>
              <a:t>bargain </a:t>
            </a:r>
            <a:r>
              <a:rPr lang="en-US" sz="2900" i="1" dirty="0"/>
              <a:t>sale</a:t>
            </a:r>
            <a:r>
              <a:rPr lang="en-US" sz="2900" dirty="0"/>
              <a:t> </a:t>
            </a:r>
            <a:r>
              <a:rPr lang="en-US" sz="2900" dirty="0" smtClean="0"/>
              <a:t>transaction</a:t>
            </a:r>
            <a:r>
              <a:rPr lang="en-US" sz="2900" dirty="0"/>
              <a:t>. When Mr. </a:t>
            </a:r>
            <a:r>
              <a:rPr lang="en-US" sz="2900" dirty="0" err="1"/>
              <a:t>Crimi</a:t>
            </a:r>
            <a:r>
              <a:rPr lang="en-US" sz="2900" dirty="0"/>
              <a:t> asked his </a:t>
            </a:r>
            <a:r>
              <a:rPr lang="en-US" sz="2900" dirty="0" smtClean="0"/>
              <a:t>24-year CPA how </a:t>
            </a:r>
            <a:r>
              <a:rPr lang="en-US" sz="2900" dirty="0"/>
              <a:t>to </a:t>
            </a:r>
            <a:r>
              <a:rPr lang="en-US" sz="2900" dirty="0" smtClean="0"/>
              <a:t>report </a:t>
            </a:r>
            <a:r>
              <a:rPr lang="en-US" sz="2900" dirty="0"/>
              <a:t>the </a:t>
            </a:r>
            <a:r>
              <a:rPr lang="en-US" sz="2900" dirty="0" smtClean="0"/>
              <a:t>transaction, he </a:t>
            </a:r>
            <a:r>
              <a:rPr lang="en-US" sz="2900" dirty="0"/>
              <a:t>was told </a:t>
            </a:r>
            <a:r>
              <a:rPr lang="en-US" sz="2900" dirty="0" smtClean="0"/>
              <a:t>that </a:t>
            </a:r>
            <a:r>
              <a:rPr lang="en-US" sz="2900" dirty="0"/>
              <a:t>the 2000 appraisal sufficed to support the contribution.  </a:t>
            </a:r>
            <a:r>
              <a:rPr lang="en-US" sz="2900" dirty="0" smtClean="0"/>
              <a:t>(The </a:t>
            </a:r>
            <a:r>
              <a:rPr lang="en-US" sz="2900" dirty="0"/>
              <a:t>CPA gave this advice after the appraisal was reviewed by his firm’s tax department</a:t>
            </a:r>
            <a:r>
              <a:rPr lang="en-US" sz="2900" dirty="0" smtClean="0"/>
              <a:t>.)</a:t>
            </a:r>
            <a:endParaRPr lang="en-US" sz="2900" dirty="0"/>
          </a:p>
          <a:p>
            <a:pPr marL="0" indent="0">
              <a:spcBef>
                <a:spcPts val="1200"/>
              </a:spcBef>
              <a:buNone/>
            </a:pPr>
            <a:r>
              <a:rPr lang="en-US" sz="2900" dirty="0" smtClean="0"/>
              <a:t>Taxpayers valued the </a:t>
            </a:r>
            <a:r>
              <a:rPr lang="en-US" sz="2900" dirty="0"/>
              <a:t>land at $</a:t>
            </a:r>
            <a:r>
              <a:rPr lang="en-US" sz="2900" dirty="0" smtClean="0"/>
              <a:t>2,950,000, and </a:t>
            </a:r>
            <a:r>
              <a:rPr lang="en-US" sz="2900" dirty="0"/>
              <a:t>claimed a $1,400,000 charitable contribution. Respondent disallowed </a:t>
            </a:r>
            <a:r>
              <a:rPr lang="en-US" sz="2900" dirty="0" smtClean="0"/>
              <a:t>the deduction, arguing the 2000 appraisal was not a </a:t>
            </a:r>
            <a:r>
              <a:rPr lang="en-US" sz="2900" i="1" dirty="0" smtClean="0"/>
              <a:t>qualified appraisal</a:t>
            </a:r>
            <a:r>
              <a:rPr lang="en-US" sz="2900" dirty="0" smtClean="0"/>
              <a:t> because it:</a:t>
            </a:r>
            <a:endParaRPr lang="en-US" sz="2900"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45</a:t>
            </a:fld>
            <a:endParaRPr lang="en-US"/>
          </a:p>
        </p:txBody>
      </p:sp>
    </p:spTree>
    <p:extLst>
      <p:ext uri="{BB962C8B-B14F-4D97-AF65-F5344CB8AC3E}">
        <p14:creationId xmlns:p14="http://schemas.microsoft.com/office/powerpoint/2010/main" val="16518418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Conservation </a:t>
            </a:r>
            <a:r>
              <a:rPr lang="en-US" sz="3200" b="1" u="sng" dirty="0" smtClean="0"/>
              <a:t>Easement</a:t>
            </a:r>
            <a:endParaRPr lang="en-US" sz="3200" b="1"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pPr marL="0" indent="0">
              <a:buNone/>
            </a:pPr>
            <a:r>
              <a:rPr lang="en-US" sz="2200" b="1" i="1" dirty="0" err="1"/>
              <a:t>Crimi</a:t>
            </a:r>
            <a:r>
              <a:rPr lang="en-US" sz="2200" b="1" i="1" dirty="0"/>
              <a:t> v. </a:t>
            </a:r>
            <a:r>
              <a:rPr lang="en-US" sz="2200" b="1" i="1" dirty="0" smtClean="0"/>
              <a:t>Commissioner</a:t>
            </a:r>
            <a:r>
              <a:rPr lang="en-US" sz="2200" dirty="0" smtClean="0"/>
              <a:t> (Cont.)</a:t>
            </a:r>
            <a:endParaRPr lang="en-US" sz="2200" dirty="0"/>
          </a:p>
          <a:p>
            <a:pPr marL="0" indent="0">
              <a:spcBef>
                <a:spcPts val="1200"/>
              </a:spcBef>
              <a:buNone/>
            </a:pPr>
            <a:r>
              <a:rPr lang="en-US" sz="2100" dirty="0" smtClean="0"/>
              <a:t>(</a:t>
            </a:r>
            <a:r>
              <a:rPr lang="en-US" sz="2100" dirty="0"/>
              <a:t>1) did not value the </a:t>
            </a:r>
            <a:r>
              <a:rPr lang="en-US" sz="2100" dirty="0" smtClean="0"/>
              <a:t>property </a:t>
            </a:r>
            <a:r>
              <a:rPr lang="en-US" sz="2100" dirty="0"/>
              <a:t>as of the contribution date; (2) was prepared </a:t>
            </a:r>
            <a:r>
              <a:rPr lang="en-US" sz="2100" dirty="0" smtClean="0"/>
              <a:t>4 years </a:t>
            </a:r>
            <a:r>
              <a:rPr lang="en-US" sz="2100" dirty="0"/>
              <a:t>before the contribution date; (3) did not include the date or expected date of contribution; (4) did not contain a statement that the appraisal was prepared for income tax purposes; (5) incorrectly described the subject property as having more acreage than what was actually transferred; and (6) used market value instead of fair market value as its valuation standard. Respondent also claimed petitioners failed to obtain </a:t>
            </a:r>
            <a:r>
              <a:rPr lang="en-US" sz="2100" dirty="0" smtClean="0"/>
              <a:t>a </a:t>
            </a:r>
            <a:r>
              <a:rPr lang="en-US" sz="2100" i="1" dirty="0"/>
              <a:t>contemporaneous written acknowledgment</a:t>
            </a:r>
            <a:r>
              <a:rPr lang="en-US" sz="2100" dirty="0"/>
              <a:t> as required by </a:t>
            </a:r>
            <a:r>
              <a:rPr lang="en-US" sz="2100" dirty="0" smtClean="0"/>
              <a:t>Code §170(f</a:t>
            </a:r>
            <a:r>
              <a:rPr lang="en-US" sz="2100" dirty="0"/>
              <a:t>)(8). </a:t>
            </a:r>
          </a:p>
          <a:p>
            <a:pPr marL="0" indent="0">
              <a:spcBef>
                <a:spcPts val="1200"/>
              </a:spcBef>
              <a:buNone/>
            </a:pPr>
            <a:r>
              <a:rPr lang="en-US" sz="2100" dirty="0" smtClean="0"/>
              <a:t>Taxpayers argued:</a:t>
            </a:r>
          </a:p>
          <a:p>
            <a:pPr marL="457200" indent="-457200">
              <a:spcBef>
                <a:spcPts val="1200"/>
              </a:spcBef>
              <a:buAutoNum type="arabicParenBoth"/>
            </a:pPr>
            <a:r>
              <a:rPr lang="en-US" sz="2100" dirty="0" smtClean="0"/>
              <a:t>the </a:t>
            </a:r>
            <a:r>
              <a:rPr lang="en-US" sz="2100" dirty="0"/>
              <a:t>appraisal </a:t>
            </a:r>
            <a:r>
              <a:rPr lang="en-US" sz="2100" i="1" dirty="0"/>
              <a:t>substantially complied</a:t>
            </a:r>
            <a:r>
              <a:rPr lang="en-US" sz="2100" dirty="0"/>
              <a:t> with the requirements for a </a:t>
            </a:r>
            <a:r>
              <a:rPr lang="en-US" sz="2100" i="1" dirty="0"/>
              <a:t>qualified </a:t>
            </a:r>
            <a:r>
              <a:rPr lang="en-US" sz="2100" i="1" dirty="0" smtClean="0"/>
              <a:t>appraisal</a:t>
            </a:r>
            <a:r>
              <a:rPr lang="en-US" sz="2100" dirty="0" smtClean="0"/>
              <a:t>; and</a:t>
            </a:r>
          </a:p>
          <a:p>
            <a:pPr marL="457200" indent="-457200">
              <a:spcBef>
                <a:spcPts val="1200"/>
              </a:spcBef>
              <a:buAutoNum type="arabicParenBoth"/>
            </a:pPr>
            <a:r>
              <a:rPr lang="en-US" sz="2100" dirty="0" smtClean="0"/>
              <a:t>any </a:t>
            </a:r>
            <a:r>
              <a:rPr lang="en-US" sz="2100" dirty="0"/>
              <a:t>noncompliance </a:t>
            </a:r>
            <a:r>
              <a:rPr lang="en-US" sz="2100" dirty="0" smtClean="0"/>
              <a:t>with the substantiation requirements</a:t>
            </a:r>
            <a:r>
              <a:rPr lang="en-US" sz="2100" baseline="30000" dirty="0" smtClean="0"/>
              <a:t>1</a:t>
            </a:r>
            <a:r>
              <a:rPr lang="en-US" sz="2100" dirty="0" smtClean="0"/>
              <a:t> should </a:t>
            </a:r>
            <a:r>
              <a:rPr lang="en-US" sz="2100" dirty="0"/>
              <a:t>be excused for </a:t>
            </a:r>
            <a:r>
              <a:rPr lang="en-US" sz="2100" i="1" dirty="0"/>
              <a:t>reasonable cause</a:t>
            </a:r>
            <a:r>
              <a:rPr lang="en-US" sz="2100" dirty="0"/>
              <a:t> pursuant to </a:t>
            </a:r>
            <a:r>
              <a:rPr lang="en-US" sz="2100" dirty="0" smtClean="0"/>
              <a:t>Code §170(f</a:t>
            </a:r>
            <a:r>
              <a:rPr lang="en-US" sz="2100" dirty="0"/>
              <a:t>)(11)(A)(ii)(II</a:t>
            </a:r>
            <a:r>
              <a:rPr lang="en-US" sz="2100" dirty="0" smtClean="0"/>
              <a:t>).</a:t>
            </a:r>
          </a:p>
          <a:p>
            <a:pPr marL="0" indent="0">
              <a:spcBef>
                <a:spcPts val="1200"/>
              </a:spcBef>
              <a:buNone/>
            </a:pPr>
            <a:r>
              <a:rPr lang="en-US" sz="2000" dirty="0" smtClean="0"/>
              <a:t>_______________________________</a:t>
            </a:r>
          </a:p>
          <a:p>
            <a:pPr marL="0" indent="0">
              <a:spcBef>
                <a:spcPts val="1200"/>
              </a:spcBef>
              <a:buNone/>
            </a:pPr>
            <a:r>
              <a:rPr lang="en-US" sz="2000" baseline="30000" dirty="0" smtClean="0"/>
              <a:t>1</a:t>
            </a:r>
            <a:r>
              <a:rPr lang="en-US" sz="2000" dirty="0" smtClean="0"/>
              <a:t>Note:  This is </a:t>
            </a:r>
            <a:r>
              <a:rPr lang="en-US" sz="2000" u="sng" dirty="0" smtClean="0"/>
              <a:t>not</a:t>
            </a:r>
            <a:r>
              <a:rPr lang="en-US" sz="2000" dirty="0" smtClean="0"/>
              <a:t> for penalty avoidance!</a:t>
            </a:r>
            <a:endParaRPr lang="en-US" sz="2000" baseline="30000" dirty="0"/>
          </a:p>
        </p:txBody>
      </p:sp>
      <p:sp>
        <p:nvSpPr>
          <p:cNvPr id="4" name="Slide Number Placeholder 3"/>
          <p:cNvSpPr>
            <a:spLocks noGrp="1"/>
          </p:cNvSpPr>
          <p:nvPr>
            <p:ph type="sldNum" sz="quarter" idx="12"/>
          </p:nvPr>
        </p:nvSpPr>
        <p:spPr/>
        <p:txBody>
          <a:bodyPr/>
          <a:lstStyle/>
          <a:p>
            <a:fld id="{DA0F3815-A4FB-4FD6-B682-B9A898349CBA}" type="slidenum">
              <a:rPr lang="en-US" smtClean="0"/>
              <a:t>46</a:t>
            </a:fld>
            <a:endParaRPr lang="en-US"/>
          </a:p>
        </p:txBody>
      </p:sp>
    </p:spTree>
    <p:extLst>
      <p:ext uri="{BB962C8B-B14F-4D97-AF65-F5344CB8AC3E}">
        <p14:creationId xmlns:p14="http://schemas.microsoft.com/office/powerpoint/2010/main" val="27515750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Conservation </a:t>
            </a:r>
            <a:r>
              <a:rPr lang="en-US" sz="3200" b="1" u="sng" dirty="0" smtClean="0"/>
              <a:t>Easement</a:t>
            </a:r>
            <a:endParaRPr lang="en-US" sz="3200" dirty="0"/>
          </a:p>
        </p:txBody>
      </p:sp>
      <p:sp>
        <p:nvSpPr>
          <p:cNvPr id="3" name="Content Placeholder 2"/>
          <p:cNvSpPr>
            <a:spLocks noGrp="1"/>
          </p:cNvSpPr>
          <p:nvPr>
            <p:ph idx="1"/>
          </p:nvPr>
        </p:nvSpPr>
        <p:spPr>
          <a:xfrm>
            <a:off x="457200" y="1371600"/>
            <a:ext cx="8229600" cy="4525963"/>
          </a:xfrm>
        </p:spPr>
        <p:txBody>
          <a:bodyPr>
            <a:normAutofit fontScale="92500" lnSpcReduction="10000"/>
          </a:bodyPr>
          <a:lstStyle/>
          <a:p>
            <a:pPr marL="0" indent="0">
              <a:buNone/>
            </a:pPr>
            <a:r>
              <a:rPr lang="en-US" sz="2000" b="1" i="1" dirty="0" err="1"/>
              <a:t>Crimi</a:t>
            </a:r>
            <a:r>
              <a:rPr lang="en-US" sz="2000" b="1" i="1" dirty="0"/>
              <a:t> v. Commissioner</a:t>
            </a:r>
            <a:r>
              <a:rPr lang="en-US" sz="2000" dirty="0"/>
              <a:t> (Cont</a:t>
            </a:r>
            <a:r>
              <a:rPr lang="en-US" sz="2000" dirty="0" smtClean="0"/>
              <a:t>.)</a:t>
            </a:r>
          </a:p>
          <a:p>
            <a:pPr marL="0" indent="0">
              <a:spcBef>
                <a:spcPts val="1200"/>
              </a:spcBef>
              <a:buNone/>
            </a:pPr>
            <a:r>
              <a:rPr lang="en-US" sz="2000" dirty="0" smtClean="0"/>
              <a:t>After noting a number of circumstances wher</a:t>
            </a:r>
            <a:r>
              <a:rPr lang="en-US" sz="2000" dirty="0" smtClean="0"/>
              <a:t>e the Court had found</a:t>
            </a:r>
            <a:r>
              <a:rPr lang="en-US" sz="2000" dirty="0" smtClean="0"/>
              <a:t> that </a:t>
            </a:r>
            <a:r>
              <a:rPr lang="en-US" sz="2000" dirty="0"/>
              <a:t>an appraisal </a:t>
            </a:r>
            <a:r>
              <a:rPr lang="en-US" sz="2000" i="1" dirty="0"/>
              <a:t>substantially complied</a:t>
            </a:r>
            <a:r>
              <a:rPr lang="en-US" sz="2000" dirty="0"/>
              <a:t> with the </a:t>
            </a:r>
            <a:r>
              <a:rPr lang="en-US" sz="2000" i="1" dirty="0"/>
              <a:t>qualified appraisal</a:t>
            </a:r>
            <a:r>
              <a:rPr lang="en-US" sz="2000" dirty="0"/>
              <a:t> </a:t>
            </a:r>
            <a:r>
              <a:rPr lang="en-US" sz="2000" dirty="0" smtClean="0"/>
              <a:t>requirements, Judge </a:t>
            </a:r>
            <a:r>
              <a:rPr lang="en-US" sz="2000" dirty="0" err="1"/>
              <a:t>Laro</a:t>
            </a:r>
            <a:r>
              <a:rPr lang="en-US" sz="2000" dirty="0"/>
              <a:t> indicated he was “doubtful” that the appraisal could meet the </a:t>
            </a:r>
            <a:r>
              <a:rPr lang="en-US" sz="2000" i="1" dirty="0"/>
              <a:t>substantial compliance</a:t>
            </a:r>
            <a:r>
              <a:rPr lang="en-US" sz="2000" dirty="0"/>
              <a:t> </a:t>
            </a:r>
            <a:r>
              <a:rPr lang="en-US" sz="2000" dirty="0" smtClean="0"/>
              <a:t>test.  However, he </a:t>
            </a:r>
            <a:r>
              <a:rPr lang="en-US" sz="2000" dirty="0" smtClean="0"/>
              <a:t>determined</a:t>
            </a:r>
            <a:r>
              <a:rPr lang="en-US" sz="2000" dirty="0" smtClean="0"/>
              <a:t> that </a:t>
            </a:r>
            <a:r>
              <a:rPr lang="en-US" sz="2000" dirty="0"/>
              <a:t>the Court did not need to rule on that </a:t>
            </a:r>
            <a:r>
              <a:rPr lang="en-US" sz="2000" dirty="0" smtClean="0"/>
              <a:t>issue </a:t>
            </a:r>
            <a:r>
              <a:rPr lang="en-US" sz="2000" dirty="0"/>
              <a:t>since it </a:t>
            </a:r>
            <a:r>
              <a:rPr lang="en-US" sz="2000" dirty="0" smtClean="0"/>
              <a:t>could </a:t>
            </a:r>
            <a:r>
              <a:rPr lang="en-US" sz="2000" dirty="0" smtClean="0"/>
              <a:t>use </a:t>
            </a:r>
            <a:r>
              <a:rPr lang="en-US" sz="2000" dirty="0" smtClean="0"/>
              <a:t>the </a:t>
            </a:r>
            <a:r>
              <a:rPr lang="en-US" sz="2000" i="1" dirty="0"/>
              <a:t>reasonable cause </a:t>
            </a:r>
            <a:r>
              <a:rPr lang="en-US" sz="2000" i="1" dirty="0" smtClean="0"/>
              <a:t>exception</a:t>
            </a:r>
            <a:r>
              <a:rPr lang="en-US" sz="2000" baseline="30000" dirty="0" smtClean="0"/>
              <a:t>1 </a:t>
            </a:r>
            <a:r>
              <a:rPr lang="en-US" sz="2000" dirty="0" smtClean="0"/>
              <a:t>to the </a:t>
            </a:r>
            <a:r>
              <a:rPr lang="en-US" sz="2000" i="1" dirty="0" smtClean="0"/>
              <a:t>qualified appraisal </a:t>
            </a:r>
            <a:r>
              <a:rPr lang="en-US" sz="2000" dirty="0" smtClean="0"/>
              <a:t>requirement--even </a:t>
            </a:r>
            <a:r>
              <a:rPr lang="en-US" sz="2000" dirty="0" smtClean="0"/>
              <a:t>if </a:t>
            </a:r>
            <a:r>
              <a:rPr lang="en-US" sz="2000" dirty="0" smtClean="0"/>
              <a:t>the appraisal was not “</a:t>
            </a:r>
            <a:r>
              <a:rPr lang="en-US" sz="2000" i="1" dirty="0" smtClean="0"/>
              <a:t>qualified</a:t>
            </a:r>
            <a:r>
              <a:rPr lang="en-US" sz="2000" dirty="0" smtClean="0"/>
              <a:t>” and </a:t>
            </a:r>
            <a:r>
              <a:rPr lang="en-US" sz="2000" dirty="0"/>
              <a:t>did not substantially or actually comply with the requirements for a </a:t>
            </a:r>
            <a:r>
              <a:rPr lang="en-US" sz="2000" i="1" dirty="0"/>
              <a:t>qualified appraisal</a:t>
            </a:r>
            <a:r>
              <a:rPr lang="en-US" sz="2000" dirty="0"/>
              <a:t>, the taxpayer had reasonably relied on the advice of his CPA that the appraisal was adequate.</a:t>
            </a:r>
          </a:p>
          <a:p>
            <a:pPr marL="0" indent="0">
              <a:spcBef>
                <a:spcPts val="1200"/>
              </a:spcBef>
              <a:buNone/>
            </a:pPr>
            <a:r>
              <a:rPr lang="en-US" sz="2000" i="1" dirty="0" smtClean="0"/>
              <a:t>_______________________________</a:t>
            </a:r>
          </a:p>
          <a:p>
            <a:pPr marL="0" indent="0">
              <a:spcBef>
                <a:spcPts val="1200"/>
              </a:spcBef>
              <a:buNone/>
            </a:pPr>
            <a:r>
              <a:rPr lang="en-US" sz="2000" baseline="30000" dirty="0" smtClean="0"/>
              <a:t>1</a:t>
            </a:r>
            <a:r>
              <a:rPr lang="en-US" sz="2000" i="1" u="sng" dirty="0" smtClean="0"/>
              <a:t>Reasonable cause</a:t>
            </a:r>
            <a:r>
              <a:rPr lang="en-US" sz="2000" i="1" dirty="0" smtClean="0"/>
              <a:t> </a:t>
            </a:r>
            <a:r>
              <a:rPr lang="en-US" sz="2000" dirty="0" smtClean="0"/>
              <a:t>generally </a:t>
            </a:r>
            <a:r>
              <a:rPr lang="en-US" sz="2000" dirty="0"/>
              <a:t>requires the taxpayer </a:t>
            </a:r>
            <a:r>
              <a:rPr lang="en-US" sz="2000" dirty="0" smtClean="0"/>
              <a:t>to:  (</a:t>
            </a:r>
            <a:r>
              <a:rPr lang="en-US" sz="2000" dirty="0" err="1" smtClean="0"/>
              <a:t>i</a:t>
            </a:r>
            <a:r>
              <a:rPr lang="en-US" sz="2000" dirty="0" smtClean="0"/>
              <a:t>) </a:t>
            </a:r>
            <a:r>
              <a:rPr lang="en-US" sz="2000" dirty="0"/>
              <a:t>exercise ordinary business care and </a:t>
            </a:r>
            <a:r>
              <a:rPr lang="en-US" sz="2000" dirty="0" smtClean="0"/>
              <a:t>prudence; (ii) have </a:t>
            </a:r>
            <a:r>
              <a:rPr lang="en-US" sz="2000" dirty="0"/>
              <a:t>a reasonable belief the professional was competent and experienced; </a:t>
            </a:r>
            <a:r>
              <a:rPr lang="en-US" sz="2000" dirty="0" smtClean="0"/>
              <a:t>(iii) provide </a:t>
            </a:r>
            <a:r>
              <a:rPr lang="en-US" sz="2000" dirty="0"/>
              <a:t>the professional with necessary and accurate information; and </a:t>
            </a:r>
            <a:r>
              <a:rPr lang="en-US" sz="2000" dirty="0" smtClean="0"/>
              <a:t>(iv) rely </a:t>
            </a:r>
            <a:r>
              <a:rPr lang="en-US" sz="2000" dirty="0"/>
              <a:t>on the </a:t>
            </a:r>
            <a:r>
              <a:rPr lang="en-US" sz="2000" dirty="0" smtClean="0"/>
              <a:t>professional’s advice </a:t>
            </a:r>
            <a:r>
              <a:rPr lang="en-US" sz="2000" dirty="0"/>
              <a:t>in good faith. </a:t>
            </a:r>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47</a:t>
            </a:fld>
            <a:endParaRPr lang="en-US"/>
          </a:p>
        </p:txBody>
      </p:sp>
    </p:spTree>
    <p:extLst>
      <p:ext uri="{BB962C8B-B14F-4D97-AF65-F5344CB8AC3E}">
        <p14:creationId xmlns:p14="http://schemas.microsoft.com/office/powerpoint/2010/main" val="7640744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Conservation </a:t>
            </a:r>
            <a:r>
              <a:rPr lang="en-US" sz="3200" b="1" u="sng" dirty="0" smtClean="0"/>
              <a:t>Easement</a:t>
            </a:r>
            <a:endParaRPr lang="en-US" sz="3200" dirty="0"/>
          </a:p>
        </p:txBody>
      </p:sp>
      <p:sp>
        <p:nvSpPr>
          <p:cNvPr id="3" name="Content Placeholder 2"/>
          <p:cNvSpPr>
            <a:spLocks noGrp="1"/>
          </p:cNvSpPr>
          <p:nvPr>
            <p:ph idx="1"/>
          </p:nvPr>
        </p:nvSpPr>
        <p:spPr>
          <a:xfrm>
            <a:off x="457200" y="1295400"/>
            <a:ext cx="8229600" cy="5029200"/>
          </a:xfrm>
        </p:spPr>
        <p:txBody>
          <a:bodyPr>
            <a:normAutofit fontScale="92500"/>
          </a:bodyPr>
          <a:lstStyle/>
          <a:p>
            <a:pPr marL="0" indent="0">
              <a:spcBef>
                <a:spcPts val="1200"/>
              </a:spcBef>
              <a:buNone/>
            </a:pPr>
            <a:r>
              <a:rPr lang="en-US" sz="2000" b="1" i="1" dirty="0" err="1"/>
              <a:t>Crimi</a:t>
            </a:r>
            <a:r>
              <a:rPr lang="en-US" sz="2000" b="1" i="1" dirty="0"/>
              <a:t> v. Commissioner</a:t>
            </a:r>
            <a:r>
              <a:rPr lang="en-US" sz="2000" dirty="0"/>
              <a:t> (Cont.)</a:t>
            </a:r>
          </a:p>
          <a:p>
            <a:pPr marL="0" indent="0">
              <a:spcBef>
                <a:spcPts val="1200"/>
              </a:spcBef>
              <a:buNone/>
            </a:pPr>
            <a:r>
              <a:rPr lang="en-US" sz="2000" dirty="0" smtClean="0"/>
              <a:t>Here</a:t>
            </a:r>
            <a:r>
              <a:rPr lang="en-US" sz="2000" dirty="0"/>
              <a:t>, the </a:t>
            </a:r>
            <a:r>
              <a:rPr lang="en-US" sz="2000" dirty="0" smtClean="0"/>
              <a:t>Court found that the CPA </a:t>
            </a:r>
            <a:r>
              <a:rPr lang="en-US" sz="2000" dirty="0"/>
              <a:t>in question had been advising the taxpayer for over 20 years; the taxpayer had not been made aware of errors in any prior advice he had received from the CPA; the CPA was part of an established accounting firm; the CPA had experience filing returns that claimed charitable contributions; and the taxpayer had provided access to all relevant information to the </a:t>
            </a:r>
            <a:r>
              <a:rPr lang="en-US" sz="2000" dirty="0" smtClean="0"/>
              <a:t>CPA.  Further, because </a:t>
            </a:r>
            <a:r>
              <a:rPr lang="en-US" sz="2000" dirty="0"/>
              <a:t>the </a:t>
            </a:r>
            <a:r>
              <a:rPr lang="en-US" sz="2000" dirty="0" smtClean="0"/>
              <a:t>(“second”/”later”) appraisal (undertaken </a:t>
            </a:r>
            <a:r>
              <a:rPr lang="en-US" sz="2000" dirty="0"/>
              <a:t>prior to </a:t>
            </a:r>
            <a:r>
              <a:rPr lang="en-US" sz="2000" dirty="0" smtClean="0"/>
              <a:t>trial) found </a:t>
            </a:r>
            <a:r>
              <a:rPr lang="en-US" sz="2000" dirty="0"/>
              <a:t>that the property was more valuable than it had been at the 2000 appraisal </a:t>
            </a:r>
            <a:r>
              <a:rPr lang="en-US" sz="2000" dirty="0" smtClean="0"/>
              <a:t>date, it </a:t>
            </a:r>
            <a:r>
              <a:rPr lang="en-US" sz="2000" dirty="0"/>
              <a:t>was reasonable for Mr. </a:t>
            </a:r>
            <a:r>
              <a:rPr lang="en-US" sz="2000" dirty="0" err="1"/>
              <a:t>Crimi</a:t>
            </a:r>
            <a:r>
              <a:rPr lang="en-US" sz="2000" dirty="0"/>
              <a:t> to believe that the amount he was claiming as a deduction was not </a:t>
            </a:r>
            <a:r>
              <a:rPr lang="en-US" sz="2000" dirty="0" smtClean="0"/>
              <a:t>overstated </a:t>
            </a:r>
            <a:r>
              <a:rPr lang="en-US" sz="2000" dirty="0" smtClean="0"/>
              <a:t>(</a:t>
            </a:r>
            <a:r>
              <a:rPr lang="en-US" sz="2000" dirty="0"/>
              <a:t>the </a:t>
            </a:r>
            <a:r>
              <a:rPr lang="en-US" sz="2000" dirty="0" smtClean="0"/>
              <a:t>(“second”/”later”) 2007 </a:t>
            </a:r>
            <a:r>
              <a:rPr lang="en-US" sz="2000" dirty="0"/>
              <a:t>appraisal valued the property at $5,200,000).</a:t>
            </a:r>
          </a:p>
          <a:p>
            <a:pPr marL="0" indent="0">
              <a:spcBef>
                <a:spcPts val="1200"/>
              </a:spcBef>
              <a:buNone/>
            </a:pPr>
            <a:r>
              <a:rPr lang="en-US" sz="2000" dirty="0" smtClean="0"/>
              <a:t>As there </a:t>
            </a:r>
            <a:r>
              <a:rPr lang="en-US" sz="2000" dirty="0"/>
              <a:t>was no reason why Mr. </a:t>
            </a:r>
            <a:r>
              <a:rPr lang="en-US" sz="2000" dirty="0" err="1"/>
              <a:t>Crimi</a:t>
            </a:r>
            <a:r>
              <a:rPr lang="en-US" sz="2000" dirty="0"/>
              <a:t> should second-guess the CPA’s advice or believe he was claiming an overstated </a:t>
            </a:r>
            <a:r>
              <a:rPr lang="en-US" sz="2000" dirty="0" smtClean="0"/>
              <a:t>value—and he </a:t>
            </a:r>
            <a:r>
              <a:rPr lang="en-US" sz="2000" dirty="0"/>
              <a:t>had sought advice from </a:t>
            </a:r>
            <a:r>
              <a:rPr lang="en-US" sz="2000" dirty="0" smtClean="0"/>
              <a:t>a CPA </a:t>
            </a:r>
            <a:r>
              <a:rPr lang="en-US" sz="2000" dirty="0"/>
              <a:t>whose qualifications </a:t>
            </a:r>
            <a:r>
              <a:rPr lang="en-US" sz="2000" dirty="0" smtClean="0"/>
              <a:t>appeared </a:t>
            </a:r>
            <a:r>
              <a:rPr lang="en-US" sz="2000" dirty="0"/>
              <a:t>sufficient to justify </a:t>
            </a:r>
            <a:r>
              <a:rPr lang="en-US" sz="2000" dirty="0" smtClean="0"/>
              <a:t>reliance—any failure to comply with the </a:t>
            </a:r>
            <a:r>
              <a:rPr lang="en-US" sz="2000" i="1" dirty="0" smtClean="0"/>
              <a:t>substantiation/qualified appraisal</a:t>
            </a:r>
            <a:r>
              <a:rPr lang="en-US" sz="2000" dirty="0" smtClean="0"/>
              <a:t> requirement was excused on the ground of </a:t>
            </a:r>
            <a:r>
              <a:rPr lang="en-US" sz="2000" i="1" dirty="0" smtClean="0"/>
              <a:t>reasonable cause</a:t>
            </a:r>
            <a:r>
              <a:rPr lang="en-US" sz="2000" dirty="0" smtClean="0"/>
              <a:t>.</a:t>
            </a:r>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DA0F3815-A4FB-4FD6-B682-B9A898349CBA}" type="slidenum">
              <a:rPr lang="en-US" smtClean="0"/>
              <a:t>48</a:t>
            </a:fld>
            <a:endParaRPr lang="en-US"/>
          </a:p>
        </p:txBody>
      </p:sp>
    </p:spTree>
    <p:extLst>
      <p:ext uri="{BB962C8B-B14F-4D97-AF65-F5344CB8AC3E}">
        <p14:creationId xmlns:p14="http://schemas.microsoft.com/office/powerpoint/2010/main" val="37015153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a:xfrm>
            <a:off x="457200" y="1371600"/>
            <a:ext cx="8229600" cy="4724400"/>
          </a:xfrm>
        </p:spPr>
        <p:txBody>
          <a:bodyPr>
            <a:noAutofit/>
          </a:bodyPr>
          <a:lstStyle/>
          <a:p>
            <a:pPr marL="0" indent="0">
              <a:buNone/>
            </a:pPr>
            <a:r>
              <a:rPr lang="en-US" sz="2000" b="1" i="1" dirty="0" err="1"/>
              <a:t>D’Arcangelo</a:t>
            </a:r>
            <a:r>
              <a:rPr lang="en-US" sz="2000" b="1" i="1" dirty="0"/>
              <a:t> v. Commissioner</a:t>
            </a:r>
            <a:r>
              <a:rPr lang="en-US" sz="2000" dirty="0"/>
              <a:t>, T.C. Memo. 1994-572 (1994</a:t>
            </a:r>
            <a:r>
              <a:rPr lang="en-US" sz="2000" dirty="0" smtClean="0"/>
              <a:t>).</a:t>
            </a:r>
          </a:p>
          <a:p>
            <a:pPr marL="0" indent="0">
              <a:spcBef>
                <a:spcPts val="1200"/>
              </a:spcBef>
              <a:buNone/>
            </a:pPr>
            <a:r>
              <a:rPr lang="en-US" sz="1500" dirty="0" smtClean="0"/>
              <a:t>The </a:t>
            </a:r>
            <a:r>
              <a:rPr lang="en-US" sz="1500" dirty="0"/>
              <a:t>taxpayer was a CPA who befriended an artist and assisted the artist with substantial loans.  When the artist was unable to maintain his shop, the taxpayer removed </a:t>
            </a:r>
            <a:r>
              <a:rPr lang="en-US" sz="1500" dirty="0" smtClean="0"/>
              <a:t>the artwork</a:t>
            </a:r>
            <a:r>
              <a:rPr lang="en-US" sz="1500" dirty="0"/>
              <a:t>, </a:t>
            </a:r>
            <a:r>
              <a:rPr lang="en-US" sz="1500" dirty="0" smtClean="0"/>
              <a:t>supplies </a:t>
            </a:r>
            <a:r>
              <a:rPr lang="en-US" sz="1500" dirty="0"/>
              <a:t>and </a:t>
            </a:r>
            <a:r>
              <a:rPr lang="en-US" sz="1500" dirty="0" smtClean="0"/>
              <a:t>frames; </a:t>
            </a:r>
            <a:r>
              <a:rPr lang="en-US" sz="1500" dirty="0"/>
              <a:t>donated </a:t>
            </a:r>
            <a:r>
              <a:rPr lang="en-US" sz="1500" dirty="0" smtClean="0"/>
              <a:t>them </a:t>
            </a:r>
            <a:r>
              <a:rPr lang="en-US" sz="1500" dirty="0"/>
              <a:t>to a high </a:t>
            </a:r>
            <a:r>
              <a:rPr lang="en-US" sz="1500" dirty="0" smtClean="0"/>
              <a:t>school; </a:t>
            </a:r>
            <a:r>
              <a:rPr lang="en-US" sz="1500" dirty="0"/>
              <a:t>and claimed a $40,000 charitable deduction</a:t>
            </a:r>
            <a:r>
              <a:rPr lang="en-US" sz="1500" dirty="0" smtClean="0"/>
              <a:t>.</a:t>
            </a:r>
          </a:p>
          <a:p>
            <a:pPr marL="0" indent="0">
              <a:spcBef>
                <a:spcPts val="1200"/>
              </a:spcBef>
              <a:buNone/>
            </a:pPr>
            <a:r>
              <a:rPr lang="en-US" sz="1500" dirty="0" smtClean="0"/>
              <a:t>The </a:t>
            </a:r>
            <a:r>
              <a:rPr lang="en-US" sz="1500" dirty="0"/>
              <a:t>Tax Court </a:t>
            </a:r>
            <a:r>
              <a:rPr lang="en-US" sz="1500" dirty="0" smtClean="0"/>
              <a:t>disallowed </a:t>
            </a:r>
            <a:r>
              <a:rPr lang="en-US" sz="1500" dirty="0"/>
              <a:t>the $40,000 deduction because the items were not valued by a </a:t>
            </a:r>
            <a:r>
              <a:rPr lang="en-US" sz="1500" i="1" dirty="0"/>
              <a:t>qualified appraiser</a:t>
            </a:r>
            <a:r>
              <a:rPr lang="en-US" sz="1500" dirty="0"/>
              <a:t>.  Moreover, there was no </a:t>
            </a:r>
            <a:r>
              <a:rPr lang="en-US" sz="1500" i="1" dirty="0"/>
              <a:t>substantial compliance</a:t>
            </a:r>
            <a:r>
              <a:rPr lang="en-US" sz="1500" dirty="0"/>
              <a:t> because the items were appraised by the high school’s principal </a:t>
            </a:r>
            <a:r>
              <a:rPr lang="en-US" sz="1500" dirty="0" smtClean="0"/>
              <a:t>(an employee of the </a:t>
            </a:r>
            <a:r>
              <a:rPr lang="en-US" sz="1500" dirty="0" err="1" smtClean="0"/>
              <a:t>donee</a:t>
            </a:r>
            <a:r>
              <a:rPr lang="en-US" sz="1500" dirty="0" smtClean="0"/>
              <a:t>) who </a:t>
            </a:r>
            <a:r>
              <a:rPr lang="en-US" sz="1500" dirty="0"/>
              <a:t>testified that: </a:t>
            </a:r>
            <a:endParaRPr lang="en-US" sz="1500" dirty="0" smtClean="0"/>
          </a:p>
          <a:p>
            <a:pPr lvl="1">
              <a:buFont typeface="+mj-lt"/>
              <a:buAutoNum type="arabicPeriod"/>
            </a:pPr>
            <a:r>
              <a:rPr lang="en-US" sz="1500" dirty="0" smtClean="0"/>
              <a:t>He </a:t>
            </a:r>
            <a:r>
              <a:rPr lang="en-US" sz="1500" dirty="0"/>
              <a:t>had no experience in the appraisal of printing equipment</a:t>
            </a:r>
            <a:r>
              <a:rPr lang="en-US" sz="1500" dirty="0" smtClean="0"/>
              <a:t>;</a:t>
            </a:r>
          </a:p>
          <a:p>
            <a:pPr lvl="1">
              <a:buFont typeface="+mj-lt"/>
              <a:buAutoNum type="arabicPeriod"/>
            </a:pPr>
            <a:r>
              <a:rPr lang="en-US" sz="1500" dirty="0" smtClean="0"/>
              <a:t>He </a:t>
            </a:r>
            <a:r>
              <a:rPr lang="en-US" sz="1500" dirty="0"/>
              <a:t>had only visited the shop 6 years before the contribution; </a:t>
            </a:r>
            <a:endParaRPr lang="en-US" sz="1500" dirty="0" smtClean="0"/>
          </a:p>
          <a:p>
            <a:pPr lvl="1">
              <a:buFont typeface="+mj-lt"/>
              <a:buAutoNum type="arabicPeriod"/>
            </a:pPr>
            <a:r>
              <a:rPr lang="en-US" sz="1500" dirty="0" smtClean="0"/>
              <a:t>In </a:t>
            </a:r>
            <a:r>
              <a:rPr lang="en-US" sz="1500" dirty="0"/>
              <a:t>order to do a proper valuation, he would have to spend at least 2 weeks in the shop (but he only spent 1 hour there); </a:t>
            </a:r>
            <a:endParaRPr lang="en-US" sz="1500" dirty="0" smtClean="0"/>
          </a:p>
          <a:p>
            <a:pPr lvl="1">
              <a:buFont typeface="+mj-lt"/>
              <a:buAutoNum type="arabicPeriod"/>
            </a:pPr>
            <a:r>
              <a:rPr lang="en-US" sz="1500" dirty="0" smtClean="0"/>
              <a:t>He </a:t>
            </a:r>
            <a:r>
              <a:rPr lang="en-US" sz="1500" dirty="0"/>
              <a:t>never examined the books of the business nor any comparable business; </a:t>
            </a:r>
            <a:endParaRPr lang="en-US" sz="1500" dirty="0" smtClean="0"/>
          </a:p>
          <a:p>
            <a:pPr lvl="1">
              <a:buFont typeface="+mj-lt"/>
              <a:buAutoNum type="arabicPeriod"/>
            </a:pPr>
            <a:r>
              <a:rPr lang="en-US" sz="1500" dirty="0" smtClean="0"/>
              <a:t>He </a:t>
            </a:r>
            <a:r>
              <a:rPr lang="en-US" sz="1500" dirty="0"/>
              <a:t>did not know if the items he saw in the shop were the items </a:t>
            </a:r>
            <a:r>
              <a:rPr lang="en-US" sz="1500" dirty="0" smtClean="0"/>
              <a:t>contributed, or if the items </a:t>
            </a:r>
            <a:r>
              <a:rPr lang="en-US" sz="1500" dirty="0"/>
              <a:t>contributed in 1986 had the same value they did when he saw them in the late 70s; </a:t>
            </a:r>
            <a:endParaRPr lang="en-US" sz="1500" dirty="0" smtClean="0"/>
          </a:p>
          <a:p>
            <a:pPr lvl="1">
              <a:buFont typeface="+mj-lt"/>
              <a:buAutoNum type="arabicPeriod"/>
            </a:pPr>
            <a:r>
              <a:rPr lang="en-US" sz="1500" dirty="0" smtClean="0"/>
              <a:t>He </a:t>
            </a:r>
            <a:r>
              <a:rPr lang="en-US" sz="1500" dirty="0"/>
              <a:t>knew that reusing the silkscreens would affect (diminish) their value but had no idea how many times they might have been used; and </a:t>
            </a:r>
            <a:endParaRPr lang="en-US" sz="1500" dirty="0" smtClean="0"/>
          </a:p>
          <a:p>
            <a:pPr lvl="1">
              <a:buFont typeface="+mj-lt"/>
              <a:buAutoNum type="arabicPeriod"/>
            </a:pPr>
            <a:r>
              <a:rPr lang="en-US" sz="1500" dirty="0" smtClean="0"/>
              <a:t>Most </a:t>
            </a:r>
            <a:r>
              <a:rPr lang="en-US" sz="1500" dirty="0"/>
              <a:t>of the silkscreens were discarded by the high school as useless</a:t>
            </a:r>
            <a:r>
              <a:rPr lang="en-US" sz="1500" dirty="0" smtClean="0"/>
              <a:t>.</a:t>
            </a:r>
          </a:p>
          <a:p>
            <a:pPr marL="0" indent="0">
              <a:buNone/>
            </a:pPr>
            <a:endParaRPr lang="en-US" sz="1500" dirty="0"/>
          </a:p>
        </p:txBody>
      </p:sp>
      <p:sp>
        <p:nvSpPr>
          <p:cNvPr id="4" name="Slide Number Placeholder 3"/>
          <p:cNvSpPr>
            <a:spLocks noGrp="1"/>
          </p:cNvSpPr>
          <p:nvPr>
            <p:ph type="sldNum" sz="quarter" idx="12"/>
          </p:nvPr>
        </p:nvSpPr>
        <p:spPr/>
        <p:txBody>
          <a:bodyPr/>
          <a:lstStyle/>
          <a:p>
            <a:fld id="{DA0F3815-A4FB-4FD6-B682-B9A898349CBA}" type="slidenum">
              <a:rPr lang="en-US" smtClean="0"/>
              <a:t>49</a:t>
            </a:fld>
            <a:endParaRPr lang="en-US"/>
          </a:p>
        </p:txBody>
      </p:sp>
    </p:spTree>
    <p:extLst>
      <p:ext uri="{BB962C8B-B14F-4D97-AF65-F5344CB8AC3E}">
        <p14:creationId xmlns:p14="http://schemas.microsoft.com/office/powerpoint/2010/main" val="3086469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i="1" dirty="0" smtClean="0"/>
              <a:t>							</a:t>
            </a:r>
            <a:r>
              <a:rPr lang="en-US" sz="2000" i="1" dirty="0" smtClean="0"/>
              <a:t>(2007/2012)</a:t>
            </a:r>
            <a:r>
              <a:rPr lang="en-US" sz="2000" b="1" i="1" dirty="0" smtClean="0"/>
              <a:t/>
            </a:r>
            <a:br>
              <a:rPr lang="en-US" sz="2000" b="1" i="1" dirty="0" smtClean="0"/>
            </a:br>
            <a:r>
              <a:rPr lang="en-US" b="1" i="1" u="sng" dirty="0" err="1" smtClean="0"/>
              <a:t>Durden</a:t>
            </a:r>
            <a:endParaRPr lang="en-US" b="1" i="1" dirty="0"/>
          </a:p>
        </p:txBody>
      </p:sp>
      <p:sp>
        <p:nvSpPr>
          <p:cNvPr id="3" name="Content Placeholder 2"/>
          <p:cNvSpPr>
            <a:spLocks noGrp="1"/>
          </p:cNvSpPr>
          <p:nvPr>
            <p:ph idx="1"/>
          </p:nvPr>
        </p:nvSpPr>
        <p:spPr/>
        <p:txBody>
          <a:bodyPr>
            <a:noAutofit/>
          </a:bodyPr>
          <a:lstStyle/>
          <a:p>
            <a:pPr marL="0" indent="0">
              <a:buNone/>
            </a:pPr>
            <a:r>
              <a:rPr lang="en-US" sz="1800" dirty="0" smtClean="0"/>
              <a:t>In </a:t>
            </a:r>
            <a:r>
              <a:rPr lang="en-US" sz="1800" i="1" dirty="0" err="1" smtClean="0"/>
              <a:t>Durden</a:t>
            </a:r>
            <a:r>
              <a:rPr lang="en-US" sz="1800" dirty="0" smtClean="0"/>
              <a:t>, </a:t>
            </a:r>
            <a:r>
              <a:rPr lang="en-US" sz="1800" dirty="0" err="1" smtClean="0"/>
              <a:t>T.C.Memo</a:t>
            </a:r>
            <a:r>
              <a:rPr lang="en-US" sz="1800" dirty="0" smtClean="0"/>
              <a:t> 2012-140 (2012), over $20,000 worth of contributions </a:t>
            </a:r>
            <a:r>
              <a:rPr lang="en-US" sz="1800" dirty="0"/>
              <a:t>made by check to a 501(c)(3) church were disallowed because the church’s “first acknowledgement” lacked a statement that no goods or services were provided (even though that statement was </a:t>
            </a:r>
            <a:r>
              <a:rPr lang="en-US" sz="1800" dirty="0" smtClean="0"/>
              <a:t>provided (albeit late)).</a:t>
            </a:r>
            <a:endParaRPr lang="en-US" sz="1400" dirty="0" smtClean="0"/>
          </a:p>
          <a:p>
            <a:pPr marL="0" indent="0">
              <a:buNone/>
            </a:pPr>
            <a:endParaRPr lang="en-US" sz="1400" u="sng" dirty="0"/>
          </a:p>
          <a:p>
            <a:pPr marL="0" indent="0">
              <a:buNone/>
            </a:pPr>
            <a:r>
              <a:rPr lang="en-US" sz="1800" dirty="0" smtClean="0"/>
              <a:t>A </a:t>
            </a:r>
            <a:r>
              <a:rPr lang="en-US" sz="1800" dirty="0"/>
              <a:t>written acknowledgment is </a:t>
            </a:r>
            <a:r>
              <a:rPr lang="en-US" sz="1800" i="1" dirty="0"/>
              <a:t>contemporaneous</a:t>
            </a:r>
            <a:r>
              <a:rPr lang="en-US" sz="1800" dirty="0"/>
              <a:t> if it is obtained by the taxpayer on or before the </a:t>
            </a:r>
            <a:r>
              <a:rPr lang="en-US" sz="1800" u="sng" dirty="0"/>
              <a:t>earlier</a:t>
            </a:r>
            <a:r>
              <a:rPr lang="en-US" sz="1800" dirty="0"/>
              <a:t> of:  (1) the date the taxpayer files the original return for the taxable year of the contribution; or (2) the due date (including extensions) for filing the original return for the year.  (IRC §170(f)(8)(C); </a:t>
            </a:r>
            <a:r>
              <a:rPr lang="en-US" sz="1800" dirty="0" err="1"/>
              <a:t>Regs</a:t>
            </a:r>
            <a:r>
              <a:rPr lang="en-US" sz="1800" dirty="0"/>
              <a:t>. §1.170A-13(f)(3</a:t>
            </a:r>
            <a:r>
              <a:rPr lang="en-US" sz="1800" dirty="0" smtClean="0"/>
              <a:t>)).</a:t>
            </a:r>
          </a:p>
          <a:p>
            <a:pPr marL="0" indent="0">
              <a:buNone/>
            </a:pPr>
            <a:endParaRPr lang="en-US" sz="1800" dirty="0"/>
          </a:p>
          <a:p>
            <a:pPr marL="0" indent="0">
              <a:buNone/>
            </a:pPr>
            <a:r>
              <a:rPr lang="en-US" sz="1800" dirty="0" smtClean="0"/>
              <a:t>The doctrine of </a:t>
            </a:r>
            <a:r>
              <a:rPr lang="en-US" sz="1800" i="1" dirty="0" smtClean="0"/>
              <a:t>substantial compliance </a:t>
            </a:r>
            <a:r>
              <a:rPr lang="en-US" sz="1800" dirty="0" smtClean="0"/>
              <a:t>does not apply to excuse compliance with the </a:t>
            </a:r>
            <a:r>
              <a:rPr lang="en-US" sz="1800" i="1" dirty="0" smtClean="0"/>
              <a:t>substantiation requirements of section 170(f)(8)(B).  </a:t>
            </a:r>
            <a:r>
              <a:rPr lang="en-US" sz="1800" dirty="0" smtClean="0"/>
              <a:t>This court has consistently held that the specific statement regarding whether goods or services were provided…is necessary for the allowance of a charitable contribution deduction.</a:t>
            </a:r>
            <a:endParaRPr lang="en-US" sz="1400" dirty="0" smtClean="0"/>
          </a:p>
          <a:p>
            <a:pPr marL="0" indent="0">
              <a:buNone/>
            </a:pPr>
            <a:endParaRPr lang="en-US" sz="1400" dirty="0"/>
          </a:p>
          <a:p>
            <a:pPr marL="0" indent="0">
              <a:buNone/>
            </a:pPr>
            <a:r>
              <a:rPr lang="en-US" sz="1400" dirty="0" smtClean="0"/>
              <a:t>See, further, </a:t>
            </a:r>
            <a:r>
              <a:rPr lang="en-US" sz="1400" i="1" dirty="0" err="1" smtClean="0"/>
              <a:t>Villareale</a:t>
            </a:r>
            <a:r>
              <a:rPr lang="en-US" sz="1400" i="1" dirty="0" smtClean="0"/>
              <a:t> v Commissioner, </a:t>
            </a:r>
            <a:r>
              <a:rPr lang="en-US" sz="1400" dirty="0" err="1"/>
              <a:t>T.C.Memo</a:t>
            </a:r>
            <a:r>
              <a:rPr lang="en-US" sz="1400" dirty="0"/>
              <a:t> </a:t>
            </a:r>
            <a:r>
              <a:rPr lang="en-US" sz="1400" dirty="0" smtClean="0"/>
              <a:t>2013-74 (March 12, 2013) </a:t>
            </a:r>
            <a:endParaRPr lang="en-US" sz="1400" dirty="0"/>
          </a:p>
        </p:txBody>
      </p:sp>
      <p:sp>
        <p:nvSpPr>
          <p:cNvPr id="4" name="Slide Number Placeholder 3"/>
          <p:cNvSpPr>
            <a:spLocks noGrp="1"/>
          </p:cNvSpPr>
          <p:nvPr>
            <p:ph type="sldNum" sz="quarter" idx="12"/>
          </p:nvPr>
        </p:nvSpPr>
        <p:spPr/>
        <p:txBody>
          <a:bodyPr/>
          <a:lstStyle/>
          <a:p>
            <a:fld id="{DA0F3815-A4FB-4FD6-B682-B9A898349CBA}" type="slidenum">
              <a:rPr lang="en-US" smtClean="0"/>
              <a:t>5</a:t>
            </a:fld>
            <a:endParaRPr lang="en-US"/>
          </a:p>
        </p:txBody>
      </p:sp>
    </p:spTree>
    <p:extLst>
      <p:ext uri="{BB962C8B-B14F-4D97-AF65-F5344CB8AC3E}">
        <p14:creationId xmlns:p14="http://schemas.microsoft.com/office/powerpoint/2010/main" val="22430466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Penalties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3100" b="1" i="1" dirty="0" err="1" smtClean="0"/>
              <a:t>D’Arcangelo</a:t>
            </a:r>
            <a:r>
              <a:rPr lang="en-US" sz="3100" b="1" i="1" dirty="0" smtClean="0"/>
              <a:t> v. Commissioner</a:t>
            </a:r>
            <a:r>
              <a:rPr lang="en-US" sz="3100" dirty="0" smtClean="0"/>
              <a:t> (cont.)</a:t>
            </a:r>
          </a:p>
          <a:p>
            <a:endParaRPr lang="en-US" dirty="0" smtClean="0"/>
          </a:p>
          <a:p>
            <a:pPr marL="0" indent="0">
              <a:buNone/>
            </a:pPr>
            <a:r>
              <a:rPr lang="en-US" dirty="0" smtClean="0"/>
              <a:t>Noting that Regulations expressly prohibited an employee of the </a:t>
            </a:r>
            <a:r>
              <a:rPr lang="en-US" dirty="0" err="1" smtClean="0"/>
              <a:t>donee</a:t>
            </a:r>
            <a:r>
              <a:rPr lang="en-US" dirty="0" smtClean="0"/>
              <a:t> from making the appraisal and that the taxpayer did not submit a fully completed appraisal summary, the Tax Court found the evidence the taxpayer put forth was insufficient because his “expert” did not even look at the items and never appraised the type of items before.  </a:t>
            </a:r>
          </a:p>
          <a:p>
            <a:pPr marL="0" indent="0">
              <a:buNone/>
            </a:pPr>
            <a:endParaRPr lang="en-US" dirty="0"/>
          </a:p>
          <a:p>
            <a:pPr marL="0" indent="0">
              <a:buNone/>
            </a:pPr>
            <a:r>
              <a:rPr lang="en-US" dirty="0" smtClean="0"/>
              <a:t>Noting the taxpayer was a CPA, the Tax Court upheld the (old) penalties for negligence, substantial understatement and valuation overstatement.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50</a:t>
            </a:fld>
            <a:endParaRPr lang="en-US"/>
          </a:p>
        </p:txBody>
      </p:sp>
    </p:spTree>
    <p:extLst>
      <p:ext uri="{BB962C8B-B14F-4D97-AF65-F5344CB8AC3E}">
        <p14:creationId xmlns:p14="http://schemas.microsoft.com/office/powerpoint/2010/main" val="14486931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Penalty Defense—Reasonable </a:t>
            </a:r>
            <a:r>
              <a:rPr lang="en-US" b="1" u="sng" dirty="0" smtClean="0"/>
              <a:t>Reliance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600" b="1" i="1" dirty="0" err="1"/>
              <a:t>Esgar</a:t>
            </a:r>
            <a:r>
              <a:rPr lang="en-US" sz="2600" b="1" i="1" dirty="0"/>
              <a:t> </a:t>
            </a:r>
            <a:r>
              <a:rPr lang="en-US" sz="2600" b="1" i="1" dirty="0" smtClean="0"/>
              <a:t>Corporation v Commissioner</a:t>
            </a:r>
            <a:r>
              <a:rPr lang="en-US" sz="2600" dirty="0" smtClean="0"/>
              <a:t>, </a:t>
            </a:r>
            <a:r>
              <a:rPr lang="en-US" sz="2600" dirty="0"/>
              <a:t>T.C. Memo. 2012-35, Feb. 6, </a:t>
            </a:r>
            <a:r>
              <a:rPr lang="en-US" sz="2600" dirty="0" smtClean="0"/>
              <a:t>(2012)</a:t>
            </a:r>
            <a:r>
              <a:rPr lang="en-US" sz="2400" dirty="0" smtClean="0"/>
              <a:t>.</a:t>
            </a:r>
            <a:endParaRPr lang="en-US" sz="2400" dirty="0"/>
          </a:p>
          <a:p>
            <a:pPr marL="0" indent="0">
              <a:buNone/>
            </a:pPr>
            <a:r>
              <a:rPr lang="en-US" sz="2600" dirty="0" smtClean="0"/>
              <a:t>The </a:t>
            </a:r>
            <a:r>
              <a:rPr lang="en-US" sz="2600" dirty="0"/>
              <a:t>Court did </a:t>
            </a:r>
            <a:r>
              <a:rPr lang="en-US" sz="2600" u="sng" dirty="0"/>
              <a:t>not</a:t>
            </a:r>
            <a:r>
              <a:rPr lang="en-US" sz="2600" dirty="0"/>
              <a:t> apply a </a:t>
            </a:r>
            <a:r>
              <a:rPr lang="en-US" sz="2600" dirty="0" smtClean="0"/>
              <a:t>Code §6662(a</a:t>
            </a:r>
            <a:r>
              <a:rPr lang="en-US" sz="2600" dirty="0"/>
              <a:t>) valuation understatement penalty because the taxpayers reasonably relied on professional advice—they met the </a:t>
            </a:r>
            <a:r>
              <a:rPr lang="en-US" sz="2600" b="1" dirty="0"/>
              <a:t>three requirements</a:t>
            </a:r>
            <a:r>
              <a:rPr lang="en-US" sz="2600" dirty="0" smtClean="0"/>
              <a:t>:</a:t>
            </a:r>
          </a:p>
          <a:p>
            <a:pPr marL="914400" lvl="1" indent="-514350">
              <a:buFont typeface="+mj-lt"/>
              <a:buAutoNum type="arabicPeriod"/>
            </a:pPr>
            <a:r>
              <a:rPr lang="en-US" sz="2600" dirty="0" smtClean="0"/>
              <a:t>The </a:t>
            </a:r>
            <a:r>
              <a:rPr lang="en-US" sz="2600" dirty="0"/>
              <a:t>adviser was a competent professional who had sufficient expertise to justify reliance</a:t>
            </a:r>
            <a:r>
              <a:rPr lang="en-US" sz="2600" dirty="0" smtClean="0"/>
              <a:t>;</a:t>
            </a:r>
          </a:p>
          <a:p>
            <a:pPr marL="914400" lvl="1" indent="-514350">
              <a:buFont typeface="+mj-lt"/>
              <a:buAutoNum type="arabicPeriod"/>
            </a:pPr>
            <a:r>
              <a:rPr lang="en-US" sz="2600" dirty="0" smtClean="0"/>
              <a:t>The </a:t>
            </a:r>
            <a:r>
              <a:rPr lang="en-US" sz="2600" dirty="0"/>
              <a:t>taxpayer provided necessary and accurate information to the adviser; </a:t>
            </a:r>
            <a:r>
              <a:rPr lang="en-US" sz="2600" dirty="0" smtClean="0"/>
              <a:t>and</a:t>
            </a:r>
          </a:p>
          <a:p>
            <a:pPr marL="914400" lvl="1" indent="-514350">
              <a:buFont typeface="+mj-lt"/>
              <a:buAutoNum type="arabicPeriod"/>
            </a:pPr>
            <a:r>
              <a:rPr lang="en-US" sz="2600" dirty="0" smtClean="0"/>
              <a:t>The </a:t>
            </a:r>
            <a:r>
              <a:rPr lang="en-US" sz="2600" dirty="0"/>
              <a:t>taxpayer </a:t>
            </a:r>
            <a:r>
              <a:rPr lang="en-US" sz="2600" dirty="0" smtClean="0"/>
              <a:t>relied </a:t>
            </a:r>
            <a:r>
              <a:rPr lang="en-US" sz="2600" dirty="0"/>
              <a:t>in good faith on the adviser’s judgment.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51</a:t>
            </a:fld>
            <a:endParaRPr lang="en-US"/>
          </a:p>
        </p:txBody>
      </p:sp>
    </p:spTree>
    <p:extLst>
      <p:ext uri="{BB962C8B-B14F-4D97-AF65-F5344CB8AC3E}">
        <p14:creationId xmlns:p14="http://schemas.microsoft.com/office/powerpoint/2010/main" val="1345230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Qualified Appraisals; </a:t>
            </a:r>
            <a:r>
              <a:rPr lang="en-US" b="1" u="sng" dirty="0" smtClean="0"/>
              <a:t>Penalties &amp; Reliance</a:t>
            </a:r>
            <a:endParaRPr lang="en-US" dirty="0"/>
          </a:p>
        </p:txBody>
      </p:sp>
      <p:sp>
        <p:nvSpPr>
          <p:cNvPr id="3" name="Content Placeholder 2"/>
          <p:cNvSpPr>
            <a:spLocks noGrp="1"/>
          </p:cNvSpPr>
          <p:nvPr>
            <p:ph idx="1"/>
          </p:nvPr>
        </p:nvSpPr>
        <p:spPr>
          <a:xfrm>
            <a:off x="457200" y="1676400"/>
            <a:ext cx="8229600" cy="4525963"/>
          </a:xfrm>
        </p:spPr>
        <p:txBody>
          <a:bodyPr>
            <a:normAutofit fontScale="40000" lnSpcReduction="20000"/>
          </a:bodyPr>
          <a:lstStyle/>
          <a:p>
            <a:pPr marL="0" indent="0">
              <a:buNone/>
            </a:pPr>
            <a:r>
              <a:rPr lang="en-US" sz="5000" b="1" i="1" dirty="0"/>
              <a:t>Friedman v. Commissioner</a:t>
            </a:r>
            <a:r>
              <a:rPr lang="en-US" sz="5000" dirty="0"/>
              <a:t>, T.C. Memo </a:t>
            </a:r>
            <a:r>
              <a:rPr lang="en-US" sz="5000" dirty="0" smtClean="0"/>
              <a:t>2010-45 (2010).</a:t>
            </a:r>
            <a:endParaRPr lang="en-US" sz="5000" dirty="0"/>
          </a:p>
          <a:p>
            <a:pPr marL="0" indent="0">
              <a:buNone/>
            </a:pPr>
            <a:r>
              <a:rPr lang="en-US" sz="3400" dirty="0"/>
              <a:t> </a:t>
            </a:r>
          </a:p>
          <a:p>
            <a:pPr marL="0" indent="0">
              <a:buNone/>
            </a:pPr>
            <a:r>
              <a:rPr lang="en-US" sz="4500" dirty="0" smtClean="0"/>
              <a:t>Taxpayers were </a:t>
            </a:r>
            <a:r>
              <a:rPr lang="en-US" sz="4500" dirty="0"/>
              <a:t>denied noncash charitable contribution deductions because they neither obtained timely and complete </a:t>
            </a:r>
            <a:r>
              <a:rPr lang="en-US" sz="4500" i="1" dirty="0"/>
              <a:t>qualified appraisals</a:t>
            </a:r>
            <a:r>
              <a:rPr lang="en-US" sz="4500" dirty="0"/>
              <a:t>, nor maintained adequate records related to the donated property</a:t>
            </a:r>
            <a:r>
              <a:rPr lang="en-US" sz="4500" dirty="0" smtClean="0"/>
              <a:t>.  The </a:t>
            </a:r>
            <a:r>
              <a:rPr lang="en-US" sz="4500" dirty="0"/>
              <a:t>taxpayers argued that they should be excused from penalties because they relied on the advice of their CPA.</a:t>
            </a:r>
          </a:p>
          <a:p>
            <a:pPr marL="0" indent="0">
              <a:buNone/>
            </a:pPr>
            <a:endParaRPr lang="en-US" sz="4500" dirty="0"/>
          </a:p>
          <a:p>
            <a:pPr marL="0" indent="0">
              <a:buNone/>
            </a:pPr>
            <a:r>
              <a:rPr lang="en-US" sz="4500" dirty="0" smtClean="0"/>
              <a:t>The </a:t>
            </a:r>
            <a:r>
              <a:rPr lang="en-US" sz="4500" dirty="0"/>
              <a:t>Court noted that a taxpayer relying on professional advice must show</a:t>
            </a:r>
            <a:r>
              <a:rPr lang="en-US" sz="4500" dirty="0" smtClean="0"/>
              <a:t>:</a:t>
            </a:r>
          </a:p>
          <a:p>
            <a:pPr marL="914400" lvl="1" indent="-514350">
              <a:buFont typeface="+mj-lt"/>
              <a:buAutoNum type="arabicPeriod"/>
            </a:pPr>
            <a:r>
              <a:rPr lang="en-US" sz="4500" dirty="0" smtClean="0"/>
              <a:t>The </a:t>
            </a:r>
            <a:r>
              <a:rPr lang="en-US" sz="4500" dirty="0"/>
              <a:t>adviser was a competent professional</a:t>
            </a:r>
            <a:r>
              <a:rPr lang="en-US" sz="4500" dirty="0" smtClean="0"/>
              <a:t>;</a:t>
            </a:r>
          </a:p>
          <a:p>
            <a:pPr marL="914400" lvl="1" indent="-514350">
              <a:buFont typeface="+mj-lt"/>
              <a:buAutoNum type="arabicPeriod"/>
            </a:pPr>
            <a:r>
              <a:rPr lang="en-US" sz="4500" dirty="0" smtClean="0"/>
              <a:t>The </a:t>
            </a:r>
            <a:r>
              <a:rPr lang="en-US" sz="4500" dirty="0"/>
              <a:t>taxpayer provided necessary and accurate information to the adviser; </a:t>
            </a:r>
            <a:r>
              <a:rPr lang="en-US" sz="4500" dirty="0" smtClean="0"/>
              <a:t>and</a:t>
            </a:r>
          </a:p>
          <a:p>
            <a:pPr marL="914400" lvl="1" indent="-514350">
              <a:buFont typeface="+mj-lt"/>
              <a:buAutoNum type="arabicPeriod"/>
            </a:pPr>
            <a:r>
              <a:rPr lang="en-US" sz="4500" dirty="0" smtClean="0"/>
              <a:t>The </a:t>
            </a:r>
            <a:r>
              <a:rPr lang="en-US" sz="4500" dirty="0"/>
              <a:t>taxpayer relied in good faith on the adviser’s judgment.</a:t>
            </a:r>
          </a:p>
          <a:p>
            <a:pPr marL="0" indent="0">
              <a:buNone/>
            </a:pPr>
            <a:endParaRPr lang="en-US" sz="4500" dirty="0"/>
          </a:p>
          <a:p>
            <a:pPr marL="0" indent="0">
              <a:buNone/>
            </a:pPr>
            <a:r>
              <a:rPr lang="en-US" sz="4500" u="sng" dirty="0" smtClean="0"/>
              <a:t>Held</a:t>
            </a:r>
            <a:r>
              <a:rPr lang="en-US" sz="4500" dirty="0" smtClean="0"/>
              <a:t>:  Because taxpayers </a:t>
            </a:r>
            <a:r>
              <a:rPr lang="en-US" sz="4500" dirty="0"/>
              <a:t>did not provide full and accurate information to their CPA, they could not have relied </a:t>
            </a:r>
            <a:r>
              <a:rPr lang="en-US" sz="4500" i="1" dirty="0"/>
              <a:t>in good faith</a:t>
            </a:r>
            <a:r>
              <a:rPr lang="en-US" sz="4500" dirty="0"/>
              <a:t> on his advice.  Hence, they were liable for the </a:t>
            </a:r>
            <a:r>
              <a:rPr lang="en-US" sz="4500" dirty="0" smtClean="0"/>
              <a:t>penalties.</a:t>
            </a:r>
            <a:endParaRPr lang="en-US" sz="4500" dirty="0"/>
          </a:p>
        </p:txBody>
      </p:sp>
      <p:sp>
        <p:nvSpPr>
          <p:cNvPr id="4" name="Slide Number Placeholder 3"/>
          <p:cNvSpPr>
            <a:spLocks noGrp="1"/>
          </p:cNvSpPr>
          <p:nvPr>
            <p:ph type="sldNum" sz="quarter" idx="12"/>
          </p:nvPr>
        </p:nvSpPr>
        <p:spPr/>
        <p:txBody>
          <a:bodyPr/>
          <a:lstStyle/>
          <a:p>
            <a:fld id="{DA0F3815-A4FB-4FD6-B682-B9A898349CBA}" type="slidenum">
              <a:rPr lang="en-US" smtClean="0"/>
              <a:t>52</a:t>
            </a:fld>
            <a:endParaRPr lang="en-US"/>
          </a:p>
        </p:txBody>
      </p:sp>
    </p:spTree>
    <p:extLst>
      <p:ext uri="{BB962C8B-B14F-4D97-AF65-F5344CB8AC3E}">
        <p14:creationId xmlns:p14="http://schemas.microsoft.com/office/powerpoint/2010/main" val="6198685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 </a:t>
            </a:r>
            <a:r>
              <a:rPr lang="en-US" b="1" u="sng" dirty="0" smtClean="0"/>
              <a:t>Penalties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i="1" dirty="0"/>
              <a:t>Thompson v. Commissioner</a:t>
            </a:r>
            <a:r>
              <a:rPr lang="en-US" dirty="0"/>
              <a:t>, 370 </a:t>
            </a:r>
            <a:r>
              <a:rPr lang="en-US" dirty="0" err="1"/>
              <a:t>Fed.App</a:t>
            </a:r>
            <a:r>
              <a:rPr lang="en-US" dirty="0"/>
              <a:t>. 141 (2010), 105 </a:t>
            </a:r>
            <a:r>
              <a:rPr lang="en-US" dirty="0" err="1" smtClean="0"/>
              <a:t>AFTR</a:t>
            </a:r>
            <a:r>
              <a:rPr lang="en-US" dirty="0" smtClean="0"/>
              <a:t> 2d </a:t>
            </a:r>
            <a:r>
              <a:rPr lang="en-US" dirty="0"/>
              <a:t>2010-1413 (2010) </a:t>
            </a:r>
            <a:r>
              <a:rPr lang="en-US" dirty="0" smtClean="0"/>
              <a:t>.</a:t>
            </a:r>
          </a:p>
          <a:p>
            <a:pPr marL="0" indent="0">
              <a:buNone/>
            </a:pPr>
            <a:endParaRPr lang="en-US" dirty="0"/>
          </a:p>
          <a:p>
            <a:pPr marL="0" indent="0">
              <a:buNone/>
            </a:pPr>
            <a:r>
              <a:rPr lang="en-US" dirty="0" smtClean="0"/>
              <a:t>The </a:t>
            </a:r>
            <a:r>
              <a:rPr lang="en-US" dirty="0"/>
              <a:t>IRS imposed an accuracy-related penalty against the estate because the estate’s valuation of the asset was less than 25% of the correct valuation.</a:t>
            </a:r>
          </a:p>
          <a:p>
            <a:pPr marL="0" indent="0">
              <a:buNone/>
            </a:pPr>
            <a:endParaRPr lang="en-US" dirty="0"/>
          </a:p>
          <a:p>
            <a:pPr marL="0" indent="0">
              <a:buNone/>
            </a:pPr>
            <a:r>
              <a:rPr lang="en-US" dirty="0" smtClean="0"/>
              <a:t>The </a:t>
            </a:r>
            <a:r>
              <a:rPr lang="en-US" dirty="0"/>
              <a:t>Tax Court found that the estate was not liable for the accuracy-related penalty because the valuation of the asset was particularly difficult.  (The appellate court affirmed.)</a:t>
            </a:r>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53</a:t>
            </a:fld>
            <a:endParaRPr lang="en-US"/>
          </a:p>
        </p:txBody>
      </p:sp>
    </p:spTree>
    <p:extLst>
      <p:ext uri="{BB962C8B-B14F-4D97-AF65-F5344CB8AC3E}">
        <p14:creationId xmlns:p14="http://schemas.microsoft.com/office/powerpoint/2010/main" val="30663435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Penalties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Code §6662—Accuracy-Related </a:t>
            </a:r>
            <a:r>
              <a:rPr lang="en-US" b="1" dirty="0"/>
              <a:t>Penalty.</a:t>
            </a:r>
            <a:r>
              <a:rPr lang="en-US" dirty="0"/>
              <a:t>  </a:t>
            </a:r>
          </a:p>
          <a:p>
            <a:pPr marL="0" indent="0">
              <a:buNone/>
            </a:pPr>
            <a:r>
              <a:rPr lang="en-US" dirty="0"/>
              <a:t> </a:t>
            </a:r>
            <a:r>
              <a:rPr lang="en-US" dirty="0" smtClean="0"/>
              <a:t>A </a:t>
            </a:r>
            <a:r>
              <a:rPr lang="en-US" b="1" dirty="0"/>
              <a:t>20 percent penalty</a:t>
            </a:r>
            <a:r>
              <a:rPr lang="en-US" dirty="0"/>
              <a:t> shall apply to:</a:t>
            </a:r>
          </a:p>
          <a:p>
            <a:pPr lvl="1"/>
            <a:r>
              <a:rPr lang="en-US" dirty="0" smtClean="0"/>
              <a:t>Negligence;</a:t>
            </a:r>
          </a:p>
          <a:p>
            <a:pPr lvl="1"/>
            <a:r>
              <a:rPr lang="en-US" dirty="0" smtClean="0"/>
              <a:t>Any </a:t>
            </a:r>
            <a:r>
              <a:rPr lang="en-US" i="1" dirty="0" smtClean="0"/>
              <a:t>substantial understatement</a:t>
            </a:r>
            <a:r>
              <a:rPr lang="en-US" dirty="0" smtClean="0"/>
              <a:t>;</a:t>
            </a:r>
          </a:p>
          <a:p>
            <a:pPr lvl="1"/>
            <a:r>
              <a:rPr lang="en-US" dirty="0" smtClean="0"/>
              <a:t>Any </a:t>
            </a:r>
            <a:r>
              <a:rPr lang="en-US" i="1" dirty="0" smtClean="0"/>
              <a:t>substantial </a:t>
            </a:r>
            <a:r>
              <a:rPr lang="en-US" i="1" dirty="0"/>
              <a:t>valuation </a:t>
            </a:r>
            <a:r>
              <a:rPr lang="en-US" i="1" dirty="0" smtClean="0"/>
              <a:t>misstatement</a:t>
            </a:r>
            <a:r>
              <a:rPr lang="en-US" dirty="0" smtClean="0"/>
              <a:t>; and</a:t>
            </a:r>
          </a:p>
          <a:p>
            <a:pPr lvl="1"/>
            <a:r>
              <a:rPr lang="en-US" dirty="0" smtClean="0"/>
              <a:t>Any </a:t>
            </a:r>
            <a:r>
              <a:rPr lang="en-US" i="1" dirty="0"/>
              <a:t>substantial estate</a:t>
            </a:r>
            <a:r>
              <a:rPr lang="en-US" dirty="0"/>
              <a:t> or </a:t>
            </a:r>
            <a:r>
              <a:rPr lang="en-US" i="1" dirty="0"/>
              <a:t>gift tax valuation understatement</a:t>
            </a:r>
            <a:r>
              <a:rPr lang="en-US" dirty="0"/>
              <a: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54</a:t>
            </a:fld>
            <a:endParaRPr lang="en-US"/>
          </a:p>
        </p:txBody>
      </p:sp>
    </p:spTree>
    <p:extLst>
      <p:ext uri="{BB962C8B-B14F-4D97-AF65-F5344CB8AC3E}">
        <p14:creationId xmlns:p14="http://schemas.microsoft.com/office/powerpoint/2010/main" val="19335808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err="1" smtClean="0"/>
              <a:t>Regs</a:t>
            </a:r>
            <a:r>
              <a:rPr lang="en-US" dirty="0" smtClean="0"/>
              <a:t> </a:t>
            </a:r>
            <a:r>
              <a:rPr lang="en-US" dirty="0"/>
              <a:t>§1.6662-3(b)(3) </a:t>
            </a:r>
            <a:r>
              <a:rPr lang="en-US" b="1" i="1" dirty="0"/>
              <a:t>Reasonable Basis</a:t>
            </a:r>
            <a:r>
              <a:rPr lang="en-US" b="1" dirty="0"/>
              <a:t>:</a:t>
            </a:r>
            <a:r>
              <a:rPr lang="en-US" dirty="0"/>
              <a:t>  </a:t>
            </a:r>
            <a:endParaRPr lang="en-US" dirty="0" smtClean="0"/>
          </a:p>
          <a:p>
            <a:pPr marL="0" indent="0">
              <a:buNone/>
            </a:pPr>
            <a:endParaRPr lang="en-US" dirty="0"/>
          </a:p>
          <a:p>
            <a:pPr marL="0" indent="0">
              <a:buNone/>
            </a:pPr>
            <a:r>
              <a:rPr lang="en-US" dirty="0"/>
              <a:t>If a return position is reasonably based on one or more of the authorities set forth in </a:t>
            </a:r>
            <a:r>
              <a:rPr lang="en-US" dirty="0" err="1" smtClean="0"/>
              <a:t>Regs</a:t>
            </a:r>
            <a:r>
              <a:rPr lang="en-US" dirty="0" smtClean="0"/>
              <a:t>. §1.6662-4(d</a:t>
            </a:r>
            <a:r>
              <a:rPr lang="en-US" dirty="0"/>
              <a:t>)(3)(iii) . . ., the return position will generally satisfy the </a:t>
            </a:r>
            <a:r>
              <a:rPr lang="en-US" i="1" dirty="0"/>
              <a:t>reasonable basis</a:t>
            </a:r>
            <a:r>
              <a:rPr lang="en-US" dirty="0"/>
              <a:t> standard even though it may not satisfy the </a:t>
            </a:r>
            <a:r>
              <a:rPr lang="en-US" i="1" dirty="0"/>
              <a:t>substantial authority</a:t>
            </a:r>
            <a:r>
              <a:rPr lang="en-US" dirty="0"/>
              <a:t> standard.</a:t>
            </a:r>
          </a:p>
          <a:p>
            <a:pPr marL="0" indent="0">
              <a:buNone/>
            </a:pPr>
            <a:endParaRPr lang="en-US" dirty="0"/>
          </a:p>
          <a:p>
            <a:pPr marL="0" indent="0">
              <a:buNone/>
            </a:pPr>
            <a:r>
              <a:rPr lang="en-US" dirty="0"/>
              <a:t>The </a:t>
            </a:r>
            <a:r>
              <a:rPr lang="en-US" i="1" dirty="0"/>
              <a:t>reasonable cause</a:t>
            </a:r>
            <a:r>
              <a:rPr lang="en-US" dirty="0"/>
              <a:t> and good faith exception in </a:t>
            </a:r>
            <a:r>
              <a:rPr lang="en-US" dirty="0" err="1" smtClean="0"/>
              <a:t>Regs</a:t>
            </a:r>
            <a:r>
              <a:rPr lang="en-US" dirty="0" smtClean="0"/>
              <a:t>. §1.6664-4 </a:t>
            </a:r>
            <a:r>
              <a:rPr lang="en-US" dirty="0"/>
              <a:t>may provide relief if a return position does not satisfy the </a:t>
            </a:r>
            <a:r>
              <a:rPr lang="en-US" i="1" dirty="0"/>
              <a:t>reasonable basis</a:t>
            </a:r>
            <a:r>
              <a:rPr lang="en-US" dirty="0"/>
              <a:t> standard.</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55</a:t>
            </a:fld>
            <a:endParaRPr lang="en-US"/>
          </a:p>
        </p:txBody>
      </p:sp>
    </p:spTree>
    <p:extLst>
      <p:ext uri="{BB962C8B-B14F-4D97-AF65-F5344CB8AC3E}">
        <p14:creationId xmlns:p14="http://schemas.microsoft.com/office/powerpoint/2010/main" val="10744673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err="1" smtClean="0"/>
              <a:t>Regs</a:t>
            </a:r>
            <a:r>
              <a:rPr lang="en-US" b="1" dirty="0" smtClean="0"/>
              <a:t>. §1.6662-4(d</a:t>
            </a:r>
            <a:r>
              <a:rPr lang="en-US" b="1" dirty="0"/>
              <a:t>) —</a:t>
            </a:r>
            <a:r>
              <a:rPr lang="en-US" b="1" i="1" dirty="0"/>
              <a:t>Substantial Authority</a:t>
            </a:r>
            <a:r>
              <a:rPr lang="en-US" b="1" dirty="0"/>
              <a:t>:</a:t>
            </a:r>
            <a:endParaRPr lang="en-US" dirty="0" smtClean="0"/>
          </a:p>
          <a:p>
            <a:pPr marL="0" indent="0">
              <a:buNone/>
            </a:pPr>
            <a:r>
              <a:rPr lang="en-US" dirty="0" smtClean="0"/>
              <a:t>If </a:t>
            </a:r>
            <a:r>
              <a:rPr lang="en-US" dirty="0"/>
              <a:t>there is </a:t>
            </a:r>
            <a:r>
              <a:rPr lang="en-US" i="1" dirty="0"/>
              <a:t>substantial authority</a:t>
            </a:r>
            <a:r>
              <a:rPr lang="en-US" dirty="0"/>
              <a:t> for an item, the item is treated as if it were properly reported</a:t>
            </a:r>
            <a:r>
              <a:rPr lang="en-US" dirty="0" smtClean="0"/>
              <a:t>.</a:t>
            </a:r>
          </a:p>
          <a:p>
            <a:pPr marL="0" indent="0">
              <a:buNone/>
            </a:pPr>
            <a:endParaRPr lang="en-US" dirty="0"/>
          </a:p>
          <a:p>
            <a:pPr marL="0" indent="0">
              <a:buNone/>
            </a:pPr>
            <a:r>
              <a:rPr lang="en-US" i="1" dirty="0"/>
              <a:t>Substantial Authority</a:t>
            </a:r>
            <a:r>
              <a:rPr lang="en-US" dirty="0"/>
              <a:t> Is Present</a:t>
            </a:r>
            <a:r>
              <a:rPr lang="en-US" dirty="0" smtClean="0"/>
              <a:t>—</a:t>
            </a:r>
          </a:p>
          <a:p>
            <a:pPr marL="0" indent="0">
              <a:buNone/>
            </a:pPr>
            <a:endParaRPr lang="en-US" dirty="0" smtClean="0"/>
          </a:p>
          <a:p>
            <a:pPr lvl="1"/>
            <a:r>
              <a:rPr lang="en-US" dirty="0" smtClean="0"/>
              <a:t>If </a:t>
            </a:r>
            <a:r>
              <a:rPr lang="en-US" dirty="0"/>
              <a:t>the weight of the authorities supporting the treatment is substantial in relation to the weight of authorities supporting contrary treatment.  All relevant authorities (pro &amp; con) must be taken into account.  </a:t>
            </a:r>
            <a:endParaRPr lang="en-US" dirty="0" smtClean="0"/>
          </a:p>
          <a:p>
            <a:pPr lvl="1"/>
            <a:r>
              <a:rPr lang="en-US" dirty="0" smtClean="0"/>
              <a:t>The </a:t>
            </a:r>
            <a:r>
              <a:rPr lang="en-US" dirty="0"/>
              <a:t>weight of authorities is determined in light of the pertinent facts </a:t>
            </a:r>
            <a:r>
              <a:rPr lang="en-US" dirty="0" smtClean="0"/>
              <a:t>and circumstances </a:t>
            </a:r>
            <a:endParaRPr lang="en-US" dirty="0"/>
          </a:p>
          <a:p>
            <a:pPr marL="0" indent="0">
              <a:buNone/>
            </a:pPr>
            <a:endParaRPr lang="en-US" dirty="0"/>
          </a:p>
          <a:p>
            <a:pPr marL="0" indent="0">
              <a:buNone/>
            </a:pPr>
            <a:r>
              <a:rPr lang="en-US" dirty="0"/>
              <a:t>There may be </a:t>
            </a:r>
            <a:r>
              <a:rPr lang="en-US" i="1" dirty="0"/>
              <a:t>substantial authority</a:t>
            </a:r>
            <a:r>
              <a:rPr lang="en-US" dirty="0"/>
              <a:t> for more than one position.  </a:t>
            </a:r>
            <a:endParaRPr lang="en-US" dirty="0" smtClean="0"/>
          </a:p>
          <a:p>
            <a:pPr marL="0" indent="0">
              <a:buNone/>
            </a:pPr>
            <a:r>
              <a:rPr lang="en-US" dirty="0"/>
              <a:t> </a:t>
            </a:r>
          </a:p>
          <a:p>
            <a:pPr marL="0" indent="0">
              <a:buNone/>
            </a:pPr>
            <a:r>
              <a:rPr lang="en-US" dirty="0"/>
              <a:t>Because the </a:t>
            </a:r>
            <a:r>
              <a:rPr lang="en-US" i="1" dirty="0"/>
              <a:t>substantial authority</a:t>
            </a:r>
            <a:r>
              <a:rPr lang="en-US" dirty="0"/>
              <a:t> standard is objective, the taxpayer's belief that there is </a:t>
            </a:r>
            <a:r>
              <a:rPr lang="en-US" i="1" dirty="0"/>
              <a:t>substantial authority</a:t>
            </a:r>
            <a:r>
              <a:rPr lang="en-US" dirty="0"/>
              <a:t> is </a:t>
            </a:r>
            <a:r>
              <a:rPr lang="en-US" u="sng" dirty="0"/>
              <a:t>not</a:t>
            </a:r>
            <a:r>
              <a:rPr lang="en-US" dirty="0"/>
              <a:t> relevant.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56</a:t>
            </a:fld>
            <a:endParaRPr lang="en-US"/>
          </a:p>
        </p:txBody>
      </p:sp>
    </p:spTree>
    <p:extLst>
      <p:ext uri="{BB962C8B-B14F-4D97-AF65-F5344CB8AC3E}">
        <p14:creationId xmlns:p14="http://schemas.microsoft.com/office/powerpoint/2010/main" val="37969318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Penalty Avoidance/Defenses</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9479602"/>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u="sng" dirty="0" smtClean="0"/>
                        <a:t>Standard:</a:t>
                      </a:r>
                      <a:endParaRPr lang="en-US" u="sng" dirty="0"/>
                    </a:p>
                  </a:txBody>
                  <a:tcPr/>
                </a:tc>
                <a:tc>
                  <a:txBody>
                    <a:bodyPr/>
                    <a:lstStyle/>
                    <a:p>
                      <a:r>
                        <a:rPr lang="en-US" u="sng" dirty="0" smtClean="0"/>
                        <a:t>Percentage:</a:t>
                      </a:r>
                      <a:endParaRPr lang="en-US" u="sng" dirty="0"/>
                    </a:p>
                  </a:txBody>
                  <a:tcPr/>
                </a:tc>
              </a:tr>
              <a:tr h="370840">
                <a:tc>
                  <a:txBody>
                    <a:bodyPr/>
                    <a:lstStyle/>
                    <a:p>
                      <a:pPr marL="285750" indent="-285750">
                        <a:buFont typeface="Arial" pitchFamily="34" charset="0"/>
                        <a:buChar char="•"/>
                      </a:pPr>
                      <a:r>
                        <a:rPr lang="en-US" dirty="0" smtClean="0"/>
                        <a:t>More likely than not</a:t>
                      </a:r>
                      <a:endParaRPr lang="en-US" dirty="0"/>
                    </a:p>
                  </a:txBody>
                  <a:tcPr/>
                </a:tc>
                <a:tc>
                  <a:txBody>
                    <a:bodyPr/>
                    <a:lstStyle/>
                    <a:p>
                      <a:pPr marL="285750" indent="-285750">
                        <a:buFont typeface="Arial" pitchFamily="34" charset="0"/>
                        <a:buChar char="•"/>
                      </a:pPr>
                      <a:r>
                        <a:rPr lang="en-US" dirty="0" smtClean="0"/>
                        <a:t>Greater than 50%</a:t>
                      </a:r>
                      <a:endParaRPr lang="en-US" dirty="0"/>
                    </a:p>
                  </a:txBody>
                  <a:tcPr/>
                </a:tc>
              </a:tr>
              <a:tr h="370840">
                <a:tc>
                  <a:txBody>
                    <a:bodyPr/>
                    <a:lstStyle/>
                    <a:p>
                      <a:pPr marL="285750" indent="-285750">
                        <a:buFont typeface="Arial" pitchFamily="34" charset="0"/>
                        <a:buChar char="•"/>
                      </a:pPr>
                      <a:r>
                        <a:rPr lang="en-US" dirty="0" smtClean="0"/>
                        <a:t>Substantial</a:t>
                      </a:r>
                      <a:r>
                        <a:rPr lang="en-US" baseline="0" dirty="0" smtClean="0"/>
                        <a:t> authority</a:t>
                      </a:r>
                      <a:endParaRPr lang="en-US" dirty="0"/>
                    </a:p>
                  </a:txBody>
                  <a:tcPr/>
                </a:tc>
                <a:tc>
                  <a:txBody>
                    <a:bodyPr/>
                    <a:lstStyle/>
                    <a:p>
                      <a:pPr marL="285750" indent="-285750">
                        <a:buFont typeface="Arial" pitchFamily="34" charset="0"/>
                        <a:buChar char="•"/>
                      </a:pPr>
                      <a:r>
                        <a:rPr lang="en-US" dirty="0" smtClean="0"/>
                        <a:t>Between 50% and 33.33%?</a:t>
                      </a:r>
                      <a:endParaRPr lang="en-US" dirty="0"/>
                    </a:p>
                  </a:txBody>
                  <a:tcPr/>
                </a:tc>
              </a:tr>
              <a:tr h="370840">
                <a:tc>
                  <a:txBody>
                    <a:bodyPr/>
                    <a:lstStyle/>
                    <a:p>
                      <a:pPr marL="285750" indent="-285750">
                        <a:buFont typeface="Arial" pitchFamily="34" charset="0"/>
                        <a:buChar char="•"/>
                      </a:pPr>
                      <a:r>
                        <a:rPr lang="en-US" dirty="0" smtClean="0"/>
                        <a:t>Reasonable basis</a:t>
                      </a:r>
                      <a:endParaRPr lang="en-US" dirty="0"/>
                    </a:p>
                  </a:txBody>
                  <a:tcPr/>
                </a:tc>
                <a:tc>
                  <a:txBody>
                    <a:bodyPr/>
                    <a:lstStyle/>
                    <a:p>
                      <a:pPr marL="285750" indent="-285750">
                        <a:buFont typeface="Arial" pitchFamily="34" charset="0"/>
                        <a:buChar char="•"/>
                      </a:pPr>
                      <a:r>
                        <a:rPr lang="en-US" dirty="0" smtClean="0"/>
                        <a:t>33.33%</a:t>
                      </a:r>
                      <a:endParaRPr lang="en-US" dirty="0"/>
                    </a:p>
                  </a:txBody>
                  <a:tcPr/>
                </a:tc>
              </a:tr>
              <a:tr h="370840">
                <a:tc>
                  <a:txBody>
                    <a:bodyPr/>
                    <a:lstStyle/>
                    <a:p>
                      <a:pPr marL="285750" indent="-285750">
                        <a:buFont typeface="Arial" pitchFamily="34" charset="0"/>
                        <a:buChar char="•"/>
                      </a:pPr>
                      <a:r>
                        <a:rPr lang="en-US" dirty="0" smtClean="0"/>
                        <a:t>Arguable/Colorable</a:t>
                      </a:r>
                      <a:r>
                        <a:rPr lang="en-US" baseline="0" dirty="0" smtClean="0"/>
                        <a:t> claim</a:t>
                      </a:r>
                      <a:endParaRPr lang="en-US" dirty="0"/>
                    </a:p>
                  </a:txBody>
                  <a:tcPr/>
                </a:tc>
                <a:tc>
                  <a:txBody>
                    <a:bodyPr/>
                    <a:lstStyle/>
                    <a:p>
                      <a:pPr marL="285750" indent="-285750">
                        <a:buFont typeface="Arial" pitchFamily="34" charset="0"/>
                        <a:buChar char="•"/>
                      </a:pPr>
                      <a:endParaRPr lang="en-US" dirty="0"/>
                    </a:p>
                  </a:txBody>
                  <a:tcPr/>
                </a:tc>
              </a:tr>
              <a:tr h="370840">
                <a:tc>
                  <a:txBody>
                    <a:bodyPr/>
                    <a:lstStyle/>
                    <a:p>
                      <a:pPr marL="285750" indent="-285750">
                        <a:buFont typeface="Arial" pitchFamily="34" charset="0"/>
                        <a:buChar char="•"/>
                      </a:pPr>
                      <a:r>
                        <a:rPr lang="en-US" dirty="0" smtClean="0"/>
                        <a:t>Frivolous/Patently</a:t>
                      </a:r>
                      <a:r>
                        <a:rPr lang="en-US" baseline="0" dirty="0" smtClean="0"/>
                        <a:t> improper</a:t>
                      </a:r>
                      <a:endParaRPr lang="en-US" dirty="0"/>
                    </a:p>
                  </a:txBody>
                  <a:tcPr/>
                </a:tc>
                <a:tc>
                  <a:txBody>
                    <a:bodyPr/>
                    <a:lstStyle/>
                    <a:p>
                      <a:pPr marL="285750" indent="-285750">
                        <a:buFont typeface="Arial" pitchFamily="34" charset="0"/>
                        <a:buChar char="•"/>
                      </a:pPr>
                      <a:endParaRPr lang="en-US" dirty="0"/>
                    </a:p>
                  </a:txBody>
                  <a:tcPr/>
                </a:tc>
              </a:tr>
            </a:tbl>
          </a:graphicData>
        </a:graphic>
      </p:graphicFrame>
      <p:sp>
        <p:nvSpPr>
          <p:cNvPr id="3" name="Slide Number Placeholder 2"/>
          <p:cNvSpPr>
            <a:spLocks noGrp="1"/>
          </p:cNvSpPr>
          <p:nvPr>
            <p:ph type="sldNum" sz="quarter" idx="12"/>
          </p:nvPr>
        </p:nvSpPr>
        <p:spPr/>
        <p:txBody>
          <a:bodyPr/>
          <a:lstStyle/>
          <a:p>
            <a:fld id="{DA0F3815-A4FB-4FD6-B682-B9A898349CBA}" type="slidenum">
              <a:rPr lang="en-US" smtClean="0"/>
              <a:t>57</a:t>
            </a:fld>
            <a:endParaRPr lang="en-US"/>
          </a:p>
        </p:txBody>
      </p:sp>
    </p:spTree>
    <p:extLst>
      <p:ext uri="{BB962C8B-B14F-4D97-AF65-F5344CB8AC3E}">
        <p14:creationId xmlns:p14="http://schemas.microsoft.com/office/powerpoint/2010/main" val="27439211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lstStyle/>
          <a:p>
            <a:pPr marL="0" indent="0">
              <a:buNone/>
            </a:pPr>
            <a:r>
              <a:rPr lang="en-US" b="1" dirty="0" err="1" smtClean="0"/>
              <a:t>Regs</a:t>
            </a:r>
            <a:r>
              <a:rPr lang="en-US" b="1" dirty="0"/>
              <a:t>. </a:t>
            </a:r>
            <a:r>
              <a:rPr lang="en-US" b="1" dirty="0" smtClean="0"/>
              <a:t>§1.6662-3(c</a:t>
            </a:r>
            <a:r>
              <a:rPr lang="en-US" b="1" dirty="0"/>
              <a:t>)—Adequate Disclosure:</a:t>
            </a:r>
            <a:endParaRPr lang="en-US" dirty="0" smtClean="0"/>
          </a:p>
          <a:p>
            <a:pPr marL="0" indent="0">
              <a:buNone/>
            </a:pPr>
            <a:r>
              <a:rPr lang="en-US" dirty="0" smtClean="0"/>
              <a:t>No penalty may be imposed under Code §6662(b)(1) with respect to a position which is </a:t>
            </a:r>
            <a:r>
              <a:rPr lang="en-US" i="1" dirty="0" smtClean="0"/>
              <a:t>adequately disclosed</a:t>
            </a:r>
            <a:r>
              <a:rPr lang="en-US" dirty="0" smtClean="0"/>
              <a:t> </a:t>
            </a:r>
            <a:r>
              <a:rPr lang="en-US" dirty="0" smtClean="0"/>
              <a:t>if:</a:t>
            </a:r>
          </a:p>
          <a:p>
            <a:pPr marL="514350" indent="-514350">
              <a:buAutoNum type="arabicPeriod"/>
            </a:pPr>
            <a:r>
              <a:rPr lang="en-US" dirty="0" smtClean="0"/>
              <a:t>T</a:t>
            </a:r>
            <a:r>
              <a:rPr lang="en-US" dirty="0" smtClean="0"/>
              <a:t>he </a:t>
            </a:r>
            <a:r>
              <a:rPr lang="en-US" dirty="0" smtClean="0"/>
              <a:t>position has a </a:t>
            </a:r>
            <a:r>
              <a:rPr lang="en-US" i="1" dirty="0" smtClean="0"/>
              <a:t>reasonable </a:t>
            </a:r>
            <a:r>
              <a:rPr lang="en-US" i="1" dirty="0" smtClean="0"/>
              <a:t>basis; </a:t>
            </a:r>
            <a:r>
              <a:rPr lang="en-US" b="1" dirty="0" smtClean="0"/>
              <a:t>and</a:t>
            </a:r>
            <a:r>
              <a:rPr lang="en-US" dirty="0" smtClean="0"/>
              <a:t> </a:t>
            </a:r>
            <a:endParaRPr lang="en-US" dirty="0" smtClean="0"/>
          </a:p>
          <a:p>
            <a:pPr marL="514350" indent="-514350">
              <a:buAutoNum type="arabicPeriod"/>
            </a:pPr>
            <a:r>
              <a:rPr lang="en-US" dirty="0" smtClean="0"/>
              <a:t>The </a:t>
            </a:r>
            <a:r>
              <a:rPr lang="en-US" dirty="0" smtClean="0"/>
              <a:t>taxpayer keeps </a:t>
            </a:r>
            <a:r>
              <a:rPr lang="en-US" i="1" dirty="0" smtClean="0"/>
              <a:t>adequate books and records</a:t>
            </a:r>
            <a:r>
              <a:rPr lang="en-US" dirty="0" smtClean="0"/>
              <a:t>.</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58</a:t>
            </a:fld>
            <a:endParaRPr lang="en-US"/>
          </a:p>
        </p:txBody>
      </p:sp>
    </p:spTree>
    <p:extLst>
      <p:ext uri="{BB962C8B-B14F-4D97-AF65-F5344CB8AC3E}">
        <p14:creationId xmlns:p14="http://schemas.microsoft.com/office/powerpoint/2010/main" val="2039473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err="1" smtClean="0"/>
              <a:t>Regs</a:t>
            </a:r>
            <a:r>
              <a:rPr lang="en-US" b="1" dirty="0" smtClean="0"/>
              <a:t>. § </a:t>
            </a:r>
            <a:r>
              <a:rPr lang="en-US" b="1" dirty="0"/>
              <a:t>1.6664 -4—Reasonable Cause </a:t>
            </a:r>
            <a:r>
              <a:rPr lang="en-US" dirty="0" smtClean="0"/>
              <a:t>and</a:t>
            </a:r>
            <a:r>
              <a:rPr lang="en-US" b="1" dirty="0" smtClean="0"/>
              <a:t> </a:t>
            </a:r>
            <a:r>
              <a:rPr lang="en-US" b="1" dirty="0"/>
              <a:t>Good Faith:</a:t>
            </a:r>
            <a:endParaRPr lang="en-US" dirty="0" smtClean="0"/>
          </a:p>
          <a:p>
            <a:pPr marL="0" indent="0">
              <a:buNone/>
            </a:pPr>
            <a:r>
              <a:rPr lang="en-US" dirty="0" smtClean="0"/>
              <a:t>No </a:t>
            </a:r>
            <a:r>
              <a:rPr lang="en-US" dirty="0"/>
              <a:t>penalty may be imposed under </a:t>
            </a:r>
            <a:r>
              <a:rPr lang="en-US" dirty="0" smtClean="0"/>
              <a:t>Code §6662 </a:t>
            </a:r>
            <a:r>
              <a:rPr lang="en-US" dirty="0"/>
              <a:t>to the extent there was </a:t>
            </a:r>
            <a:r>
              <a:rPr lang="en-US" i="1" dirty="0"/>
              <a:t>reasonable cause</a:t>
            </a:r>
            <a:r>
              <a:rPr lang="en-US" dirty="0"/>
              <a:t> for the position and the taxpayer acted in </a:t>
            </a:r>
            <a:r>
              <a:rPr lang="en-US" i="1" dirty="0"/>
              <a:t>good faith</a:t>
            </a:r>
            <a:r>
              <a:rPr lang="en-US" dirty="0"/>
              <a:t>. </a:t>
            </a:r>
            <a:endParaRPr lang="en-US" dirty="0" smtClean="0"/>
          </a:p>
          <a:p>
            <a:endParaRPr lang="en-US" dirty="0"/>
          </a:p>
          <a:p>
            <a:pPr lvl="1"/>
            <a:r>
              <a:rPr lang="en-US" dirty="0" smtClean="0"/>
              <a:t>Whether </a:t>
            </a:r>
            <a:r>
              <a:rPr lang="en-US" dirty="0"/>
              <a:t>a taxpayer acted with reasonable cause and in </a:t>
            </a:r>
            <a:r>
              <a:rPr lang="en-US" i="1" dirty="0"/>
              <a:t>good faith</a:t>
            </a:r>
            <a:r>
              <a:rPr lang="en-US" dirty="0"/>
              <a:t> is determined on a case-by-case basis, taking into account all pertinent facts and circumstances. . . . </a:t>
            </a:r>
            <a:r>
              <a:rPr lang="en-US" b="1" i="1" dirty="0"/>
              <a:t>Generally, the most important factor is the extent of the taxpayer's effort to assess the taxpayer's proper tax liability.</a:t>
            </a:r>
            <a:r>
              <a:rPr lang="en-US" dirty="0"/>
              <a:t> </a:t>
            </a:r>
            <a:endParaRPr lang="en-US" dirty="0" smtClean="0"/>
          </a:p>
          <a:p>
            <a:pPr lvl="1"/>
            <a:endParaRPr lang="en-US" dirty="0"/>
          </a:p>
          <a:p>
            <a:pPr lvl="1"/>
            <a:r>
              <a:rPr lang="en-US" dirty="0" smtClean="0"/>
              <a:t>Reliance </a:t>
            </a:r>
            <a:r>
              <a:rPr lang="en-US" dirty="0"/>
              <a:t>on an information return or on the advice of a professional tax advisor or an appraiser does </a:t>
            </a:r>
            <a:r>
              <a:rPr lang="en-US" u="sng" dirty="0"/>
              <a:t>not</a:t>
            </a:r>
            <a:r>
              <a:rPr lang="en-US" dirty="0"/>
              <a:t> necessarily demonstrate reasonable cause and good faith. </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59</a:t>
            </a:fld>
            <a:endParaRPr lang="en-US"/>
          </a:p>
        </p:txBody>
      </p:sp>
    </p:spTree>
    <p:extLst>
      <p:ext uri="{BB962C8B-B14F-4D97-AF65-F5344CB8AC3E}">
        <p14:creationId xmlns:p14="http://schemas.microsoft.com/office/powerpoint/2010/main" val="244229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Substantiation Requirements</a:t>
            </a:r>
            <a:endParaRPr lang="en-US" u="sng" dirty="0"/>
          </a:p>
        </p:txBody>
      </p:sp>
      <p:sp>
        <p:nvSpPr>
          <p:cNvPr id="3" name="Content Placeholder 2"/>
          <p:cNvSpPr>
            <a:spLocks noGrp="1"/>
          </p:cNvSpPr>
          <p:nvPr>
            <p:ph idx="1"/>
          </p:nvPr>
        </p:nvSpPr>
        <p:spPr>
          <a:xfrm>
            <a:off x="457200" y="1447800"/>
            <a:ext cx="8229600" cy="4525963"/>
          </a:xfrm>
        </p:spPr>
        <p:txBody>
          <a:bodyPr>
            <a:normAutofit fontScale="70000" lnSpcReduction="20000"/>
          </a:bodyPr>
          <a:lstStyle/>
          <a:p>
            <a:pPr marL="0" indent="0">
              <a:buNone/>
            </a:pPr>
            <a:r>
              <a:rPr lang="en-US" dirty="0" smtClean="0"/>
              <a:t>For claimed deductions of $250 or more see Code §170(f)(8); and</a:t>
            </a:r>
          </a:p>
          <a:p>
            <a:pPr marL="0" indent="0">
              <a:buNone/>
            </a:pPr>
            <a:endParaRPr lang="en-US" sz="1600" dirty="0"/>
          </a:p>
          <a:p>
            <a:pPr marL="0" indent="0">
              <a:spcBef>
                <a:spcPts val="0"/>
              </a:spcBef>
              <a:buNone/>
            </a:pPr>
            <a:r>
              <a:rPr lang="en-US" dirty="0" smtClean="0"/>
              <a:t>for claimed deductions of more than $500, more than $5,000, or more than $500,000 see Code §170(f)(11).</a:t>
            </a:r>
          </a:p>
          <a:p>
            <a:pPr marL="0" indent="0">
              <a:buNone/>
            </a:pPr>
            <a:endParaRPr lang="en-US" sz="1600" dirty="0" smtClean="0"/>
          </a:p>
          <a:p>
            <a:pPr marL="0" indent="0">
              <a:spcBef>
                <a:spcPts val="0"/>
              </a:spcBef>
              <a:spcAft>
                <a:spcPts val="600"/>
              </a:spcAft>
              <a:buNone/>
            </a:pPr>
            <a:r>
              <a:rPr lang="en-US" b="1" dirty="0" smtClean="0"/>
              <a:t>Applying the Dollar Thresholds Under Code </a:t>
            </a:r>
            <a:r>
              <a:rPr lang="en-US" b="1" dirty="0"/>
              <a:t>§170(f)(8) and (11</a:t>
            </a:r>
            <a:r>
              <a:rPr lang="en-US" b="1" dirty="0" smtClean="0"/>
              <a:t>):</a:t>
            </a:r>
          </a:p>
          <a:p>
            <a:pPr marL="0" indent="0">
              <a:spcAft>
                <a:spcPts val="600"/>
              </a:spcAft>
              <a:buNone/>
            </a:pPr>
            <a:r>
              <a:rPr lang="en-US" dirty="0" smtClean="0"/>
              <a:t>Under Code </a:t>
            </a:r>
            <a:r>
              <a:rPr lang="en-US" u="sng" dirty="0" smtClean="0"/>
              <a:t>§170(f)(8) , each contribution is treated separately</a:t>
            </a:r>
            <a:r>
              <a:rPr lang="en-US" dirty="0" smtClean="0"/>
              <a:t> in determining whether a gift of $250 or more was made.</a:t>
            </a:r>
          </a:p>
          <a:p>
            <a:pPr marL="0" indent="0">
              <a:spcAft>
                <a:spcPts val="600"/>
              </a:spcAft>
              <a:buNone/>
            </a:pPr>
            <a:r>
              <a:rPr lang="en-US" dirty="0" smtClean="0"/>
              <a:t>In contrast, under Code </a:t>
            </a:r>
            <a:r>
              <a:rPr lang="en-US" u="sng" dirty="0" smtClean="0"/>
              <a:t>§170(f) (11), </a:t>
            </a:r>
            <a:r>
              <a:rPr lang="en-US" i="1" u="sng" dirty="0" smtClean="0"/>
              <a:t>similar items</a:t>
            </a:r>
            <a:r>
              <a:rPr lang="en-US" u="sng" dirty="0" smtClean="0"/>
              <a:t> of property are lumped together</a:t>
            </a:r>
            <a:r>
              <a:rPr lang="en-US" dirty="0" smtClean="0"/>
              <a:t> to determine whether property with a claimed deduction of more than $500, $5,000, or $500,000 was made.</a:t>
            </a:r>
          </a:p>
          <a:p>
            <a:r>
              <a:rPr lang="en-US" i="1" dirty="0" smtClean="0"/>
              <a:t>Similar items</a:t>
            </a:r>
            <a:r>
              <a:rPr lang="en-US" dirty="0" smtClean="0"/>
              <a:t> of property are items of the same generic category or type, such as coin collections, paintings, books, clothing, jewelry, </a:t>
            </a:r>
            <a:r>
              <a:rPr lang="en-US" dirty="0" err="1" smtClean="0"/>
              <a:t>nonpublicly</a:t>
            </a:r>
            <a:r>
              <a:rPr lang="en-US" dirty="0" smtClean="0"/>
              <a:t> traded stock, land, or buildings.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pPr/>
              <a:t>6</a:t>
            </a:fld>
            <a:endParaRPr lang="en-US"/>
          </a:p>
        </p:txBody>
      </p:sp>
    </p:spTree>
    <p:extLst>
      <p:ext uri="{BB962C8B-B14F-4D97-AF65-F5344CB8AC3E}">
        <p14:creationId xmlns:p14="http://schemas.microsoft.com/office/powerpoint/2010/main" val="8396228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err="1" smtClean="0"/>
              <a:t>Regs</a:t>
            </a:r>
            <a:r>
              <a:rPr lang="en-US" b="1" dirty="0" smtClean="0"/>
              <a:t>. § </a:t>
            </a:r>
            <a:r>
              <a:rPr lang="en-US" b="1" dirty="0"/>
              <a:t>1.6664 -4—Reasonable Cause </a:t>
            </a:r>
            <a:r>
              <a:rPr lang="en-US" dirty="0" smtClean="0"/>
              <a:t>and</a:t>
            </a:r>
            <a:r>
              <a:rPr lang="en-US" b="1" dirty="0" smtClean="0"/>
              <a:t> </a:t>
            </a:r>
            <a:r>
              <a:rPr lang="en-US" b="1" dirty="0"/>
              <a:t>Good Faith </a:t>
            </a:r>
            <a:r>
              <a:rPr lang="en-US" dirty="0"/>
              <a:t>(cont.)</a:t>
            </a:r>
            <a:r>
              <a:rPr lang="en-US" b="1" dirty="0"/>
              <a:t>:</a:t>
            </a:r>
            <a:endParaRPr lang="en-US" dirty="0" smtClean="0"/>
          </a:p>
          <a:p>
            <a:pPr marL="0" indent="0">
              <a:buNone/>
            </a:pPr>
            <a:r>
              <a:rPr lang="en-US" i="1" dirty="0" smtClean="0"/>
              <a:t>Reasonable </a:t>
            </a:r>
            <a:r>
              <a:rPr lang="en-US" i="1" dirty="0"/>
              <a:t>cause </a:t>
            </a:r>
            <a:r>
              <a:rPr lang="en-US" dirty="0"/>
              <a:t>and </a:t>
            </a:r>
            <a:r>
              <a:rPr lang="en-US" i="1" dirty="0"/>
              <a:t>good faith </a:t>
            </a:r>
            <a:r>
              <a:rPr lang="en-US" dirty="0"/>
              <a:t>ordinarily is </a:t>
            </a:r>
            <a:r>
              <a:rPr lang="en-US" u="sng" dirty="0"/>
              <a:t>not</a:t>
            </a:r>
            <a:r>
              <a:rPr lang="en-US" dirty="0"/>
              <a:t> indicated by the mere fact that there is an appraisal.  Other factors considered include</a:t>
            </a:r>
            <a:r>
              <a:rPr lang="en-US" dirty="0" smtClean="0"/>
              <a:t>:</a:t>
            </a:r>
          </a:p>
          <a:p>
            <a:pPr lvl="1"/>
            <a:r>
              <a:rPr lang="en-US" dirty="0" smtClean="0"/>
              <a:t>The </a:t>
            </a:r>
            <a:r>
              <a:rPr lang="en-US" i="1" dirty="0"/>
              <a:t>methodology</a:t>
            </a:r>
            <a:r>
              <a:rPr lang="en-US" dirty="0"/>
              <a:t> and assumptions underlying the </a:t>
            </a:r>
            <a:r>
              <a:rPr lang="en-US" dirty="0" smtClean="0"/>
              <a:t>appraisal;</a:t>
            </a:r>
          </a:p>
          <a:p>
            <a:pPr lvl="1"/>
            <a:r>
              <a:rPr lang="en-US" dirty="0" smtClean="0"/>
              <a:t>The appraised value;</a:t>
            </a:r>
          </a:p>
          <a:p>
            <a:pPr lvl="1"/>
            <a:r>
              <a:rPr lang="en-US" dirty="0" smtClean="0"/>
              <a:t>The relationship </a:t>
            </a:r>
            <a:r>
              <a:rPr lang="en-US" dirty="0"/>
              <a:t>between appraised value and purchase </a:t>
            </a:r>
            <a:r>
              <a:rPr lang="en-US" dirty="0" smtClean="0"/>
              <a:t>price;</a:t>
            </a:r>
          </a:p>
          <a:p>
            <a:pPr lvl="1"/>
            <a:r>
              <a:rPr lang="en-US" dirty="0" smtClean="0"/>
              <a:t>The </a:t>
            </a:r>
            <a:r>
              <a:rPr lang="en-US" dirty="0"/>
              <a:t>circumstances under which the appraisal was </a:t>
            </a:r>
            <a:r>
              <a:rPr lang="en-US" dirty="0" smtClean="0"/>
              <a:t>obtained; </a:t>
            </a:r>
            <a:r>
              <a:rPr lang="en-US" dirty="0"/>
              <a:t>and </a:t>
            </a:r>
            <a:endParaRPr lang="en-US" dirty="0" smtClean="0"/>
          </a:p>
          <a:p>
            <a:pPr lvl="1"/>
            <a:r>
              <a:rPr lang="en-US" dirty="0" smtClean="0"/>
              <a:t>The </a:t>
            </a:r>
            <a:r>
              <a:rPr lang="en-US" dirty="0"/>
              <a:t>appraiser's relationship to the taxpayer or to the activity in which the property is used. . . .</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60</a:t>
            </a:fld>
            <a:endParaRPr lang="en-US"/>
          </a:p>
        </p:txBody>
      </p:sp>
    </p:spTree>
    <p:extLst>
      <p:ext uri="{BB962C8B-B14F-4D97-AF65-F5344CB8AC3E}">
        <p14:creationId xmlns:p14="http://schemas.microsoft.com/office/powerpoint/2010/main" val="923548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Autofit/>
          </a:bodyPr>
          <a:lstStyle/>
          <a:p>
            <a:pPr marL="0" indent="0">
              <a:buNone/>
            </a:pPr>
            <a:r>
              <a:rPr lang="en-US" sz="2000" b="1" dirty="0"/>
              <a:t>Reliance on Opinion or Advice:</a:t>
            </a:r>
            <a:endParaRPr lang="en-US" sz="2000" dirty="0" smtClean="0"/>
          </a:p>
          <a:p>
            <a:pPr marL="0" indent="0">
              <a:buNone/>
            </a:pPr>
            <a:r>
              <a:rPr lang="en-US" sz="2000" dirty="0" smtClean="0"/>
              <a:t>All </a:t>
            </a:r>
            <a:r>
              <a:rPr lang="en-US" sz="2000" dirty="0"/>
              <a:t>facts and circumstances must be taken into account in determining whether a taxpayer has reasonably relied in good faith on advice. Reliance may not be reasonable or in good faith if the taxpayer knew, or reasonably should have known, that the advisor lacked knowledge in the relevant aspects of Federal tax law</a:t>
            </a:r>
            <a:r>
              <a:rPr lang="en-US" sz="2000" dirty="0" smtClean="0"/>
              <a:t>.</a:t>
            </a:r>
          </a:p>
          <a:p>
            <a:pPr lvl="1"/>
            <a:r>
              <a:rPr lang="en-US" sz="2000" dirty="0" smtClean="0"/>
              <a:t>The </a:t>
            </a:r>
            <a:r>
              <a:rPr lang="en-US" sz="2000" dirty="0"/>
              <a:t>requirements of this “defense” are not satisfied if the taxpayer fails to disclose a fact relevant to the proper tax treatment of an item</a:t>
            </a:r>
            <a:r>
              <a:rPr lang="en-US" sz="2000" dirty="0" smtClean="0"/>
              <a:t>.</a:t>
            </a:r>
          </a:p>
          <a:p>
            <a:pPr lvl="1"/>
            <a:r>
              <a:rPr lang="en-US" sz="2000" dirty="0" smtClean="0"/>
              <a:t>The advice </a:t>
            </a:r>
            <a:r>
              <a:rPr lang="en-US" sz="2000" dirty="0"/>
              <a:t>must not be based on unreasonable assumptions and must not unreasonably rely on any representations, statements, findings, or </a:t>
            </a:r>
            <a:r>
              <a:rPr lang="en-US" sz="2000" dirty="0" smtClean="0"/>
              <a:t>agreements.</a:t>
            </a:r>
          </a:p>
          <a:p>
            <a:pPr lvl="1"/>
            <a:r>
              <a:rPr lang="en-US" sz="2000" dirty="0" smtClean="0"/>
              <a:t>A </a:t>
            </a:r>
            <a:r>
              <a:rPr lang="en-US" sz="2000" dirty="0"/>
              <a:t>taxpayer may not rely on an opinion or advice that a regulation is invalid unless the taxpayer adequately discloses the position that the regulation in question is </a:t>
            </a:r>
            <a:r>
              <a:rPr lang="en-US" sz="2000" dirty="0" smtClean="0"/>
              <a:t>invalid</a:t>
            </a:r>
            <a:r>
              <a:rPr lang="en-US" sz="2000" dirty="0"/>
              <a:t>.</a:t>
            </a:r>
          </a:p>
        </p:txBody>
      </p:sp>
      <p:sp>
        <p:nvSpPr>
          <p:cNvPr id="4" name="Slide Number Placeholder 3"/>
          <p:cNvSpPr>
            <a:spLocks noGrp="1"/>
          </p:cNvSpPr>
          <p:nvPr>
            <p:ph type="sldNum" sz="quarter" idx="12"/>
          </p:nvPr>
        </p:nvSpPr>
        <p:spPr/>
        <p:txBody>
          <a:bodyPr/>
          <a:lstStyle/>
          <a:p>
            <a:fld id="{DA0F3815-A4FB-4FD6-B682-B9A898349CBA}" type="slidenum">
              <a:rPr lang="en-US" smtClean="0"/>
              <a:t>61</a:t>
            </a:fld>
            <a:endParaRPr lang="en-US"/>
          </a:p>
        </p:txBody>
      </p:sp>
    </p:spTree>
    <p:extLst>
      <p:ext uri="{BB962C8B-B14F-4D97-AF65-F5344CB8AC3E}">
        <p14:creationId xmlns:p14="http://schemas.microsoft.com/office/powerpoint/2010/main" val="37164770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a:xfrm>
            <a:off x="457200" y="1676400"/>
            <a:ext cx="8229600" cy="4525963"/>
          </a:xfrm>
        </p:spPr>
        <p:txBody>
          <a:bodyPr>
            <a:normAutofit fontScale="55000" lnSpcReduction="20000"/>
          </a:bodyPr>
          <a:lstStyle/>
          <a:p>
            <a:pPr marL="0" indent="0">
              <a:buNone/>
            </a:pPr>
            <a:r>
              <a:rPr lang="en-US" sz="4000" b="1" u="sng" dirty="0"/>
              <a:t>Valuation </a:t>
            </a:r>
            <a:r>
              <a:rPr lang="en-US" sz="4000" b="1" i="1" u="sng" dirty="0"/>
              <a:t>Misstatements</a:t>
            </a:r>
            <a:r>
              <a:rPr lang="en-US" sz="4000" b="1" u="sng" dirty="0"/>
              <a:t> and </a:t>
            </a:r>
            <a:r>
              <a:rPr lang="en-US" sz="4000" b="1" i="1" u="sng" dirty="0"/>
              <a:t>Understatements</a:t>
            </a:r>
            <a:endParaRPr lang="en-US" sz="4000" dirty="0" smtClean="0"/>
          </a:p>
          <a:p>
            <a:pPr marL="0" indent="0">
              <a:buNone/>
            </a:pPr>
            <a:endParaRPr lang="en-US" sz="3300" dirty="0"/>
          </a:p>
          <a:p>
            <a:pPr marL="0" indent="0">
              <a:buNone/>
            </a:pPr>
            <a:r>
              <a:rPr lang="en-US" sz="3300" dirty="0" smtClean="0"/>
              <a:t>There </a:t>
            </a:r>
            <a:r>
              <a:rPr lang="en-US" sz="3300" dirty="0"/>
              <a:t>is a </a:t>
            </a:r>
            <a:r>
              <a:rPr lang="en-US" sz="3300" i="1" u="sng" dirty="0"/>
              <a:t>substantial valuation </a:t>
            </a:r>
            <a:r>
              <a:rPr lang="en-US" sz="3300" b="1" i="1" u="sng" dirty="0"/>
              <a:t>misstatement</a:t>
            </a:r>
            <a:r>
              <a:rPr lang="en-US" sz="3300" b="1" dirty="0"/>
              <a:t> </a:t>
            </a:r>
            <a:r>
              <a:rPr lang="en-US" sz="3300" dirty="0" smtClean="0"/>
              <a:t>(Code §6662(e)) if </a:t>
            </a:r>
            <a:r>
              <a:rPr lang="en-US" sz="3300" dirty="0"/>
              <a:t>the value or the adjusted basis of any property claimed on a return is </a:t>
            </a:r>
            <a:r>
              <a:rPr lang="en-US" sz="3300" dirty="0" smtClean="0"/>
              <a:t>150% or </a:t>
            </a:r>
            <a:r>
              <a:rPr lang="en-US" sz="3300" dirty="0"/>
              <a:t>more of the amount determined to be the correct amount.  (e.g., if the value claimed = “true value” X 1.5 or more)</a:t>
            </a:r>
          </a:p>
          <a:p>
            <a:pPr marL="0" indent="0">
              <a:buNone/>
            </a:pPr>
            <a:endParaRPr lang="en-US" sz="3300" dirty="0" smtClean="0"/>
          </a:p>
          <a:p>
            <a:pPr marL="0" indent="0">
              <a:buNone/>
            </a:pPr>
            <a:r>
              <a:rPr lang="en-US" sz="3300" u="sng" dirty="0" smtClean="0"/>
              <a:t>Substantial </a:t>
            </a:r>
            <a:r>
              <a:rPr lang="en-US" sz="3300" u="sng" dirty="0"/>
              <a:t>Estate Or Gift Tax Valuation </a:t>
            </a:r>
            <a:r>
              <a:rPr lang="en-US" sz="3300" b="1" i="1" u="sng" dirty="0" smtClean="0"/>
              <a:t>Understatement</a:t>
            </a:r>
            <a:r>
              <a:rPr lang="en-US" sz="3300" dirty="0"/>
              <a:t> </a:t>
            </a:r>
            <a:r>
              <a:rPr lang="en-US" sz="3300" dirty="0" smtClean="0"/>
              <a:t>(Code §6662(g))</a:t>
            </a:r>
          </a:p>
          <a:p>
            <a:pPr marL="0" indent="0">
              <a:buNone/>
            </a:pPr>
            <a:r>
              <a:rPr lang="en-US" sz="3300" dirty="0" smtClean="0"/>
              <a:t>[</a:t>
            </a:r>
            <a:r>
              <a:rPr lang="en-US" sz="3300" i="1" dirty="0"/>
              <a:t>NOTE THE DIFFERENCE—THERE IS A DIFFERENT MOTIVATION FOR THE VALUATION!!!]   </a:t>
            </a:r>
            <a:endParaRPr lang="en-US" sz="3300" i="1" dirty="0" smtClean="0"/>
          </a:p>
          <a:p>
            <a:pPr marL="0" indent="0">
              <a:buNone/>
            </a:pPr>
            <a:endParaRPr lang="en-US" sz="3300" dirty="0"/>
          </a:p>
          <a:p>
            <a:pPr marL="0" indent="0">
              <a:buNone/>
            </a:pPr>
            <a:r>
              <a:rPr lang="en-US" sz="3300" dirty="0"/>
              <a:t>There is a </a:t>
            </a:r>
            <a:r>
              <a:rPr lang="en-US" sz="3300" i="1" dirty="0"/>
              <a:t>substantial estate or gift tax valuation </a:t>
            </a:r>
            <a:r>
              <a:rPr lang="en-US" sz="3300" b="1" i="1" dirty="0"/>
              <a:t>understatement</a:t>
            </a:r>
            <a:r>
              <a:rPr lang="en-US" sz="3300" dirty="0"/>
              <a:t> if the value of any property claimed is </a:t>
            </a:r>
            <a:r>
              <a:rPr lang="en-US" sz="3300" dirty="0" smtClean="0"/>
              <a:t>65% or </a:t>
            </a:r>
            <a:r>
              <a:rPr lang="en-US" sz="3300" dirty="0"/>
              <a:t>less of the amount determined to be correct  (e.g., if the value claimed = “true value” X .65 or less</a:t>
            </a:r>
            <a:r>
              <a:rPr lang="en-US" sz="3300" dirty="0" smtClean="0"/>
              <a:t>)</a:t>
            </a:r>
          </a:p>
          <a:p>
            <a:pPr marL="0" indent="0">
              <a:buNone/>
            </a:pPr>
            <a:endParaRPr lang="en-US" sz="3300" dirty="0"/>
          </a:p>
          <a:p>
            <a:pPr marL="0" indent="0">
              <a:buNone/>
            </a:pPr>
            <a:r>
              <a:rPr lang="en-US" sz="3300" b="1" dirty="0"/>
              <a:t>Limitation</a:t>
            </a:r>
            <a:r>
              <a:rPr lang="en-US" sz="3300" dirty="0"/>
              <a:t>.  No penalty shall be imposed unless the underpayment exceeds $5,000.</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62</a:t>
            </a:fld>
            <a:endParaRPr lang="en-US"/>
          </a:p>
        </p:txBody>
      </p:sp>
    </p:spTree>
    <p:extLst>
      <p:ext uri="{BB962C8B-B14F-4D97-AF65-F5344CB8AC3E}">
        <p14:creationId xmlns:p14="http://schemas.microsoft.com/office/powerpoint/2010/main" val="258800516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3100" b="1" u="sng" dirty="0"/>
              <a:t>Gross Valuation Misstatements</a:t>
            </a:r>
            <a:endParaRPr lang="en-US" sz="3100" dirty="0" smtClean="0"/>
          </a:p>
          <a:p>
            <a:pPr marL="0" indent="0">
              <a:spcBef>
                <a:spcPts val="1800"/>
              </a:spcBef>
              <a:buNone/>
            </a:pPr>
            <a:r>
              <a:rPr lang="en-US" dirty="0" smtClean="0"/>
              <a:t>If </a:t>
            </a:r>
            <a:r>
              <a:rPr lang="en-US" dirty="0"/>
              <a:t>there is a </a:t>
            </a:r>
            <a:r>
              <a:rPr lang="en-US" b="1" i="1" dirty="0"/>
              <a:t>gross valuation </a:t>
            </a:r>
            <a:r>
              <a:rPr lang="en-US" b="1" i="1" dirty="0" smtClean="0"/>
              <a:t>misstatement</a:t>
            </a:r>
            <a:r>
              <a:rPr lang="en-US" dirty="0" smtClean="0"/>
              <a:t>, </a:t>
            </a:r>
            <a:r>
              <a:rPr lang="en-US" dirty="0"/>
              <a:t>the </a:t>
            </a:r>
            <a:r>
              <a:rPr lang="en-US" b="1" i="1" dirty="0"/>
              <a:t>penalty shall be increased to “</a:t>
            </a:r>
            <a:r>
              <a:rPr lang="en-US" b="1" i="1" dirty="0" smtClean="0"/>
              <a:t>40%</a:t>
            </a:r>
            <a:r>
              <a:rPr lang="en-US" dirty="0" smtClean="0"/>
              <a:t>.”</a:t>
            </a:r>
          </a:p>
          <a:p>
            <a:pPr marL="0" indent="0">
              <a:buNone/>
            </a:pPr>
            <a:endParaRPr lang="en-US" sz="2300" dirty="0"/>
          </a:p>
          <a:p>
            <a:pPr marL="0" indent="0">
              <a:buNone/>
            </a:pPr>
            <a:r>
              <a:rPr lang="en-US" sz="2800" dirty="0"/>
              <a:t>The term “gross valuation misstatements” means </a:t>
            </a:r>
            <a:r>
              <a:rPr lang="en-US" sz="2800" dirty="0" smtClean="0"/>
              <a:t>(Code §6662(h)(2)):</a:t>
            </a:r>
          </a:p>
          <a:p>
            <a:pPr marL="0" indent="0">
              <a:buNone/>
            </a:pPr>
            <a:endParaRPr lang="en-US" sz="2100" dirty="0" smtClean="0"/>
          </a:p>
          <a:p>
            <a:pPr lvl="1"/>
            <a:r>
              <a:rPr lang="en-US" dirty="0" smtClean="0"/>
              <a:t>Any </a:t>
            </a:r>
            <a:r>
              <a:rPr lang="en-US" dirty="0"/>
              <a:t>substantial valuation </a:t>
            </a:r>
            <a:r>
              <a:rPr lang="en-US" b="1" dirty="0"/>
              <a:t>misstatement</a:t>
            </a:r>
            <a:r>
              <a:rPr lang="en-US" dirty="0"/>
              <a:t> </a:t>
            </a:r>
            <a:r>
              <a:rPr lang="en-US" dirty="0" smtClean="0"/>
              <a:t>as determined </a:t>
            </a:r>
            <a:r>
              <a:rPr lang="en-US" dirty="0"/>
              <a:t>by substituting “</a:t>
            </a:r>
            <a:r>
              <a:rPr lang="en-US" i="1" dirty="0"/>
              <a:t>200 </a:t>
            </a:r>
            <a:r>
              <a:rPr lang="en-US" i="1" dirty="0" smtClean="0"/>
              <a:t>%</a:t>
            </a:r>
            <a:r>
              <a:rPr lang="en-US" dirty="0" smtClean="0"/>
              <a:t>” </a:t>
            </a:r>
            <a:r>
              <a:rPr lang="en-US" dirty="0"/>
              <a:t>for “</a:t>
            </a:r>
            <a:r>
              <a:rPr lang="en-US" dirty="0" smtClean="0"/>
              <a:t>150%” </a:t>
            </a:r>
            <a:r>
              <a:rPr lang="en-US" dirty="0"/>
              <a:t>(e.g., if the value claimed = true value X 2.0 or more); </a:t>
            </a:r>
          </a:p>
          <a:p>
            <a:pPr marL="0" indent="0" algn="ctr">
              <a:buNone/>
            </a:pPr>
            <a:r>
              <a:rPr lang="en-US" dirty="0" smtClean="0"/>
              <a:t>or </a:t>
            </a:r>
          </a:p>
          <a:p>
            <a:pPr lvl="1"/>
            <a:r>
              <a:rPr lang="en-US" dirty="0" smtClean="0"/>
              <a:t>Any </a:t>
            </a:r>
            <a:r>
              <a:rPr lang="en-US" dirty="0"/>
              <a:t>substantial estate or gift tax valuation understatement as determined by substituting “</a:t>
            </a:r>
            <a:r>
              <a:rPr lang="en-US" i="1" dirty="0" smtClean="0"/>
              <a:t>40%</a:t>
            </a:r>
            <a:r>
              <a:rPr lang="en-US" dirty="0" smtClean="0"/>
              <a:t>” </a:t>
            </a:r>
            <a:r>
              <a:rPr lang="en-US" dirty="0"/>
              <a:t>for “</a:t>
            </a:r>
            <a:r>
              <a:rPr lang="en-US" dirty="0" smtClean="0"/>
              <a:t>65%” </a:t>
            </a:r>
            <a:r>
              <a:rPr lang="en-US" dirty="0"/>
              <a:t>(e.g., if the value claimed = true value X .40 or less).</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63</a:t>
            </a:fld>
            <a:endParaRPr lang="en-US"/>
          </a:p>
        </p:txBody>
      </p:sp>
    </p:spTree>
    <p:extLst>
      <p:ext uri="{BB962C8B-B14F-4D97-AF65-F5344CB8AC3E}">
        <p14:creationId xmlns:p14="http://schemas.microsoft.com/office/powerpoint/2010/main" val="9335221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p:txBody>
          <a:bodyPr>
            <a:normAutofit/>
          </a:bodyPr>
          <a:lstStyle/>
          <a:p>
            <a:pPr marL="0" indent="0">
              <a:buNone/>
            </a:pPr>
            <a:r>
              <a:rPr lang="en-US" sz="2800" b="1" u="sng" dirty="0" smtClean="0"/>
              <a:t>Code §6694—Understatement </a:t>
            </a:r>
            <a:r>
              <a:rPr lang="en-US" sz="2800" b="1" u="sng" dirty="0"/>
              <a:t>By Tax Return Preparer</a:t>
            </a:r>
            <a:endParaRPr lang="en-US" sz="2800" dirty="0" smtClean="0"/>
          </a:p>
          <a:p>
            <a:pPr marL="0" indent="0">
              <a:spcBef>
                <a:spcPts val="1200"/>
              </a:spcBef>
              <a:buNone/>
            </a:pPr>
            <a:r>
              <a:rPr lang="en-US" sz="2400" dirty="0" smtClean="0"/>
              <a:t>With </a:t>
            </a:r>
            <a:r>
              <a:rPr lang="en-US" sz="2400" dirty="0"/>
              <a:t>r</a:t>
            </a:r>
            <a:r>
              <a:rPr lang="en-US" sz="2400" dirty="0" smtClean="0"/>
              <a:t>espect </a:t>
            </a:r>
            <a:r>
              <a:rPr lang="en-US" sz="2400" dirty="0"/>
              <a:t>to </a:t>
            </a:r>
            <a:r>
              <a:rPr lang="en-US" sz="2400" i="1" dirty="0"/>
              <a:t>u</a:t>
            </a:r>
            <a:r>
              <a:rPr lang="en-US" sz="2400" i="1" dirty="0" smtClean="0"/>
              <a:t>nreasonable </a:t>
            </a:r>
            <a:r>
              <a:rPr lang="en-US" sz="2400" i="1" dirty="0"/>
              <a:t>p</a:t>
            </a:r>
            <a:r>
              <a:rPr lang="en-US" sz="2400" i="1" dirty="0" smtClean="0"/>
              <a:t>ositions</a:t>
            </a:r>
            <a:r>
              <a:rPr lang="en-US" sz="2400" dirty="0"/>
              <a:t>, the penalty is equal to the </a:t>
            </a:r>
            <a:r>
              <a:rPr lang="en-US" sz="2400" u="sng" dirty="0"/>
              <a:t>greater</a:t>
            </a:r>
            <a:r>
              <a:rPr lang="en-US" sz="2400" dirty="0"/>
              <a:t> of $1,000 or </a:t>
            </a:r>
            <a:r>
              <a:rPr lang="en-US" sz="2400" dirty="0" smtClean="0"/>
              <a:t>50% of </a:t>
            </a:r>
            <a:r>
              <a:rPr lang="en-US" sz="2400" dirty="0"/>
              <a:t>the income derived.</a:t>
            </a:r>
          </a:p>
          <a:p>
            <a:pPr marL="0" indent="0">
              <a:spcBef>
                <a:spcPts val="1200"/>
              </a:spcBef>
              <a:buNone/>
            </a:pPr>
            <a:r>
              <a:rPr lang="en-US" sz="2400" dirty="0" smtClean="0"/>
              <a:t>With </a:t>
            </a:r>
            <a:r>
              <a:rPr lang="en-US" sz="2400" dirty="0"/>
              <a:t>r</a:t>
            </a:r>
            <a:r>
              <a:rPr lang="en-US" sz="2400" dirty="0" smtClean="0"/>
              <a:t>espect </a:t>
            </a:r>
            <a:r>
              <a:rPr lang="en-US" sz="2400" dirty="0"/>
              <a:t>to </a:t>
            </a:r>
            <a:r>
              <a:rPr lang="en-US" sz="2400" i="1" dirty="0" smtClean="0"/>
              <a:t>willful </a:t>
            </a:r>
            <a:r>
              <a:rPr lang="en-US" sz="2400" i="1" dirty="0"/>
              <a:t>or </a:t>
            </a:r>
            <a:r>
              <a:rPr lang="en-US" sz="2400" i="1" dirty="0" smtClean="0"/>
              <a:t>reckless  conduct</a:t>
            </a:r>
            <a:r>
              <a:rPr lang="en-US" sz="2400" dirty="0"/>
              <a:t>, the penalty is equal to the </a:t>
            </a:r>
            <a:r>
              <a:rPr lang="en-US" sz="2400" u="sng" dirty="0"/>
              <a:t>greater</a:t>
            </a:r>
            <a:r>
              <a:rPr lang="en-US" sz="2400" dirty="0"/>
              <a:t> of $5,000, or </a:t>
            </a:r>
            <a:r>
              <a:rPr lang="en-US" sz="2400" dirty="0" smtClean="0"/>
              <a:t>50% of </a:t>
            </a:r>
            <a:r>
              <a:rPr lang="en-US" sz="2400" dirty="0"/>
              <a:t>the income derived.</a:t>
            </a:r>
          </a:p>
          <a:p>
            <a:pPr marL="0" indent="0">
              <a:spcBef>
                <a:spcPts val="1200"/>
              </a:spcBef>
              <a:buNone/>
            </a:pPr>
            <a:r>
              <a:rPr lang="en-US" sz="2400" b="1" dirty="0" smtClean="0"/>
              <a:t>Abatement</a:t>
            </a:r>
            <a:r>
              <a:rPr lang="en-US" sz="2400" dirty="0"/>
              <a:t>.  If there is no understatement, the penalty shall be abated.</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64</a:t>
            </a:fld>
            <a:endParaRPr lang="en-US"/>
          </a:p>
        </p:txBody>
      </p:sp>
    </p:spTree>
    <p:extLst>
      <p:ext uri="{BB962C8B-B14F-4D97-AF65-F5344CB8AC3E}">
        <p14:creationId xmlns:p14="http://schemas.microsoft.com/office/powerpoint/2010/main" val="37790917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p:txBody>
          <a:bodyPr/>
          <a:lstStyle/>
          <a:p>
            <a:pPr marL="0" indent="0">
              <a:buNone/>
            </a:pPr>
            <a:r>
              <a:rPr lang="en-US" sz="2400" b="1" u="sng" dirty="0" smtClean="0"/>
              <a:t>Code §6701—Aiding </a:t>
            </a:r>
            <a:r>
              <a:rPr lang="en-US" sz="2400" b="1" u="sng" dirty="0"/>
              <a:t>and Abetting an Understatement</a:t>
            </a:r>
            <a:endParaRPr lang="en-US" sz="2400" dirty="0" smtClean="0"/>
          </a:p>
          <a:p>
            <a:pPr marL="0" indent="0">
              <a:buNone/>
            </a:pPr>
            <a:r>
              <a:rPr lang="en-US" sz="2400" dirty="0" smtClean="0"/>
              <a:t>$</a:t>
            </a:r>
            <a:r>
              <a:rPr lang="en-US" sz="2400" dirty="0"/>
              <a:t>1,000 penalty, unless the return relates to the tax liability of a corporation, in which case the penalty is $10,000.</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65</a:t>
            </a:fld>
            <a:endParaRPr lang="en-US"/>
          </a:p>
        </p:txBody>
      </p:sp>
    </p:spTree>
    <p:extLst>
      <p:ext uri="{BB962C8B-B14F-4D97-AF65-F5344CB8AC3E}">
        <p14:creationId xmlns:p14="http://schemas.microsoft.com/office/powerpoint/2010/main" val="29741757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Penalties</a:t>
            </a:r>
            <a:endParaRPr lang="en-US" dirty="0"/>
          </a:p>
        </p:txBody>
      </p:sp>
      <p:sp>
        <p:nvSpPr>
          <p:cNvPr id="3" name="Content Placeholder 2"/>
          <p:cNvSpPr>
            <a:spLocks noGrp="1"/>
          </p:cNvSpPr>
          <p:nvPr>
            <p:ph idx="1"/>
          </p:nvPr>
        </p:nvSpPr>
        <p:spPr/>
        <p:txBody>
          <a:bodyPr/>
          <a:lstStyle/>
          <a:p>
            <a:pPr marL="0" indent="0">
              <a:buNone/>
            </a:pPr>
            <a:r>
              <a:rPr lang="en-US" sz="2800" b="1" u="sng" dirty="0"/>
              <a:t>“New” Code §6695A</a:t>
            </a:r>
            <a:endParaRPr lang="en-US" sz="3000" dirty="0" smtClean="0"/>
          </a:p>
          <a:p>
            <a:pPr marL="0" indent="0">
              <a:buNone/>
            </a:pPr>
            <a:r>
              <a:rPr lang="en-US" sz="2800" dirty="0" smtClean="0"/>
              <a:t>Effective for appraisals for returns or submissions held after </a:t>
            </a:r>
            <a:r>
              <a:rPr lang="en-US" sz="2800" u="sng" dirty="0" smtClean="0"/>
              <a:t>August 17, 2006</a:t>
            </a:r>
            <a:r>
              <a:rPr lang="en-US" sz="2800" dirty="0" smtClean="0"/>
              <a:t>, </a:t>
            </a:r>
            <a:r>
              <a:rPr lang="en-US" sz="2800" dirty="0"/>
              <a:t>a</a:t>
            </a:r>
            <a:r>
              <a:rPr lang="en-US" sz="2800" dirty="0" smtClean="0"/>
              <a:t>nyone </a:t>
            </a:r>
            <a:r>
              <a:rPr lang="en-US" sz="2800" dirty="0"/>
              <a:t>who prepares an appraisal knowing the appraisal is going to be used in connection with a return is subject to a penalty if the appraised value results in a substantial or gross valuation misstatement. </a:t>
            </a:r>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66</a:t>
            </a:fld>
            <a:endParaRPr lang="en-US"/>
          </a:p>
        </p:txBody>
      </p:sp>
    </p:spTree>
    <p:extLst>
      <p:ext uri="{BB962C8B-B14F-4D97-AF65-F5344CB8AC3E}">
        <p14:creationId xmlns:p14="http://schemas.microsoft.com/office/powerpoint/2010/main" val="287641916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Penalty </a:t>
            </a:r>
            <a:r>
              <a:rPr lang="en-US" b="1" u="sng" dirty="0" smtClean="0"/>
              <a:t>Avoidance/Defenses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Valuation </a:t>
            </a:r>
            <a:r>
              <a:rPr lang="en-US" sz="2400" b="1" dirty="0"/>
              <a:t>Misstatements of Charitable Deduction </a:t>
            </a:r>
            <a:r>
              <a:rPr lang="en-US" sz="2400" b="1" dirty="0" smtClean="0"/>
              <a:t>Property:</a:t>
            </a:r>
            <a:endParaRPr lang="en-US" sz="2400" dirty="0"/>
          </a:p>
          <a:p>
            <a:pPr marL="0" indent="0">
              <a:buNone/>
            </a:pPr>
            <a:r>
              <a:rPr lang="en-US" sz="1800" dirty="0" smtClean="0"/>
              <a:t>There </a:t>
            </a:r>
            <a:r>
              <a:rPr lang="en-US" sz="1800" dirty="0"/>
              <a:t>may be reasonable cause and good faith with respect to an underpayment attributable to a substantial (or gross) valuation misstatement of charitable deduction property only if</a:t>
            </a:r>
            <a:r>
              <a:rPr lang="en-US" sz="1800" dirty="0" smtClean="0"/>
              <a:t>:</a:t>
            </a:r>
          </a:p>
          <a:p>
            <a:pPr marL="914400" lvl="1" indent="-514350">
              <a:buFont typeface="+mj-lt"/>
              <a:buAutoNum type="arabicPeriod"/>
            </a:pPr>
            <a:r>
              <a:rPr lang="en-US" sz="1800" dirty="0" smtClean="0"/>
              <a:t>The claimed </a:t>
            </a:r>
            <a:r>
              <a:rPr lang="en-US" sz="1800" dirty="0"/>
              <a:t>value of the property was based on a </a:t>
            </a:r>
            <a:r>
              <a:rPr lang="en-US" sz="1800" i="1" dirty="0"/>
              <a:t>qualified appraisal</a:t>
            </a:r>
            <a:r>
              <a:rPr lang="en-US" sz="1800" dirty="0"/>
              <a:t> by a </a:t>
            </a:r>
            <a:r>
              <a:rPr lang="en-US" sz="1800" i="1" dirty="0"/>
              <a:t>qualified appraiser</a:t>
            </a:r>
            <a:r>
              <a:rPr lang="en-US" sz="1800" dirty="0"/>
              <a:t>; </a:t>
            </a:r>
            <a:r>
              <a:rPr lang="en-US" sz="1800" dirty="0" smtClean="0"/>
              <a:t>and</a:t>
            </a:r>
          </a:p>
          <a:p>
            <a:pPr marL="914400" lvl="1" indent="-514350">
              <a:buFont typeface="+mj-lt"/>
              <a:buAutoNum type="arabicPeriod"/>
            </a:pPr>
            <a:r>
              <a:rPr lang="en-US" sz="1800" dirty="0" smtClean="0"/>
              <a:t>The </a:t>
            </a:r>
            <a:r>
              <a:rPr lang="en-US" sz="1800" dirty="0"/>
              <a:t>taxpayer made a good faith investigation of the value of the contributed property.  </a:t>
            </a:r>
            <a:endParaRPr lang="en-US" sz="1800" dirty="0" smtClean="0"/>
          </a:p>
          <a:p>
            <a:pPr marL="0" lvl="1" indent="0">
              <a:spcBef>
                <a:spcPts val="0"/>
              </a:spcBef>
              <a:spcAft>
                <a:spcPts val="600"/>
              </a:spcAft>
              <a:buNone/>
            </a:pPr>
            <a:r>
              <a:rPr lang="en-US" sz="1800" b="1" u="sng" dirty="0"/>
              <a:t>NOTES</a:t>
            </a:r>
            <a:r>
              <a:rPr lang="en-US" sz="1800" b="1" dirty="0"/>
              <a:t>:</a:t>
            </a:r>
            <a:r>
              <a:rPr lang="en-US" sz="1800" dirty="0"/>
              <a:t>  </a:t>
            </a:r>
          </a:p>
          <a:p>
            <a:pPr marL="0" lvl="1" indent="0">
              <a:spcBef>
                <a:spcPts val="0"/>
              </a:spcBef>
              <a:spcAft>
                <a:spcPts val="600"/>
              </a:spcAft>
              <a:buNone/>
            </a:pPr>
            <a:r>
              <a:rPr lang="en-US" sz="1800" dirty="0"/>
              <a:t>Requirements (1) and (2) (above) apply regardless of whether </a:t>
            </a:r>
            <a:r>
              <a:rPr lang="en-US" sz="1800" dirty="0" err="1"/>
              <a:t>Regs</a:t>
            </a:r>
            <a:r>
              <a:rPr lang="en-US" sz="1800" dirty="0"/>
              <a:t> §1.170A-13 permits a taxpayer to claim a charitable contribution deduction for the property without obtaining a </a:t>
            </a:r>
            <a:r>
              <a:rPr lang="en-US" sz="1800" i="1" dirty="0"/>
              <a:t>qualified appraisal</a:t>
            </a:r>
            <a:r>
              <a:rPr lang="en-US" sz="1800" dirty="0"/>
              <a:t>; and</a:t>
            </a:r>
          </a:p>
          <a:p>
            <a:pPr marL="0" lvl="1" indent="0">
              <a:spcBef>
                <a:spcPts val="0"/>
              </a:spcBef>
              <a:buNone/>
            </a:pPr>
            <a:r>
              <a:rPr lang="en-US" sz="1800" dirty="0" smtClean="0"/>
              <a:t>The </a:t>
            </a:r>
            <a:r>
              <a:rPr lang="en-US" sz="1800" dirty="0"/>
              <a:t>rules requiring a </a:t>
            </a:r>
            <a:r>
              <a:rPr lang="en-US" sz="1800" i="1" dirty="0"/>
              <a:t>qualified appraisal</a:t>
            </a:r>
            <a:r>
              <a:rPr lang="en-US" sz="1800" dirty="0"/>
              <a:t> by a </a:t>
            </a:r>
            <a:r>
              <a:rPr lang="en-US" sz="1800" i="1" dirty="0"/>
              <a:t>qualified appraiser</a:t>
            </a:r>
            <a:r>
              <a:rPr lang="en-US" sz="1800" dirty="0"/>
              <a:t> to show </a:t>
            </a:r>
            <a:r>
              <a:rPr lang="en-US" sz="1800" i="1" dirty="0"/>
              <a:t>reasonable cause</a:t>
            </a:r>
            <a:r>
              <a:rPr lang="en-US" sz="1800" dirty="0"/>
              <a:t> and </a:t>
            </a:r>
            <a:r>
              <a:rPr lang="en-US" sz="1800" i="1" dirty="0"/>
              <a:t>good faith</a:t>
            </a:r>
            <a:r>
              <a:rPr lang="en-US" sz="1800" dirty="0"/>
              <a:t> with respect to an underpayment attributable to a substantial (or gross) valuation misstatement of charitable deduction property apply in addition to the generally applicable rules concerning </a:t>
            </a:r>
            <a:r>
              <a:rPr lang="en-US" sz="1800" i="1" dirty="0"/>
              <a:t>reasonable cause</a:t>
            </a:r>
            <a:r>
              <a:rPr lang="en-US" sz="1800" dirty="0"/>
              <a:t> and </a:t>
            </a:r>
            <a:r>
              <a:rPr lang="en-US" sz="1800" i="1" dirty="0"/>
              <a:t>good faith</a:t>
            </a:r>
            <a:r>
              <a:rPr lang="en-US" sz="1800" dirty="0"/>
              <a:t>.</a:t>
            </a:r>
          </a:p>
          <a:p>
            <a:pPr marL="914400" lvl="1" indent="-514350">
              <a:buFont typeface="+mj-lt"/>
              <a:buAutoNum type="arabicPeriod"/>
            </a:pPr>
            <a:endParaRPr lang="en-US" sz="1800" dirty="0"/>
          </a:p>
          <a:p>
            <a:pPr marL="914400" lvl="1" indent="-514350">
              <a:buFont typeface="+mj-lt"/>
              <a:buAutoNum type="arabicPeriod"/>
            </a:pPr>
            <a:endParaRPr lang="en-US" sz="1800" dirty="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67</a:t>
            </a:fld>
            <a:endParaRPr lang="en-US"/>
          </a:p>
        </p:txBody>
      </p:sp>
    </p:spTree>
    <p:extLst>
      <p:ext uri="{BB962C8B-B14F-4D97-AF65-F5344CB8AC3E}">
        <p14:creationId xmlns:p14="http://schemas.microsoft.com/office/powerpoint/2010/main" val="10891047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Cases	</a:t>
            </a:r>
            <a:endParaRPr lang="en-US" dirty="0"/>
          </a:p>
        </p:txBody>
      </p:sp>
      <p:sp>
        <p:nvSpPr>
          <p:cNvPr id="3" name="Content Placeholder 2"/>
          <p:cNvSpPr>
            <a:spLocks noGrp="1"/>
          </p:cNvSpPr>
          <p:nvPr>
            <p:ph idx="1"/>
          </p:nvPr>
        </p:nvSpPr>
        <p:spPr/>
        <p:txBody>
          <a:bodyPr/>
          <a:lstStyle/>
          <a:p>
            <a:r>
              <a:rPr lang="en-US" sz="2800" b="1" i="1" u="sng" dirty="0" err="1"/>
              <a:t>Riether</a:t>
            </a:r>
            <a:r>
              <a:rPr lang="en-US" sz="2800" b="1" i="1" u="sng" dirty="0"/>
              <a:t> v. US</a:t>
            </a:r>
            <a:r>
              <a:rPr lang="en-US" sz="2800" b="1" i="1" dirty="0"/>
              <a:t>, </a:t>
            </a:r>
            <a:r>
              <a:rPr lang="en-US" sz="2800" b="1" dirty="0"/>
              <a:t>2012 WL 6934116  (June 21, 2012)</a:t>
            </a:r>
            <a:endParaRPr lang="en-US" sz="2800" dirty="0"/>
          </a:p>
          <a:p>
            <a:r>
              <a:rPr lang="en-US" sz="2800" b="1" i="1" u="sng" dirty="0"/>
              <a:t>Pollard v. Commissioner</a:t>
            </a:r>
            <a:r>
              <a:rPr lang="en-US" sz="2800" b="1" i="1" dirty="0"/>
              <a:t>, </a:t>
            </a:r>
            <a:r>
              <a:rPr lang="en-US" sz="2800" b="1" dirty="0" err="1"/>
              <a:t>T.C</a:t>
            </a:r>
            <a:r>
              <a:rPr lang="en-US" sz="2800" b="1" dirty="0"/>
              <a:t>. Memo. 2013-38 (February 6, 2013)</a:t>
            </a:r>
            <a:endParaRPr lang="en-US" sz="2800" dirty="0"/>
          </a:p>
          <a:p>
            <a:r>
              <a:rPr lang="en-US" sz="2800" b="1" i="1" u="sng" dirty="0"/>
              <a:t>Belk v. Commissioner</a:t>
            </a:r>
            <a:r>
              <a:rPr lang="en-US" sz="2800" b="1" dirty="0"/>
              <a:t>, 140 </a:t>
            </a:r>
            <a:r>
              <a:rPr lang="en-US" sz="2800" b="1" dirty="0" err="1"/>
              <a:t>T.C</a:t>
            </a:r>
            <a:r>
              <a:rPr lang="en-US" sz="2800" b="1" dirty="0"/>
              <a:t>. No. 1 (January 28, 2013</a:t>
            </a:r>
            <a:r>
              <a:rPr lang="en-US" sz="2800" b="1" dirty="0" smtClean="0"/>
              <a:t>)</a:t>
            </a:r>
          </a:p>
          <a:p>
            <a:r>
              <a:rPr lang="en-US" sz="2800" b="1" i="1" u="sng" dirty="0" err="1" smtClean="0"/>
              <a:t>Villareale</a:t>
            </a:r>
            <a:r>
              <a:rPr lang="en-US" sz="2800" b="1" i="1" u="sng" dirty="0" smtClean="0"/>
              <a:t> </a:t>
            </a:r>
            <a:r>
              <a:rPr lang="en-US" sz="2800" b="1" i="1" u="sng" dirty="0"/>
              <a:t>v. Commissioner</a:t>
            </a:r>
            <a:r>
              <a:rPr lang="en-US" sz="2800" b="1" dirty="0"/>
              <a:t>, </a:t>
            </a:r>
            <a:r>
              <a:rPr lang="en-US" sz="2800" b="1" dirty="0" err="1" smtClean="0"/>
              <a:t>T.C</a:t>
            </a:r>
            <a:r>
              <a:rPr lang="en-US" sz="2800" b="1" dirty="0" smtClean="0"/>
              <a:t>. Memo. 2013-74 (2013)</a:t>
            </a:r>
          </a:p>
          <a:p>
            <a:r>
              <a:rPr lang="en-US" sz="2800" b="1" i="1" u="sng" dirty="0" smtClean="0"/>
              <a:t>Mitchell </a:t>
            </a:r>
            <a:r>
              <a:rPr lang="en-US" sz="2800" b="1" i="1" u="sng" dirty="0"/>
              <a:t>v. Commissioner</a:t>
            </a:r>
            <a:r>
              <a:rPr lang="en-US" sz="2800" b="1" dirty="0"/>
              <a:t>, </a:t>
            </a:r>
            <a:r>
              <a:rPr lang="en-US" sz="2800" b="1" dirty="0" err="1" smtClean="0"/>
              <a:t>T.C</a:t>
            </a:r>
            <a:r>
              <a:rPr lang="en-US" sz="2800" b="1" dirty="0" smtClean="0"/>
              <a:t>. Memo. 2013-204 (2013</a:t>
            </a:r>
            <a:r>
              <a:rPr lang="en-US" sz="2800" b="1" dirty="0"/>
              <a:t>)</a:t>
            </a:r>
          </a:p>
          <a:p>
            <a:endParaRPr lang="en-US" sz="2800" b="1" dirty="0"/>
          </a:p>
          <a:p>
            <a:endParaRPr lang="en-US" b="1" dirty="0" smtClean="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68</a:t>
            </a:fld>
            <a:endParaRPr lang="en-US"/>
          </a:p>
        </p:txBody>
      </p:sp>
    </p:spTree>
    <p:extLst>
      <p:ext uri="{BB962C8B-B14F-4D97-AF65-F5344CB8AC3E}">
        <p14:creationId xmlns:p14="http://schemas.microsoft.com/office/powerpoint/2010/main" val="351271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Substantiation</a:t>
            </a:r>
            <a:endParaRPr lang="en-US" dirty="0"/>
          </a:p>
        </p:txBody>
      </p:sp>
      <p:sp>
        <p:nvSpPr>
          <p:cNvPr id="3" name="Content Placeholder 2"/>
          <p:cNvSpPr>
            <a:spLocks noGrp="1"/>
          </p:cNvSpPr>
          <p:nvPr>
            <p:ph idx="1"/>
          </p:nvPr>
        </p:nvSpPr>
        <p:spPr>
          <a:xfrm>
            <a:off x="457200" y="1447800"/>
            <a:ext cx="8229600" cy="4525963"/>
          </a:xfrm>
        </p:spPr>
        <p:txBody>
          <a:bodyPr>
            <a:normAutofit fontScale="77500" lnSpcReduction="20000"/>
          </a:bodyPr>
          <a:lstStyle/>
          <a:p>
            <a:pPr marL="0" indent="0">
              <a:buNone/>
            </a:pPr>
            <a:r>
              <a:rPr lang="en-US" b="1" dirty="0" smtClean="0"/>
              <a:t>Charitable </a:t>
            </a:r>
            <a:r>
              <a:rPr lang="en-US" b="1" dirty="0"/>
              <a:t>Contributions of </a:t>
            </a:r>
            <a:r>
              <a:rPr lang="en-US" b="1" i="1" dirty="0"/>
              <a:t>Property</a:t>
            </a:r>
            <a:r>
              <a:rPr lang="en-US" dirty="0"/>
              <a:t>:</a:t>
            </a:r>
          </a:p>
          <a:p>
            <a:pPr marL="0" indent="0">
              <a:buNone/>
            </a:pPr>
            <a:r>
              <a:rPr lang="en-US" dirty="0" smtClean="0"/>
              <a:t>A </a:t>
            </a:r>
            <a:r>
              <a:rPr lang="en-US" dirty="0"/>
              <a:t>receipt must show:</a:t>
            </a:r>
          </a:p>
          <a:p>
            <a:pPr lvl="1"/>
            <a:r>
              <a:rPr lang="en-US" sz="2600" dirty="0" smtClean="0"/>
              <a:t>The </a:t>
            </a:r>
            <a:r>
              <a:rPr lang="en-US" sz="2600" dirty="0"/>
              <a:t>name of the </a:t>
            </a:r>
            <a:r>
              <a:rPr lang="en-US" sz="2600" dirty="0" err="1"/>
              <a:t>donee</a:t>
            </a:r>
            <a:r>
              <a:rPr lang="en-US" sz="2600" dirty="0"/>
              <a:t>;</a:t>
            </a:r>
          </a:p>
          <a:p>
            <a:pPr lvl="1"/>
            <a:r>
              <a:rPr lang="en-US" sz="2600" dirty="0" smtClean="0"/>
              <a:t>The </a:t>
            </a:r>
            <a:r>
              <a:rPr lang="en-US" sz="2600" dirty="0"/>
              <a:t>date and location of the contribution; and</a:t>
            </a:r>
          </a:p>
          <a:p>
            <a:pPr lvl="1"/>
            <a:r>
              <a:rPr lang="en-US" sz="2600" dirty="0" smtClean="0"/>
              <a:t>A </a:t>
            </a:r>
            <a:r>
              <a:rPr lang="en-US" sz="2600" dirty="0"/>
              <a:t>description of the property</a:t>
            </a:r>
            <a:r>
              <a:rPr lang="en-US" sz="2600" dirty="0" smtClean="0"/>
              <a:t>.</a:t>
            </a:r>
          </a:p>
          <a:p>
            <a:pPr lvl="1"/>
            <a:r>
              <a:rPr lang="en-US" sz="2600" dirty="0" smtClean="0"/>
              <a:t>If the contribution is worth </a:t>
            </a:r>
            <a:r>
              <a:rPr lang="en-US" sz="2600" u="sng" dirty="0" smtClean="0"/>
              <a:t>more than $250</a:t>
            </a:r>
            <a:r>
              <a:rPr lang="en-US" sz="2600" dirty="0" smtClean="0"/>
              <a:t>, it must be supported by a </a:t>
            </a:r>
            <a:r>
              <a:rPr lang="en-US" sz="2600" i="1" dirty="0" smtClean="0"/>
              <a:t>contemporaneous written acknowledgement</a:t>
            </a:r>
            <a:r>
              <a:rPr lang="en-US" sz="2600" dirty="0" smtClean="0"/>
              <a:t> including:  </a:t>
            </a:r>
            <a:endParaRPr lang="en-US" sz="2600" dirty="0"/>
          </a:p>
          <a:p>
            <a:pPr marL="914400" lvl="2"/>
            <a:r>
              <a:rPr lang="en-US" sz="2600" dirty="0" smtClean="0"/>
              <a:t>The amount of cash contributed and a description of any property other than cash contributed:</a:t>
            </a:r>
          </a:p>
          <a:p>
            <a:pPr marL="914400" lvl="2"/>
            <a:r>
              <a:rPr lang="en-US" sz="2600" dirty="0" smtClean="0"/>
              <a:t>Whether the </a:t>
            </a:r>
            <a:r>
              <a:rPr lang="en-US" sz="2600" dirty="0" err="1" smtClean="0"/>
              <a:t>donee</a:t>
            </a:r>
            <a:r>
              <a:rPr lang="en-US" sz="2600" dirty="0" smtClean="0"/>
              <a:t> organization provided any goods or services in consideration for the contribution; </a:t>
            </a:r>
            <a:r>
              <a:rPr lang="en-US" sz="2600" b="1" u="sng" dirty="0" smtClean="0"/>
              <a:t>and</a:t>
            </a:r>
          </a:p>
          <a:p>
            <a:pPr marL="914400" lvl="2"/>
            <a:r>
              <a:rPr lang="en-US" sz="2600" dirty="0" smtClean="0"/>
              <a:t>If the </a:t>
            </a:r>
            <a:r>
              <a:rPr lang="en-US" sz="2600" dirty="0" err="1" smtClean="0"/>
              <a:t>donee</a:t>
            </a:r>
            <a:r>
              <a:rPr lang="en-US" sz="2600" dirty="0" smtClean="0"/>
              <a:t> organization provided any goods or services (other than intangible religious benefits), a description of the goods or services and a good-faith estimate of the value thereof.</a:t>
            </a:r>
          </a:p>
          <a:p>
            <a:pPr marL="731520" lvl="2" indent="0">
              <a:buNone/>
            </a:pPr>
            <a:r>
              <a:rPr lang="en-US" sz="2600" dirty="0" smtClean="0"/>
              <a:t>Code §170(f)(8)</a:t>
            </a:r>
          </a:p>
          <a:p>
            <a:pPr marL="914400" lvl="2"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DA0F3815-A4FB-4FD6-B682-B9A898349CBA}" type="slidenum">
              <a:rPr lang="en-US" smtClean="0"/>
              <a:t>7</a:t>
            </a:fld>
            <a:endParaRPr lang="en-US"/>
          </a:p>
        </p:txBody>
      </p:sp>
    </p:spTree>
    <p:extLst>
      <p:ext uri="{BB962C8B-B14F-4D97-AF65-F5344CB8AC3E}">
        <p14:creationId xmlns:p14="http://schemas.microsoft.com/office/powerpoint/2010/main" val="260108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Substantiation</a:t>
            </a:r>
            <a:endParaRPr lang="en-US" dirty="0"/>
          </a:p>
        </p:txBody>
      </p:sp>
      <p:sp>
        <p:nvSpPr>
          <p:cNvPr id="3" name="Content Placeholder 2"/>
          <p:cNvSpPr>
            <a:spLocks noGrp="1"/>
          </p:cNvSpPr>
          <p:nvPr>
            <p:ph idx="1"/>
          </p:nvPr>
        </p:nvSpPr>
        <p:spPr>
          <a:xfrm>
            <a:off x="457200" y="1371600"/>
            <a:ext cx="8229600" cy="4876800"/>
          </a:xfrm>
        </p:spPr>
        <p:txBody>
          <a:bodyPr>
            <a:noAutofit/>
          </a:bodyPr>
          <a:lstStyle/>
          <a:p>
            <a:pPr marL="0" indent="0">
              <a:buNone/>
            </a:pPr>
            <a:r>
              <a:rPr lang="en-US" sz="1800" b="1" u="sng" dirty="0"/>
              <a:t>Contributions with Claimed Deduction </a:t>
            </a:r>
            <a:r>
              <a:rPr lang="en-US" sz="1800" b="1" u="sng" dirty="0" smtClean="0"/>
              <a:t>Greater than </a:t>
            </a:r>
            <a:r>
              <a:rPr lang="en-US" sz="1800" b="1" u="sng" dirty="0"/>
              <a:t>$500 </a:t>
            </a:r>
            <a:r>
              <a:rPr lang="en-US" sz="1800" b="1" u="sng" dirty="0" smtClean="0"/>
              <a:t>But Not </a:t>
            </a:r>
            <a:r>
              <a:rPr lang="en-US" sz="1800" b="1" u="sng" dirty="0"/>
              <a:t>More than $</a:t>
            </a:r>
            <a:r>
              <a:rPr lang="en-US" sz="1800" b="1" u="sng" dirty="0" smtClean="0"/>
              <a:t>5,000</a:t>
            </a:r>
            <a:endParaRPr lang="en-US" sz="1800" b="1" u="sng" dirty="0"/>
          </a:p>
          <a:p>
            <a:pPr marL="0" indent="0">
              <a:spcBef>
                <a:spcPts val="1200"/>
              </a:spcBef>
              <a:buNone/>
            </a:pPr>
            <a:r>
              <a:rPr lang="en-US" sz="1600" dirty="0" smtClean="0"/>
              <a:t>(</a:t>
            </a:r>
            <a:r>
              <a:rPr lang="en-US" sz="1600" dirty="0"/>
              <a:t>1) Contributions </a:t>
            </a:r>
            <a:r>
              <a:rPr lang="en-US" sz="1600" u="sng" dirty="0"/>
              <a:t>on or Before June 3, 2004</a:t>
            </a:r>
            <a:r>
              <a:rPr lang="en-US" sz="1600" dirty="0"/>
              <a:t>:</a:t>
            </a:r>
            <a:endParaRPr lang="en-US" sz="1600" u="sng" dirty="0"/>
          </a:p>
          <a:p>
            <a:pPr marL="0" indent="0">
              <a:buNone/>
            </a:pPr>
            <a:r>
              <a:rPr lang="en-US" sz="1600" dirty="0"/>
              <a:t>In addition to obtaining a </a:t>
            </a:r>
            <a:r>
              <a:rPr lang="en-US" sz="1600" i="1" dirty="0"/>
              <a:t>contemporaneous written acknowledgement</a:t>
            </a:r>
            <a:r>
              <a:rPr lang="en-US" sz="1600" dirty="0"/>
              <a:t> and maintaining the additional written records required for contributions of at least $250, </a:t>
            </a:r>
            <a:r>
              <a:rPr lang="en-US" sz="1600" dirty="0" err="1"/>
              <a:t>Regs</a:t>
            </a:r>
            <a:r>
              <a:rPr lang="en-US" sz="1600" dirty="0"/>
              <a:t>. §1.170A-13(b)(3)(</a:t>
            </a:r>
            <a:r>
              <a:rPr lang="en-US" sz="1600" dirty="0" err="1"/>
              <a:t>i</a:t>
            </a:r>
            <a:r>
              <a:rPr lang="en-US" sz="1600" dirty="0"/>
              <a:t>) states that </a:t>
            </a:r>
            <a:r>
              <a:rPr lang="en-US" sz="1600" dirty="0" smtClean="0"/>
              <a:t>written </a:t>
            </a:r>
            <a:r>
              <a:rPr lang="en-US" sz="1600" dirty="0"/>
              <a:t>records must show the following:</a:t>
            </a:r>
          </a:p>
          <a:p>
            <a:pPr marL="0" indent="0">
              <a:buNone/>
            </a:pPr>
            <a:r>
              <a:rPr lang="en-US" sz="1600" dirty="0" smtClean="0"/>
              <a:t>• </a:t>
            </a:r>
            <a:r>
              <a:rPr lang="en-US" sz="1600" dirty="0"/>
              <a:t>the manner and approximate date of acquisition of the property; and</a:t>
            </a:r>
          </a:p>
          <a:p>
            <a:pPr marL="0" indent="0">
              <a:buNone/>
            </a:pPr>
            <a:r>
              <a:rPr lang="en-US" sz="1600" dirty="0"/>
              <a:t>• the adjusted basis of the property.</a:t>
            </a:r>
          </a:p>
          <a:p>
            <a:pPr marL="0" indent="0">
              <a:buNone/>
            </a:pPr>
            <a:r>
              <a:rPr lang="en-US" sz="1600" dirty="0" smtClean="0"/>
              <a:t>Further</a:t>
            </a:r>
            <a:r>
              <a:rPr lang="en-US" sz="1600" dirty="0"/>
              <a:t>, if required by an income tax return form or instructions, a taxpayer must state on the return the information required to be maintained in the taxpayer's written records. (</a:t>
            </a:r>
            <a:r>
              <a:rPr lang="en-US" sz="1600" dirty="0" err="1"/>
              <a:t>Regs</a:t>
            </a:r>
            <a:r>
              <a:rPr lang="en-US" sz="1600" dirty="0"/>
              <a:t>. §1.170A-13(b)(3)(</a:t>
            </a:r>
            <a:r>
              <a:rPr lang="en-US" sz="1600" dirty="0" err="1"/>
              <a:t>i</a:t>
            </a:r>
            <a:r>
              <a:rPr lang="en-US" sz="1600" dirty="0"/>
              <a:t>).)</a:t>
            </a:r>
          </a:p>
          <a:p>
            <a:pPr marL="0" indent="0">
              <a:spcBef>
                <a:spcPts val="1200"/>
              </a:spcBef>
              <a:buNone/>
            </a:pPr>
            <a:r>
              <a:rPr lang="en-US" sz="1600" i="1" dirty="0" smtClean="0"/>
              <a:t>Reasonable </a:t>
            </a:r>
            <a:r>
              <a:rPr lang="en-US" sz="1600" i="1" dirty="0"/>
              <a:t>Cause </a:t>
            </a:r>
            <a:r>
              <a:rPr lang="en-US" sz="1600" b="1" i="1" u="sng" dirty="0"/>
              <a:t>Exception</a:t>
            </a:r>
            <a:r>
              <a:rPr lang="en-US" sz="1600" dirty="0"/>
              <a:t>:</a:t>
            </a:r>
          </a:p>
          <a:p>
            <a:pPr marL="0" indent="0">
              <a:buNone/>
            </a:pPr>
            <a:r>
              <a:rPr lang="en-US" sz="1600" dirty="0"/>
              <a:t>If a taxpayer has reasonable cause for being unable to provide either the acquisition date or cost basis of the property donated, the taxpayer may attach a statement to the return that explains why the information is not available.  If the IRS finds that the taxpayer has reasonable cause for failing to provide the acquisition date or cost basis, the taxpayer's charitable contributions deduction will not be disallowed for failure to provide the required information.  (</a:t>
            </a:r>
            <a:r>
              <a:rPr lang="en-US" sz="1600" dirty="0" err="1"/>
              <a:t>Regs</a:t>
            </a:r>
            <a:r>
              <a:rPr lang="en-US" sz="1600" dirty="0"/>
              <a:t>. §1.170A-13(b)(3)(ii).)</a:t>
            </a:r>
          </a:p>
          <a:p>
            <a:pPr marL="0" indent="0">
              <a:buNone/>
            </a:pPr>
            <a:endParaRPr lang="en-US" sz="1600" dirty="0"/>
          </a:p>
          <a:p>
            <a:pPr marL="0" indent="0">
              <a:buNone/>
            </a:pPr>
            <a:endParaRPr lang="en-US" sz="1200" dirty="0"/>
          </a:p>
        </p:txBody>
      </p:sp>
      <p:sp>
        <p:nvSpPr>
          <p:cNvPr id="4" name="Slide Number Placeholder 3"/>
          <p:cNvSpPr>
            <a:spLocks noGrp="1"/>
          </p:cNvSpPr>
          <p:nvPr>
            <p:ph type="sldNum" sz="quarter" idx="12"/>
          </p:nvPr>
        </p:nvSpPr>
        <p:spPr/>
        <p:txBody>
          <a:bodyPr/>
          <a:lstStyle/>
          <a:p>
            <a:fld id="{DA0F3815-A4FB-4FD6-B682-B9A898349CBA}" type="slidenum">
              <a:rPr lang="en-US" smtClean="0"/>
              <a:t>8</a:t>
            </a:fld>
            <a:endParaRPr lang="en-US"/>
          </a:p>
        </p:txBody>
      </p:sp>
    </p:spTree>
    <p:extLst>
      <p:ext uri="{BB962C8B-B14F-4D97-AF65-F5344CB8AC3E}">
        <p14:creationId xmlns:p14="http://schemas.microsoft.com/office/powerpoint/2010/main" val="3645401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Substantiation</a:t>
            </a:r>
            <a:endParaRPr lang="en-US" b="1" u="sng"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(2) Contributions </a:t>
            </a:r>
            <a:r>
              <a:rPr lang="en-US" u="sng" dirty="0"/>
              <a:t>After June 3, 2004</a:t>
            </a:r>
          </a:p>
          <a:p>
            <a:pPr marL="0" indent="0">
              <a:buNone/>
            </a:pPr>
            <a:r>
              <a:rPr lang="en-US" dirty="0"/>
              <a:t>In the absence of any contrary guidance from the IRS, it is assumed that the rules for substantiating contributions made before June 4, 2004, with a claimed deduction of more than $500 and not more than $5,000 continue to apply for such contributions made after June 3, 2004.</a:t>
            </a:r>
          </a:p>
          <a:p>
            <a:pPr marL="0" indent="0">
              <a:buNone/>
            </a:pPr>
            <a:endParaRPr lang="en-US" sz="2000" dirty="0"/>
          </a:p>
          <a:p>
            <a:pPr marL="0" indent="0">
              <a:buNone/>
            </a:pPr>
            <a:r>
              <a:rPr lang="en-US" b="1" u="sng" dirty="0"/>
              <a:t>Exception</a:t>
            </a:r>
            <a:r>
              <a:rPr lang="en-US" b="1" dirty="0"/>
              <a:t>:</a:t>
            </a:r>
            <a:r>
              <a:rPr lang="en-US" dirty="0"/>
              <a:t>  Pursuant to </a:t>
            </a:r>
            <a:r>
              <a:rPr lang="en-US" dirty="0" smtClean="0"/>
              <a:t>Code §170(f</a:t>
            </a:r>
            <a:r>
              <a:rPr lang="en-US" dirty="0"/>
              <a:t>)(11)(A)(ii)(II), a deduction is not disallowed if a taxpayer can show that the failure to satisfy the requirements is due to </a:t>
            </a:r>
            <a:r>
              <a:rPr lang="en-US" i="1" dirty="0"/>
              <a:t>reasonable cause</a:t>
            </a:r>
            <a:r>
              <a:rPr lang="en-US" dirty="0"/>
              <a:t> and not willful neglect.</a:t>
            </a:r>
          </a:p>
        </p:txBody>
      </p:sp>
      <p:sp>
        <p:nvSpPr>
          <p:cNvPr id="4" name="Slide Number Placeholder 3"/>
          <p:cNvSpPr>
            <a:spLocks noGrp="1"/>
          </p:cNvSpPr>
          <p:nvPr>
            <p:ph type="sldNum" sz="quarter" idx="12"/>
          </p:nvPr>
        </p:nvSpPr>
        <p:spPr/>
        <p:txBody>
          <a:bodyPr/>
          <a:lstStyle/>
          <a:p>
            <a:fld id="{DA0F3815-A4FB-4FD6-B682-B9A898349CBA}" type="slidenum">
              <a:rPr lang="en-US" smtClean="0"/>
              <a:t>9</a:t>
            </a:fld>
            <a:endParaRPr lang="en-US"/>
          </a:p>
        </p:txBody>
      </p:sp>
    </p:spTree>
    <p:extLst>
      <p:ext uri="{BB962C8B-B14F-4D97-AF65-F5344CB8AC3E}">
        <p14:creationId xmlns:p14="http://schemas.microsoft.com/office/powerpoint/2010/main" val="1510811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2396</TotalTime>
  <Words>8198</Words>
  <Application>Microsoft Office PowerPoint</Application>
  <PresentationFormat>On-screen Show (4:3)</PresentationFormat>
  <Paragraphs>640</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 SUBSTANTIATING (SUBSTANTIAL) CONTRIBUTIONS—OH, WHAT A RELIEF IT IS! (AKA: “Charitable Contributions Can Be Valuable, But Qualified Appraisals Can Be Priceless!)  North Bay Chapter of the Society of California Accountants November 12, 2013 Sheraton Sonoma County, Petaluma, CA </vt:lpstr>
      <vt:lpstr>Substantiation Needed</vt:lpstr>
      <vt:lpstr>Substantiation – Estate and Gift Tax Returns</vt:lpstr>
      <vt:lpstr>Substantiation - Income Tax Returns/Charitable Contributions  </vt:lpstr>
      <vt:lpstr>       (2007/2012) Durden</vt:lpstr>
      <vt:lpstr>Substantiation Requirements</vt:lpstr>
      <vt:lpstr>Substantiation</vt:lpstr>
      <vt:lpstr>Substantiation</vt:lpstr>
      <vt:lpstr>Substantiation</vt:lpstr>
      <vt:lpstr>Substantiation</vt:lpstr>
      <vt:lpstr>Qualified Appraisal </vt:lpstr>
      <vt:lpstr>Substantiation</vt:lpstr>
      <vt:lpstr>Qualified Appraisals—Qualified Appraiser  </vt:lpstr>
      <vt:lpstr>Qualified Appraisers—Exceptions and Exclusions</vt:lpstr>
      <vt:lpstr>Qualified Appraisals—Notice 2006 – 96</vt:lpstr>
      <vt:lpstr>Qualified Appraisers—Notice 2006-96</vt:lpstr>
      <vt:lpstr>Qualified Appraisers—Notice 2006-96 </vt:lpstr>
      <vt:lpstr>Qualified Appraisers—Notice 2006-96</vt:lpstr>
      <vt:lpstr>Appraiser Qualifications</vt:lpstr>
      <vt:lpstr>How to Find a Qualified Appraiser</vt:lpstr>
      <vt:lpstr>Professional Associations1 and Designations</vt:lpstr>
      <vt:lpstr>       (April 2011) Boltar, L.L.C. v. Commissioner</vt:lpstr>
      <vt:lpstr>Effect/Weight of Regs</vt:lpstr>
      <vt:lpstr>Qualified Appraisal/Substantial Compliance</vt:lpstr>
      <vt:lpstr>Substantial Compliance</vt:lpstr>
      <vt:lpstr>Substantiation</vt:lpstr>
      <vt:lpstr>Substantiation</vt:lpstr>
      <vt:lpstr>       (1994/2002) Substantiation </vt:lpstr>
      <vt:lpstr>Facade/Conservation Easements</vt:lpstr>
      <vt:lpstr>Facade/Conservation Easements</vt:lpstr>
      <vt:lpstr>Conservation Easement</vt:lpstr>
      <vt:lpstr>Façade Easement</vt:lpstr>
      <vt:lpstr>Façade Easement; Substantiation—Qualified Appraisals</vt:lpstr>
      <vt:lpstr>Façade Easement; Substantiation—Qualified Appraisals</vt:lpstr>
      <vt:lpstr>Façade Easement; Substantiation—Qualified Appraisals</vt:lpstr>
      <vt:lpstr>Façade Easement; Substantiation—Qualified Appraisals</vt:lpstr>
      <vt:lpstr>Façade Easement—Qualified Appraisals</vt:lpstr>
      <vt:lpstr>       (2005/2012) Conservation Easement—Qualified Appraisal</vt:lpstr>
      <vt:lpstr>Conservation Easement—Qualified Appraisal</vt:lpstr>
      <vt:lpstr>Conservation Easement—Qualified Appraisal</vt:lpstr>
      <vt:lpstr>      (2004/2011) Conservation Easement</vt:lpstr>
      <vt:lpstr>Conservation Easement</vt:lpstr>
      <vt:lpstr>Façade Easement; Substantiation &amp; Penalties</vt:lpstr>
      <vt:lpstr>Conservation Easement</vt:lpstr>
      <vt:lpstr>Conservation Easement</vt:lpstr>
      <vt:lpstr>Conservation Easement</vt:lpstr>
      <vt:lpstr>Conservation Easement</vt:lpstr>
      <vt:lpstr>Conservation Easement</vt:lpstr>
      <vt:lpstr>Penalties</vt:lpstr>
      <vt:lpstr>Penalties</vt:lpstr>
      <vt:lpstr>Penalty Defense—Reasonable Reliance</vt:lpstr>
      <vt:lpstr>Qualified Appraisals; Penalties &amp; Reliance</vt:lpstr>
      <vt:lpstr>(No) Penalties</vt:lpstr>
      <vt:lpstr>Penalties</vt:lpstr>
      <vt:lpstr>Penalty Avoidance/Defenses</vt:lpstr>
      <vt:lpstr>Penalty Avoidance/Defenses</vt:lpstr>
      <vt:lpstr>Penalty Avoidance/Defenses</vt:lpstr>
      <vt:lpstr>Penalty Avoidance/Defenses</vt:lpstr>
      <vt:lpstr>Penalty Avoidance/Defenses</vt:lpstr>
      <vt:lpstr>Penalty Avoidance/Defenses</vt:lpstr>
      <vt:lpstr>Penalty Avoidance/Defenses</vt:lpstr>
      <vt:lpstr>Penalties</vt:lpstr>
      <vt:lpstr>Penalties</vt:lpstr>
      <vt:lpstr>Penalties</vt:lpstr>
      <vt:lpstr>Penalties</vt:lpstr>
      <vt:lpstr>Penalties</vt:lpstr>
      <vt:lpstr>Penalty Avoidance/Defenses</vt:lpstr>
      <vt:lpstr>Recent Cases </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LEAVE HOME WITHOUT IT! State Bar of California 21st Annual Estate &amp; Gift Tax Conference</dc:title>
  <dc:creator>Kristin Capritto</dc:creator>
  <cp:lastModifiedBy>Douglas L. Youmans</cp:lastModifiedBy>
  <cp:revision>233</cp:revision>
  <cp:lastPrinted>2013-11-12T17:04:52Z</cp:lastPrinted>
  <dcterms:created xsi:type="dcterms:W3CDTF">2013-02-26T18:04:31Z</dcterms:created>
  <dcterms:modified xsi:type="dcterms:W3CDTF">2013-11-12T17:18:47Z</dcterms:modified>
</cp:coreProperties>
</file>