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256" r:id="rId2"/>
    <p:sldId id="298" r:id="rId3"/>
    <p:sldId id="299" r:id="rId4"/>
    <p:sldId id="300" r:id="rId5"/>
    <p:sldId id="302" r:id="rId6"/>
    <p:sldId id="337" r:id="rId7"/>
    <p:sldId id="304" r:id="rId8"/>
    <p:sldId id="342" r:id="rId9"/>
    <p:sldId id="305" r:id="rId10"/>
    <p:sldId id="306" r:id="rId11"/>
    <p:sldId id="307" r:id="rId12"/>
    <p:sldId id="308" r:id="rId13"/>
    <p:sldId id="329" r:id="rId14"/>
    <p:sldId id="310" r:id="rId15"/>
    <p:sldId id="311" r:id="rId16"/>
    <p:sldId id="355" r:id="rId17"/>
    <p:sldId id="356" r:id="rId18"/>
    <p:sldId id="317" r:id="rId19"/>
    <p:sldId id="350" r:id="rId20"/>
    <p:sldId id="351" r:id="rId21"/>
    <p:sldId id="352" r:id="rId22"/>
    <p:sldId id="353" r:id="rId23"/>
    <p:sldId id="318" r:id="rId24"/>
    <p:sldId id="319" r:id="rId25"/>
    <p:sldId id="320" r:id="rId26"/>
    <p:sldId id="321" r:id="rId27"/>
    <p:sldId id="322" r:id="rId28"/>
    <p:sldId id="323" r:id="rId29"/>
    <p:sldId id="326" r:id="rId30"/>
    <p:sldId id="330" r:id="rId31"/>
    <p:sldId id="332" r:id="rId32"/>
    <p:sldId id="333" r:id="rId33"/>
    <p:sldId id="334" r:id="rId34"/>
    <p:sldId id="335" r:id="rId35"/>
    <p:sldId id="354" r:id="rId3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2" autoAdjust="0"/>
  </p:normalViewPr>
  <p:slideViewPr>
    <p:cSldViewPr>
      <p:cViewPr varScale="1">
        <p:scale>
          <a:sx n="63" d="100"/>
          <a:sy n="63" d="100"/>
        </p:scale>
        <p:origin x="-12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C41A6-99CC-4ED5-8E64-E9CA0C374D2C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9E1A4-F062-47C5-886F-B2594B76EF4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0101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DBA7D-0BBD-408F-AA69-00E9DA41D59B}" type="datetimeFigureOut">
              <a:rPr lang="en-US" smtClean="0"/>
              <a:pPr/>
              <a:t>9/15/2014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8CFE0-15AD-4F3C-B029-BA9D5D38E9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6113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B90519C-11AF-4ECD-9C4D-528500E0E9F2}" type="datetime1">
              <a:rPr lang="en-US" smtClean="0"/>
              <a:t>9/15/2014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E07D92B-98B7-42CA-B0E1-7F1C0A71AD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ACA2-53DB-4B8C-A8C5-00C99A3E3466}" type="datetime1">
              <a:rPr lang="en-US" smtClean="0"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5A03-F79A-454A-8DA9-3F9FEB6AC334}" type="datetime1">
              <a:rPr lang="en-US" smtClean="0"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47F2-AC4C-4343-A79C-D7ECD5EA5E7A}" type="datetime1">
              <a:rPr lang="en-US" smtClean="0"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D98AE10-B58A-4571-98B2-3A6CABE09D25}" type="datetime1">
              <a:rPr lang="en-US" smtClean="0"/>
              <a:t>9/15/2014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E07D92B-98B7-42CA-B0E1-7F1C0A71AD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B20A-0FF6-4F1C-B66A-41C9FEE7EC12}" type="datetime1">
              <a:rPr lang="en-US" smtClean="0"/>
              <a:t>9/15/2014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7527B-091B-4C21-B870-8D6EAC3F36F8}" type="datetime1">
              <a:rPr lang="en-US" smtClean="0"/>
              <a:t>9/15/2014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D3A4-70CB-4D3A-BA5E-C780385AD045}" type="datetime1">
              <a:rPr lang="en-US" smtClean="0"/>
              <a:t>9/15/2014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1C2CC-4A42-4392-8360-6BE5783386C4}" type="datetime1">
              <a:rPr lang="en-US" smtClean="0"/>
              <a:t>9/15/2014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DE82-73CF-4353-99B8-B798FFA5F2D6}" type="datetime1">
              <a:rPr lang="en-US" smtClean="0"/>
              <a:t>9/15/2014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900B-B060-4E95-B535-20B1717D9A91}" type="datetime1">
              <a:rPr lang="en-US" smtClean="0"/>
              <a:t>9/15/2014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954BB4-6009-4F1E-83AE-66A336C13C86}" type="datetime1">
              <a:rPr lang="en-US" smtClean="0"/>
              <a:t>9/15/2014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E07D92B-98B7-42CA-B0E1-7F1C0A71AD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657600"/>
            <a:ext cx="6934200" cy="1219200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/>
              <a:t>TAX CONSIDERATIONS IN CHOOSING AND FORMING A (BUSINESS) STRUCTURE OR ENTITY</a:t>
            </a:r>
            <a:endParaRPr lang="en-US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105400"/>
            <a:ext cx="3124200" cy="786063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A. Lavar </a:t>
            </a:r>
            <a:r>
              <a:rPr lang="en-US" sz="4800" b="1" dirty="0" smtClean="0">
                <a:solidFill>
                  <a:schemeClr val="tx1"/>
                </a:solidFill>
              </a:rPr>
              <a:t>Taylor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4800" dirty="0">
                <a:solidFill>
                  <a:schemeClr val="tx1"/>
                </a:solidFill>
              </a:rPr>
              <a:t>Law Offices of A. Lavar </a:t>
            </a:r>
            <a:r>
              <a:rPr lang="en-US" sz="4800" dirty="0" smtClean="0">
                <a:solidFill>
                  <a:schemeClr val="tx1"/>
                </a:solidFill>
              </a:rPr>
              <a:t>Taylor</a:t>
            </a:r>
          </a:p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Santa Ana, California</a:t>
            </a:r>
            <a:endParaRPr lang="en-US" sz="4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6" name="Picture 5" title="The State Bar of California 87th Annual Meeting, September 11-14, 2014, San Diego.  &quot;My Annual Meeting&quo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39581"/>
            <a:ext cx="8636000" cy="19862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91000" y="5005137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Douglas L. Youmans</a:t>
            </a:r>
          </a:p>
          <a:p>
            <a:pPr algn="ctr"/>
            <a:r>
              <a:rPr lang="en-US" sz="1200" dirty="0">
                <a:latin typeface="+mj-lt"/>
              </a:rPr>
              <a:t>Wagner Kirkman Blaine</a:t>
            </a:r>
          </a:p>
          <a:p>
            <a:pPr algn="ctr"/>
            <a:r>
              <a:rPr lang="en-US" sz="1200" dirty="0">
                <a:latin typeface="+mj-lt"/>
              </a:rPr>
              <a:t>Klomparens &amp; Youmans </a:t>
            </a:r>
            <a:r>
              <a:rPr lang="en-US" sz="1200" dirty="0" smtClean="0">
                <a:latin typeface="+mj-lt"/>
              </a:rPr>
              <a:t>LLP</a:t>
            </a:r>
          </a:p>
          <a:p>
            <a:pPr algn="ctr"/>
            <a:r>
              <a:rPr lang="en-US" sz="1050" dirty="0" smtClean="0">
                <a:latin typeface="+mj-lt"/>
              </a:rPr>
              <a:t>Mather, California</a:t>
            </a:r>
            <a:endParaRPr lang="en-US" sz="105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8500" y="3200400"/>
            <a:ext cx="26162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+mj-lt"/>
              </a:rPr>
              <a:t>Course #</a:t>
            </a:r>
            <a:r>
              <a:rPr lang="en-US" sz="2000" dirty="0" smtClean="0">
                <a:latin typeface="+mj-lt"/>
              </a:rPr>
              <a:t>127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u="sng" dirty="0" smtClean="0"/>
              <a:t>LLCs </a:t>
            </a:r>
            <a:r>
              <a:rPr lang="en-US" sz="1800" u="sng" dirty="0"/>
              <a:t>(Cont’d.)</a:t>
            </a:r>
          </a:p>
          <a:p>
            <a:pPr algn="ctr"/>
            <a:endParaRPr lang="en-US" sz="2800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51054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000" b="1" u="sng" dirty="0" smtClean="0"/>
              <a:t>Additional Fee (“Gross Receipts Tax”) Imposed on California LLCs</a:t>
            </a:r>
            <a:r>
              <a:rPr lang="en-US" sz="2000" b="1" dirty="0" smtClean="0"/>
              <a:t>:</a:t>
            </a:r>
            <a:r>
              <a:rPr lang="en-US" sz="2000" dirty="0" smtClean="0"/>
              <a:t>  </a:t>
            </a:r>
            <a:r>
              <a:rPr lang="en-US" sz="1800" dirty="0" smtClean="0"/>
              <a:t>Every LLC subject to California’s minimum tax which does not elect to be taxed as a corporation* must pay a “fee” equal to: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spcBef>
                <a:spcPts val="1200"/>
              </a:spcBef>
              <a:buNone/>
            </a:pPr>
            <a:r>
              <a:rPr lang="en-US" sz="1200" dirty="0"/>
              <a:t>	</a:t>
            </a:r>
            <a:r>
              <a:rPr lang="en-US" sz="1200" dirty="0" smtClean="0"/>
              <a:t>(Rev &amp; Tax Code, §17942)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 smtClean="0"/>
              <a:t>“</a:t>
            </a:r>
            <a:r>
              <a:rPr lang="en-US" sz="2000" b="1" u="sng" dirty="0" smtClean="0"/>
              <a:t>Total income</a:t>
            </a:r>
            <a:r>
              <a:rPr lang="en-US" sz="2000" b="1" dirty="0" smtClean="0"/>
              <a:t>” </a:t>
            </a:r>
            <a:r>
              <a:rPr lang="en-US" sz="1800" dirty="0" smtClean="0"/>
              <a:t>means gross income </a:t>
            </a:r>
            <a:r>
              <a:rPr lang="en-US" sz="1400" dirty="0" smtClean="0"/>
              <a:t>(as defined in Rev &amp; Tax Code §24271/IRC §61)</a:t>
            </a:r>
            <a:r>
              <a:rPr lang="en-US" sz="1800" dirty="0" smtClean="0"/>
              <a:t>, </a:t>
            </a:r>
            <a:r>
              <a:rPr lang="en-US" sz="1800" u="sng" dirty="0" smtClean="0"/>
              <a:t>plus </a:t>
            </a:r>
            <a:r>
              <a:rPr lang="en-US" sz="1800" dirty="0" smtClean="0"/>
              <a:t>the cost of goods sold that are paid or incurred in connection with the taxpayer’s trade of business. 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*</a:t>
            </a:r>
            <a:r>
              <a:rPr lang="en-US" sz="1400" dirty="0" smtClean="0"/>
              <a:t>If an LLC elects to be taxed as a corporation, it is not subject to the LLC Gross Receipts tax.  An LLC which elects to be taxed as a corporation can also then elect to be taxed as an S Corp.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311442"/>
              </p:ext>
            </p:extLst>
          </p:nvPr>
        </p:nvGraphicFramePr>
        <p:xfrm>
          <a:off x="1295400" y="1973801"/>
          <a:ext cx="6096000" cy="181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244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Income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854075" algn="r"/>
                        </a:tabLst>
                      </a:pPr>
                      <a:r>
                        <a:rPr lang="en-US" sz="1600" dirty="0" smtClean="0"/>
                        <a:t> 	$900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$250,000</a:t>
                      </a:r>
                      <a:r>
                        <a:rPr lang="en-US" sz="1600" baseline="0" dirty="0" smtClean="0"/>
                        <a:t> -    $499,999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854075" algn="r"/>
                        </a:tabLst>
                      </a:pPr>
                      <a:r>
                        <a:rPr lang="en-US" sz="1600" dirty="0" smtClean="0"/>
                        <a:t>	$2,500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$500,000 -    $999,999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854075" algn="r"/>
                        </a:tabLst>
                      </a:pPr>
                      <a:r>
                        <a:rPr lang="en-US" sz="1600" dirty="0" smtClean="0"/>
                        <a:t>	$6,000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$1,000,000 - $4,999,999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854075" algn="r"/>
                        </a:tabLst>
                      </a:pPr>
                      <a:r>
                        <a:rPr lang="en-US" sz="1600" dirty="0" smtClean="0"/>
                        <a:t>	$11,790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$5,000,000 or more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88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Corporations (S and C Corps)</a:t>
            </a:r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800" b="1" u="sng" dirty="0" smtClean="0"/>
              <a:t>Main Feature</a:t>
            </a:r>
            <a:r>
              <a:rPr lang="en-US" sz="2400" b="1" dirty="0" smtClean="0"/>
              <a:t>:  </a:t>
            </a:r>
            <a:r>
              <a:rPr lang="en-US" sz="2400" dirty="0" smtClean="0"/>
              <a:t>Liability Protection (</a:t>
            </a:r>
            <a:r>
              <a:rPr lang="en-US" sz="2400" u="sng" dirty="0" smtClean="0"/>
              <a:t>no</a:t>
            </a:r>
            <a:r>
              <a:rPr lang="en-US" sz="2400" dirty="0" smtClean="0"/>
              <a:t> </a:t>
            </a:r>
            <a:r>
              <a:rPr lang="en-US" sz="2400" u="sng" dirty="0" smtClean="0"/>
              <a:t>flexibility</a:t>
            </a:r>
            <a:r>
              <a:rPr lang="en-US" sz="2400" dirty="0" smtClean="0"/>
              <a:t> with respect to allocations of income and expenses)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 smtClean="0"/>
              <a:t>Liability </a:t>
            </a:r>
            <a:r>
              <a:rPr lang="en-US" sz="2400" b="1" u="sng" dirty="0"/>
              <a:t>Protection</a:t>
            </a:r>
            <a:r>
              <a:rPr lang="en-US" sz="2400" b="1" dirty="0"/>
              <a:t>:  </a:t>
            </a:r>
            <a:r>
              <a:rPr lang="en-US" sz="2400" dirty="0" smtClean="0"/>
              <a:t>Shareholders </a:t>
            </a:r>
            <a:r>
              <a:rPr lang="en-US" sz="2400" dirty="0"/>
              <a:t>get liability protection (the “corporate shield</a:t>
            </a:r>
            <a:r>
              <a:rPr lang="en-US" sz="2400" dirty="0" smtClean="0"/>
              <a:t>”).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 smtClean="0"/>
              <a:t>Note that (like limited partners), as shareholders, they have no “control”.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u="sng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400" b="1" u="sng" dirty="0" smtClean="0"/>
              <a:t>Tax </a:t>
            </a:r>
            <a:r>
              <a:rPr lang="en-US" sz="2400" b="1" u="sng" dirty="0"/>
              <a:t>Treatment</a:t>
            </a:r>
            <a:r>
              <a:rPr lang="en-US" sz="2400" b="1" dirty="0"/>
              <a:t>:</a:t>
            </a:r>
            <a:endParaRPr lang="en-US" u="sng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u="sng" dirty="0"/>
              <a:t>C Corp</a:t>
            </a:r>
            <a:r>
              <a:rPr lang="en-US" sz="2400" u="sng" dirty="0"/>
              <a:t>:</a:t>
            </a:r>
            <a:r>
              <a:rPr lang="en-US" sz="2400" dirty="0"/>
              <a:t>  taxed as separate entity (“double tax”)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u="sng" dirty="0"/>
              <a:t>S Corp</a:t>
            </a:r>
            <a:r>
              <a:rPr lang="en-US" sz="2400" dirty="0"/>
              <a:t>:  taxed as </a:t>
            </a:r>
            <a:r>
              <a:rPr lang="en-US" sz="2400" dirty="0" smtClean="0"/>
              <a:t>pass-through (think partnership)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This “distinction” is purely tax 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1801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Corporations (S and C Corps) </a:t>
            </a:r>
            <a:r>
              <a:rPr lang="en-US" sz="1800" u="sng" dirty="0"/>
              <a:t>(Cont’d.)</a:t>
            </a:r>
          </a:p>
          <a:p>
            <a:pPr algn="ctr"/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 smtClean="0"/>
              <a:t>S Corp Requirements</a:t>
            </a:r>
            <a:r>
              <a:rPr lang="en-US" sz="2400" b="1" dirty="0" smtClean="0"/>
              <a:t>:  </a:t>
            </a:r>
          </a:p>
          <a:p>
            <a:pPr marL="631825" lvl="3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Must </a:t>
            </a:r>
            <a:r>
              <a:rPr lang="en-US" sz="2000" u="sng" dirty="0" smtClean="0"/>
              <a:t>timely elect S status</a:t>
            </a:r>
            <a:r>
              <a:rPr lang="en-US" sz="2000" dirty="0" smtClean="0"/>
              <a:t> (15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day of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month of the year);</a:t>
            </a:r>
          </a:p>
          <a:p>
            <a:pPr marL="631825" lvl="3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May have </a:t>
            </a:r>
            <a:r>
              <a:rPr lang="en-US" sz="2000" u="sng" dirty="0" smtClean="0"/>
              <a:t>no more than100 shareholders</a:t>
            </a:r>
            <a:r>
              <a:rPr lang="en-US" sz="2000" dirty="0"/>
              <a:t> </a:t>
            </a:r>
            <a:r>
              <a:rPr lang="en-US" sz="1600" dirty="0" smtClean="0"/>
              <a:t>(distinguish a “close corporation”)</a:t>
            </a:r>
            <a:endParaRPr lang="en-US" sz="2000" dirty="0" smtClean="0"/>
          </a:p>
          <a:p>
            <a:pPr marL="631825" lvl="3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May </a:t>
            </a:r>
            <a:r>
              <a:rPr lang="en-US" sz="2000" dirty="0"/>
              <a:t>issue </a:t>
            </a:r>
            <a:r>
              <a:rPr lang="en-US" sz="2000" u="sng" dirty="0"/>
              <a:t>only 1 class of stock</a:t>
            </a:r>
            <a:r>
              <a:rPr lang="en-US" sz="2000" dirty="0"/>
              <a:t> </a:t>
            </a:r>
            <a:r>
              <a:rPr lang="en-US" sz="2000" dirty="0" smtClean="0"/>
              <a:t>(determined by distribution and liquidation preferences--there </a:t>
            </a:r>
            <a:r>
              <a:rPr lang="en-US" sz="2000" dirty="0"/>
              <a:t>can be differences in voting rights);  </a:t>
            </a:r>
            <a:r>
              <a:rPr lang="en-US" sz="2000" dirty="0" smtClean="0"/>
              <a:t>and</a:t>
            </a:r>
          </a:p>
          <a:p>
            <a:pPr marL="631825" lvl="3" indent="-342900">
              <a:buFont typeface="Wingdings" panose="05000000000000000000" pitchFamily="2" charset="2"/>
              <a:buChar char="Ø"/>
            </a:pPr>
            <a:r>
              <a:rPr lang="en-US" sz="2000" u="sng" dirty="0" smtClean="0"/>
              <a:t>Shareholders are restricted</a:t>
            </a:r>
            <a:r>
              <a:rPr lang="en-US" sz="2000" dirty="0" smtClean="0"/>
              <a:t>:</a:t>
            </a:r>
          </a:p>
          <a:p>
            <a:pPr marL="906145" lvl="4" indent="-342900">
              <a:buFont typeface="Wingdings" panose="05000000000000000000" pitchFamily="2" charset="2"/>
              <a:buChar char="Ø"/>
            </a:pPr>
            <a:r>
              <a:rPr lang="en-US" sz="2000" dirty="0"/>
              <a:t>M</a:t>
            </a:r>
            <a:r>
              <a:rPr lang="en-US" sz="2000" dirty="0" smtClean="0"/>
              <a:t>ust </a:t>
            </a:r>
            <a:r>
              <a:rPr lang="en-US" sz="2000" dirty="0"/>
              <a:t>be </a:t>
            </a:r>
            <a:r>
              <a:rPr lang="en-US" sz="2000" u="sng" dirty="0"/>
              <a:t>US citizens, resident aliens, certain trusts and </a:t>
            </a:r>
            <a:r>
              <a:rPr lang="en-US" sz="2000" u="sng" dirty="0" smtClean="0"/>
              <a:t>certain other </a:t>
            </a:r>
            <a:r>
              <a:rPr lang="en-US" sz="2000" u="sng" dirty="0"/>
              <a:t>S Corps</a:t>
            </a:r>
            <a:r>
              <a:rPr lang="en-US" sz="2000" u="sng" dirty="0" smtClean="0"/>
              <a:t>.</a:t>
            </a:r>
          </a:p>
          <a:p>
            <a:pPr marL="1180465" lvl="5" indent="-342900">
              <a:buFont typeface="Wingdings" panose="05000000000000000000" pitchFamily="2" charset="2"/>
              <a:buChar char="Ø"/>
            </a:pPr>
            <a:r>
              <a:rPr lang="en-US" sz="2000" u="sng" dirty="0" smtClean="0"/>
              <a:t>No</a:t>
            </a:r>
            <a:r>
              <a:rPr lang="en-US" sz="2000" dirty="0" smtClean="0"/>
              <a:t> C Corps, Partnerships or </a:t>
            </a:r>
            <a:r>
              <a:rPr lang="en-US" sz="2000" dirty="0" err="1"/>
              <a:t>LLCs</a:t>
            </a:r>
            <a:endParaRPr lang="en-US" sz="2000" dirty="0"/>
          </a:p>
          <a:p>
            <a:pPr marL="906145" lvl="4" indent="-342900">
              <a:buFont typeface="Wingdings" panose="05000000000000000000" pitchFamily="2" charset="2"/>
              <a:buChar char="Ø"/>
            </a:pPr>
            <a:r>
              <a:rPr lang="en-US" sz="2000" u="sng" dirty="0" smtClean="0"/>
              <a:t>Trust Shareholders</a:t>
            </a:r>
            <a:r>
              <a:rPr lang="en-US" sz="2000" dirty="0" smtClean="0"/>
              <a:t>:  “Grantor </a:t>
            </a:r>
            <a:r>
              <a:rPr lang="en-US" sz="2000" dirty="0"/>
              <a:t>trusts,” voting trusts, certain testamentary trusts, qualified Subchapter S trusts (“</a:t>
            </a:r>
            <a:r>
              <a:rPr lang="en-US" sz="2000" dirty="0" err="1"/>
              <a:t>QSSTs</a:t>
            </a:r>
            <a:r>
              <a:rPr lang="en-US" sz="2000" dirty="0"/>
              <a:t>”), and “electing small business trusts”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dirty="0"/>
              <a:t>Grantor </a:t>
            </a:r>
            <a:r>
              <a:rPr lang="en-US" dirty="0" smtClean="0"/>
              <a:t>trust (“standard” revocable trust) </a:t>
            </a:r>
            <a:r>
              <a:rPr lang="en-US" dirty="0"/>
              <a:t>can remain an S shareholder for up to 2 years after the grantor’s death</a:t>
            </a:r>
          </a:p>
          <a:p>
            <a:pPr marL="1180465" lvl="5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2766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S Corps:  Special Tax Issues</a:t>
            </a:r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000" b="1" u="sng" dirty="0" smtClean="0"/>
              <a:t>Invalid </a:t>
            </a:r>
            <a:r>
              <a:rPr lang="en-US" sz="2000" b="1" u="sng" dirty="0"/>
              <a:t>S Elections</a:t>
            </a:r>
            <a:r>
              <a:rPr lang="en-US" sz="2000" u="sng" dirty="0"/>
              <a:t>:</a:t>
            </a:r>
            <a:r>
              <a:rPr lang="en-US" sz="2000" dirty="0"/>
              <a:t>   </a:t>
            </a:r>
            <a:r>
              <a:rPr lang="en-US" sz="1800" dirty="0"/>
              <a:t>IRS has authority to waive invalid S Elections and treat late elections as </a:t>
            </a:r>
            <a:r>
              <a:rPr lang="en-US" sz="1800" dirty="0" smtClean="0"/>
              <a:t>timely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IRS has been very lenient in exercising this and treating late elections as timely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One “old school” fix was to file a C Corp return for the first year, then elect S status for the next year.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u="sng" dirty="0"/>
              <a:t>Closing Books</a:t>
            </a:r>
            <a:r>
              <a:rPr lang="en-US" sz="2000" u="sng" dirty="0"/>
              <a:t>:</a:t>
            </a:r>
            <a:r>
              <a:rPr lang="en-US" sz="2000" dirty="0"/>
              <a:t>   </a:t>
            </a:r>
            <a:r>
              <a:rPr lang="en-US" sz="1800" dirty="0"/>
              <a:t>If shareholder terminates interest and all “affected” shareholders consent, </a:t>
            </a:r>
            <a:r>
              <a:rPr lang="en-US" sz="1800" dirty="0" smtClean="0"/>
              <a:t>S Corp </a:t>
            </a:r>
            <a:r>
              <a:rPr lang="en-US" sz="1800" dirty="0"/>
              <a:t>can elect to allocate items of income, deductions, etc., by “closing its books” as of the date of termination.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876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C Corps:  </a:t>
            </a:r>
            <a:r>
              <a:rPr lang="en-US" b="1" u="sng" dirty="0"/>
              <a:t>Special Tax Issues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000" b="1" u="sng" dirty="0"/>
              <a:t>No gain/loss on incorporation</a:t>
            </a:r>
            <a:r>
              <a:rPr lang="en-US" sz="2000" b="1" dirty="0"/>
              <a:t> </a:t>
            </a:r>
            <a:r>
              <a:rPr lang="en-US" sz="2000" dirty="0"/>
              <a:t>(if requirements of IRC §351 are satisfied)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u="sng" dirty="0"/>
              <a:t>Liabilities in Excess of Basis</a:t>
            </a:r>
            <a:r>
              <a:rPr lang="en-US" sz="2000" b="1" dirty="0"/>
              <a:t>:  </a:t>
            </a:r>
            <a:r>
              <a:rPr lang="en-US" sz="2000" dirty="0"/>
              <a:t>Excess of liabilities contributed over the shareholder’s basis in the property contributed is taxable (IRC §357)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b="1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u="sng" dirty="0" smtClean="0"/>
              <a:t>Mitigation of Double Taxation</a:t>
            </a:r>
            <a:r>
              <a:rPr lang="en-US" sz="2000" b="1" dirty="0" smtClean="0"/>
              <a:t>: </a:t>
            </a:r>
            <a:endParaRPr lang="en-US" sz="20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Payment of reasonable compensation to shareholder-</a:t>
            </a:r>
            <a:r>
              <a:rPr lang="en-US" sz="2000" dirty="0" smtClean="0"/>
              <a:t>employees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700" dirty="0" smtClean="0"/>
              <a:t>“excess” compensation gets taxed as a dividend (contrast S Corp issues where the IRS requires “minimal” compensation (in order to “extract” payroll taxes))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Payment </a:t>
            </a:r>
            <a:r>
              <a:rPr lang="en-US" sz="2000" dirty="0"/>
              <a:t>of other deductible payments to shareholders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Retaining earnings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b="1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u="sng" dirty="0" smtClean="0"/>
              <a:t>Graduated Corporate </a:t>
            </a:r>
            <a:r>
              <a:rPr lang="en-US" sz="2000" b="1" u="sng" dirty="0"/>
              <a:t>Tax Rates (IRC §11(b</a:t>
            </a:r>
            <a:r>
              <a:rPr lang="en-US" sz="2000" b="1" u="sng" dirty="0" smtClean="0"/>
              <a:t>))</a:t>
            </a:r>
            <a:r>
              <a:rPr lang="en-US" sz="2000" b="1" dirty="0" smtClean="0"/>
              <a:t>:</a:t>
            </a:r>
            <a:endParaRPr lang="en-US" sz="2000" b="1" u="sng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Graduated </a:t>
            </a:r>
            <a:r>
              <a:rPr lang="en-US" sz="2000" dirty="0" smtClean="0"/>
              <a:t>corporate </a:t>
            </a:r>
            <a:r>
              <a:rPr lang="en-US" sz="2000" dirty="0"/>
              <a:t>tax rates do not apply to q</a:t>
            </a:r>
            <a:r>
              <a:rPr lang="en-US" sz="2000" dirty="0" smtClean="0"/>
              <a:t>ualified Personal Service </a:t>
            </a:r>
            <a:r>
              <a:rPr lang="en-US" sz="2000" dirty="0"/>
              <a:t>Corporations </a:t>
            </a:r>
            <a:r>
              <a:rPr lang="en-US" sz="2000" dirty="0" smtClean="0"/>
              <a:t>(taxed </a:t>
            </a:r>
            <a:r>
              <a:rPr lang="en-US" sz="2000" dirty="0"/>
              <a:t>at 35% rate)</a:t>
            </a:r>
            <a:endParaRPr lang="en-US" sz="2000" u="sng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8874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/>
              <a:t>S</a:t>
            </a:r>
            <a:r>
              <a:rPr lang="en-US" b="1" u="sng" dirty="0" smtClean="0"/>
              <a:t> Corp Taxation</a:t>
            </a:r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1900" b="1" u="sng" dirty="0"/>
              <a:t>No gain/loss on incorporation</a:t>
            </a:r>
            <a:r>
              <a:rPr lang="en-US" sz="1900" b="1" dirty="0"/>
              <a:t> </a:t>
            </a:r>
            <a:r>
              <a:rPr lang="en-US" sz="1900" dirty="0"/>
              <a:t>(if requirements of IRC §351 are satisfied)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b="1" u="sng" dirty="0"/>
              <a:t>Liabilities in Excess of Basis</a:t>
            </a:r>
            <a:r>
              <a:rPr lang="en-US" sz="1900" b="1" dirty="0"/>
              <a:t>:  </a:t>
            </a:r>
            <a:r>
              <a:rPr lang="en-US" sz="1900" dirty="0"/>
              <a:t>Excess of liabilities contributed over the shareholder’s basis in the property contributed is taxable (IRC §357)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b="1" u="sng" dirty="0" smtClean="0"/>
              <a:t>Pass-through </a:t>
            </a:r>
            <a:r>
              <a:rPr lang="en-US" sz="1900" b="1" u="sng" dirty="0"/>
              <a:t>treatment:</a:t>
            </a:r>
            <a:r>
              <a:rPr lang="en-US" sz="1900" b="1" dirty="0"/>
              <a:t>  </a:t>
            </a:r>
            <a:r>
              <a:rPr lang="en-US" sz="1900" dirty="0"/>
              <a:t>Generally no corporate federal income tax, accumulated earnings tax, or personal holding company tax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b="1" u="sng" dirty="0"/>
              <a:t>Exceptions:</a:t>
            </a:r>
            <a:r>
              <a:rPr lang="en-US" sz="1900" b="1" dirty="0"/>
              <a:t>  </a:t>
            </a:r>
            <a:r>
              <a:rPr lang="en-US" sz="1900" dirty="0"/>
              <a:t>IRC §1374 (built-in gains) and §1375 (passive investment income)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b="1" u="sng" dirty="0" smtClean="0"/>
              <a:t>State </a:t>
            </a:r>
            <a:r>
              <a:rPr lang="en-US" sz="1900" b="1" u="sng" dirty="0"/>
              <a:t>Law:</a:t>
            </a:r>
            <a:r>
              <a:rPr lang="en-US" sz="1900" b="1" dirty="0"/>
              <a:t>  </a:t>
            </a:r>
            <a:r>
              <a:rPr lang="en-US" sz="1900" dirty="0"/>
              <a:t>California imposes a 1.5% tax on S Corp taxable </a:t>
            </a:r>
            <a:r>
              <a:rPr lang="en-US" sz="1900" dirty="0" smtClean="0"/>
              <a:t>income, with </a:t>
            </a:r>
            <a:r>
              <a:rPr lang="en-US" sz="1900" dirty="0"/>
              <a:t>an $800 annual minimum tax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b="1" u="sng" dirty="0" smtClean="0"/>
              <a:t>Distributions</a:t>
            </a:r>
            <a:r>
              <a:rPr lang="en-US" sz="1900" b="1" dirty="0" smtClean="0"/>
              <a:t>:</a:t>
            </a:r>
            <a:endParaRPr lang="en-US" sz="19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900" dirty="0" smtClean="0"/>
              <a:t>If cash, </a:t>
            </a:r>
            <a:r>
              <a:rPr lang="en-US" sz="1900" dirty="0"/>
              <a:t>generally “tax free” to the extent of basis, </a:t>
            </a:r>
            <a:r>
              <a:rPr lang="en-US" sz="1900" dirty="0" smtClean="0"/>
              <a:t>then ordinary/dividend income</a:t>
            </a:r>
            <a:endParaRPr lang="en-US" sz="19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900" dirty="0"/>
              <a:t>If property, </a:t>
            </a:r>
            <a:r>
              <a:rPr lang="en-US" sz="1900" dirty="0" smtClean="0"/>
              <a:t>possible “double tax”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900" dirty="0" smtClean="0"/>
              <a:t>“Gain” to </a:t>
            </a:r>
            <a:r>
              <a:rPr lang="en-US" sz="1900" dirty="0" err="1" smtClean="0"/>
              <a:t>corp</a:t>
            </a:r>
            <a:r>
              <a:rPr lang="en-US" sz="1900" dirty="0" smtClean="0"/>
              <a:t>, as well as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900" dirty="0" smtClean="0"/>
              <a:t>Possible </a:t>
            </a:r>
            <a:r>
              <a:rPr lang="en-US" sz="1900" dirty="0"/>
              <a:t>ordinary/dividend </a:t>
            </a:r>
            <a:r>
              <a:rPr lang="en-US" sz="1900" dirty="0" smtClean="0"/>
              <a:t>income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3895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Corporations – Income Splitting</a:t>
            </a:r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u="sng" dirty="0" smtClean="0"/>
              <a:t>C </a:t>
            </a:r>
            <a:r>
              <a:rPr lang="en-US" sz="2400" b="1" u="sng" dirty="0"/>
              <a:t>Corps</a:t>
            </a:r>
            <a:r>
              <a:rPr lang="en-US" sz="2400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b="1" u="sng" dirty="0" smtClean="0"/>
              <a:t>Income Splitting</a:t>
            </a:r>
            <a:r>
              <a:rPr lang="en-US" sz="2000" b="1" dirty="0" smtClean="0"/>
              <a:t> </a:t>
            </a:r>
            <a:r>
              <a:rPr lang="en-US" sz="2000" dirty="0"/>
              <a:t>limited by: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/>
              <a:t>sham transaction and business purpose </a:t>
            </a:r>
            <a:r>
              <a:rPr lang="en-US" dirty="0" smtClean="0"/>
              <a:t>doctrines;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anticipatory </a:t>
            </a:r>
            <a:r>
              <a:rPr lang="en-US" dirty="0"/>
              <a:t>assignment of income doctrine; </a:t>
            </a:r>
            <a:r>
              <a:rPr lang="en-US" dirty="0" smtClean="0"/>
              <a:t>and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IRS</a:t>
            </a:r>
            <a:r>
              <a:rPr lang="en-US" dirty="0"/>
              <a:t>’ power to reallocate income and other items under IRC §482.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u="sng" dirty="0"/>
              <a:t>S </a:t>
            </a:r>
            <a:r>
              <a:rPr lang="en-US" sz="2400" b="1" u="sng" dirty="0" smtClean="0"/>
              <a:t>Corps</a:t>
            </a:r>
            <a:r>
              <a:rPr lang="en-US" sz="2400" dirty="0" smtClean="0"/>
              <a:t>:</a:t>
            </a:r>
            <a:endParaRPr lang="en-US" sz="2400" dirty="0"/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b="1" u="sng" dirty="0"/>
              <a:t>Income Shifting</a:t>
            </a:r>
            <a:r>
              <a:rPr lang="en-US" sz="2000" u="sng" dirty="0"/>
              <a:t>:</a:t>
            </a:r>
            <a:r>
              <a:rPr lang="en-US" sz="2000" dirty="0"/>
              <a:t>  S Corp can be used to shift income if there is a bona fide transfer of stock </a:t>
            </a:r>
            <a:r>
              <a:rPr lang="en-US" sz="2000" dirty="0" smtClean="0"/>
              <a:t>ownership (as a pass-through, income follows/is allocated to the shareholders, pro rata, based on their stock ownership)</a:t>
            </a:r>
            <a:endParaRPr lang="en-US" sz="2000" dirty="0"/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IRS may adjust compensation to S C</a:t>
            </a:r>
            <a:r>
              <a:rPr lang="en-US" dirty="0" smtClean="0"/>
              <a:t>orp’s </a:t>
            </a:r>
            <a:r>
              <a:rPr lang="en-US" dirty="0"/>
              <a:t>shareholder’s family member providing services to S </a:t>
            </a:r>
            <a:r>
              <a:rPr lang="en-US" dirty="0" smtClean="0"/>
              <a:t>Corp </a:t>
            </a:r>
            <a:r>
              <a:rPr lang="en-US" dirty="0"/>
              <a:t>to reflect reasonable compensation (IRC §162(a)(1))</a:t>
            </a:r>
          </a:p>
          <a:p>
            <a:pPr marL="0" lvl="3" indent="0">
              <a:buNone/>
            </a:pPr>
            <a:endParaRPr lang="en-US" dirty="0"/>
          </a:p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4491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8" y="304800"/>
            <a:ext cx="8372062" cy="8382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/>
              <a:t>Example</a:t>
            </a:r>
          </a:p>
          <a:p>
            <a:pPr algn="ctr"/>
            <a:r>
              <a:rPr lang="en-US" sz="1800" b="1" u="sng" dirty="0" smtClean="0"/>
              <a:t>Income Splitting</a:t>
            </a:r>
            <a:endParaRPr lang="en-US" sz="1800" b="1" u="sng" dirty="0"/>
          </a:p>
          <a:p>
            <a:pPr algn="ctr"/>
            <a:r>
              <a:rPr lang="en-US" sz="1400" b="1" i="1" dirty="0"/>
              <a:t>(Assume:  </a:t>
            </a:r>
            <a:r>
              <a:rPr lang="en-US" sz="1400" b="1" i="1" dirty="0" smtClean="0"/>
              <a:t>$200,000 Worth of Income)</a:t>
            </a:r>
            <a:endParaRPr lang="en-US" sz="1400" b="1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37931" y="1222513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r>
              <a:rPr lang="en-US" sz="1400" dirty="0" smtClean="0"/>
              <a:t>	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r>
              <a:rPr lang="en-US" sz="1400" dirty="0" smtClean="0"/>
              <a:t>	</a:t>
            </a:r>
            <a:endParaRPr lang="en-US" sz="1400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261731" y="20574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291548" y="1229139"/>
            <a:ext cx="8229600" cy="46482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700" dirty="0" smtClean="0"/>
          </a:p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spcAft>
                <a:spcPts val="1200"/>
              </a:spcAft>
              <a:buNone/>
            </a:pPr>
            <a:endParaRPr lang="en-US" sz="1700" dirty="0" smtClean="0"/>
          </a:p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992861"/>
              </p:ext>
            </p:extLst>
          </p:nvPr>
        </p:nvGraphicFramePr>
        <p:xfrm>
          <a:off x="685800" y="1600200"/>
          <a:ext cx="7696199" cy="3190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799"/>
                <a:gridCol w="1475343"/>
                <a:gridCol w="1420257"/>
                <a:gridCol w="2209800"/>
              </a:tblGrid>
              <a:tr h="371059">
                <a:tc>
                  <a:txBody>
                    <a:bodyPr/>
                    <a:lstStyle/>
                    <a:p>
                      <a:pPr algn="ctr"/>
                      <a:endParaRPr lang="en-US" sz="1500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C CORP</a:t>
                      </a:r>
                      <a:endParaRPr lang="en-US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PASS-THROUGH</a:t>
                      </a:r>
                      <a:endParaRPr lang="en-US" sz="1500" dirty="0"/>
                    </a:p>
                  </a:txBody>
                  <a:tcPr/>
                </a:tc>
              </a:tr>
              <a:tr h="335279">
                <a:tc>
                  <a:txBody>
                    <a:bodyPr/>
                    <a:lstStyle/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Corporation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Shareholder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 Corp,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Partnership</a:t>
                      </a:r>
                      <a:r>
                        <a:rPr lang="en-US" sz="1500" baseline="0" dirty="0" smtClean="0"/>
                        <a:t> or LLC</a:t>
                      </a:r>
                      <a:endParaRPr lang="en-US" sz="1500" dirty="0"/>
                    </a:p>
                  </a:txBody>
                  <a:tcPr/>
                </a:tc>
              </a:tr>
              <a:tr h="167639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Taxable</a:t>
                      </a:r>
                      <a:r>
                        <a:rPr lang="en-US" sz="1500" baseline="0" dirty="0" smtClean="0"/>
                        <a:t> Income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33463" algn="r"/>
                        </a:tabLst>
                      </a:pPr>
                      <a:r>
                        <a:rPr lang="en-US" sz="1500" dirty="0" smtClean="0"/>
                        <a:t>	$100,000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33463" algn="r"/>
                        </a:tabLst>
                        <a:defRPr/>
                      </a:pPr>
                      <a:r>
                        <a:rPr lang="en-US" sz="1500" dirty="0" smtClean="0"/>
                        <a:t>	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82675" algn="dec"/>
                        </a:tabLst>
                      </a:pPr>
                      <a:r>
                        <a:rPr lang="en-US" sz="1500" dirty="0" smtClean="0"/>
                        <a:t>$200,000</a:t>
                      </a:r>
                      <a:endParaRPr lang="en-US" sz="15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Federal</a:t>
                      </a:r>
                      <a:r>
                        <a:rPr lang="en-US" sz="1500" baseline="0" dirty="0" smtClean="0"/>
                        <a:t> Income Tax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143000" algn="r"/>
                        </a:tabLst>
                      </a:pPr>
                      <a:r>
                        <a:rPr lang="en-US" sz="1500" u="none" baseline="0" dirty="0" smtClean="0"/>
                        <a:t>	     </a:t>
                      </a:r>
                      <a:r>
                        <a:rPr lang="en-US" sz="1500" u="sng" baseline="0" dirty="0" smtClean="0"/>
                        <a:t>(22,250)</a:t>
                      </a:r>
                      <a:endParaRPr lang="en-US" sz="1500" u="sng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82675" algn="r"/>
                        </a:tabLst>
                      </a:pPr>
                      <a:r>
                        <a:rPr lang="en-US" sz="1500" u="none" baseline="0" dirty="0" smtClean="0"/>
                        <a:t>	</a:t>
                      </a:r>
                      <a:r>
                        <a:rPr lang="en-US" sz="1500" u="sng" baseline="0" dirty="0" smtClean="0"/>
                        <a:t>(21,293)</a:t>
                      </a:r>
                      <a:endParaRPr lang="en-US" sz="1500" u="sng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ctr"/>
                        </a:tabLst>
                        <a:defRPr/>
                      </a:pPr>
                      <a:r>
                        <a:rPr lang="en-US" sz="1500" u="none" baseline="0" dirty="0" smtClean="0"/>
                        <a:t>   </a:t>
                      </a:r>
                      <a:r>
                        <a:rPr lang="en-US" sz="1500" u="sng" baseline="0" dirty="0" smtClean="0"/>
                        <a:t>(50,131)</a:t>
                      </a:r>
                      <a:endParaRPr lang="en-US" sz="1500" dirty="0" smtClean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Net</a:t>
                      </a:r>
                      <a:r>
                        <a:rPr lang="en-US" sz="1500" baseline="0" dirty="0" smtClean="0"/>
                        <a:t> Cash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082675" algn="r"/>
                        </a:tabLst>
                      </a:pPr>
                      <a:r>
                        <a:rPr lang="en-US" sz="1500" u="none" baseline="0" dirty="0" smtClean="0"/>
                        <a:t>	    </a:t>
                      </a:r>
                      <a:r>
                        <a:rPr lang="en-US" sz="1500" u="dbl" baseline="0" dirty="0" smtClean="0"/>
                        <a:t>$77,750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33463" algn="r"/>
                        </a:tabLst>
                      </a:pPr>
                      <a:r>
                        <a:rPr lang="en-US" sz="1500" baseline="0" dirty="0" smtClean="0"/>
                        <a:t>  	 $78,707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u="none" baseline="0" dirty="0" smtClean="0"/>
                        <a:t>$149,869</a:t>
                      </a:r>
                      <a:endParaRPr lang="en-US" sz="1500" u="none" baseline="0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Net Cash to C Corp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33463" algn="r"/>
                        </a:tabLst>
                      </a:pPr>
                      <a:r>
                        <a:rPr lang="en-US" sz="1500" u="none" dirty="0" smtClean="0"/>
                        <a:t>  	</a:t>
                      </a:r>
                      <a:r>
                        <a:rPr lang="en-US" sz="1500" u="sng" dirty="0" smtClean="0"/>
                        <a:t>$77,750</a:t>
                      </a:r>
                      <a:endParaRPr lang="en-US" sz="15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u="sng" baseline="0" dirty="0" smtClean="0"/>
                        <a:t>        N/A</a:t>
                      </a:r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Net Cash to Entity and Owner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33463" algn="r"/>
                        </a:tabLst>
                      </a:pPr>
                      <a:r>
                        <a:rPr lang="en-US" sz="1500" dirty="0" smtClean="0"/>
                        <a:t>	$156,457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u="dbl" baseline="0" dirty="0" smtClean="0"/>
                        <a:t>$149,869</a:t>
                      </a:r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Net Cash to Pass-Through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82675" algn="r"/>
                        </a:tabLst>
                      </a:pPr>
                      <a:r>
                        <a:rPr lang="en-US" sz="1500" u="none" dirty="0" smtClean="0"/>
                        <a:t>	</a:t>
                      </a:r>
                      <a:r>
                        <a:rPr lang="en-US" sz="1500" u="sng" dirty="0" smtClean="0"/>
                        <a:t>(149,869)</a:t>
                      </a:r>
                      <a:endParaRPr lang="en-US" sz="15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u="dbl" baseline="0" dirty="0" smtClean="0"/>
                    </a:p>
                  </a:txBody>
                  <a:tcPr/>
                </a:tc>
              </a:tr>
              <a:tr h="289560">
                <a:tc gridSpan="2">
                  <a:txBody>
                    <a:bodyPr/>
                    <a:lstStyle/>
                    <a:p>
                      <a:r>
                        <a:rPr lang="en-US" sz="1500" dirty="0" smtClean="0"/>
                        <a:t>INCOME SPLITTING ADVANTAGE OF C CORP</a:t>
                      </a:r>
                      <a:endParaRPr lang="en-US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33463" algn="r"/>
                        </a:tabLst>
                      </a:pPr>
                      <a:r>
                        <a:rPr lang="en-US" sz="1500" u="none" baseline="0" dirty="0" smtClean="0"/>
                        <a:t>	</a:t>
                      </a:r>
                      <a:r>
                        <a:rPr lang="en-US" sz="1500" u="dbl" baseline="0" dirty="0" smtClean="0"/>
                        <a:t>$  6,588</a:t>
                      </a:r>
                      <a:endParaRPr lang="en-US" sz="1500" u="db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u="dbl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8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b="1" u="sng" dirty="0" smtClean="0"/>
              <a:t>Corporations – Deductibility of Losses</a:t>
            </a:r>
            <a:endParaRPr lang="en-US" sz="3000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/>
              <a:t>Operating Losses</a:t>
            </a:r>
            <a:r>
              <a:rPr lang="en-US" sz="2400" b="1" dirty="0"/>
              <a:t>:</a:t>
            </a:r>
          </a:p>
          <a:p>
            <a:pPr lvl="1">
              <a:buFont typeface="Wingdings" panose="05000000000000000000" pitchFamily="2" charset="2"/>
              <a:buChar char="Ø"/>
              <a:tabLst>
                <a:tab pos="288925" algn="l"/>
              </a:tabLst>
            </a:pPr>
            <a:r>
              <a:rPr lang="en-US" sz="2400" b="1" u="sng" dirty="0" smtClean="0"/>
              <a:t>C Corp </a:t>
            </a:r>
            <a:r>
              <a:rPr lang="en-US" sz="2000" dirty="0" smtClean="0"/>
              <a:t>losses </a:t>
            </a:r>
            <a:r>
              <a:rPr lang="en-US" sz="2000" dirty="0"/>
              <a:t>stay with the C Corp in form of net operating loss (“NOL”) carryovers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NOL’s may </a:t>
            </a:r>
            <a:r>
              <a:rPr lang="en-US" dirty="0"/>
              <a:t>be carried back 2 years and forward 20 </a:t>
            </a:r>
            <a:r>
              <a:rPr lang="en-US" dirty="0" smtClean="0"/>
              <a:t>years</a:t>
            </a:r>
          </a:p>
          <a:p>
            <a:pPr marL="514350" lvl="2">
              <a:buFont typeface="Wingdings" panose="05000000000000000000" pitchFamily="2" charset="2"/>
              <a:buChar char="Ø"/>
            </a:pPr>
            <a:endParaRPr lang="en-US" b="1" u="sng" dirty="0" smtClean="0"/>
          </a:p>
          <a:p>
            <a:pPr marL="514350" lvl="2">
              <a:buFont typeface="Wingdings" panose="05000000000000000000" pitchFamily="2" charset="2"/>
              <a:buChar char="Ø"/>
            </a:pPr>
            <a:r>
              <a:rPr lang="en-US" sz="2400" b="1" u="sng" dirty="0" smtClean="0"/>
              <a:t>S </a:t>
            </a:r>
            <a:r>
              <a:rPr lang="en-US" sz="2400" b="1" u="sng" dirty="0"/>
              <a:t>Corp </a:t>
            </a:r>
            <a:r>
              <a:rPr lang="en-US" dirty="0"/>
              <a:t>shareholders may deduct S Corp losses against their other income, subject to the following limitations:</a:t>
            </a:r>
          </a:p>
          <a:p>
            <a:pPr marL="857250" lvl="3">
              <a:buFont typeface="Wingdings" panose="05000000000000000000" pitchFamily="2" charset="2"/>
              <a:buChar char="Ø"/>
            </a:pPr>
            <a:r>
              <a:rPr lang="en-US" sz="2000" u="sng" dirty="0"/>
              <a:t>Shareholder’s Basis (IRC §1366(d)):</a:t>
            </a:r>
            <a:r>
              <a:rPr lang="en-US" sz="2000" dirty="0"/>
              <a:t>  Aggregate (i) the investment in their stock at the end of the year; and (ii) the amount of any/all loans that shareholder might have made directly to the S </a:t>
            </a:r>
            <a:r>
              <a:rPr lang="en-US" sz="2000" dirty="0" smtClean="0"/>
              <a:t>Corp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5998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8" y="304800"/>
            <a:ext cx="8054009" cy="762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/>
              <a:t>Basis and Loss </a:t>
            </a:r>
            <a:r>
              <a:rPr lang="en-US" b="1" u="sng" dirty="0" smtClean="0"/>
              <a:t>Limitations</a:t>
            </a:r>
            <a:endParaRPr lang="en-US" sz="2400" i="1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67138" y="1143000"/>
            <a:ext cx="8219662" cy="51816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1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endParaRPr lang="en-US" sz="11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r>
              <a:rPr lang="en-US" sz="1400" dirty="0" smtClean="0"/>
              <a:t>	</a:t>
            </a:r>
            <a:endParaRPr lang="en-US" sz="1400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8113" y="924339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274982" y="944217"/>
            <a:ext cx="8246165" cy="4933122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0" y="1219200"/>
            <a:ext cx="754380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u="sng" dirty="0"/>
              <a:t>Pass-Through Entities:</a:t>
            </a:r>
            <a:r>
              <a:rPr lang="en-US" sz="2400" b="1" dirty="0"/>
              <a:t>  </a:t>
            </a:r>
            <a:r>
              <a:rPr lang="en-US" sz="2400" dirty="0"/>
              <a:t>losses limited to owner’s basis in entity</a:t>
            </a:r>
            <a:endParaRPr lang="en-US" sz="2400" u="sng" dirty="0"/>
          </a:p>
          <a:p>
            <a:pPr marL="857250" lvl="3">
              <a:buFont typeface="Wingdings" panose="05000000000000000000" pitchFamily="2" charset="2"/>
              <a:buChar char="Ø"/>
            </a:pPr>
            <a:r>
              <a:rPr lang="en-US" sz="2400" u="sng" dirty="0"/>
              <a:t>GPs, LPs &amp; LLCs:</a:t>
            </a:r>
            <a:r>
              <a:rPr lang="en-US" sz="2400" dirty="0"/>
              <a:t>  </a:t>
            </a:r>
            <a:r>
              <a:rPr lang="en-US" sz="2400" dirty="0" smtClean="0"/>
              <a:t>Subject to the “at-risk” rules, partners </a:t>
            </a:r>
            <a:r>
              <a:rPr lang="en-US" sz="2400" dirty="0"/>
              <a:t>may deduct </a:t>
            </a:r>
            <a:r>
              <a:rPr lang="en-US" sz="2400" dirty="0" smtClean="0"/>
              <a:t>partnership losses </a:t>
            </a:r>
            <a:r>
              <a:rPr lang="en-US" sz="2400" dirty="0"/>
              <a:t>to extent of their adjusted basis in their respective </a:t>
            </a:r>
            <a:r>
              <a:rPr lang="en-US" sz="2400" dirty="0" smtClean="0"/>
              <a:t>interests (which basis includes their pro rata share of partnership debt) </a:t>
            </a:r>
            <a:r>
              <a:rPr lang="en-US" sz="2400" dirty="0"/>
              <a:t>(IRC §704(d)</a:t>
            </a:r>
            <a:r>
              <a:rPr lang="en-US" sz="2400" dirty="0" smtClean="0"/>
              <a:t>)</a:t>
            </a:r>
            <a:endParaRPr lang="en-US" sz="2000" dirty="0" smtClean="0"/>
          </a:p>
          <a:p>
            <a:pPr marL="857250" lvl="3">
              <a:buFont typeface="Wingdings" panose="05000000000000000000" pitchFamily="2" charset="2"/>
              <a:buChar char="Ø"/>
            </a:pPr>
            <a:endParaRPr lang="en-US" sz="2000" u="sng" dirty="0"/>
          </a:p>
          <a:p>
            <a:pPr marL="857250" lvl="3">
              <a:buFont typeface="Wingdings" panose="05000000000000000000" pitchFamily="2" charset="2"/>
              <a:buChar char="Ø"/>
            </a:pPr>
            <a:r>
              <a:rPr lang="en-US" sz="2000" u="sng" dirty="0" smtClean="0"/>
              <a:t>“</a:t>
            </a:r>
            <a:r>
              <a:rPr lang="en-US" sz="2000" b="1" u="sng" dirty="0"/>
              <a:t>At-Risk</a:t>
            </a:r>
            <a:r>
              <a:rPr lang="en-US" sz="2000" u="sng" dirty="0"/>
              <a:t>” Rules (IRC §465):</a:t>
            </a:r>
            <a:r>
              <a:rPr lang="en-US" sz="2000" dirty="0"/>
              <a:t>  Limit amount of losses deductible to amount taxpayer has “at-risk” </a:t>
            </a:r>
            <a:r>
              <a:rPr lang="en-US" sz="2000" dirty="0" smtClean="0"/>
              <a:t>in the </a:t>
            </a:r>
            <a:r>
              <a:rPr lang="en-US" sz="2000" dirty="0"/>
              <a:t>activity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000" dirty="0"/>
              <a:t>Deductions disallowed by “at-risk” rules may be allowed in a subsequent year if/when </a:t>
            </a:r>
            <a:r>
              <a:rPr lang="en-US" sz="2000" dirty="0" smtClean="0"/>
              <a:t>the taxpayer increases their </a:t>
            </a:r>
            <a:r>
              <a:rPr lang="en-US" sz="2000" dirty="0"/>
              <a:t>amount “at-risk”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14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9600" cy="6096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/>
              <a:t>Factors </a:t>
            </a:r>
            <a:r>
              <a:rPr lang="en-US" b="1" u="sng" dirty="0" smtClean="0"/>
              <a:t>Affecting </a:t>
            </a:r>
            <a:r>
              <a:rPr lang="en-US" b="1" u="sng" dirty="0"/>
              <a:t>Choice </a:t>
            </a:r>
            <a:r>
              <a:rPr lang="en-US" b="1" u="sng" dirty="0" smtClean="0"/>
              <a:t>of Entity</a:t>
            </a:r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8382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Owner liability;</a:t>
            </a:r>
          </a:p>
          <a:p>
            <a:r>
              <a:rPr lang="en-US" dirty="0" smtClean="0"/>
              <a:t>Owner control and participation in management;</a:t>
            </a:r>
          </a:p>
          <a:p>
            <a:r>
              <a:rPr lang="en-US" dirty="0" smtClean="0"/>
              <a:t>Reporting and taxation of income;</a:t>
            </a:r>
          </a:p>
          <a:p>
            <a:r>
              <a:rPr lang="en-US" dirty="0" smtClean="0"/>
              <a:t>Allocations of profits and losses; </a:t>
            </a:r>
          </a:p>
          <a:p>
            <a:r>
              <a:rPr lang="en-US" dirty="0"/>
              <a:t>Changes in ownership – </a:t>
            </a:r>
            <a:r>
              <a:rPr lang="en-US" dirty="0" smtClean="0"/>
              <a:t>adding owners, withdrawal of owners (because of retirement, etc.) </a:t>
            </a:r>
            <a:r>
              <a:rPr lang="en-US" dirty="0"/>
              <a:t>and the like</a:t>
            </a:r>
            <a:r>
              <a:rPr lang="en-US" dirty="0" smtClean="0"/>
              <a:t>;</a:t>
            </a:r>
          </a:p>
          <a:p>
            <a:r>
              <a:rPr lang="en-US" dirty="0" smtClean="0"/>
              <a:t>Rights among owners with respect to dispute resolution; and</a:t>
            </a:r>
          </a:p>
          <a:p>
            <a:r>
              <a:rPr lang="en-US" dirty="0" smtClean="0"/>
              <a:t>Licensing (e.g., LLCs in California).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11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Basis and Loss Limitations </a:t>
            </a:r>
            <a:r>
              <a:rPr lang="en-US" sz="1800" u="sng" dirty="0" smtClean="0"/>
              <a:t>(Cont’d)</a:t>
            </a:r>
            <a:endParaRPr lang="en-US" sz="1800" u="sn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u="sng" dirty="0"/>
              <a:t>S Corps:</a:t>
            </a:r>
            <a:r>
              <a:rPr lang="en-US" sz="2400" b="1" dirty="0"/>
              <a:t>  </a:t>
            </a:r>
            <a:r>
              <a:rPr lang="en-US" sz="2400" dirty="0"/>
              <a:t>Shareholders may deduct corporate losses to extent of their basis in their stock plus amounts loaned to the corporation by </a:t>
            </a:r>
            <a:r>
              <a:rPr lang="en-US" sz="2400" dirty="0" smtClean="0"/>
              <a:t>shareholder.  Personal guarantees do NOT count until paid on.   </a:t>
            </a:r>
            <a:r>
              <a:rPr lang="en-US" sz="2400" dirty="0"/>
              <a:t>(IRC §1366(d)(1)) </a:t>
            </a:r>
          </a:p>
          <a:p>
            <a:pPr marL="576263" indent="0">
              <a:buNone/>
            </a:pPr>
            <a:r>
              <a:rPr lang="en-US" sz="2400" i="1" u="sng" dirty="0"/>
              <a:t>Examples</a:t>
            </a:r>
            <a:r>
              <a:rPr lang="en-US" sz="2400" i="1" dirty="0"/>
              <a:t>:</a:t>
            </a:r>
            <a:endParaRPr lang="en-US" sz="2400" dirty="0"/>
          </a:p>
          <a:p>
            <a:pPr marL="576263" indent="0">
              <a:buNone/>
            </a:pPr>
            <a:r>
              <a:rPr lang="en-US" sz="2400" i="1" u="sng" dirty="0"/>
              <a:t>Shareholder’s Basis with </a:t>
            </a:r>
            <a:r>
              <a:rPr lang="en-US" sz="2400" b="1" i="1" u="sng" dirty="0"/>
              <a:t>Shareholder Debt</a:t>
            </a:r>
            <a:r>
              <a:rPr lang="en-US" sz="2400" i="1" dirty="0"/>
              <a:t>. In exchange for 100% of stock, A contributed $500,000 to form ABC, Inc., an S Corp.  A also loaned $450,000 to ABC, Inc. A’s stock basis is $500,000 and his debt basis is $450,000. In Year 1, ABC, Inc. has a loss of $750,000 at the end of the first year. A’s stock basis is reduced to $0 and his debt basis is reduced to $200,000.</a:t>
            </a:r>
            <a:endParaRPr lang="en-US" sz="2400" dirty="0"/>
          </a:p>
          <a:p>
            <a:pPr marL="576263" indent="0">
              <a:buNone/>
            </a:pPr>
            <a:r>
              <a:rPr lang="en-US" sz="2400" i="1" u="sng" dirty="0"/>
              <a:t>Shareholder’s Basis with </a:t>
            </a:r>
            <a:r>
              <a:rPr lang="en-US" sz="2400" b="1" i="1" u="sng" dirty="0"/>
              <a:t>Third-Party Debt</a:t>
            </a:r>
            <a:r>
              <a:rPr lang="en-US" sz="2400" i="1" dirty="0"/>
              <a:t>. In exchange for 100% of stock, A contributed $500,000 to form ABC, Inc., an S Corp.  ABC, Inc. also borrowed $450,000 from a third-party which A guarantied.  A’s stock basis is $500,000 and his debt basis is $0. In Year 1, ABC, Inc. has a loss of $750,000 at the end of the first year.  A’s stock basis is reduced to $0.  He cannot deduct any portion of the loss in excess of $500,000 because he has no debt basis. 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4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Basis and Loss Limitations </a:t>
            </a:r>
            <a:r>
              <a:rPr lang="en-US" sz="1800" u="sng" dirty="0" smtClean="0"/>
              <a:t>(Cont’d.)</a:t>
            </a:r>
            <a:endParaRPr lang="en-US" sz="1800" u="sn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3000" y="6356350"/>
            <a:ext cx="7162800" cy="365760"/>
          </a:xfrm>
        </p:spPr>
        <p:txBody>
          <a:bodyPr/>
          <a:lstStyle/>
          <a:p>
            <a:pPr algn="ctr"/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1148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b="1" u="sng" dirty="0" smtClean="0"/>
              <a:t>C </a:t>
            </a:r>
            <a:r>
              <a:rPr lang="en-US" b="1" u="sng" dirty="0"/>
              <a:t>Corps:</a:t>
            </a:r>
            <a:r>
              <a:rPr lang="en-US" b="1" dirty="0"/>
              <a:t>  </a:t>
            </a:r>
            <a:r>
              <a:rPr lang="en-US" sz="2400" dirty="0"/>
              <a:t>Shareholders may not deduct corporate losses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68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8" y="304800"/>
            <a:ext cx="8372062" cy="8382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900" b="1" u="sng" dirty="0" smtClean="0"/>
              <a:t>Corporations – Other Tax Considerations</a:t>
            </a:r>
            <a:endParaRPr lang="en-US" sz="2900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67138" y="1143000"/>
            <a:ext cx="8219662" cy="5181600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9600" b="1" u="sng" dirty="0"/>
              <a:t>Passive Loss </a:t>
            </a:r>
            <a:r>
              <a:rPr lang="en-US" sz="9600" b="1" u="sng" dirty="0" smtClean="0"/>
              <a:t>Limitations</a:t>
            </a:r>
            <a:r>
              <a:rPr lang="en-US" sz="9600" dirty="0" smtClean="0"/>
              <a:t>  </a:t>
            </a:r>
            <a:endParaRPr lang="en-US" sz="9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8000" dirty="0"/>
              <a:t>Do not apply to widely-held C </a:t>
            </a:r>
            <a:r>
              <a:rPr lang="en-US" sz="8000" dirty="0" smtClean="0"/>
              <a:t>Corps</a:t>
            </a:r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r>
              <a:rPr lang="en-US" sz="9600" b="1" u="sng" dirty="0"/>
              <a:t>Charitable Contributions</a:t>
            </a:r>
            <a:r>
              <a:rPr lang="en-US" sz="96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8000" dirty="0"/>
              <a:t>C </a:t>
            </a:r>
            <a:r>
              <a:rPr lang="en-US" sz="8000" dirty="0" smtClean="0"/>
              <a:t>Corps </a:t>
            </a:r>
            <a:r>
              <a:rPr lang="en-US" sz="8000" dirty="0"/>
              <a:t>cannot claim charitable contribution deductions in excess of 10% of their taxable income computed with certain modifications (IRC §170(b)(2))  </a:t>
            </a:r>
            <a:endParaRPr lang="en-US" sz="8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8000" dirty="0" smtClean="0"/>
              <a:t>5-year carryforward of unused deductions subject to this limitation  (IRC §170(d)(2))</a:t>
            </a:r>
          </a:p>
          <a:p>
            <a:pPr marL="0" indent="0">
              <a:buNone/>
            </a:pPr>
            <a:endParaRPr lang="en-US" sz="8000" dirty="0" smtClean="0"/>
          </a:p>
          <a:p>
            <a:pPr marL="0" indent="0">
              <a:buNone/>
            </a:pPr>
            <a:r>
              <a:rPr lang="en-US" sz="9600" b="1" u="sng" dirty="0" smtClean="0"/>
              <a:t>Shareholder Loans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8000" dirty="0" smtClean="0"/>
              <a:t>Shareholder loans receive short term capital loss treatment as nonbusiness debts under IRC §166(d)(1)(B)</a:t>
            </a:r>
            <a:endParaRPr lang="en-US" sz="8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8000" dirty="0" smtClean="0"/>
              <a:t>Exception:  Loans generating business bad debt are deductible as an ordinary loss under IRC</a:t>
            </a:r>
            <a:r>
              <a:rPr lang="en-US" sz="8000" dirty="0"/>
              <a:t> </a:t>
            </a:r>
            <a:r>
              <a:rPr lang="en-US" sz="8000" dirty="0" smtClean="0"/>
              <a:t>§165(a)</a:t>
            </a:r>
            <a:endParaRPr lang="en-US" sz="8000" dirty="0"/>
          </a:p>
          <a:p>
            <a:pPr lvl="1"/>
            <a:endParaRPr lang="en-US" sz="4500" dirty="0"/>
          </a:p>
          <a:p>
            <a:pPr marL="0" indent="0">
              <a:spcBef>
                <a:spcPts val="0"/>
              </a:spcBef>
              <a:buNone/>
            </a:pPr>
            <a:endParaRPr lang="en-US" sz="11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endParaRPr lang="en-US" sz="11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r>
              <a:rPr lang="en-US" sz="1400" dirty="0" smtClean="0"/>
              <a:t>	</a:t>
            </a:r>
            <a:endParaRPr lang="en-US" sz="1400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676400" y="2590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291548" y="1143000"/>
            <a:ext cx="8229600" cy="4734339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700" dirty="0" smtClean="0"/>
          </a:p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spcAft>
                <a:spcPts val="1200"/>
              </a:spcAft>
              <a:buNone/>
            </a:pPr>
            <a:endParaRPr lang="en-US" sz="1700" dirty="0" smtClean="0"/>
          </a:p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7603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Corporate (Tax) Accounting Methods</a:t>
            </a:r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/>
              <a:t>C Corps</a:t>
            </a:r>
            <a:r>
              <a:rPr lang="en-US" sz="2400" u="sng" dirty="0"/>
              <a:t>: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Cash method of accounting is generally </a:t>
            </a:r>
            <a:r>
              <a:rPr lang="en-US" sz="2000" u="sng" dirty="0" smtClean="0"/>
              <a:t>NOT</a:t>
            </a:r>
            <a:r>
              <a:rPr lang="en-US" sz="2000" dirty="0" smtClean="0"/>
              <a:t> permissible for: 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C </a:t>
            </a:r>
            <a:r>
              <a:rPr lang="en-US" dirty="0" smtClean="0"/>
              <a:t>Corps</a:t>
            </a:r>
            <a:r>
              <a:rPr lang="en-US" dirty="0"/>
              <a:t>;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partnerships which have a C Corp as a </a:t>
            </a:r>
            <a:r>
              <a:rPr lang="en-US" dirty="0" smtClean="0"/>
              <a:t>partner; and/or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tax </a:t>
            </a:r>
            <a:r>
              <a:rPr lang="en-US" dirty="0"/>
              <a:t>shelters (IRC §448)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Exceptions: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Farming </a:t>
            </a:r>
            <a:r>
              <a:rPr lang="en-US" dirty="0" smtClean="0"/>
              <a:t>businesses;</a:t>
            </a:r>
            <a:endParaRPr lang="en-US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qualified personal service corporations (“</a:t>
            </a:r>
            <a:r>
              <a:rPr lang="en-US" dirty="0" err="1"/>
              <a:t>PSCs</a:t>
            </a:r>
            <a:r>
              <a:rPr lang="en-US" dirty="0" smtClean="0"/>
              <a:t>”); </a:t>
            </a:r>
            <a:r>
              <a:rPr lang="en-US" dirty="0"/>
              <a:t>and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entities with Gross Receipts of &lt; $5,000,000</a:t>
            </a:r>
          </a:p>
          <a:p>
            <a:pPr marL="594360" lvl="2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/>
              <a:t>S Corps:</a:t>
            </a:r>
            <a:r>
              <a:rPr lang="en-US" sz="2400" b="1" dirty="0"/>
              <a:t>  </a:t>
            </a:r>
            <a:r>
              <a:rPr lang="en-US" sz="2000" dirty="0"/>
              <a:t>May adopt any permissible method of accounting.  (IRC §446(c))</a:t>
            </a:r>
          </a:p>
          <a:p>
            <a:pPr marL="0" indent="0">
              <a:buNone/>
            </a:pPr>
            <a:endParaRPr lang="en-US" sz="2000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4138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Corporations – Choice of Fiscal Year</a:t>
            </a:r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b="1" u="sng" dirty="0"/>
              <a:t>C Corps</a:t>
            </a:r>
            <a:r>
              <a:rPr lang="en-US" sz="2400" dirty="0" smtClean="0"/>
              <a:t>:  Taxpayer’s (C Corp’s) annual accounting period (IRC </a:t>
            </a:r>
            <a:r>
              <a:rPr lang="en-US" sz="2400" dirty="0" smtClean="0">
                <a:latin typeface="Times New Roman"/>
                <a:cs typeface="Times New Roman"/>
              </a:rPr>
              <a:t>§441(a))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u="sng" dirty="0" smtClean="0">
              <a:latin typeface="Times New Roman"/>
              <a:cs typeface="Times New Roman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 smtClean="0">
                <a:latin typeface="Times New Roman"/>
                <a:cs typeface="Times New Roman"/>
              </a:rPr>
              <a:t>S</a:t>
            </a:r>
            <a:r>
              <a:rPr lang="en-US" sz="2400" b="1" u="sng" dirty="0" smtClean="0"/>
              <a:t> </a:t>
            </a:r>
            <a:r>
              <a:rPr lang="en-US" sz="2400" b="1" u="sng" dirty="0"/>
              <a:t>Corps</a:t>
            </a:r>
            <a:r>
              <a:rPr lang="en-US" sz="2400" dirty="0"/>
              <a:t>:  </a:t>
            </a:r>
            <a:r>
              <a:rPr lang="en-US" sz="2400" dirty="0" smtClean="0"/>
              <a:t>Calendar year unless “business purpose” established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Business Purpose (Rev. Proc. 87-32 (1987-2 C.B. 14))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u="sng" dirty="0" smtClean="0"/>
              <a:t>Partnerships</a:t>
            </a:r>
            <a:r>
              <a:rPr lang="en-US" sz="2400" dirty="0" smtClean="0"/>
              <a:t>:  ”majority interest taxable year”—the taxable year of partners holding more than 50% interest in partnership profits and losses.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556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Corporations – Sales of Stock</a:t>
            </a:r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 smtClean="0"/>
              <a:t>Shareholders</a:t>
            </a:r>
            <a:r>
              <a:rPr lang="en-US" sz="2000" dirty="0" smtClean="0"/>
              <a:t> </a:t>
            </a:r>
            <a:r>
              <a:rPr lang="en-US" sz="2000" dirty="0"/>
              <a:t>will generally recognize capital gain or loss upon the sale of their </a:t>
            </a:r>
            <a:r>
              <a:rPr lang="en-US" sz="2000" dirty="0" smtClean="0"/>
              <a:t>stock (IRC §1001(a))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u="sng" dirty="0"/>
              <a:t>Exceptions</a:t>
            </a:r>
            <a:r>
              <a:rPr lang="en-US" sz="2000" u="sng" dirty="0"/>
              <a:t>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Holding period requirement is not met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Shareholder is a dealer in the securities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Corporation is a collapsible corporation (defined in IRC §341)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Sale is structured as a reorganization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u="sng" dirty="0" smtClean="0"/>
              <a:t>IRC §1244  Stock</a:t>
            </a:r>
            <a:r>
              <a:rPr lang="en-US" sz="2400" dirty="0" smtClean="0"/>
              <a:t>:  </a:t>
            </a:r>
            <a:r>
              <a:rPr lang="en-US" sz="2000" dirty="0" smtClean="0"/>
              <a:t>Possible ordinary loss treatment if corporation issues IRC </a:t>
            </a:r>
            <a:r>
              <a:rPr lang="en-US" sz="2000" dirty="0"/>
              <a:t>§1244 </a:t>
            </a:r>
            <a:r>
              <a:rPr lang="en-US" sz="2000" dirty="0" smtClean="0"/>
              <a:t>small business stock and IRC </a:t>
            </a:r>
            <a:r>
              <a:rPr lang="en-US" sz="2000" dirty="0"/>
              <a:t>§1244 </a:t>
            </a:r>
            <a:r>
              <a:rPr lang="en-US" sz="2000" dirty="0" smtClean="0"/>
              <a:t>requirements are satisfied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u="sng" dirty="0" smtClean="0"/>
              <a:t>Qualified Small Business Stock</a:t>
            </a:r>
            <a:r>
              <a:rPr lang="en-US" sz="2400" dirty="0" smtClean="0"/>
              <a:t>:  </a:t>
            </a:r>
            <a:r>
              <a:rPr lang="en-US" sz="2000" dirty="0" smtClean="0"/>
              <a:t>Individuals and non-corporate investors may qualify for exclusion of 50% to 100% of any gain realized if the stock is held 5 years.  (IRC §1202)</a:t>
            </a:r>
            <a:endParaRPr lang="en-US" sz="2000" dirty="0"/>
          </a:p>
          <a:p>
            <a:pPr lvl="1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4916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Corporations – Redemptions</a:t>
            </a:r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1800" b="1" u="sng" dirty="0" smtClean="0"/>
              <a:t>In IRC </a:t>
            </a:r>
            <a:r>
              <a:rPr lang="en-US" sz="1800" b="1" u="sng" dirty="0"/>
              <a:t>§302 or §303 </a:t>
            </a:r>
            <a:r>
              <a:rPr lang="en-US" sz="1800" b="1" u="sng" dirty="0" smtClean="0"/>
              <a:t>redemptions</a:t>
            </a:r>
            <a:r>
              <a:rPr lang="en-US" sz="1800" dirty="0" smtClean="0"/>
              <a:t>, shareholders </a:t>
            </a:r>
            <a:r>
              <a:rPr lang="en-US" sz="1800" dirty="0"/>
              <a:t>will realize and recognize capital gain, </a:t>
            </a:r>
            <a:r>
              <a:rPr lang="en-US" sz="1800" dirty="0" smtClean="0"/>
              <a:t>corporations </a:t>
            </a:r>
            <a:r>
              <a:rPr lang="en-US" sz="1800" dirty="0"/>
              <a:t>will not receive any </a:t>
            </a:r>
            <a:r>
              <a:rPr lang="en-US" sz="1800" dirty="0" smtClean="0"/>
              <a:t>deduction.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Assumes </a:t>
            </a:r>
            <a:r>
              <a:rPr lang="en-US" sz="1800" dirty="0"/>
              <a:t>that:</a:t>
            </a:r>
            <a:r>
              <a:rPr lang="en-US" sz="1500" dirty="0"/>
              <a:t>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(i) the corporation is not a collapsible </a:t>
            </a:r>
            <a:r>
              <a:rPr lang="en-US" sz="1800" dirty="0" smtClean="0"/>
              <a:t>corporation; 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(ii) the holding period requirement has been met; and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(iii) the shares are a capital asset in the shareholder’s hands.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u="sng" dirty="0"/>
              <a:t>IRC §302</a:t>
            </a:r>
            <a:r>
              <a:rPr lang="en-US" sz="1800" u="sng" dirty="0"/>
              <a:t>:</a:t>
            </a:r>
            <a:r>
              <a:rPr lang="en-US" sz="1800" dirty="0"/>
              <a:t> </a:t>
            </a:r>
            <a:r>
              <a:rPr lang="en-US" sz="1800" dirty="0" smtClean="0"/>
              <a:t> 3 types </a:t>
            </a:r>
            <a:r>
              <a:rPr lang="en-US" sz="1800" dirty="0"/>
              <a:t>of redemptions qualify for capital gains treatment: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A complete termination of the shareholder’s interest (IRC §302(b)(3))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A substantially disproportionate distribution with respect to the shareholder (IRC §302(b)(2))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A distribution that is not essentially equivalent to a dividend (IRC §302(b)(1))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u="sng" dirty="0"/>
              <a:t>IRC §303</a:t>
            </a:r>
            <a:r>
              <a:rPr lang="en-US" sz="1800" dirty="0"/>
              <a:t>: Redemption to pay death taxes and funeral and administrative </a:t>
            </a:r>
            <a:r>
              <a:rPr lang="en-US" sz="1800" dirty="0" smtClean="0"/>
              <a:t>expenses </a:t>
            </a:r>
            <a:r>
              <a:rPr lang="en-US" sz="1800" dirty="0"/>
              <a:t>qualifies for capital gains treatment if IRC §303 requirements satisfied.</a:t>
            </a:r>
          </a:p>
          <a:p>
            <a:pPr lvl="1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2938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900" b="1" u="sng" dirty="0" smtClean="0"/>
              <a:t>Corporations – Liquidation &amp; Dissolution</a:t>
            </a:r>
            <a:endParaRPr lang="en-US" sz="2900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b="1" u="sng" dirty="0"/>
              <a:t>C </a:t>
            </a:r>
            <a:r>
              <a:rPr lang="en-US" b="1" u="sng" dirty="0" smtClean="0"/>
              <a:t>Corps:</a:t>
            </a:r>
            <a:r>
              <a:rPr lang="en-US" b="1" dirty="0" smtClean="0"/>
              <a:t>  </a:t>
            </a:r>
            <a:r>
              <a:rPr lang="en-US" sz="2000" dirty="0"/>
              <a:t>Distributions of appreciated property subject to double </a:t>
            </a:r>
            <a:r>
              <a:rPr lang="en-US" sz="2000" dirty="0" smtClean="0"/>
              <a:t>taxation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900" dirty="0"/>
              <a:t>If property, possible “double tax”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900" dirty="0"/>
              <a:t>“Gain” to </a:t>
            </a:r>
            <a:r>
              <a:rPr lang="en-US" sz="1900" dirty="0" err="1"/>
              <a:t>corp</a:t>
            </a:r>
            <a:r>
              <a:rPr lang="en-US" sz="1900" dirty="0"/>
              <a:t>, as well as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1900" dirty="0"/>
              <a:t>Possible ordinary/dividend income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endParaRPr lang="en-US" b="1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u="sng" dirty="0" smtClean="0"/>
              <a:t>S Corps</a:t>
            </a:r>
            <a:r>
              <a:rPr lang="en-US" b="1" dirty="0" smtClean="0"/>
              <a:t>:  </a:t>
            </a:r>
            <a:r>
              <a:rPr lang="en-US" sz="2000" dirty="0"/>
              <a:t>Distributions of appreciated property by S Corps (provided they do not involve built-in gains (IRC §1374</a:t>
            </a:r>
            <a:r>
              <a:rPr lang="en-US" sz="2000" dirty="0" smtClean="0"/>
              <a:t>)) </a:t>
            </a:r>
            <a:r>
              <a:rPr lang="en-US" sz="2000" dirty="0"/>
              <a:t>are effectively taxed only once.</a:t>
            </a:r>
          </a:p>
          <a:p>
            <a:pPr marL="0" lvl="3" indent="0">
              <a:buNone/>
            </a:pPr>
            <a:endParaRPr lang="en-US" dirty="0" smtClean="0"/>
          </a:p>
          <a:p>
            <a:pPr lvl="3"/>
            <a:endParaRPr lang="en-US" dirty="0"/>
          </a:p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1690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Corporations – Estate Planning</a:t>
            </a:r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u="sng" dirty="0"/>
              <a:t>C </a:t>
            </a:r>
            <a:r>
              <a:rPr lang="en-US" sz="2400" b="1" u="sng" dirty="0" smtClean="0"/>
              <a:t>Corps</a:t>
            </a:r>
            <a:r>
              <a:rPr lang="en-US" sz="2000" b="1" dirty="0" smtClean="0"/>
              <a:t>:</a:t>
            </a:r>
            <a:endParaRPr lang="en-US" sz="2000" b="1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b="1" u="sng" dirty="0"/>
              <a:t>Transmission of Wealth</a:t>
            </a:r>
            <a:r>
              <a:rPr lang="en-US" sz="2000" u="sng" dirty="0"/>
              <a:t>:</a:t>
            </a:r>
            <a:r>
              <a:rPr lang="en-US" sz="2000" dirty="0"/>
              <a:t>  Shares of stock will pass under shareholder’s testamentary documents (or appropriate intestacy statute) unless the C Corp’s governing instruments provide otherwise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Basis of any shares so transferred will be “stepped up” to their date of death/706 estate tax value (IRC §1014</a:t>
            </a:r>
            <a:r>
              <a:rPr lang="en-US" dirty="0" smtClean="0"/>
              <a:t>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u="sng" dirty="0" smtClean="0"/>
              <a:t>S Corps</a:t>
            </a:r>
            <a:r>
              <a:rPr lang="en-US" sz="2000" u="sng" dirty="0" smtClean="0"/>
              <a:t>:</a:t>
            </a:r>
            <a:r>
              <a:rPr lang="en-US" sz="2000" dirty="0" smtClean="0"/>
              <a:t> 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b="1" u="sng" dirty="0" smtClean="0"/>
              <a:t>Transmission of Wealth</a:t>
            </a:r>
            <a:r>
              <a:rPr lang="en-US" sz="2000" u="sng" dirty="0" smtClean="0"/>
              <a:t>:</a:t>
            </a:r>
            <a:r>
              <a:rPr lang="en-US" sz="2000" dirty="0" smtClean="0"/>
              <a:t>  Person inheriting stock in S Corp from individual dying post-August 20, 1996, required to treat as IRD person’s pro rata share of any item of income of the S Corp that would have been IRD if acquired directly from the decedent.  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Basis of inherited stock reduced by extent to which its value is attributable to IRD.  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Income tax deduction allowed for estate tax attributable to IRD items.</a:t>
            </a:r>
            <a:endParaRPr lang="en-US" dirty="0"/>
          </a:p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9130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8" y="304800"/>
            <a:ext cx="8295861" cy="762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400" b="1" dirty="0"/>
              <a:t>Example</a:t>
            </a:r>
          </a:p>
          <a:p>
            <a:pPr algn="ctr"/>
            <a:r>
              <a:rPr lang="en-US" sz="1400" b="1" u="sng" dirty="0" smtClean="0"/>
              <a:t>Tax Consequences of </a:t>
            </a:r>
            <a:r>
              <a:rPr lang="en-US" sz="1400" b="1" u="sng" dirty="0"/>
              <a:t>an Owner’s  Death or the Purchase of an Interest</a:t>
            </a:r>
          </a:p>
          <a:p>
            <a:pPr algn="ctr"/>
            <a:r>
              <a:rPr lang="en-US" sz="1400" b="1" i="1" dirty="0" smtClean="0"/>
              <a:t>(Assume</a:t>
            </a:r>
            <a:r>
              <a:rPr lang="en-US" sz="1400" b="1" i="1" dirty="0"/>
              <a:t>:  Value of Inventory at Date of Death is $1,000,000)</a:t>
            </a:r>
            <a:endParaRPr lang="en-US" sz="1400" b="1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r>
              <a:rPr lang="en-US" sz="1400" dirty="0" smtClean="0"/>
              <a:t>	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r>
              <a:rPr lang="en-US" sz="1400" dirty="0" smtClean="0"/>
              <a:t>	</a:t>
            </a:r>
            <a:r>
              <a:rPr lang="en-US" sz="1400" u="sng" dirty="0" smtClean="0"/>
              <a:t>ADVANTAGE</a:t>
            </a:r>
            <a:r>
              <a:rPr lang="en-US" sz="1400" dirty="0" smtClean="0"/>
              <a:t>: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  <a:tab pos="4114800" algn="r"/>
                <a:tab pos="5486400" algn="r"/>
              </a:tabLst>
            </a:pPr>
            <a:r>
              <a:rPr lang="en-US" sz="1400" dirty="0" smtClean="0"/>
              <a:t>	C Corp v. S Corp	$46,000	N/A	N/A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  <a:tab pos="4114800" algn="r"/>
                <a:tab pos="5486400" algn="r"/>
              </a:tabLst>
            </a:pPr>
            <a:r>
              <a:rPr lang="en-US" sz="1400" dirty="0" smtClean="0"/>
              <a:t>	S Corp v. S.P.	N/A	N/A	$350,000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  <a:tab pos="4114800" algn="r"/>
                <a:tab pos="5486400" algn="r"/>
              </a:tabLst>
            </a:pPr>
            <a:r>
              <a:rPr lang="en-US" sz="1400" dirty="0" smtClean="0"/>
              <a:t>	S Corp. v. S.P.		N/A	$396,000</a:t>
            </a:r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  <a:tab pos="4114800" algn="r"/>
                <a:tab pos="54864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  <a:tab pos="4114800" algn="r"/>
                <a:tab pos="54864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  <a:tab pos="4114800" algn="r"/>
                <a:tab pos="5486400" algn="r"/>
              </a:tabLst>
            </a:pPr>
            <a:endParaRPr lang="en-US" sz="1400" dirty="0" smtClean="0"/>
          </a:p>
          <a:p>
            <a:pPr marL="0" indent="0">
              <a:buNone/>
              <a:tabLst>
                <a:tab pos="457200" algn="l"/>
                <a:tab pos="2743200" algn="r"/>
              </a:tabLst>
            </a:pPr>
            <a:r>
              <a:rPr lang="en-US" sz="1400" dirty="0" smtClean="0"/>
              <a:t>	*  There is no increase in the basis of the entity’s assets, only the shareholder’s stock.</a:t>
            </a:r>
          </a:p>
          <a:p>
            <a:pPr marL="0" indent="0">
              <a:buNone/>
              <a:tabLst>
                <a:tab pos="457200" algn="l"/>
                <a:tab pos="2743200" algn="r"/>
              </a:tabLst>
            </a:pPr>
            <a:r>
              <a:rPr lang="en-US" sz="1400" dirty="0"/>
              <a:t>	</a:t>
            </a:r>
            <a:r>
              <a:rPr lang="en-US" sz="1400" dirty="0" smtClean="0"/>
              <a:t>**Basis of assets increases to fair market value on death.</a:t>
            </a:r>
            <a:endParaRPr lang="en-US" sz="1400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261731" y="20574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291548" y="1229139"/>
            <a:ext cx="8229600" cy="46482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700" dirty="0" smtClean="0"/>
          </a:p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spcAft>
                <a:spcPts val="1200"/>
              </a:spcAft>
              <a:buNone/>
            </a:pPr>
            <a:endParaRPr lang="en-US" sz="1700" dirty="0" smtClean="0"/>
          </a:p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505007"/>
              </p:ext>
            </p:extLst>
          </p:nvPr>
        </p:nvGraphicFramePr>
        <p:xfrm>
          <a:off x="990600" y="1229140"/>
          <a:ext cx="7167768" cy="2324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2674"/>
                <a:gridCol w="1541455"/>
                <a:gridCol w="770728"/>
                <a:gridCol w="1506002"/>
                <a:gridCol w="1576909"/>
              </a:tblGrid>
              <a:tr h="593513">
                <a:tc>
                  <a:txBody>
                    <a:bodyPr/>
                    <a:lstStyle/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C Corporation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 Corporation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Partnership</a:t>
                      </a:r>
                      <a:r>
                        <a:rPr lang="en-US" sz="1500" baseline="0" dirty="0" smtClean="0"/>
                        <a:t> or LLC</a:t>
                      </a:r>
                      <a:endParaRPr lang="en-US" sz="1500" dirty="0"/>
                    </a:p>
                  </a:txBody>
                  <a:tcPr/>
                </a:tc>
              </a:tr>
              <a:tr h="346216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Gross Entity Sales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14400" algn="r"/>
                        </a:tabLst>
                      </a:pPr>
                      <a:r>
                        <a:rPr lang="en-US" sz="1500" dirty="0" smtClean="0"/>
                        <a:t>	$1,000,000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33463" algn="r"/>
                        </a:tabLst>
                        <a:defRPr/>
                      </a:pPr>
                      <a:r>
                        <a:rPr lang="en-US" sz="1500" dirty="0" smtClean="0"/>
                        <a:t>	$1,000,000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82675" algn="dec"/>
                        </a:tabLst>
                      </a:pPr>
                      <a:r>
                        <a:rPr lang="en-US" sz="1500" dirty="0" smtClean="0"/>
                        <a:t> $1,000,000</a:t>
                      </a:r>
                      <a:endParaRPr lang="en-US" sz="1500" dirty="0"/>
                    </a:p>
                  </a:txBody>
                  <a:tcPr/>
                </a:tc>
              </a:tr>
              <a:tr h="399986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Less:</a:t>
                      </a:r>
                      <a:r>
                        <a:rPr lang="en-US" sz="1500" baseline="0" dirty="0" smtClean="0"/>
                        <a:t>  Entity Basis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4725" algn="r"/>
                        </a:tabLst>
                      </a:pPr>
                      <a:r>
                        <a:rPr kumimoji="0" lang="en-US" sz="15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  </a:t>
                      </a:r>
                      <a:r>
                        <a:rPr kumimoji="0" lang="en-US" sz="15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(0)</a:t>
                      </a:r>
                      <a:r>
                        <a:rPr kumimoji="0" lang="en-US" sz="15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kumimoji="0" lang="en-US" sz="1500" u="sng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974725" algn="r"/>
                        </a:tabLst>
                      </a:pPr>
                      <a:r>
                        <a:rPr kumimoji="0" lang="en-US" sz="15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kumimoji="0" lang="en-US" sz="15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en-US" sz="15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(0)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(</a:t>
                      </a:r>
                      <a:r>
                        <a:rPr lang="en-US" sz="1500" u="sng" dirty="0" smtClean="0"/>
                        <a:t>$1,000,000</a:t>
                      </a:r>
                      <a:r>
                        <a:rPr lang="en-US" sz="1500" dirty="0" smtClean="0"/>
                        <a:t>)**</a:t>
                      </a:r>
                    </a:p>
                  </a:txBody>
                  <a:tcPr/>
                </a:tc>
              </a:tr>
              <a:tr h="39087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Gain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r"/>
                        </a:tabLst>
                        <a:defRPr/>
                      </a:pPr>
                      <a:r>
                        <a:rPr lang="en-US" sz="1500" u="dbl" baseline="0" dirty="0" smtClean="0"/>
                        <a:t>$1,000,000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033463" algn="r"/>
                        </a:tabLst>
                      </a:pPr>
                      <a:r>
                        <a:rPr lang="en-US" sz="1500" u="sng" baseline="0" dirty="0" smtClean="0"/>
                        <a:t>	</a:t>
                      </a:r>
                      <a:r>
                        <a:rPr lang="en-US" sz="1500" u="dbl" baseline="0" dirty="0" smtClean="0"/>
                        <a:t>$1,000,000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5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500" u="db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          (0)</a:t>
                      </a:r>
                      <a:endParaRPr lang="en-US" sz="1500" u="dbl" baseline="0" dirty="0"/>
                    </a:p>
                  </a:txBody>
                  <a:tcPr/>
                </a:tc>
              </a:tr>
              <a:tr h="593513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Federal Tax 	    </a:t>
                      </a:r>
                      <a:r>
                        <a:rPr lang="en-US" sz="1500" baseline="0" dirty="0" smtClean="0"/>
                        <a:t>    </a:t>
                      </a:r>
                      <a:r>
                        <a:rPr lang="en-US" sz="1000" dirty="0" smtClean="0"/>
                        <a:t>35%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143000" algn="r"/>
                        </a:tabLst>
                      </a:pPr>
                      <a:r>
                        <a:rPr lang="en-US" sz="1500" dirty="0" smtClean="0"/>
                        <a:t>	(</a:t>
                      </a:r>
                      <a:r>
                        <a:rPr lang="en-US" sz="1500" u="dbl" baseline="0" dirty="0" smtClean="0"/>
                        <a:t>$    350,000</a:t>
                      </a:r>
                      <a:r>
                        <a:rPr lang="en-US" sz="1500" dirty="0" smtClean="0"/>
                        <a:t>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        39.6%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33463" algn="r"/>
                        </a:tabLst>
                        <a:defRPr/>
                      </a:pPr>
                      <a:r>
                        <a:rPr lang="en-US" sz="1500" dirty="0" smtClean="0"/>
                        <a:t>	(</a:t>
                      </a:r>
                      <a:r>
                        <a:rPr lang="en-US" sz="1500" u="dbl" baseline="0" dirty="0" smtClean="0"/>
                        <a:t>$    396,000</a:t>
                      </a:r>
                      <a:r>
                        <a:rPr lang="en-US" sz="1500" dirty="0" smtClean="0"/>
                        <a:t>)</a:t>
                      </a:r>
                    </a:p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500" u="db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           (0)</a:t>
                      </a:r>
                      <a:endParaRPr lang="en-US" sz="1500" u="dbl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39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9600" cy="6096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Types of Structures and Entities</a:t>
            </a:r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8382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Sole Proprietorships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Co-Ownership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Partnerships: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General Partnerships (“GPs”) and Joint Ventures (“JVs”)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Limited Partnerships (“LPs”)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Limited Liability Companies (“LLCs”)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Corporations: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 Corporations (“C Corp”) – Double taxation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 Corporations (“S Corp”)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96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8" y="304800"/>
            <a:ext cx="8372062" cy="8382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Built-In Gain and Loss Rules</a:t>
            </a:r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67138" y="1143000"/>
            <a:ext cx="8219662" cy="5181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u="sng" dirty="0" smtClean="0"/>
              <a:t>Partnerships and LLCs Taxed as Partnerships</a:t>
            </a:r>
            <a:r>
              <a:rPr lang="en-US" dirty="0" smtClean="0"/>
              <a:t>:  </a:t>
            </a:r>
            <a:r>
              <a:rPr lang="en-US" sz="2200" dirty="0" smtClean="0"/>
              <a:t>Built-in </a:t>
            </a:r>
            <a:r>
              <a:rPr lang="en-US" sz="2200" dirty="0"/>
              <a:t>gains/losses in property contributed to partnership are allocated to contributing partner (IRC §704(c))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b="1" u="sng" dirty="0" smtClean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u="sng" dirty="0" smtClean="0"/>
              <a:t>S </a:t>
            </a:r>
            <a:r>
              <a:rPr lang="en-US" b="1" u="sng" dirty="0"/>
              <a:t>Corps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sz="2200" dirty="0" smtClean="0"/>
              <a:t>Sale </a:t>
            </a:r>
            <a:r>
              <a:rPr lang="en-US" sz="2200" dirty="0"/>
              <a:t>of assets during recognition period by S C</a:t>
            </a:r>
            <a:r>
              <a:rPr lang="en-US" sz="2200" dirty="0" smtClean="0"/>
              <a:t>orp </a:t>
            </a:r>
            <a:r>
              <a:rPr lang="en-US" sz="2200" dirty="0"/>
              <a:t>that used to be C </a:t>
            </a:r>
            <a:r>
              <a:rPr lang="en-US" sz="2200" dirty="0" smtClean="0"/>
              <a:t>Corp </a:t>
            </a:r>
            <a:r>
              <a:rPr lang="en-US" sz="2200" dirty="0"/>
              <a:t>is subject to built-in-gains tax.  Built-in gain tax can be eliminated if S </a:t>
            </a:r>
            <a:r>
              <a:rPr lang="en-US" sz="2200" dirty="0" smtClean="0"/>
              <a:t>Corp </a:t>
            </a:r>
            <a:r>
              <a:rPr lang="en-US" sz="2200" dirty="0"/>
              <a:t>sells appreciated assets originally acquired when it was a C Corp only after “recognition period” expires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 smtClean="0"/>
              <a:t>“Recognition Period</a:t>
            </a:r>
            <a:r>
              <a:rPr lang="en-US" sz="2200" dirty="0"/>
              <a:t>” is </a:t>
            </a:r>
            <a:r>
              <a:rPr lang="en-US" sz="2200" dirty="0" smtClean="0"/>
              <a:t>generally 10 </a:t>
            </a:r>
            <a:r>
              <a:rPr lang="en-US" sz="2200" dirty="0"/>
              <a:t>years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endParaRPr lang="en-US" sz="11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r>
              <a:rPr lang="en-US" sz="1400" dirty="0" smtClean="0"/>
              <a:t>	</a:t>
            </a:r>
            <a:endParaRPr lang="en-US" sz="1400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291548" y="1229139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291548" y="1143000"/>
            <a:ext cx="8229600" cy="4734339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700" dirty="0" smtClean="0"/>
          </a:p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spcAft>
                <a:spcPts val="1200"/>
              </a:spcAft>
              <a:buNone/>
            </a:pPr>
            <a:endParaRPr lang="en-US" sz="1700" dirty="0" smtClean="0"/>
          </a:p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1941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8" y="304800"/>
            <a:ext cx="805401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“General” Tax Comparisons</a:t>
            </a:r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67138" y="1143000"/>
            <a:ext cx="8219662" cy="51816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endParaRPr lang="en-US" sz="11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endParaRPr lang="en-US" sz="11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r>
              <a:rPr lang="en-US" sz="1400" dirty="0" smtClean="0"/>
              <a:t>	</a:t>
            </a:r>
            <a:endParaRPr lang="en-US" sz="1400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8113" y="924339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274982" y="944217"/>
            <a:ext cx="8246165" cy="4933122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551625"/>
              </p:ext>
            </p:extLst>
          </p:nvPr>
        </p:nvGraphicFramePr>
        <p:xfrm>
          <a:off x="685800" y="944215"/>
          <a:ext cx="7924800" cy="4542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743200"/>
                <a:gridCol w="2819400"/>
              </a:tblGrid>
              <a:tr h="5035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ITEM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PARTNERSHIPS (LLCs)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CORPORATIONS</a:t>
                      </a:r>
                      <a:endParaRPr lang="en-US" sz="16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Operating</a:t>
                      </a:r>
                      <a:r>
                        <a:rPr lang="en-US" sz="1400" baseline="0" dirty="0" smtClean="0"/>
                        <a:t> Profits (Income)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Partnerships</a:t>
                      </a:r>
                      <a:r>
                        <a:rPr lang="en-US" sz="1400" baseline="0" dirty="0" smtClean="0"/>
                        <a:t> are not taxed as separate entities.  Partnership income and losses flow “directly” to the partners’ (individual) tax returns.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C Corps</a:t>
                      </a:r>
                      <a:r>
                        <a:rPr lang="en-US" sz="1400" dirty="0" smtClean="0"/>
                        <a:t> are taxed as separate</a:t>
                      </a:r>
                      <a:r>
                        <a:rPr lang="en-US" sz="1400" baseline="0" dirty="0" smtClean="0"/>
                        <a:t> legal entities.  Shareholders are taxed on dividends paid and distributions made by the corporation. </a:t>
                      </a:r>
                    </a:p>
                    <a:p>
                      <a:r>
                        <a:rPr lang="en-US" sz="1400" u="sng" baseline="0" dirty="0" smtClean="0"/>
                        <a:t>S Corps</a:t>
                      </a:r>
                      <a:r>
                        <a:rPr lang="en-US" sz="1400" baseline="0" dirty="0" smtClean="0"/>
                        <a:t> are not taxed as separate legal entities.  S Corp income and losses flow directly to the shareholders’ tax returns.</a:t>
                      </a:r>
                      <a:endParaRPr lang="en-US" sz="14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Losses Deductible by Owners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Yes, in that amount equal to the sum of</a:t>
                      </a:r>
                      <a:r>
                        <a:rPr lang="en-US" sz="1400" baseline="0" dirty="0" smtClean="0"/>
                        <a:t> the amount invested plus a prorated share of partnership liabilities (i.e., the partner’s outside (“at risk”) basis).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C Corps</a:t>
                      </a:r>
                      <a:r>
                        <a:rPr lang="en-US" sz="1400" dirty="0" smtClean="0"/>
                        <a:t> – no.</a:t>
                      </a:r>
                    </a:p>
                    <a:p>
                      <a:r>
                        <a:rPr lang="en-US" sz="1400" u="sng" dirty="0" smtClean="0"/>
                        <a:t>S Corps</a:t>
                      </a:r>
                      <a:r>
                        <a:rPr lang="en-US" sz="1400" u="none" baseline="0" dirty="0" smtClean="0"/>
                        <a:t> – limited to sum of the amount invested and the amount loaned (directly) to the corporation.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Subject to Passive</a:t>
                      </a:r>
                      <a:r>
                        <a:rPr lang="en-US" sz="1400" baseline="0" dirty="0" smtClean="0"/>
                        <a:t> Activity Loss Rules (IRC §469)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C Corps</a:t>
                      </a:r>
                      <a:r>
                        <a:rPr lang="en-US" sz="1400" dirty="0" smtClean="0"/>
                        <a:t> – generally no.</a:t>
                      </a:r>
                    </a:p>
                    <a:p>
                      <a:r>
                        <a:rPr lang="en-US" sz="1400" u="sng" dirty="0" smtClean="0"/>
                        <a:t>S Corps</a:t>
                      </a:r>
                      <a:r>
                        <a:rPr lang="en-US" sz="1400" dirty="0" smtClean="0"/>
                        <a:t> – limited.</a:t>
                      </a:r>
                      <a:endParaRPr lang="en-US" sz="1400" dirty="0"/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Special Allocations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Possible, if they have substantial economic effect.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63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8" y="304800"/>
            <a:ext cx="805401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1200"/>
              </a:spcAft>
            </a:pPr>
            <a:r>
              <a:rPr lang="en-US" b="1" u="sng" dirty="0" smtClean="0"/>
              <a:t>“General” Tax Comparisons </a:t>
            </a:r>
            <a:r>
              <a:rPr lang="en-US" sz="1800" u="sng" dirty="0" smtClean="0"/>
              <a:t>(Cont’d.)</a:t>
            </a:r>
            <a:endParaRPr lang="en-US" sz="1800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67138" y="1143000"/>
            <a:ext cx="8219662" cy="51816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endParaRPr lang="en-US" sz="11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endParaRPr lang="en-US" sz="11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r>
              <a:rPr lang="en-US" sz="1400" dirty="0" smtClean="0"/>
              <a:t>	</a:t>
            </a:r>
            <a:endParaRPr lang="en-US" sz="1400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8113" y="924339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274982" y="944217"/>
            <a:ext cx="8246165" cy="4933122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02379"/>
              </p:ext>
            </p:extLst>
          </p:nvPr>
        </p:nvGraphicFramePr>
        <p:xfrm>
          <a:off x="614569" y="1143000"/>
          <a:ext cx="7924800" cy="3566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743200"/>
                <a:gridCol w="2819400"/>
              </a:tblGrid>
              <a:tr h="5035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ITEM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PARTNERSHIPS (LLCs)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CORPORATIONS</a:t>
                      </a:r>
                      <a:endParaRPr lang="en-US" sz="16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Fiscal Year (IRC §§444, 7579 and 280H)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May end up to 3 months earlier than years of principal partners.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C Corps</a:t>
                      </a:r>
                      <a:r>
                        <a:rPr lang="en-US" sz="1400" u="none" dirty="0" smtClean="0"/>
                        <a:t> – any fiscal year.</a:t>
                      </a:r>
                    </a:p>
                    <a:p>
                      <a:r>
                        <a:rPr lang="en-US" sz="1400" u="sng" dirty="0" smtClean="0"/>
                        <a:t>S Corps</a:t>
                      </a:r>
                      <a:r>
                        <a:rPr lang="en-US" sz="1400" u="none" dirty="0" smtClean="0"/>
                        <a:t> – may end up to 3</a:t>
                      </a:r>
                      <a:r>
                        <a:rPr lang="en-US" sz="1400" u="none" baseline="0" dirty="0" smtClean="0"/>
                        <a:t> months earlier than year of principal stockholders.</a:t>
                      </a:r>
                      <a:endParaRPr lang="en-US" sz="1400" u="none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Tax-Free Fringe</a:t>
                      </a:r>
                      <a:r>
                        <a:rPr lang="en-US" sz="1400" baseline="0" dirty="0" smtClean="0"/>
                        <a:t> Benefits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Limited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C Corps</a:t>
                      </a:r>
                      <a:r>
                        <a:rPr lang="en-US" sz="1400" dirty="0" smtClean="0"/>
                        <a:t> – all</a:t>
                      </a:r>
                      <a:r>
                        <a:rPr lang="en-US" sz="1400" baseline="0" dirty="0" smtClean="0"/>
                        <a:t> permitted by law.</a:t>
                      </a:r>
                      <a:endParaRPr lang="en-US" sz="1400" dirty="0" smtClean="0"/>
                    </a:p>
                    <a:p>
                      <a:r>
                        <a:rPr lang="en-US" sz="1400" u="sng" dirty="0" smtClean="0"/>
                        <a:t>S Corps</a:t>
                      </a:r>
                      <a:r>
                        <a:rPr lang="en-US" sz="1400" u="none" baseline="0" dirty="0" smtClean="0"/>
                        <a:t> – limited.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Tax-Free Merger (IRC §368)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No, but LLCs can.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C Corps</a:t>
                      </a:r>
                      <a:r>
                        <a:rPr lang="en-US" sz="1400" dirty="0" smtClean="0"/>
                        <a:t> – yes.</a:t>
                      </a:r>
                    </a:p>
                    <a:p>
                      <a:r>
                        <a:rPr lang="en-US" sz="1400" u="sng" dirty="0" smtClean="0"/>
                        <a:t>S Corps</a:t>
                      </a:r>
                      <a:r>
                        <a:rPr lang="en-US" sz="1400" dirty="0" smtClean="0"/>
                        <a:t> – yes.</a:t>
                      </a:r>
                      <a:endParaRPr lang="en-US" sz="1400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Accumulated Earnings</a:t>
                      </a:r>
                      <a:r>
                        <a:rPr lang="en-US" sz="1400" baseline="0" dirty="0" smtClean="0"/>
                        <a:t> Tax (IRC </a:t>
                      </a:r>
                      <a:r>
                        <a:rPr lang="en-US" sz="1400" dirty="0" smtClean="0"/>
                        <a:t>§531)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C Corps</a:t>
                      </a:r>
                      <a:r>
                        <a:rPr lang="en-US" sz="1400" dirty="0" smtClean="0"/>
                        <a:t> – yes.</a:t>
                      </a:r>
                    </a:p>
                    <a:p>
                      <a:r>
                        <a:rPr lang="en-US" sz="1400" u="sng" dirty="0" smtClean="0"/>
                        <a:t>S Corps</a:t>
                      </a:r>
                      <a:r>
                        <a:rPr lang="en-US" sz="1400" dirty="0" smtClean="0"/>
                        <a:t> – no.</a:t>
                      </a:r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Personal</a:t>
                      </a:r>
                      <a:r>
                        <a:rPr lang="en-US" sz="1400" baseline="0" dirty="0" smtClean="0"/>
                        <a:t> Holding Company Tax (IRC </a:t>
                      </a:r>
                      <a:r>
                        <a:rPr lang="en-US" sz="1400" dirty="0" smtClean="0"/>
                        <a:t>§541)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/>
                        <a:t>C Corps</a:t>
                      </a:r>
                      <a:r>
                        <a:rPr lang="en-US" sz="1400" dirty="0" smtClean="0"/>
                        <a:t> – yes.</a:t>
                      </a:r>
                    </a:p>
                    <a:p>
                      <a:r>
                        <a:rPr lang="en-US" sz="1400" u="sng" dirty="0" smtClean="0"/>
                        <a:t>S Corps</a:t>
                      </a:r>
                      <a:r>
                        <a:rPr lang="en-US" sz="1400" dirty="0" smtClean="0"/>
                        <a:t> – no.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01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8" y="304800"/>
            <a:ext cx="805401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b="1" u="sng" dirty="0" smtClean="0"/>
              <a:t>Federal vs. California Tax Comparisons</a:t>
            </a:r>
            <a:endParaRPr lang="en-US" sz="3000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67138" y="1143000"/>
            <a:ext cx="8219662" cy="51816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1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endParaRPr lang="en-US" sz="11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r>
              <a:rPr lang="en-US" sz="1400" dirty="0" smtClean="0"/>
              <a:t>	</a:t>
            </a:r>
            <a:endParaRPr lang="en-US" sz="1400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8113" y="924339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274982" y="944217"/>
            <a:ext cx="8246165" cy="4933122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200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076014"/>
              </p:ext>
            </p:extLst>
          </p:nvPr>
        </p:nvGraphicFramePr>
        <p:xfrm>
          <a:off x="385104" y="1295400"/>
          <a:ext cx="8218078" cy="36271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67496"/>
                <a:gridCol w="3276600"/>
                <a:gridCol w="3573982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FEDERAL TAX</a:t>
                      </a:r>
                      <a:endParaRPr lang="en-US" sz="16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CALIFORNIA TAX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Partnerships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100% taxed to </a:t>
                      </a:r>
                      <a:r>
                        <a:rPr lang="en-US" sz="1600" dirty="0" smtClean="0">
                          <a:effectLst/>
                        </a:rPr>
                        <a:t>owner (no entity tax)</a:t>
                      </a:r>
                      <a:endParaRPr lang="en-US" sz="16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en-US" sz="1600" dirty="0">
                          <a:effectLst/>
                        </a:rPr>
                        <a:t>(a)	100% taxed to owner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en-US" sz="1600" dirty="0">
                          <a:effectLst/>
                        </a:rPr>
                        <a:t>(b)	$800 annual fee for </a:t>
                      </a:r>
                      <a:r>
                        <a:rPr lang="en-US" sz="1600" dirty="0" smtClean="0">
                          <a:effectLst/>
                        </a:rPr>
                        <a:t>LPs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LLCs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100% taxed to </a:t>
                      </a:r>
                      <a:r>
                        <a:rPr lang="en-US" sz="1600" dirty="0" smtClean="0">
                          <a:effectLst/>
                        </a:rPr>
                        <a:t>owner (no entity tax)</a:t>
                      </a:r>
                      <a:endParaRPr lang="en-US" sz="16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en-US" sz="1600" dirty="0">
                          <a:effectLst/>
                        </a:rPr>
                        <a:t>(a)	100% taxed to owner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en-US" sz="1600" dirty="0">
                          <a:effectLst/>
                        </a:rPr>
                        <a:t>(b)	$800 annual fee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en-US" sz="1600" dirty="0">
                          <a:effectLst/>
                        </a:rPr>
                        <a:t>(c)	Gross </a:t>
                      </a:r>
                      <a:r>
                        <a:rPr lang="en-US" sz="1600" dirty="0" smtClean="0">
                          <a:effectLst/>
                        </a:rPr>
                        <a:t>receipts </a:t>
                      </a:r>
                      <a:r>
                        <a:rPr lang="en-US" sz="1600" dirty="0">
                          <a:effectLst/>
                        </a:rPr>
                        <a:t>tax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 Corps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en-US" sz="1600" dirty="0">
                          <a:effectLst/>
                        </a:rPr>
                        <a:t>(a)	Usually 100% taxed to owner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en-US" sz="1600" dirty="0">
                          <a:effectLst/>
                        </a:rPr>
                        <a:t>(b)	Possible built-in gain tax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en-US" sz="1600" dirty="0">
                          <a:effectLst/>
                        </a:rPr>
                        <a:t>(c)	Possible passive activity loss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en-US" sz="1600" dirty="0">
                          <a:effectLst/>
                        </a:rPr>
                        <a:t>	limitations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en-US" sz="1600" dirty="0">
                          <a:effectLst/>
                        </a:rPr>
                        <a:t>(a)	Usually 100% taxed to owner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en-US" sz="1600" dirty="0">
                          <a:effectLst/>
                        </a:rPr>
                        <a:t>(b)	Possible built-in gains tax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en-US" sz="1600" dirty="0">
                          <a:effectLst/>
                        </a:rPr>
                        <a:t>(c)	Possible passive activity loss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en-US" sz="1600" dirty="0">
                          <a:effectLst/>
                        </a:rPr>
                        <a:t>	limitations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en-US" sz="1600" dirty="0">
                          <a:effectLst/>
                        </a:rPr>
                        <a:t>(d)	$800 minimum tax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en-US" sz="1600" dirty="0">
                          <a:effectLst/>
                        </a:rPr>
                        <a:t>(e)	1.5% net income tax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 Corps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100% taxed to corporation</a:t>
                      </a:r>
                      <a:endParaRPr lang="en-US" sz="16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73025" marR="73025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100% taxed to corporation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64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8" y="304800"/>
            <a:ext cx="8054009" cy="990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 smtClean="0"/>
              <a:t>Comparison:  </a:t>
            </a:r>
          </a:p>
          <a:p>
            <a:pPr algn="ctr"/>
            <a:r>
              <a:rPr lang="en-US" sz="2400" b="1" u="sng" dirty="0" smtClean="0"/>
              <a:t>LLC Gross Receipts Tax vs. S Corp Tax</a:t>
            </a:r>
          </a:p>
          <a:p>
            <a:pPr algn="ctr"/>
            <a:r>
              <a:rPr lang="en-US" sz="1400" b="1" i="1" dirty="0" smtClean="0"/>
              <a:t>Assume a 20% Net Profit Margin</a:t>
            </a:r>
          </a:p>
          <a:p>
            <a:pPr algn="ctr"/>
            <a:endParaRPr lang="en-US" sz="2400" i="1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67138" y="1143000"/>
            <a:ext cx="8219662" cy="51816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1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endParaRPr lang="en-US" sz="11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r>
              <a:rPr lang="en-US" sz="1400" dirty="0" smtClean="0"/>
              <a:t>	</a:t>
            </a:r>
            <a:endParaRPr lang="en-US" sz="1400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8113" y="924339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274982" y="944217"/>
            <a:ext cx="8246165" cy="4933122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200" dirty="0"/>
          </a:p>
        </p:txBody>
      </p:sp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4232944"/>
              </p:ext>
            </p:extLst>
          </p:nvPr>
        </p:nvGraphicFramePr>
        <p:xfrm>
          <a:off x="930965" y="1624901"/>
          <a:ext cx="6934198" cy="30478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7786"/>
                <a:gridCol w="1693063"/>
                <a:gridCol w="1619452"/>
                <a:gridCol w="1913897"/>
              </a:tblGrid>
              <a:tr h="4324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Net Income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Gross Sales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LLC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Gross </a:t>
                      </a:r>
                      <a:r>
                        <a:rPr lang="en-US" sz="1800" dirty="0">
                          <a:effectLst/>
                        </a:rPr>
                        <a:t>Receipts </a:t>
                      </a:r>
                      <a:r>
                        <a:rPr lang="en-US" sz="1800" dirty="0" smtClean="0">
                          <a:effectLst/>
                        </a:rPr>
                        <a:t>Tax*</a:t>
                      </a:r>
                      <a:endParaRPr lang="en-US" sz="1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 Corp Tax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45195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371600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</a:t>
                      </a:r>
                      <a:r>
                        <a:rPr lang="en-US" sz="1800" dirty="0">
                          <a:effectLst/>
                        </a:rPr>
                        <a:t>40,000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371600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</a:t>
                      </a:r>
                      <a:r>
                        <a:rPr lang="en-US" sz="1800" dirty="0">
                          <a:effectLst/>
                        </a:rPr>
                        <a:t>200,000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262063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431925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$800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08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371600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$70,000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371600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</a:t>
                      </a:r>
                      <a:r>
                        <a:rPr lang="en-US" sz="1800" dirty="0">
                          <a:effectLst/>
                        </a:rPr>
                        <a:t>350,000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262063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</a:t>
                      </a:r>
                      <a:r>
                        <a:rPr lang="en-US" sz="1800" dirty="0">
                          <a:effectLst/>
                        </a:rPr>
                        <a:t>900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431925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$1,050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08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371600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</a:t>
                      </a:r>
                      <a:r>
                        <a:rPr lang="en-US" sz="1800" dirty="0">
                          <a:effectLst/>
                        </a:rPr>
                        <a:t>140,000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371600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</a:t>
                      </a:r>
                      <a:r>
                        <a:rPr lang="en-US" sz="1800" dirty="0">
                          <a:effectLst/>
                        </a:rPr>
                        <a:t>700,000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262063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</a:t>
                      </a:r>
                      <a:r>
                        <a:rPr lang="en-US" sz="1800" dirty="0">
                          <a:effectLst/>
                        </a:rPr>
                        <a:t>2,500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431925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</a:t>
                      </a:r>
                      <a:r>
                        <a:rPr lang="en-US" sz="1800" dirty="0">
                          <a:effectLst/>
                        </a:rPr>
                        <a:t>2,100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08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371600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</a:t>
                      </a:r>
                      <a:r>
                        <a:rPr lang="en-US" sz="1800" dirty="0">
                          <a:effectLst/>
                        </a:rPr>
                        <a:t>400,000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371600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$2,000,000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262063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</a:t>
                      </a:r>
                      <a:r>
                        <a:rPr lang="en-US" sz="1800" dirty="0">
                          <a:effectLst/>
                        </a:rPr>
                        <a:t>6,000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431925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</a:t>
                      </a:r>
                      <a:r>
                        <a:rPr lang="en-US" sz="1800" dirty="0">
                          <a:effectLst/>
                        </a:rPr>
                        <a:t>6,000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85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371600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</a:t>
                      </a:r>
                      <a:r>
                        <a:rPr lang="en-US" sz="1800" dirty="0">
                          <a:effectLst/>
                        </a:rPr>
                        <a:t>1,200,000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371600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</a:t>
                      </a:r>
                      <a:r>
                        <a:rPr lang="en-US" sz="1800" dirty="0">
                          <a:effectLst/>
                        </a:rPr>
                        <a:t>6,000,000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262063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</a:t>
                      </a:r>
                      <a:r>
                        <a:rPr lang="en-US" sz="1800" dirty="0">
                          <a:effectLst/>
                        </a:rPr>
                        <a:t>11,790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  <a:tabLst>
                          <a:tab pos="1431925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	$</a:t>
                      </a:r>
                      <a:r>
                        <a:rPr lang="en-US" sz="1800" dirty="0">
                          <a:effectLst/>
                        </a:rPr>
                        <a:t>18,000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65142" y="5287899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*These </a:t>
            </a:r>
            <a:r>
              <a:rPr lang="en-US" dirty="0"/>
              <a:t>numbers </a:t>
            </a:r>
            <a:r>
              <a:rPr lang="en-US" dirty="0" smtClean="0"/>
              <a:t>do </a:t>
            </a:r>
            <a:r>
              <a:rPr lang="en-US" u="sng" dirty="0"/>
              <a:t>not</a:t>
            </a:r>
            <a:r>
              <a:rPr lang="en-US" dirty="0"/>
              <a:t> include the $800 annual </a:t>
            </a:r>
            <a:r>
              <a:rPr lang="en-US" dirty="0" smtClean="0"/>
              <a:t>“minimum” </a:t>
            </a:r>
            <a:r>
              <a:rPr lang="en-US" dirty="0"/>
              <a:t>tax for LLCs</a:t>
            </a:r>
          </a:p>
        </p:txBody>
      </p:sp>
    </p:spTree>
    <p:extLst>
      <p:ext uri="{BB962C8B-B14F-4D97-AF65-F5344CB8AC3E}">
        <p14:creationId xmlns:p14="http://schemas.microsoft.com/office/powerpoint/2010/main" val="64739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8" y="304800"/>
            <a:ext cx="805401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Payroll Tax Issues/Differences</a:t>
            </a:r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67138" y="1143000"/>
            <a:ext cx="8219662" cy="51816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endParaRPr lang="en-US" sz="11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endParaRPr lang="en-US" sz="11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  <a:tabLst>
                <a:tab pos="457200" algn="l"/>
                <a:tab pos="2743200" algn="r"/>
              </a:tabLst>
            </a:pPr>
            <a:r>
              <a:rPr lang="en-US" sz="1400" dirty="0" smtClean="0"/>
              <a:t>	</a:t>
            </a:r>
            <a:endParaRPr lang="en-US" sz="1400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8113" y="924339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b="1" u="sng" dirty="0" smtClean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274982" y="944217"/>
            <a:ext cx="8246165" cy="4933122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1800" b="1" u="sng" dirty="0"/>
              <a:t>S Corps:</a:t>
            </a:r>
            <a:r>
              <a:rPr lang="en-US" sz="1800" b="1" dirty="0"/>
              <a:t> </a:t>
            </a:r>
            <a:r>
              <a:rPr lang="en-US" sz="1800" b="1" dirty="0" smtClean="0"/>
              <a:t> </a:t>
            </a:r>
            <a:r>
              <a:rPr lang="en-US" sz="1800" dirty="0" smtClean="0"/>
              <a:t>Reasonable </a:t>
            </a:r>
            <a:r>
              <a:rPr lang="en-US" sz="1800" dirty="0"/>
              <a:t>salary paid to employee-owner is subject to employment taxes (Rev. Rul. 59-221)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Dividends in lieu of compensation treated as wages and subject to withholding  (Rev. Rul. 74-44)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u="sng" dirty="0"/>
              <a:t>C Corps</a:t>
            </a:r>
            <a:r>
              <a:rPr lang="en-US" sz="1800" b="1" dirty="0"/>
              <a:t>:</a:t>
            </a:r>
            <a:r>
              <a:rPr lang="en-US" sz="1800" dirty="0"/>
              <a:t> </a:t>
            </a:r>
            <a:r>
              <a:rPr lang="en-US" sz="1800" dirty="0" smtClean="0"/>
              <a:t>Must </a:t>
            </a:r>
            <a:r>
              <a:rPr lang="en-US" sz="1800" dirty="0"/>
              <a:t>withhold payroll taxes from all employees’ salaries. C C</a:t>
            </a:r>
            <a:r>
              <a:rPr lang="en-US" sz="1800" dirty="0" smtClean="0"/>
              <a:t>orp </a:t>
            </a:r>
            <a:r>
              <a:rPr lang="en-US" sz="1800" dirty="0"/>
              <a:t>will then match amounts withheld (only this “matching” portion of the FICA taxes forwarded to the IRS is deductible by the </a:t>
            </a:r>
            <a:r>
              <a:rPr lang="en-US" sz="1800" dirty="0" smtClean="0"/>
              <a:t>C Corp).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Any shareholder who works for </a:t>
            </a:r>
            <a:r>
              <a:rPr lang="en-US" sz="1600" dirty="0" smtClean="0"/>
              <a:t>a C Corp is treated the same </a:t>
            </a:r>
            <a:r>
              <a:rPr lang="en-US" sz="1600" dirty="0"/>
              <a:t>as other employees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 smtClean="0"/>
              <a:t>No </a:t>
            </a:r>
            <a:r>
              <a:rPr lang="en-US" sz="1600" dirty="0"/>
              <a:t>self-employment tax issues.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u="sng" dirty="0"/>
              <a:t>Partnerships</a:t>
            </a:r>
            <a:r>
              <a:rPr lang="en-US" sz="1800" dirty="0"/>
              <a:t>: </a:t>
            </a:r>
            <a:r>
              <a:rPr lang="en-US" sz="1800" dirty="0" smtClean="0"/>
              <a:t> Partners </a:t>
            </a:r>
            <a:r>
              <a:rPr lang="en-US" sz="1800" dirty="0"/>
              <a:t>must pay self-employment taxes on their share of the ordinary income of the partnership and </a:t>
            </a:r>
            <a:r>
              <a:rPr lang="en-US" sz="1800" dirty="0" smtClean="0"/>
              <a:t>any/all guaranteed payments </a:t>
            </a:r>
            <a:r>
              <a:rPr lang="en-US" sz="1800" dirty="0"/>
              <a:t>received (IRC §1402(a))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Limited partners not required to pay self-employment tax on their share of ordinary income except for </a:t>
            </a:r>
            <a:r>
              <a:rPr lang="en-US" sz="1600" dirty="0" smtClean="0"/>
              <a:t>guaranteed </a:t>
            </a:r>
            <a:r>
              <a:rPr lang="en-US" sz="1600" dirty="0"/>
              <a:t>payments received for services (IRC §1402(a)(13))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400" dirty="0"/>
              <a:t>But</a:t>
            </a:r>
            <a:r>
              <a:rPr lang="en-US" sz="1400" i="1" dirty="0"/>
              <a:t> see</a:t>
            </a:r>
            <a:r>
              <a:rPr lang="en-US" sz="1400" dirty="0"/>
              <a:t> </a:t>
            </a:r>
            <a:r>
              <a:rPr lang="en-US" sz="1400" i="1" dirty="0"/>
              <a:t>Renkemeyer, Campbell &amp; Weaver, LLP v. Commissioner</a:t>
            </a:r>
            <a:r>
              <a:rPr lang="en-US" sz="1400" dirty="0"/>
              <a:t>, 136 T.C. 137 (2011); </a:t>
            </a:r>
            <a:r>
              <a:rPr lang="en-US" sz="1400" i="1" dirty="0"/>
              <a:t>See also Howell v. Commissioner</a:t>
            </a:r>
            <a:r>
              <a:rPr lang="en-US" sz="1400" dirty="0"/>
              <a:t>, T.C. Memo 2012-303.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400" dirty="0"/>
              <a:t>Prop. Regs. §1.1402(a)-2(h)(5)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4837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96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Double Taxation </a:t>
            </a:r>
            <a:r>
              <a:rPr lang="en-US" sz="1800" u="sng" dirty="0" smtClean="0"/>
              <a:t>(Example)</a:t>
            </a:r>
            <a:endParaRPr lang="en-US" sz="1800" u="sng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226423"/>
              </p:ext>
            </p:extLst>
          </p:nvPr>
        </p:nvGraphicFramePr>
        <p:xfrm>
          <a:off x="762000" y="1056861"/>
          <a:ext cx="7768355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" name="Document" r:id="rId4" imgW="6096120" imgH="3050249" progId="Word.Document.12">
                  <p:embed/>
                </p:oleObj>
              </mc:Choice>
              <mc:Fallback>
                <p:oleObj name="Document" r:id="rId4" imgW="6096120" imgH="305024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0" y="1056861"/>
                        <a:ext cx="7768355" cy="388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257800"/>
            <a:ext cx="69720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Note</a:t>
            </a:r>
            <a:r>
              <a:rPr lang="en-US" sz="1400" dirty="0" smtClean="0"/>
              <a:t>:  C Corp income is only taxed to the owner in this fashion if it is paid out as a dividend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8287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8" y="304800"/>
            <a:ext cx="8295861" cy="8382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 smtClean="0"/>
              <a:t>Co-Ownership</a:t>
            </a:r>
          </a:p>
          <a:p>
            <a:pPr algn="ctr"/>
            <a:r>
              <a:rPr lang="en-US" sz="2400" b="1" u="sng" dirty="0" smtClean="0"/>
              <a:t>(Tenancies-in-Common and the Like)</a:t>
            </a:r>
            <a:endParaRPr lang="en-US" sz="2400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219200"/>
            <a:ext cx="8686800" cy="52578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/>
              <a:buNone/>
            </a:pPr>
            <a:endParaRPr lang="en-US" sz="2100" b="1" u="sng" dirty="0" smtClean="0"/>
          </a:p>
          <a:p>
            <a:pPr marL="0" indent="0">
              <a:buFont typeface="Wingdings 3"/>
              <a:buNone/>
            </a:pPr>
            <a:r>
              <a:rPr lang="en-US" sz="2100" b="1" u="sng" dirty="0" smtClean="0"/>
              <a:t>Liability Protection</a:t>
            </a:r>
            <a:r>
              <a:rPr lang="en-US" sz="2100" b="1" dirty="0" smtClean="0"/>
              <a:t>:  </a:t>
            </a:r>
            <a:r>
              <a:rPr lang="en-US" sz="2000" dirty="0" smtClean="0"/>
              <a:t>No liability protection.</a:t>
            </a:r>
            <a:endParaRPr lang="en-US" sz="2100" b="1" u="sng" dirty="0" smtClean="0"/>
          </a:p>
          <a:p>
            <a:pPr marL="0" indent="0">
              <a:buFont typeface="Wingdings 3"/>
              <a:buNone/>
            </a:pPr>
            <a:endParaRPr lang="en-US" sz="2100" b="1" u="sng" dirty="0" smtClean="0"/>
          </a:p>
          <a:p>
            <a:pPr marL="0" indent="0">
              <a:buFont typeface="Wingdings 3"/>
              <a:buNone/>
            </a:pPr>
            <a:r>
              <a:rPr lang="en-US" sz="2100" b="1" u="sng" dirty="0" smtClean="0"/>
              <a:t>Tax Features</a:t>
            </a:r>
            <a:r>
              <a:rPr lang="en-US" sz="2100" b="1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u="sng" dirty="0" smtClean="0"/>
              <a:t>Separate Returns</a:t>
            </a:r>
            <a:r>
              <a:rPr lang="en-US" sz="2000" dirty="0" smtClean="0"/>
              <a:t>:   No “Co-Ownership” return.  Each co-tenant reports their own “pro rata” share of each item of income and expense.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u="sng" dirty="0" smtClean="0"/>
              <a:t>IRC §1031 Tax Exchanges</a:t>
            </a:r>
            <a:r>
              <a:rPr lang="en-US" sz="2000" dirty="0" smtClean="0"/>
              <a:t>:   for co-ownership (of real estate), co-owners can independently choose whether to enter into an IRC §1031 tax-deferred exchange upon sale.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u="sng" dirty="0" smtClean="0"/>
              <a:t>Possible Partnership Treatment:</a:t>
            </a:r>
            <a:r>
              <a:rPr lang="en-US" sz="2000" dirty="0" smtClean="0"/>
              <a:t>   Record title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conclusive for tax purposes.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u="sng" dirty="0" smtClean="0"/>
              <a:t>Election Out of Partnership Treatment</a:t>
            </a:r>
            <a:r>
              <a:rPr lang="en-US" sz="2000" dirty="0" smtClean="0"/>
              <a:t>:  IRC §761(a) provides for an election out of partnership treatment for certain narrow categories of activities (e.g., passive investments (</a:t>
            </a:r>
            <a:r>
              <a:rPr lang="en-US" sz="2000" u="sng" dirty="0" smtClean="0"/>
              <a:t>not</a:t>
            </a:r>
            <a:r>
              <a:rPr lang="en-US" sz="2000" dirty="0" smtClean="0"/>
              <a:t> involving an active trade or business)). </a:t>
            </a:r>
          </a:p>
          <a:p>
            <a:pPr lvl="3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7827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Partnerships (&amp; JVs)</a:t>
            </a:r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153400" cy="35052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800" b="1" u="sng" dirty="0"/>
              <a:t>Main </a:t>
            </a:r>
            <a:r>
              <a:rPr lang="en-US" sz="2800" b="1" u="sng" dirty="0" smtClean="0"/>
              <a:t>Feature:</a:t>
            </a:r>
            <a:r>
              <a:rPr lang="en-US" sz="2800" dirty="0" smtClean="0"/>
              <a:t>  </a:t>
            </a:r>
            <a:r>
              <a:rPr lang="en-US" sz="2000" dirty="0" smtClean="0"/>
              <a:t>Flexibility (with respect to allocations of income and expense items)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u="sng" dirty="0" smtClean="0"/>
              <a:t>Liability Protection</a:t>
            </a:r>
            <a:r>
              <a:rPr lang="en-US" sz="2200" b="1" dirty="0" smtClean="0"/>
              <a:t>:</a:t>
            </a:r>
          </a:p>
          <a:p>
            <a:pPr lvl="1" defTabSz="854075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2057400" algn="l"/>
              </a:tabLst>
            </a:pPr>
            <a:r>
              <a:rPr lang="en-US" sz="2200" u="sng" dirty="0"/>
              <a:t>GPs (&amp; JVs)</a:t>
            </a:r>
            <a:r>
              <a:rPr lang="en-US" sz="2200" dirty="0"/>
              <a:t>:	</a:t>
            </a:r>
            <a:r>
              <a:rPr lang="en-US" sz="2000" u="sng" dirty="0" smtClean="0"/>
              <a:t>No</a:t>
            </a:r>
            <a:r>
              <a:rPr lang="en-US" sz="2000" dirty="0" smtClean="0"/>
              <a:t> </a:t>
            </a:r>
            <a:r>
              <a:rPr lang="en-US" sz="2000" dirty="0"/>
              <a:t>liability protection.</a:t>
            </a:r>
            <a:endParaRPr lang="en-US" sz="2000" u="sng" dirty="0"/>
          </a:p>
          <a:p>
            <a:pPr lvl="1" defTabSz="854075"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2057400" algn="l"/>
              </a:tabLst>
            </a:pPr>
            <a:r>
              <a:rPr lang="en-US" sz="2200" u="sng" dirty="0"/>
              <a:t>LPs</a:t>
            </a:r>
            <a:r>
              <a:rPr lang="en-US" sz="2200" dirty="0"/>
              <a:t>:	</a:t>
            </a:r>
            <a:r>
              <a:rPr lang="en-US" sz="2000" dirty="0" smtClean="0"/>
              <a:t>Limited </a:t>
            </a:r>
            <a:r>
              <a:rPr lang="en-US" sz="2000" dirty="0"/>
              <a:t>partners can get liability </a:t>
            </a:r>
            <a:r>
              <a:rPr lang="en-US" sz="2000" dirty="0" smtClean="0"/>
              <a:t>protection by giving up 	“control”.</a:t>
            </a:r>
          </a:p>
          <a:p>
            <a:pPr marL="274320" lvl="1" indent="0" defTabSz="854075">
              <a:spcBef>
                <a:spcPts val="0"/>
              </a:spcBef>
              <a:buNone/>
              <a:tabLst>
                <a:tab pos="2057400" algn="l"/>
              </a:tabLst>
            </a:pPr>
            <a:r>
              <a:rPr lang="en-US" sz="2000" dirty="0" smtClean="0"/>
              <a:t>	General </a:t>
            </a:r>
            <a:r>
              <a:rPr lang="en-US" sz="2000" dirty="0"/>
              <a:t>partner(s) have “unlimited” </a:t>
            </a:r>
            <a:r>
              <a:rPr lang="en-US" sz="2000" dirty="0" smtClean="0"/>
              <a:t>liability exposure</a:t>
            </a:r>
            <a:r>
              <a:rPr lang="en-US" sz="2000" dirty="0"/>
              <a:t>.</a:t>
            </a:r>
          </a:p>
          <a:p>
            <a:pPr lvl="3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7992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Partnerships (&amp; JVs</a:t>
            </a:r>
            <a:r>
              <a:rPr lang="en-US" b="1" u="sng" dirty="0"/>
              <a:t>) </a:t>
            </a:r>
            <a:r>
              <a:rPr lang="en-US" sz="1800" u="sng" dirty="0"/>
              <a:t>(Cont’d.)</a:t>
            </a:r>
          </a:p>
          <a:p>
            <a:pPr algn="ctr"/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34009" y="9906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200" b="1" u="sng" dirty="0" smtClean="0"/>
              <a:t>Tax Treatment</a:t>
            </a:r>
            <a:r>
              <a:rPr lang="en-US" sz="2200" b="1" dirty="0" smtClean="0"/>
              <a:t>:</a:t>
            </a:r>
            <a:r>
              <a:rPr lang="en-US" sz="2200" dirty="0" smtClean="0"/>
              <a:t>  </a:t>
            </a:r>
            <a:r>
              <a:rPr lang="en-US" sz="2000" dirty="0"/>
              <a:t>GPs </a:t>
            </a:r>
            <a:r>
              <a:rPr lang="en-US" sz="2000" dirty="0" smtClean="0"/>
              <a:t>(JVs) and LPs are all </a:t>
            </a:r>
            <a:r>
              <a:rPr lang="en-US" sz="2000" b="1" dirty="0" smtClean="0"/>
              <a:t>“pass-</a:t>
            </a:r>
            <a:r>
              <a:rPr lang="en-US" sz="2000" b="1" dirty="0" err="1" smtClean="0"/>
              <a:t>throughs</a:t>
            </a:r>
            <a:r>
              <a:rPr lang="en-US" sz="2000" b="1" dirty="0" smtClean="0"/>
              <a:t>” </a:t>
            </a:r>
            <a:r>
              <a:rPr lang="en-US" sz="2000" dirty="0" smtClean="0"/>
              <a:t> </a:t>
            </a:r>
            <a:endParaRPr lang="en-US" sz="20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u="sng" dirty="0"/>
              <a:t>Contributions</a:t>
            </a:r>
            <a:r>
              <a:rPr lang="en-US" sz="2000" dirty="0"/>
              <a:t>:  generally, no recognition of gain on capital contributions (IRC §721), but difference between FMV and basis of property contributed must be taken into account (IRC §704(c))  </a:t>
            </a:r>
            <a:endParaRPr lang="en-US" sz="2000" dirty="0" smtClean="0"/>
          </a:p>
          <a:p>
            <a:pPr marL="274320" lvl="1" indent="0">
              <a:buNone/>
            </a:pPr>
            <a:endParaRPr lang="en-US" sz="2000" b="1" u="sng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u="sng" dirty="0" smtClean="0"/>
              <a:t>Partner’s </a:t>
            </a:r>
            <a:r>
              <a:rPr lang="en-US" sz="2000" b="1" u="sng" dirty="0"/>
              <a:t>(“outside”) Basis</a:t>
            </a:r>
            <a:r>
              <a:rPr lang="en-US" sz="2000" dirty="0"/>
              <a:t>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Cash and basis of property contributed (IRC §722)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“Assumption” of  partnership liabilities treated as a contribution of cash (IRC §752(a))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000" dirty="0"/>
              <a:t>Reduction of a partnership liabilities treated as distribution of cash (IRC §752(b)) which may trigger gain (IRC §733(1)) </a:t>
            </a:r>
            <a:endParaRPr lang="en-US" sz="2000" dirty="0" smtClean="0"/>
          </a:p>
          <a:p>
            <a:pPr marL="868680" lvl="3" indent="0">
              <a:buNone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u="sng" dirty="0"/>
              <a:t>Partnership Capital Accounts</a:t>
            </a:r>
            <a:r>
              <a:rPr lang="en-US" sz="2000" dirty="0"/>
              <a:t>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Allocations </a:t>
            </a:r>
            <a:r>
              <a:rPr lang="en-US" dirty="0" smtClean="0"/>
              <a:t>of income and expense must </a:t>
            </a:r>
            <a:r>
              <a:rPr lang="en-US" dirty="0"/>
              <a:t>have “substantial economic effect”</a:t>
            </a:r>
          </a:p>
          <a:p>
            <a:pPr lvl="3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235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Partnerships (&amp; JVs) </a:t>
            </a:r>
            <a:r>
              <a:rPr lang="en-US" sz="1800" u="sng" dirty="0" smtClean="0"/>
              <a:t>(Cont’d.)</a:t>
            </a:r>
            <a:endParaRPr lang="en-US" sz="1800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34009" y="9906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200" b="1" u="sng" dirty="0" smtClean="0"/>
              <a:t>Operating </a:t>
            </a:r>
            <a:r>
              <a:rPr lang="en-US" sz="2200" b="1" u="sng" dirty="0"/>
              <a:t>Profits </a:t>
            </a:r>
            <a:r>
              <a:rPr lang="en-US" sz="2200" b="1" u="sng" dirty="0" smtClean="0"/>
              <a:t>(and Losses)</a:t>
            </a:r>
            <a:r>
              <a:rPr lang="en-US" sz="2200" b="1" dirty="0" smtClean="0"/>
              <a:t>:</a:t>
            </a:r>
            <a:r>
              <a:rPr lang="en-US" sz="2200" dirty="0" smtClean="0"/>
              <a:t>  Passed through/</a:t>
            </a:r>
            <a:r>
              <a:rPr lang="en-US" sz="2200" b="1" dirty="0" smtClean="0"/>
              <a:t>taxed to </a:t>
            </a:r>
            <a:r>
              <a:rPr lang="en-US" sz="2200" b="1" dirty="0"/>
              <a:t>the owners, regardless of whether any cash is distributed</a:t>
            </a:r>
            <a:r>
              <a:rPr lang="en-US" sz="2200" b="1" dirty="0" smtClean="0"/>
              <a:t>.</a:t>
            </a:r>
          </a:p>
          <a:p>
            <a:pPr marL="0" indent="0">
              <a:buNone/>
            </a:pPr>
            <a:r>
              <a:rPr lang="en-US" sz="2200" dirty="0" smtClean="0"/>
              <a:t> 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u="sng" dirty="0" smtClean="0"/>
              <a:t>Distributions</a:t>
            </a:r>
            <a:r>
              <a:rPr lang="en-US" sz="2200" b="1" dirty="0" smtClean="0"/>
              <a:t>:</a:t>
            </a:r>
            <a:r>
              <a:rPr lang="en-US" sz="2200" dirty="0" smtClean="0"/>
              <a:t>  G</a:t>
            </a:r>
            <a:r>
              <a:rPr lang="en-US" sz="2000" dirty="0" smtClean="0"/>
              <a:t>enerally “tax free” to the extent of basis, then (if the partner does not have any “outside” basis):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If cash or marketable entities, gain;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If property, no gain or loss (the basis of the asset distributed is adjusted (to zero) so gain or loss would be recognized when it is disposed of by the partner).</a:t>
            </a:r>
          </a:p>
        </p:txBody>
      </p:sp>
    </p:spTree>
    <p:extLst>
      <p:ext uri="{BB962C8B-B14F-4D97-AF65-F5344CB8AC3E}">
        <p14:creationId xmlns:p14="http://schemas.microsoft.com/office/powerpoint/2010/main" val="64617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47800" y="6356350"/>
            <a:ext cx="6705600" cy="365760"/>
          </a:xfrm>
        </p:spPr>
        <p:txBody>
          <a:bodyPr/>
          <a:lstStyle/>
          <a:p>
            <a:r>
              <a:rPr lang="en-US" dirty="0" smtClean="0"/>
              <a:t>The State Bar of California 87th Annual Meeting,  September 11-14,  2014,  San Diego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7D92B-98B7-42CA-B0E1-7F1C0A71ADE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139" y="304800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LLCs</a:t>
            </a:r>
            <a:endParaRPr lang="en-US" b="1" u="sng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143000"/>
            <a:ext cx="8229600" cy="53187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04800" y="1066800"/>
            <a:ext cx="83820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000" b="1" u="sng" dirty="0"/>
              <a:t>Main Features:</a:t>
            </a:r>
            <a:r>
              <a:rPr lang="en-US" sz="2000" b="1" dirty="0"/>
              <a:t>  </a:t>
            </a:r>
            <a:r>
              <a:rPr lang="en-US" sz="1800" dirty="0"/>
              <a:t>Flexibility and liability </a:t>
            </a:r>
            <a:r>
              <a:rPr lang="en-US" sz="1800" dirty="0" smtClean="0"/>
              <a:t>protection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dirty="0" smtClean="0"/>
              <a:t>Restricted Use:  </a:t>
            </a:r>
            <a:r>
              <a:rPr lang="en-US" sz="1800" dirty="0" smtClean="0"/>
              <a:t>In CA, LLCs are not permitted to engage in any professional business, or any insurance, banking or trust company business.</a:t>
            </a:r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u="sng" dirty="0" smtClean="0"/>
              <a:t>Liability Protection</a:t>
            </a:r>
            <a:r>
              <a:rPr lang="en-US" sz="2000" u="sng" dirty="0" smtClean="0"/>
              <a:t>:</a:t>
            </a:r>
            <a:r>
              <a:rPr lang="en-US" sz="2000" dirty="0" smtClean="0"/>
              <a:t>   </a:t>
            </a:r>
            <a:r>
              <a:rPr lang="en-US" sz="1800" dirty="0" smtClean="0"/>
              <a:t>Members get </a:t>
            </a:r>
            <a:r>
              <a:rPr lang="en-US" sz="1800" dirty="0"/>
              <a:t>liability protection (the “corporate shield”).</a:t>
            </a:r>
            <a:endParaRPr lang="en-US" sz="1800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u="sng" dirty="0" smtClean="0"/>
              <a:t>Tax Treatment: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u="sng" dirty="0" smtClean="0"/>
              <a:t>Federal </a:t>
            </a:r>
            <a:r>
              <a:rPr lang="en-US" sz="2000" b="1" u="sng" dirty="0"/>
              <a:t>Tax Classification Issues</a:t>
            </a:r>
            <a:r>
              <a:rPr lang="en-US" sz="2000" u="sng" dirty="0"/>
              <a:t>:</a:t>
            </a:r>
            <a:r>
              <a:rPr lang="en-US" sz="2000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May elect to be treated as a </a:t>
            </a:r>
            <a:r>
              <a:rPr lang="en-US" sz="1800" dirty="0" smtClean="0"/>
              <a:t>corporation (form 8832).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Default Rules (absent an election to be taxed as a </a:t>
            </a:r>
            <a:r>
              <a:rPr lang="en-US" sz="1800" dirty="0" smtClean="0"/>
              <a:t>corporation):</a:t>
            </a:r>
            <a:endParaRPr lang="en-US" sz="1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/>
              <a:t>Multiple Member LLCs:  deemed partnerships for tax purposes.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/>
              <a:t>Single Member LCCs (including husband/wife owners):  treated as </a:t>
            </a:r>
            <a:r>
              <a:rPr lang="en-US" sz="1800" dirty="0" smtClean="0"/>
              <a:t>disregarded entities </a:t>
            </a:r>
            <a:r>
              <a:rPr lang="en-US" sz="1800" dirty="0"/>
              <a:t>for most tax purposes (Regs. §301.7701-3(b)(1))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u="sng" dirty="0"/>
              <a:t>California Tax and Fees</a:t>
            </a:r>
            <a:r>
              <a:rPr lang="en-US" sz="2000" u="sng" dirty="0"/>
              <a:t>:</a:t>
            </a:r>
            <a:r>
              <a:rPr lang="en-US" sz="2000" dirty="0"/>
              <a:t>  </a:t>
            </a:r>
            <a:r>
              <a:rPr lang="en-US" sz="1800" dirty="0"/>
              <a:t>$800/year minimum tax </a:t>
            </a:r>
            <a:r>
              <a:rPr lang="en-US" sz="1800" u="sng" dirty="0"/>
              <a:t>plus</a:t>
            </a:r>
            <a:r>
              <a:rPr lang="en-US" sz="1800" dirty="0"/>
              <a:t> additional annual fee based on </a:t>
            </a:r>
            <a:r>
              <a:rPr lang="en-US" sz="1800" dirty="0" smtClean="0"/>
              <a:t>income (“Gross Receipts” Tax)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The $800/year minimum tax must also be paid by LPs</a:t>
            </a:r>
          </a:p>
        </p:txBody>
      </p:sp>
    </p:spTree>
    <p:extLst>
      <p:ext uri="{BB962C8B-B14F-4D97-AF65-F5344CB8AC3E}">
        <p14:creationId xmlns:p14="http://schemas.microsoft.com/office/powerpoint/2010/main" val="227962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3399</TotalTime>
  <Words>4117</Words>
  <Application>Microsoft Office PowerPoint</Application>
  <PresentationFormat>On-screen Show (4:3)</PresentationFormat>
  <Paragraphs>857</Paragraphs>
  <Slides>35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Origin</vt:lpstr>
      <vt:lpstr>Document</vt:lpstr>
      <vt:lpstr>TAX CONSIDERATIONS IN CHOOSING AND FORMING A (BUSINESS) STRUCTURE OR ENTITY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Basis and Loss Limitations (Cont’d)</vt:lpstr>
      <vt:lpstr>Basis and Loss Limitations (Cont’d.)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State Bar of California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Number Program Title</dc:title>
  <dc:creator>mullenm</dc:creator>
  <cp:lastModifiedBy>Douglas L. Youmans</cp:lastModifiedBy>
  <cp:revision>361</cp:revision>
  <cp:lastPrinted>2014-09-10T20:45:50Z</cp:lastPrinted>
  <dcterms:created xsi:type="dcterms:W3CDTF">2012-07-17T18:23:09Z</dcterms:created>
  <dcterms:modified xsi:type="dcterms:W3CDTF">2014-09-15T20:56:36Z</dcterms:modified>
</cp:coreProperties>
</file>