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9" r:id="rId1"/>
  </p:sldMasterIdLst>
  <p:notesMasterIdLst>
    <p:notesMasterId r:id="rId42"/>
  </p:notesMasterIdLst>
  <p:handoutMasterIdLst>
    <p:handoutMasterId r:id="rId43"/>
  </p:handoutMasterIdLst>
  <p:sldIdLst>
    <p:sldId id="559" r:id="rId2"/>
    <p:sldId id="491" r:id="rId3"/>
    <p:sldId id="493" r:id="rId4"/>
    <p:sldId id="495" r:id="rId5"/>
    <p:sldId id="497" r:id="rId6"/>
    <p:sldId id="514" r:id="rId7"/>
    <p:sldId id="515" r:id="rId8"/>
    <p:sldId id="500" r:id="rId9"/>
    <p:sldId id="501" r:id="rId10"/>
    <p:sldId id="516" r:id="rId11"/>
    <p:sldId id="502" r:id="rId12"/>
    <p:sldId id="504" r:id="rId13"/>
    <p:sldId id="505" r:id="rId14"/>
    <p:sldId id="506" r:id="rId15"/>
    <p:sldId id="517" r:id="rId16"/>
    <p:sldId id="508" r:id="rId17"/>
    <p:sldId id="509" r:id="rId18"/>
    <p:sldId id="510" r:id="rId19"/>
    <p:sldId id="518" r:id="rId20"/>
    <p:sldId id="547" r:id="rId21"/>
    <p:sldId id="548" r:id="rId22"/>
    <p:sldId id="549" r:id="rId23"/>
    <p:sldId id="550" r:id="rId24"/>
    <p:sldId id="551" r:id="rId25"/>
    <p:sldId id="552" r:id="rId26"/>
    <p:sldId id="558" r:id="rId27"/>
    <p:sldId id="553" r:id="rId28"/>
    <p:sldId id="554" r:id="rId29"/>
    <p:sldId id="555" r:id="rId30"/>
    <p:sldId id="556" r:id="rId31"/>
    <p:sldId id="557" r:id="rId32"/>
    <p:sldId id="539" r:id="rId33"/>
    <p:sldId id="540" r:id="rId34"/>
    <p:sldId id="541" r:id="rId35"/>
    <p:sldId id="542" r:id="rId36"/>
    <p:sldId id="543" r:id="rId37"/>
    <p:sldId id="544" r:id="rId38"/>
    <p:sldId id="545" r:id="rId39"/>
    <p:sldId id="546" r:id="rId40"/>
    <p:sldId id="538" r:id="rId4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158" autoAdjust="0"/>
    <p:restoredTop sz="86378" autoAdjust="0"/>
  </p:normalViewPr>
  <p:slideViewPr>
    <p:cSldViewPr>
      <p:cViewPr>
        <p:scale>
          <a:sx n="66" d="100"/>
          <a:sy n="66" d="100"/>
        </p:scale>
        <p:origin x="-1786" y="-571"/>
      </p:cViewPr>
      <p:guideLst>
        <p:guide orient="horz" pos="2160"/>
        <p:guide pos="2880"/>
      </p:guideLst>
    </p:cSldViewPr>
  </p:slideViewPr>
  <p:outlineViewPr>
    <p:cViewPr>
      <p:scale>
        <a:sx n="33" d="100"/>
        <a:sy n="33" d="100"/>
      </p:scale>
      <p:origin x="0" y="4750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3" d="100"/>
          <a:sy n="93" d="100"/>
        </p:scale>
        <p:origin x="-259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6777" cy="464183"/>
          </a:xfrm>
          <a:prstGeom prst="rect">
            <a:avLst/>
          </a:prstGeom>
        </p:spPr>
        <p:txBody>
          <a:bodyPr vert="horz" lIns="91321" tIns="45660" rIns="91321" bIns="45660" rtlCol="0"/>
          <a:lstStyle>
            <a:lvl1pPr algn="l">
              <a:defRPr sz="1200"/>
            </a:lvl1pPr>
          </a:lstStyle>
          <a:p>
            <a:pPr>
              <a:defRPr/>
            </a:pPr>
            <a:endParaRPr lang="en-US" dirty="0"/>
          </a:p>
        </p:txBody>
      </p:sp>
      <p:sp>
        <p:nvSpPr>
          <p:cNvPr id="3" name="Date Placeholder 2"/>
          <p:cNvSpPr>
            <a:spLocks noGrp="1"/>
          </p:cNvSpPr>
          <p:nvPr>
            <p:ph type="dt" sz="quarter" idx="1"/>
          </p:nvPr>
        </p:nvSpPr>
        <p:spPr>
          <a:xfrm>
            <a:off x="3972030" y="0"/>
            <a:ext cx="3036777" cy="464183"/>
          </a:xfrm>
          <a:prstGeom prst="rect">
            <a:avLst/>
          </a:prstGeom>
        </p:spPr>
        <p:txBody>
          <a:bodyPr vert="horz" lIns="91321" tIns="45660" rIns="91321" bIns="45660" rtlCol="0"/>
          <a:lstStyle>
            <a:lvl1pPr algn="r">
              <a:defRPr sz="1200"/>
            </a:lvl1pPr>
          </a:lstStyle>
          <a:p>
            <a:pPr>
              <a:defRPr/>
            </a:pPr>
            <a:fld id="{ED7112AA-FD4A-49D9-9120-563B430081E7}" type="datetimeFigureOut">
              <a:rPr lang="en-US"/>
              <a:pPr>
                <a:defRPr/>
              </a:pPr>
              <a:t>2/22/2016</a:t>
            </a:fld>
            <a:endParaRPr lang="en-US" dirty="0"/>
          </a:p>
        </p:txBody>
      </p:sp>
      <p:sp>
        <p:nvSpPr>
          <p:cNvPr id="4" name="Footer Placeholder 3"/>
          <p:cNvSpPr>
            <a:spLocks noGrp="1"/>
          </p:cNvSpPr>
          <p:nvPr>
            <p:ph type="ftr" sz="quarter" idx="2"/>
          </p:nvPr>
        </p:nvSpPr>
        <p:spPr>
          <a:xfrm>
            <a:off x="1" y="8830628"/>
            <a:ext cx="3036777" cy="464183"/>
          </a:xfrm>
          <a:prstGeom prst="rect">
            <a:avLst/>
          </a:prstGeom>
        </p:spPr>
        <p:txBody>
          <a:bodyPr vert="horz" lIns="91321" tIns="45660" rIns="91321" bIns="45660"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972030" y="8830628"/>
            <a:ext cx="3036777" cy="464183"/>
          </a:xfrm>
          <a:prstGeom prst="rect">
            <a:avLst/>
          </a:prstGeom>
        </p:spPr>
        <p:txBody>
          <a:bodyPr vert="horz" lIns="91321" tIns="45660" rIns="91321" bIns="45660" rtlCol="0" anchor="b"/>
          <a:lstStyle>
            <a:lvl1pPr algn="r">
              <a:defRPr sz="1200"/>
            </a:lvl1pPr>
          </a:lstStyle>
          <a:p>
            <a:pPr>
              <a:defRPr/>
            </a:pPr>
            <a:fld id="{FD5CE580-7BE1-4E7B-AAF6-4ACBA9F0A63B}" type="slidenum">
              <a:rPr lang="en-US"/>
              <a:pPr>
                <a:defRPr/>
              </a:pPr>
              <a:t>‹#›</a:t>
            </a:fld>
            <a:endParaRPr lang="en-US" dirty="0"/>
          </a:p>
        </p:txBody>
      </p:sp>
    </p:spTree>
    <p:extLst>
      <p:ext uri="{BB962C8B-B14F-4D97-AF65-F5344CB8AC3E}">
        <p14:creationId xmlns:p14="http://schemas.microsoft.com/office/powerpoint/2010/main" val="21968014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6777" cy="464183"/>
          </a:xfrm>
          <a:prstGeom prst="rect">
            <a:avLst/>
          </a:prstGeom>
        </p:spPr>
        <p:txBody>
          <a:bodyPr vert="horz" lIns="91321" tIns="45660" rIns="91321" bIns="45660" rtlCol="0"/>
          <a:lstStyle>
            <a:lvl1pPr algn="l">
              <a:defRPr sz="1200"/>
            </a:lvl1pPr>
          </a:lstStyle>
          <a:p>
            <a:pPr>
              <a:defRPr/>
            </a:pPr>
            <a:endParaRPr lang="en-US" dirty="0"/>
          </a:p>
        </p:txBody>
      </p:sp>
      <p:sp>
        <p:nvSpPr>
          <p:cNvPr id="3" name="Date Placeholder 2"/>
          <p:cNvSpPr>
            <a:spLocks noGrp="1"/>
          </p:cNvSpPr>
          <p:nvPr>
            <p:ph type="dt" idx="1"/>
          </p:nvPr>
        </p:nvSpPr>
        <p:spPr>
          <a:xfrm>
            <a:off x="3972030" y="0"/>
            <a:ext cx="3036777" cy="464183"/>
          </a:xfrm>
          <a:prstGeom prst="rect">
            <a:avLst/>
          </a:prstGeom>
        </p:spPr>
        <p:txBody>
          <a:bodyPr vert="horz" lIns="91321" tIns="45660" rIns="91321" bIns="45660" rtlCol="0"/>
          <a:lstStyle>
            <a:lvl1pPr algn="r">
              <a:defRPr sz="1200"/>
            </a:lvl1pPr>
          </a:lstStyle>
          <a:p>
            <a:pPr>
              <a:defRPr/>
            </a:pPr>
            <a:fld id="{194F7016-9DF9-4B2A-9C45-0BC70C9B4042}" type="datetimeFigureOut">
              <a:rPr lang="en-US"/>
              <a:pPr>
                <a:defRPr/>
              </a:pPr>
              <a:t>2/22/2016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321" tIns="45660" rIns="91321" bIns="45660" rtlCol="0" anchor="ctr"/>
          <a:lstStyle/>
          <a:p>
            <a:pPr lvl="0"/>
            <a:endParaRPr lang="en-US" noProof="0" dirty="0" smtClean="0"/>
          </a:p>
        </p:txBody>
      </p:sp>
      <p:sp>
        <p:nvSpPr>
          <p:cNvPr id="5" name="Notes Placeholder 4"/>
          <p:cNvSpPr>
            <a:spLocks noGrp="1"/>
          </p:cNvSpPr>
          <p:nvPr>
            <p:ph type="body" sz="quarter" idx="3"/>
          </p:nvPr>
        </p:nvSpPr>
        <p:spPr>
          <a:xfrm>
            <a:off x="701040" y="4414518"/>
            <a:ext cx="5608320" cy="4184017"/>
          </a:xfrm>
          <a:prstGeom prst="rect">
            <a:avLst/>
          </a:prstGeom>
        </p:spPr>
        <p:txBody>
          <a:bodyPr vert="horz" lIns="91321" tIns="45660" rIns="91321" bIns="4566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30628"/>
            <a:ext cx="3036777" cy="464183"/>
          </a:xfrm>
          <a:prstGeom prst="rect">
            <a:avLst/>
          </a:prstGeom>
        </p:spPr>
        <p:txBody>
          <a:bodyPr vert="horz" lIns="91321" tIns="45660" rIns="91321" bIns="45660"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2030" y="8830628"/>
            <a:ext cx="3036777" cy="464183"/>
          </a:xfrm>
          <a:prstGeom prst="rect">
            <a:avLst/>
          </a:prstGeom>
        </p:spPr>
        <p:txBody>
          <a:bodyPr vert="horz" lIns="91321" tIns="45660" rIns="91321" bIns="45660" rtlCol="0" anchor="b"/>
          <a:lstStyle>
            <a:lvl1pPr algn="r">
              <a:defRPr sz="1200"/>
            </a:lvl1pPr>
          </a:lstStyle>
          <a:p>
            <a:pPr>
              <a:defRPr/>
            </a:pPr>
            <a:fld id="{512A922F-5F1B-4CDC-BF7B-3164E5A886E3}" type="slidenum">
              <a:rPr lang="en-US"/>
              <a:pPr>
                <a:defRPr/>
              </a:pPr>
              <a:t>‹#›</a:t>
            </a:fld>
            <a:endParaRPr lang="en-US" dirty="0"/>
          </a:p>
        </p:txBody>
      </p:sp>
    </p:spTree>
    <p:extLst>
      <p:ext uri="{BB962C8B-B14F-4D97-AF65-F5344CB8AC3E}">
        <p14:creationId xmlns:p14="http://schemas.microsoft.com/office/powerpoint/2010/main" val="26150753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DFECDAE-9764-4B36-80A0-5D7E862A57EA}"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EEDB1D5-3005-46C1-9689-1A985B30E0FC}"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BE3BC73-4EB7-467E-87CC-5AB831F5F60B}"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E191772E-5EC7-483C-850E-6950F9F815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7B4120F8-AE27-49DA-B521-EE70551D6A91}"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033B6B8-42B3-45BA-B1F9-B6205C5A6DE9}"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BD4A0527-8DA4-4440-84BD-41997E9490B9}"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805E70CB-4DB7-4567-B12B-39D05517514B}"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BF8555EB-61FA-45E1-88CE-FD8661497556}"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80F52D8-6BAD-4E5D-BB48-8048A92BFDAE}" type="slidenum">
              <a:rPr lang="en-US" smtClean="0"/>
              <a:pPr>
                <a:defRPr/>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pPr>
              <a:defRPr/>
            </a:pPr>
            <a:endParaRPr lang="en-US" dirty="0"/>
          </a:p>
        </p:txBody>
      </p:sp>
      <p:sp>
        <p:nvSpPr>
          <p:cNvPr id="9" name="Slide Number Placeholder 8"/>
          <p:cNvSpPr>
            <a:spLocks noGrp="1"/>
          </p:cNvSpPr>
          <p:nvPr>
            <p:ph type="sldNum" sz="quarter" idx="11"/>
          </p:nvPr>
        </p:nvSpPr>
        <p:spPr/>
        <p:txBody>
          <a:bodyPr/>
          <a:lstStyle/>
          <a:p>
            <a:pPr>
              <a:defRPr/>
            </a:pPr>
            <a:fld id="{C91B9A4B-7525-4E1E-B4E5-94F0B5104DA1}" type="slidenum">
              <a:rPr lang="en-US" smtClean="0"/>
              <a:pPr>
                <a:defRPr/>
              </a:pPr>
              <a:t>‹#›</a:t>
            </a:fld>
            <a:endParaRPr lang="en-US" dirty="0"/>
          </a:p>
        </p:txBody>
      </p:sp>
      <p:sp>
        <p:nvSpPr>
          <p:cNvPr id="10" name="Footer Placeholder 9"/>
          <p:cNvSpPr>
            <a:spLocks noGrp="1"/>
          </p:cNvSpPr>
          <p:nvPr>
            <p:ph type="ftr" sz="quarter" idx="12"/>
          </p:nvPr>
        </p:nvSpPr>
        <p:spPr/>
        <p:txBody>
          <a:body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C1B0E20A-7B06-4023-A6C8-AE2DED76FA46}" type="slidenum">
              <a:rPr lang="en-US" smtClean="0"/>
              <a:pPr>
                <a:defRPr/>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pPr>
              <a:defRPr/>
            </a:pPr>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ajohnson@wkblaw.com" TargetMode="External"/><Relationship Id="rId7" Type="http://schemas.openxmlformats.org/officeDocument/2006/relationships/hyperlink" Target="mailto:NHyden@bpmcpa.com" TargetMode="External"/><Relationship Id="rId2" Type="http://schemas.openxmlformats.org/officeDocument/2006/relationships/hyperlink" Target="http://www.wkblaw.com/" TargetMode="External"/><Relationship Id="rId1" Type="http://schemas.openxmlformats.org/officeDocument/2006/relationships/slideLayout" Target="../slideLayouts/slideLayout2.xml"/><Relationship Id="rId6" Type="http://schemas.openxmlformats.org/officeDocument/2006/relationships/hyperlink" Target="http://www.bpmcpa.com/" TargetMode="External"/><Relationship Id="rId5" Type="http://schemas.openxmlformats.org/officeDocument/2006/relationships/hyperlink" Target="mailto:wrskinner@fenwick.com" TargetMode="External"/><Relationship Id="rId4" Type="http://schemas.openxmlformats.org/officeDocument/2006/relationships/hyperlink" Target="http://www.fenwick.com/pages/san-francisco"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2438400"/>
            <a:ext cx="8686800" cy="1981200"/>
          </a:xfrm>
        </p:spPr>
        <p:txBody>
          <a:bodyPr/>
          <a:lstStyle/>
          <a:p>
            <a:pPr algn="ctr"/>
            <a:r>
              <a:rPr lang="en-US" sz="4600" dirty="0" smtClean="0">
                <a:solidFill>
                  <a:schemeClr val="folHlink"/>
                </a:solidFill>
              </a:rPr>
              <a:t/>
            </a:r>
            <a:br>
              <a:rPr lang="en-US" sz="4600" dirty="0" smtClean="0">
                <a:solidFill>
                  <a:schemeClr val="folHlink"/>
                </a:solidFill>
              </a:rPr>
            </a:br>
            <a:r>
              <a:rPr lang="en-US" sz="4000" b="1"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n-US" sz="4000" b="1"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4600"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TAX ISSUE SPOTTING DURING THE LIFECYCLE OF A </a:t>
            </a:r>
            <a:r>
              <a:rPr lang="en-US" sz="4600"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STARTUP</a:t>
            </a:r>
            <a:r>
              <a:rPr lang="en-US" sz="4600" b="1"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n-US" sz="4600" b="1"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3200"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Choice </a:t>
            </a:r>
            <a:r>
              <a:rPr lang="en-US" sz="3200"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of Entity Considerations </a:t>
            </a:r>
            <a:endParaRPr lang="en-US" sz="3200"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075" name="Rectangle 3"/>
          <p:cNvSpPr>
            <a:spLocks noGrp="1" noChangeArrowheads="1"/>
          </p:cNvSpPr>
          <p:nvPr>
            <p:ph type="subTitle" idx="1"/>
          </p:nvPr>
        </p:nvSpPr>
        <p:spPr>
          <a:xfrm>
            <a:off x="161388" y="4953000"/>
            <a:ext cx="8305800" cy="1371600"/>
          </a:xfrm>
        </p:spPr>
        <p:txBody>
          <a:bodyPr/>
          <a:lstStyle/>
          <a:p>
            <a:pPr algn="ctr"/>
            <a:r>
              <a:rPr lang="en-US" sz="3200" i="1" dirty="0">
                <a:solidFill>
                  <a:srgbClr val="808000"/>
                </a:solidFill>
              </a:rPr>
              <a:t>Third Annual Young Tax Lawyers Conference</a:t>
            </a:r>
          </a:p>
          <a:p>
            <a:pPr algn="ctr"/>
            <a:r>
              <a:rPr lang="en-US" sz="3200" i="1" dirty="0">
                <a:solidFill>
                  <a:srgbClr val="808000"/>
                </a:solidFill>
              </a:rPr>
              <a:t>March 14, 2016</a:t>
            </a:r>
          </a:p>
          <a:p>
            <a:pPr algn="ctr" eaLnBrk="1" hangingPunct="1"/>
            <a:endParaRPr lang="en-US" sz="2800" i="1" dirty="0" smtClean="0">
              <a:solidFill>
                <a:schemeClr val="hlink"/>
              </a:solidFill>
            </a:endParaRPr>
          </a:p>
        </p:txBody>
      </p:sp>
      <p:pic>
        <p:nvPicPr>
          <p:cNvPr id="6" name="Picture 5" descr="Burr Pilger Mayer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10955"/>
            <a:ext cx="1143000" cy="115472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WKB-Logo-News"/>
          <p:cNvPicPr/>
          <p:nvPr/>
        </p:nvPicPr>
        <p:blipFill>
          <a:blip r:embed="rId3">
            <a:extLst>
              <a:ext uri="{28A0092B-C50C-407E-A947-70E740481C1C}">
                <a14:useLocalDpi xmlns:a14="http://schemas.microsoft.com/office/drawing/2010/main" val="0"/>
              </a:ext>
            </a:extLst>
          </a:blip>
          <a:srcRect/>
          <a:stretch>
            <a:fillRect/>
          </a:stretch>
        </p:blipFill>
        <p:spPr bwMode="auto">
          <a:xfrm>
            <a:off x="2590898" y="576159"/>
            <a:ext cx="3446780" cy="583223"/>
          </a:xfrm>
          <a:prstGeom prst="rect">
            <a:avLst/>
          </a:prstGeom>
          <a:noFill/>
          <a:ln>
            <a:noFill/>
          </a:ln>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200" y="322678"/>
            <a:ext cx="11430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89398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52400" y="381000"/>
            <a:ext cx="8763000" cy="914400"/>
          </a:xfrm>
        </p:spPr>
        <p:txBody>
          <a:bodyPr/>
          <a:lstStyle/>
          <a:p>
            <a:r>
              <a:rPr lang="en-US" sz="4000" dirty="0"/>
              <a:t>Basis and Loss Limitations to Owners (Cont.)</a:t>
            </a:r>
            <a:endParaRPr lang="en-US" sz="4000" dirty="0" smtClean="0"/>
          </a:p>
        </p:txBody>
      </p:sp>
      <p:sp>
        <p:nvSpPr>
          <p:cNvPr id="16387" name="Content Placeholder 2"/>
          <p:cNvSpPr>
            <a:spLocks noGrp="1"/>
          </p:cNvSpPr>
          <p:nvPr>
            <p:ph idx="1"/>
          </p:nvPr>
        </p:nvSpPr>
        <p:spPr>
          <a:xfrm>
            <a:off x="-6752" y="1752600"/>
            <a:ext cx="8229600" cy="4800600"/>
          </a:xfrm>
        </p:spPr>
        <p:txBody>
          <a:bodyPr/>
          <a:lstStyle/>
          <a:p>
            <a:pPr algn="just">
              <a:buSzPct val="150000"/>
              <a:buFont typeface="Wingdings" panose="05000000000000000000" pitchFamily="2" charset="2"/>
              <a:buChar char="§"/>
            </a:pPr>
            <a:r>
              <a:rPr lang="en-US" sz="2000" b="1" i="1" u="sng" dirty="0"/>
              <a:t>Example </a:t>
            </a:r>
            <a:r>
              <a:rPr lang="en-US" sz="2000" b="1" i="1" u="sng" dirty="0" smtClean="0"/>
              <a:t>#3</a:t>
            </a:r>
            <a:r>
              <a:rPr lang="en-US" sz="2000" b="1" i="1" dirty="0" smtClean="0"/>
              <a:t>:</a:t>
            </a:r>
          </a:p>
          <a:p>
            <a:pPr marL="0" indent="0" algn="just">
              <a:buSzPct val="150000"/>
              <a:buNone/>
            </a:pPr>
            <a:r>
              <a:rPr lang="en-US" sz="2000" b="1" i="1" dirty="0" smtClean="0"/>
              <a:t>  </a:t>
            </a:r>
            <a:endParaRPr lang="en-US" sz="2000" b="1" dirty="0" smtClean="0"/>
          </a:p>
          <a:p>
            <a:pPr lvl="1" algn="just">
              <a:spcBef>
                <a:spcPts val="0"/>
              </a:spcBef>
            </a:pPr>
            <a:r>
              <a:rPr lang="en-US" u="sng" dirty="0" smtClean="0"/>
              <a:t>Shareholder’s Basis with Shareholder Debt</a:t>
            </a:r>
            <a:r>
              <a:rPr lang="en-US" dirty="0" smtClean="0"/>
              <a:t>. In exchange for 100% of stock, A contributed $500,000 to form ABC, Inc., an S Corp.  A also loaned $450,000 to ABC, Inc. A’s stock basis is $500,000 and his debt basis is $450,000. In Year 1, ABC, Inc. has a loss of $750,000 at the end of the first year. A’s stock basis is reduced to $0 and his debt basis is reduced to $200,000.</a:t>
            </a:r>
          </a:p>
          <a:p>
            <a:pPr marL="457200" lvl="1" indent="0" algn="just">
              <a:buNone/>
            </a:pPr>
            <a:endParaRPr lang="en-US" sz="800" dirty="0"/>
          </a:p>
          <a:p>
            <a:pPr algn="just"/>
            <a:endParaRPr lang="en-US" sz="2200" dirty="0" smtClean="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10</a:t>
            </a:fld>
            <a:endParaRPr lang="en-US" dirty="0"/>
          </a:p>
        </p:txBody>
      </p:sp>
    </p:spTree>
    <p:extLst>
      <p:ext uri="{BB962C8B-B14F-4D97-AF65-F5344CB8AC3E}">
        <p14:creationId xmlns:p14="http://schemas.microsoft.com/office/powerpoint/2010/main" val="22635219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52400" y="381000"/>
            <a:ext cx="8763000" cy="914400"/>
          </a:xfrm>
        </p:spPr>
        <p:txBody>
          <a:bodyPr/>
          <a:lstStyle/>
          <a:p>
            <a:r>
              <a:rPr lang="en-US" sz="4000" dirty="0"/>
              <a:t>Basis and Loss Limitations to Owners (Cont.)</a:t>
            </a:r>
            <a:endParaRPr lang="en-US" sz="4000" dirty="0" smtClean="0"/>
          </a:p>
        </p:txBody>
      </p:sp>
      <p:sp>
        <p:nvSpPr>
          <p:cNvPr id="16387" name="Content Placeholder 2"/>
          <p:cNvSpPr>
            <a:spLocks noGrp="1"/>
          </p:cNvSpPr>
          <p:nvPr>
            <p:ph idx="1"/>
          </p:nvPr>
        </p:nvSpPr>
        <p:spPr>
          <a:xfrm>
            <a:off x="9646" y="1752600"/>
            <a:ext cx="8229600" cy="4800600"/>
          </a:xfrm>
        </p:spPr>
        <p:txBody>
          <a:bodyPr/>
          <a:lstStyle/>
          <a:p>
            <a:pPr>
              <a:spcAft>
                <a:spcPts val="600"/>
              </a:spcAft>
              <a:buSzPct val="150000"/>
              <a:buFont typeface="Wingdings" panose="05000000000000000000" pitchFamily="2" charset="2"/>
              <a:buChar char="§"/>
            </a:pPr>
            <a:r>
              <a:rPr lang="en-US" sz="2000" b="1" i="1" u="sng" dirty="0" smtClean="0"/>
              <a:t>Example #4</a:t>
            </a:r>
            <a:r>
              <a:rPr lang="en-US" sz="2000" b="1" i="1" dirty="0" smtClean="0"/>
              <a:t>:  </a:t>
            </a:r>
          </a:p>
          <a:p>
            <a:pPr marL="114300" indent="0">
              <a:spcAft>
                <a:spcPts val="600"/>
              </a:spcAft>
              <a:buSzPct val="150000"/>
              <a:buNone/>
            </a:pPr>
            <a:endParaRPr lang="en-US" sz="1000" b="1" i="1" dirty="0" smtClean="0"/>
          </a:p>
          <a:p>
            <a:pPr lvl="1" algn="just"/>
            <a:r>
              <a:rPr lang="en-US" sz="2000" u="sng" dirty="0" smtClean="0"/>
              <a:t>Shareholder’s </a:t>
            </a:r>
            <a:r>
              <a:rPr lang="en-US" sz="2000" u="sng" dirty="0"/>
              <a:t>Basis with Third-Party Debt</a:t>
            </a:r>
            <a:r>
              <a:rPr lang="en-US" sz="2000" dirty="0"/>
              <a:t>. In exchange for 100% of stock, A contributed $500,000 to form ABC, Inc., an S Corp.  ABC, Inc. also borrowed $450,000 from a third-party which A </a:t>
            </a:r>
            <a:r>
              <a:rPr lang="en-US" sz="2000" dirty="0" smtClean="0"/>
              <a:t>guaranteed</a:t>
            </a:r>
            <a:r>
              <a:rPr lang="en-US" sz="2000" dirty="0"/>
              <a:t>.  A’s stock basis is $500,000 and his debt basis is $0. In Year 1, ABC, Inc. has a loss of $750,000 at the end of the first year. A’s stock basis is reduced to $0. He cannot deduct any portion of the loss in excess of $500,000 because he has no debt basis</a:t>
            </a:r>
            <a:r>
              <a:rPr lang="en-US" sz="2200" dirty="0"/>
              <a:t>. </a:t>
            </a:r>
          </a:p>
          <a:p>
            <a:pPr algn="just"/>
            <a:endParaRPr lang="en-US" sz="2200" dirty="0" smtClean="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11</a:t>
            </a:fld>
            <a:endParaRPr lang="en-US" dirty="0"/>
          </a:p>
        </p:txBody>
      </p:sp>
    </p:spTree>
    <p:extLst>
      <p:ext uri="{BB962C8B-B14F-4D97-AF65-F5344CB8AC3E}">
        <p14:creationId xmlns:p14="http://schemas.microsoft.com/office/powerpoint/2010/main" val="2701427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14325" y="381000"/>
            <a:ext cx="8458200" cy="762000"/>
          </a:xfrm>
        </p:spPr>
        <p:txBody>
          <a:bodyPr/>
          <a:lstStyle/>
          <a:p>
            <a:r>
              <a:rPr lang="en-US" sz="4000" dirty="0"/>
              <a:t>Basis and Loss Limitations to Owners (Cont.)</a:t>
            </a:r>
            <a:endParaRPr lang="en-US" sz="4000" dirty="0" smtClean="0"/>
          </a:p>
        </p:txBody>
      </p:sp>
      <p:sp>
        <p:nvSpPr>
          <p:cNvPr id="3" name="Content Placeholder 2"/>
          <p:cNvSpPr>
            <a:spLocks noGrp="1"/>
          </p:cNvSpPr>
          <p:nvPr>
            <p:ph idx="1"/>
          </p:nvPr>
        </p:nvSpPr>
        <p:spPr>
          <a:xfrm>
            <a:off x="193378" y="1524000"/>
            <a:ext cx="8229600" cy="5459278"/>
          </a:xfrm>
        </p:spPr>
        <p:txBody>
          <a:bodyPr/>
          <a:lstStyle/>
          <a:p>
            <a:pPr marL="342900" lvl="1" indent="-342900">
              <a:buClr>
                <a:srgbClr val="336600"/>
              </a:buClr>
              <a:buSzPct val="75000"/>
              <a:buFont typeface="Wingdings" pitchFamily="2" charset="2"/>
              <a:buChar char="n"/>
              <a:defRPr/>
            </a:pPr>
            <a:r>
              <a:rPr lang="en-US" sz="2000" u="sng" dirty="0" smtClean="0"/>
              <a:t>Conclusion</a:t>
            </a:r>
            <a:r>
              <a:rPr lang="en-US" sz="2000" dirty="0"/>
              <a:t>.  If the entity is going to obtain third party debt (rather than owner loans), a LLC or LP with a LLC or S Corp as the GP will be the entity of choice structured as follows</a:t>
            </a:r>
            <a:r>
              <a:rPr lang="en-US" sz="2000" dirty="0" smtClean="0"/>
              <a:t>:</a:t>
            </a:r>
          </a:p>
          <a:p>
            <a:pPr marL="0" lvl="1" indent="0">
              <a:buClr>
                <a:srgbClr val="336600"/>
              </a:buClr>
              <a:buSzPct val="75000"/>
              <a:buNone/>
              <a:tabLst>
                <a:tab pos="457200" algn="l"/>
                <a:tab pos="914400" algn="l"/>
                <a:tab pos="1371600" algn="l"/>
              </a:tabLst>
              <a:defRPr/>
            </a:pPr>
            <a:endParaRPr lang="en-US" sz="1100" dirty="0"/>
          </a:p>
          <a:p>
            <a:pPr marL="0" lvl="1" indent="0">
              <a:buClr>
                <a:srgbClr val="336600"/>
              </a:buClr>
              <a:buSzPct val="75000"/>
              <a:buNone/>
              <a:tabLst>
                <a:tab pos="914400" algn="ctr"/>
                <a:tab pos="1600200" algn="ctr"/>
                <a:tab pos="2286000" algn="ctr"/>
                <a:tab pos="2971800" algn="ctr"/>
                <a:tab pos="3657600" algn="ctr"/>
                <a:tab pos="4343400" algn="ctr"/>
                <a:tab pos="5029200" algn="ctr"/>
                <a:tab pos="5715000" algn="ctr"/>
                <a:tab pos="6400800" algn="ctr"/>
                <a:tab pos="7086600" algn="ctr"/>
              </a:tabLst>
              <a:defRPr/>
            </a:pPr>
            <a:r>
              <a:rPr lang="en-US" sz="1000" dirty="0" smtClean="0"/>
              <a:t>33-1/3%	33-1/3%	33-1/3%		33-1/3%	33-1/3%	33-1/3%		     33-1/3%	     33-1/3%	     33-1/3% </a:t>
            </a:r>
            <a:br>
              <a:rPr lang="en-US" sz="1000" dirty="0" smtClean="0"/>
            </a:br>
            <a:r>
              <a:rPr lang="en-US" sz="1000" dirty="0" smtClean="0"/>
              <a:t>    O</a:t>
            </a:r>
            <a:r>
              <a:rPr lang="en-US" sz="1000" baseline="-25000" dirty="0" smtClean="0"/>
              <a:t>1	</a:t>
            </a:r>
            <a:r>
              <a:rPr lang="en-US" sz="1000" dirty="0"/>
              <a:t> </a:t>
            </a:r>
            <a:r>
              <a:rPr lang="en-US" sz="1000" dirty="0" smtClean="0"/>
              <a:t>O</a:t>
            </a:r>
            <a:r>
              <a:rPr lang="en-US" sz="1000" baseline="-25000" dirty="0" smtClean="0"/>
              <a:t>2	</a:t>
            </a:r>
            <a:r>
              <a:rPr lang="en-US" sz="1000" dirty="0"/>
              <a:t> </a:t>
            </a:r>
            <a:r>
              <a:rPr lang="en-US" sz="1000" dirty="0" smtClean="0"/>
              <a:t>O</a:t>
            </a:r>
            <a:r>
              <a:rPr lang="en-US" sz="1000" baseline="-25000" dirty="0"/>
              <a:t>3</a:t>
            </a:r>
            <a:r>
              <a:rPr lang="en-US" sz="1000" baseline="-25000" dirty="0" smtClean="0"/>
              <a:t>		</a:t>
            </a:r>
            <a:r>
              <a:rPr lang="en-US" sz="1000" dirty="0"/>
              <a:t> </a:t>
            </a:r>
            <a:r>
              <a:rPr lang="en-US" sz="1000" dirty="0" smtClean="0"/>
              <a:t>LP</a:t>
            </a:r>
            <a:r>
              <a:rPr lang="en-US" sz="1000" baseline="-25000" dirty="0" smtClean="0"/>
              <a:t>1	</a:t>
            </a:r>
            <a:r>
              <a:rPr lang="en-US" sz="1000" dirty="0"/>
              <a:t> </a:t>
            </a:r>
            <a:r>
              <a:rPr lang="en-US" sz="1000" dirty="0" smtClean="0"/>
              <a:t>LP</a:t>
            </a:r>
            <a:r>
              <a:rPr lang="en-US" sz="1000" baseline="-25000" dirty="0"/>
              <a:t>2</a:t>
            </a:r>
            <a:r>
              <a:rPr lang="en-US" sz="1000" baseline="-25000" dirty="0" smtClean="0"/>
              <a:t>	</a:t>
            </a:r>
            <a:r>
              <a:rPr lang="en-US" sz="1000" dirty="0"/>
              <a:t> </a:t>
            </a:r>
            <a:r>
              <a:rPr lang="en-US" sz="1000" dirty="0" smtClean="0"/>
              <a:t>LP</a:t>
            </a:r>
            <a:r>
              <a:rPr lang="en-US" sz="1000" baseline="-25000" dirty="0"/>
              <a:t>3</a:t>
            </a:r>
            <a:r>
              <a:rPr lang="en-US" sz="1000" baseline="-25000" dirty="0" smtClean="0"/>
              <a:t>		</a:t>
            </a:r>
            <a:r>
              <a:rPr lang="en-US" sz="1000" dirty="0"/>
              <a:t> </a:t>
            </a:r>
            <a:r>
              <a:rPr lang="en-US" sz="1000" dirty="0" smtClean="0"/>
              <a:t>    LP</a:t>
            </a:r>
            <a:r>
              <a:rPr lang="en-US" sz="1000" baseline="-25000" dirty="0" smtClean="0"/>
              <a:t>1	   </a:t>
            </a:r>
            <a:r>
              <a:rPr lang="en-US" sz="1000" dirty="0" smtClean="0"/>
              <a:t> LP</a:t>
            </a:r>
            <a:r>
              <a:rPr lang="en-US" sz="1000" baseline="-25000" dirty="0"/>
              <a:t>2</a:t>
            </a:r>
            <a:r>
              <a:rPr lang="en-US" sz="1000" baseline="-25000" dirty="0" smtClean="0"/>
              <a:t>	  </a:t>
            </a:r>
            <a:r>
              <a:rPr lang="en-US" sz="1000" dirty="0" smtClean="0"/>
              <a:t> LP</a:t>
            </a:r>
            <a:r>
              <a:rPr lang="en-US" sz="1000" baseline="-25000" dirty="0" smtClean="0"/>
              <a:t>3</a:t>
            </a:r>
          </a:p>
          <a:p>
            <a:pPr marL="0" lvl="1" indent="0">
              <a:buClr>
                <a:srgbClr val="336600"/>
              </a:buClr>
              <a:buSzPct val="75000"/>
              <a:buNone/>
              <a:tabLst>
                <a:tab pos="914400" algn="ctr"/>
                <a:tab pos="1600200" algn="ctr"/>
                <a:tab pos="2286000" algn="ctr"/>
                <a:tab pos="2971800" algn="ctr"/>
                <a:tab pos="3657600" algn="ctr"/>
                <a:tab pos="4343400" algn="ctr"/>
                <a:tab pos="5029200" algn="ctr"/>
                <a:tab pos="5715000" algn="ctr"/>
                <a:tab pos="6400800" algn="ctr"/>
                <a:tab pos="7086600" algn="ctr"/>
              </a:tabLst>
              <a:defRPr/>
            </a:pPr>
            <a:endParaRPr lang="en-US" sz="1200" baseline="-25000" dirty="0"/>
          </a:p>
          <a:p>
            <a:pPr marL="0" lvl="1" indent="0">
              <a:buClr>
                <a:srgbClr val="336600"/>
              </a:buClr>
              <a:buSzPct val="75000"/>
              <a:buNone/>
              <a:tabLst>
                <a:tab pos="914400" algn="ctr"/>
                <a:tab pos="1600200" algn="ctr"/>
                <a:tab pos="2286000" algn="ctr"/>
                <a:tab pos="2971800" algn="ctr"/>
                <a:tab pos="3657600" algn="ctr"/>
                <a:tab pos="4343400" algn="ctr"/>
                <a:tab pos="5029200" algn="ctr"/>
                <a:tab pos="5715000" algn="ctr"/>
                <a:tab pos="6400800" algn="ctr"/>
                <a:tab pos="7086600" algn="ctr"/>
              </a:tabLst>
              <a:defRPr/>
            </a:pPr>
            <a:endParaRPr lang="en-US" sz="1200" baseline="-25000" dirty="0" smtClean="0"/>
          </a:p>
          <a:p>
            <a:pPr marL="0" lvl="1" indent="0">
              <a:buClr>
                <a:srgbClr val="336600"/>
              </a:buClr>
              <a:buSzPct val="75000"/>
              <a:buNone/>
              <a:tabLst>
                <a:tab pos="914400" algn="ctr"/>
                <a:tab pos="1600200" algn="ctr"/>
                <a:tab pos="2286000" algn="ctr"/>
                <a:tab pos="2971800" algn="ctr"/>
                <a:tab pos="3657600" algn="ctr"/>
                <a:tab pos="4343400" algn="ctr"/>
                <a:tab pos="5029200" algn="ctr"/>
                <a:tab pos="5715000" algn="ctr"/>
                <a:tab pos="6400800" algn="ctr"/>
                <a:tab pos="7086600" algn="ctr"/>
              </a:tabLst>
              <a:defRPr/>
            </a:pPr>
            <a:endParaRPr lang="en-US" sz="1200" baseline="-25000" dirty="0"/>
          </a:p>
          <a:p>
            <a:pPr marL="0" lvl="1" indent="0">
              <a:buClr>
                <a:srgbClr val="336600"/>
              </a:buClr>
              <a:buSzPct val="75000"/>
              <a:buNone/>
              <a:tabLst>
                <a:tab pos="914400" algn="ctr"/>
                <a:tab pos="1600200" algn="ctr"/>
                <a:tab pos="2286000" algn="ctr"/>
                <a:tab pos="2971800" algn="ctr"/>
                <a:tab pos="3657600" algn="ctr"/>
                <a:tab pos="4343400" algn="ctr"/>
                <a:tab pos="5029200" algn="ctr"/>
                <a:tab pos="5715000" algn="ctr"/>
                <a:tab pos="6400800" algn="ctr"/>
                <a:tab pos="7086600" algn="ctr"/>
              </a:tabLst>
              <a:defRPr/>
            </a:pPr>
            <a:endParaRPr lang="en-US" sz="1200" baseline="-25000" dirty="0" smtClean="0"/>
          </a:p>
          <a:p>
            <a:pPr marL="0" lvl="1" indent="0">
              <a:buClr>
                <a:srgbClr val="336600"/>
              </a:buClr>
              <a:buSzPct val="75000"/>
              <a:buNone/>
              <a:tabLst>
                <a:tab pos="914400" algn="ctr"/>
                <a:tab pos="1600200" algn="ctr"/>
                <a:tab pos="2286000" algn="ctr"/>
                <a:tab pos="2971800" algn="ctr"/>
                <a:tab pos="3657600" algn="ctr"/>
                <a:tab pos="4343400" algn="ctr"/>
                <a:tab pos="5029200" algn="ctr"/>
                <a:tab pos="5715000" algn="ctr"/>
                <a:tab pos="6400800" algn="ctr"/>
                <a:tab pos="7086600" algn="ctr"/>
              </a:tabLst>
              <a:defRPr/>
            </a:pPr>
            <a:endParaRPr lang="en-US" sz="1200" baseline="-25000" dirty="0"/>
          </a:p>
          <a:p>
            <a:pPr marL="0" lvl="1" indent="0">
              <a:buClr>
                <a:srgbClr val="336600"/>
              </a:buClr>
              <a:buSzPct val="75000"/>
              <a:buNone/>
              <a:tabLst>
                <a:tab pos="914400" algn="ctr"/>
                <a:tab pos="1600200" algn="ctr"/>
                <a:tab pos="2286000" algn="ctr"/>
                <a:tab pos="2971800" algn="ctr"/>
                <a:tab pos="3657600" algn="ctr"/>
                <a:tab pos="4343400" algn="ctr"/>
                <a:tab pos="5029200" algn="ctr"/>
                <a:tab pos="5715000" algn="ctr"/>
                <a:tab pos="6400800" algn="ctr"/>
                <a:tab pos="7086600" algn="ctr"/>
              </a:tabLst>
              <a:defRPr/>
            </a:pPr>
            <a:endParaRPr lang="en-US" sz="1200" baseline="-25000" dirty="0" smtClean="0"/>
          </a:p>
          <a:p>
            <a:pPr marL="0" lvl="1" indent="0">
              <a:buClr>
                <a:srgbClr val="336600"/>
              </a:buClr>
              <a:buSzPct val="75000"/>
              <a:buNone/>
              <a:tabLst>
                <a:tab pos="914400" algn="ctr"/>
                <a:tab pos="1600200" algn="ctr"/>
                <a:tab pos="2286000" algn="ctr"/>
                <a:tab pos="2971800" algn="ctr"/>
                <a:tab pos="3657600" algn="ctr"/>
                <a:tab pos="4343400" algn="ctr"/>
                <a:tab pos="5029200" algn="ctr"/>
                <a:tab pos="5715000" algn="ctr"/>
                <a:tab pos="6400800" algn="ctr"/>
                <a:tab pos="7086600" algn="ctr"/>
              </a:tabLst>
              <a:defRPr/>
            </a:pPr>
            <a:endParaRPr lang="en-US" sz="1200" baseline="-25000" dirty="0"/>
          </a:p>
          <a:p>
            <a:pPr marL="0" lvl="1" indent="0">
              <a:buClr>
                <a:srgbClr val="336600"/>
              </a:buClr>
              <a:buSzPct val="75000"/>
              <a:buNone/>
              <a:tabLst>
                <a:tab pos="914400" algn="ctr"/>
                <a:tab pos="1600200" algn="ctr"/>
                <a:tab pos="2286000" algn="ctr"/>
                <a:tab pos="2971800" algn="ctr"/>
                <a:tab pos="3657600" algn="ctr"/>
                <a:tab pos="4343400" algn="ctr"/>
                <a:tab pos="5029200" algn="ctr"/>
                <a:tab pos="5715000" algn="ctr"/>
                <a:tab pos="6400800" algn="ctr"/>
                <a:tab pos="7086600" algn="ctr"/>
              </a:tabLst>
              <a:defRPr/>
            </a:pPr>
            <a:endParaRPr lang="en-US" sz="1200" baseline="-25000" dirty="0" smtClean="0"/>
          </a:p>
          <a:p>
            <a:pPr marL="0" lvl="1" indent="0">
              <a:buClr>
                <a:srgbClr val="336600"/>
              </a:buClr>
              <a:buSzPct val="75000"/>
              <a:buNone/>
              <a:tabLst>
                <a:tab pos="914400" algn="ctr"/>
                <a:tab pos="1600200" algn="ctr"/>
                <a:tab pos="2286000" algn="ctr"/>
                <a:tab pos="2971800" algn="ctr"/>
                <a:tab pos="3657600" algn="ctr"/>
                <a:tab pos="4343400" algn="ctr"/>
                <a:tab pos="5029200" algn="ctr"/>
                <a:tab pos="5715000" algn="ctr"/>
                <a:tab pos="6400800" algn="ctr"/>
                <a:tab pos="7086600" algn="ctr"/>
              </a:tabLst>
              <a:defRPr/>
            </a:pPr>
            <a:r>
              <a:rPr lang="en-US" sz="1000" baseline="-25000" dirty="0" smtClean="0"/>
              <a:t/>
            </a:r>
            <a:br>
              <a:rPr lang="en-US" sz="1000" baseline="-25000" dirty="0" smtClean="0"/>
            </a:br>
            <a:r>
              <a:rPr lang="en-US" sz="1100" baseline="-25000" dirty="0" smtClean="0"/>
              <a:t/>
            </a:r>
            <a:br>
              <a:rPr lang="en-US" sz="1100" baseline="-25000" dirty="0" smtClean="0"/>
            </a:br>
            <a:r>
              <a:rPr lang="en-US" sz="1100" baseline="-25000" dirty="0" smtClean="0"/>
              <a:t/>
            </a:r>
            <a:br>
              <a:rPr lang="en-US" sz="1100" baseline="-25000" dirty="0" smtClean="0"/>
            </a:br>
            <a:r>
              <a:rPr lang="en-US" sz="1100" baseline="-25000" dirty="0" smtClean="0"/>
              <a:t>		</a:t>
            </a:r>
          </a:p>
          <a:p>
            <a:pPr marL="0" lvl="1" indent="0">
              <a:buClr>
                <a:srgbClr val="336600"/>
              </a:buClr>
              <a:buSzPct val="75000"/>
              <a:buNone/>
              <a:tabLst>
                <a:tab pos="914400" algn="ctr"/>
                <a:tab pos="1600200" algn="ctr"/>
                <a:tab pos="2286000" algn="ctr"/>
                <a:tab pos="2971800" algn="ctr"/>
                <a:tab pos="3657600" algn="ctr"/>
                <a:tab pos="4343400" algn="ctr"/>
                <a:tab pos="5029200" algn="ctr"/>
                <a:tab pos="5715000" algn="ctr"/>
                <a:tab pos="6400800" algn="ctr"/>
                <a:tab pos="7086600" algn="ctr"/>
              </a:tabLst>
              <a:defRPr/>
            </a:pPr>
            <a:r>
              <a:rPr lang="en-US" sz="1100" baseline="-25000" dirty="0"/>
              <a:t>	</a:t>
            </a:r>
            <a:r>
              <a:rPr lang="en-US" sz="1100" baseline="-25000" dirty="0" smtClean="0"/>
              <a:t>	</a:t>
            </a:r>
            <a:endParaRPr lang="en-US" sz="1100" dirty="0" smtClean="0"/>
          </a:p>
          <a:p>
            <a:pPr marL="0" lvl="1" indent="0">
              <a:buClr>
                <a:srgbClr val="336600"/>
              </a:buClr>
              <a:buSzPct val="75000"/>
              <a:buNone/>
              <a:tabLst>
                <a:tab pos="457200" algn="l"/>
                <a:tab pos="914400" algn="l"/>
                <a:tab pos="1371600" algn="l"/>
              </a:tabLst>
              <a:defRPr/>
            </a:pPr>
            <a:r>
              <a:rPr lang="en-US" sz="1100" dirty="0" smtClean="0"/>
              <a:t>  </a:t>
            </a:r>
            <a:endParaRPr lang="en-US" sz="1100" baseline="-25000" dirty="0" smtClean="0"/>
          </a:p>
          <a:p>
            <a:pPr marL="342900" lvl="1" indent="-342900">
              <a:buClr>
                <a:srgbClr val="336600"/>
              </a:buClr>
              <a:buSzPct val="75000"/>
              <a:buFont typeface="Wingdings" pitchFamily="2" charset="2"/>
              <a:buChar char="n"/>
              <a:defRPr/>
            </a:pPr>
            <a:endParaRPr lang="en-US" sz="2000" dirty="0"/>
          </a:p>
          <a:p>
            <a:pPr marL="342900" lvl="1" indent="-342900">
              <a:buClr>
                <a:srgbClr val="336600"/>
              </a:buClr>
              <a:buSzPct val="75000"/>
              <a:buFont typeface="Wingdings" pitchFamily="2" charset="2"/>
              <a:buChar char="n"/>
              <a:defRPr/>
            </a:pPr>
            <a:endParaRPr lang="en-US" sz="2000" dirty="0" smtClean="0"/>
          </a:p>
          <a:p>
            <a:pPr marL="0" lvl="1" indent="0">
              <a:buClr>
                <a:srgbClr val="336600"/>
              </a:buClr>
              <a:buSzPct val="75000"/>
              <a:buNone/>
              <a:defRPr/>
            </a:pPr>
            <a:endParaRPr lang="en-US" sz="2000" dirty="0" smtClean="0"/>
          </a:p>
          <a:p>
            <a:pPr marL="0" lvl="1" indent="0">
              <a:buClr>
                <a:srgbClr val="336600"/>
              </a:buClr>
              <a:buSzPct val="75000"/>
              <a:buNone/>
              <a:defRPr/>
            </a:pPr>
            <a:endParaRPr lang="en-US" sz="2000" dirty="0" smtClean="0"/>
          </a:p>
          <a:p>
            <a:pPr marL="0" lvl="1" indent="0">
              <a:buClr>
                <a:srgbClr val="336600"/>
              </a:buClr>
              <a:buSzPct val="75000"/>
              <a:buNone/>
              <a:defRPr/>
            </a:pPr>
            <a:endParaRPr lang="en-US" sz="2000" dirty="0" smtClean="0"/>
          </a:p>
          <a:p>
            <a:pPr marL="0" lvl="1" indent="0">
              <a:buClr>
                <a:srgbClr val="336600"/>
              </a:buClr>
              <a:buSzPct val="75000"/>
              <a:buNone/>
              <a:defRPr/>
            </a:pPr>
            <a:endParaRPr lang="en-US" sz="2000" dirty="0"/>
          </a:p>
          <a:p>
            <a:pPr marL="0" lvl="1" indent="0">
              <a:buClr>
                <a:srgbClr val="336600"/>
              </a:buClr>
              <a:buSzPct val="75000"/>
              <a:buNone/>
              <a:defRPr/>
            </a:pPr>
            <a:endParaRPr lang="en-US" sz="2000" dirty="0" smtClean="0"/>
          </a:p>
          <a:p>
            <a:pPr marL="0" lvl="1" indent="0">
              <a:buClr>
                <a:srgbClr val="336600"/>
              </a:buClr>
              <a:buSzPct val="75000"/>
              <a:buNone/>
              <a:defRPr/>
            </a:pPr>
            <a:endParaRPr lang="en-US" sz="2000" dirty="0" smtClean="0"/>
          </a:p>
          <a:p>
            <a:pPr marL="342900" lvl="1" indent="-342900">
              <a:buClr>
                <a:srgbClr val="336600"/>
              </a:buClr>
              <a:buSzPct val="75000"/>
              <a:buFont typeface="Wingdings" pitchFamily="2" charset="2"/>
              <a:buChar char="n"/>
              <a:defRPr/>
            </a:pPr>
            <a:endParaRPr lang="en-US" sz="2000" dirty="0" smtClean="0"/>
          </a:p>
          <a:p>
            <a:pPr marL="342900" lvl="1" indent="-342900">
              <a:buClr>
                <a:srgbClr val="336600"/>
              </a:buClr>
              <a:buSzPct val="75000"/>
              <a:buFont typeface="Wingdings" pitchFamily="2" charset="2"/>
              <a:buChar char="n"/>
              <a:defRPr/>
            </a:pPr>
            <a:endParaRPr lang="en-US" sz="2000" dirty="0"/>
          </a:p>
          <a:p>
            <a:pPr marL="0" lvl="1" indent="0">
              <a:buClr>
                <a:srgbClr val="336600"/>
              </a:buClr>
              <a:buSzPct val="75000"/>
              <a:buNone/>
              <a:defRPr/>
            </a:pPr>
            <a:endParaRPr lang="en-US" sz="2000" dirty="0"/>
          </a:p>
          <a:p>
            <a:pPr marL="342900" lvl="1" indent="-342900">
              <a:buClr>
                <a:srgbClr val="336600"/>
              </a:buClr>
              <a:buSzPct val="75000"/>
              <a:buFont typeface="Wingdings" pitchFamily="2" charset="2"/>
              <a:buChar char="n"/>
              <a:defRPr/>
            </a:pPr>
            <a:endParaRPr lang="en-US" sz="2000" dirty="0" smtClean="0"/>
          </a:p>
          <a:p>
            <a:pPr marL="342900" lvl="1" indent="-342900">
              <a:buClr>
                <a:srgbClr val="336600"/>
              </a:buClr>
              <a:buSzPct val="75000"/>
              <a:buFont typeface="Wingdings" pitchFamily="2" charset="2"/>
              <a:buChar char="n"/>
              <a:defRPr/>
            </a:pPr>
            <a:endParaRPr lang="en-US" sz="2000" dirty="0"/>
          </a:p>
          <a:p>
            <a:pPr marL="400050" lvl="2" indent="0">
              <a:buClr>
                <a:srgbClr val="336600"/>
              </a:buClr>
              <a:buSzPct val="75000"/>
              <a:buNone/>
              <a:defRPr/>
            </a:pPr>
            <a:endParaRPr lang="en-US" sz="1600" dirty="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12</a:t>
            </a:fld>
            <a:endParaRPr lang="en-US" dirty="0"/>
          </a:p>
        </p:txBody>
      </p:sp>
      <p:sp>
        <p:nvSpPr>
          <p:cNvPr id="18435" name="Oval 18434"/>
          <p:cNvSpPr/>
          <p:nvPr/>
        </p:nvSpPr>
        <p:spPr bwMode="auto">
          <a:xfrm>
            <a:off x="609600" y="4283869"/>
            <a:ext cx="1295400" cy="838200"/>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LLC</a:t>
            </a:r>
          </a:p>
        </p:txBody>
      </p:sp>
      <p:sp>
        <p:nvSpPr>
          <p:cNvPr id="18448" name="Rectangle 18447"/>
          <p:cNvSpPr/>
          <p:nvPr/>
        </p:nvSpPr>
        <p:spPr bwMode="auto">
          <a:xfrm>
            <a:off x="2362200" y="3449357"/>
            <a:ext cx="762000" cy="302955"/>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33% LP</a:t>
            </a:r>
            <a:r>
              <a:rPr kumimoji="0" lang="en-US" sz="1000" b="0" i="0" u="none" strike="noStrike" cap="none" normalizeH="0" baseline="-25000" dirty="0" smtClean="0">
                <a:ln>
                  <a:noFill/>
                </a:ln>
                <a:solidFill>
                  <a:schemeClr val="tx1"/>
                </a:solidFill>
                <a:effectLst/>
                <a:latin typeface="Arial" charset="0"/>
              </a:rPr>
              <a:t>1</a:t>
            </a:r>
          </a:p>
        </p:txBody>
      </p:sp>
      <p:sp>
        <p:nvSpPr>
          <p:cNvPr id="135" name="Rectangle 134"/>
          <p:cNvSpPr/>
          <p:nvPr/>
        </p:nvSpPr>
        <p:spPr bwMode="auto">
          <a:xfrm>
            <a:off x="3143250" y="3453197"/>
            <a:ext cx="762000" cy="302955"/>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33% LP</a:t>
            </a:r>
            <a:r>
              <a:rPr kumimoji="0" lang="en-US" sz="1000" b="0" i="0" u="none" strike="noStrike" cap="none" normalizeH="0" baseline="-25000" dirty="0" smtClean="0">
                <a:ln>
                  <a:noFill/>
                </a:ln>
                <a:solidFill>
                  <a:schemeClr val="tx1"/>
                </a:solidFill>
                <a:effectLst/>
                <a:latin typeface="Arial" charset="0"/>
              </a:rPr>
              <a:t>2</a:t>
            </a:r>
          </a:p>
        </p:txBody>
      </p:sp>
      <p:sp>
        <p:nvSpPr>
          <p:cNvPr id="136" name="Rectangle 135"/>
          <p:cNvSpPr/>
          <p:nvPr/>
        </p:nvSpPr>
        <p:spPr bwMode="auto">
          <a:xfrm>
            <a:off x="3945731" y="3453197"/>
            <a:ext cx="762000" cy="302955"/>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33% LP</a:t>
            </a:r>
            <a:r>
              <a:rPr kumimoji="0" lang="en-US" sz="1000" b="0" i="0" u="none" strike="noStrike" cap="none" normalizeH="0" baseline="-25000" dirty="0" smtClean="0">
                <a:ln>
                  <a:noFill/>
                </a:ln>
                <a:solidFill>
                  <a:schemeClr val="tx1"/>
                </a:solidFill>
                <a:effectLst/>
                <a:latin typeface="Arial" charset="0"/>
              </a:rPr>
              <a:t>3</a:t>
            </a:r>
          </a:p>
        </p:txBody>
      </p:sp>
      <p:sp>
        <p:nvSpPr>
          <p:cNvPr id="137" name="Rectangle 136"/>
          <p:cNvSpPr/>
          <p:nvPr/>
        </p:nvSpPr>
        <p:spPr bwMode="auto">
          <a:xfrm>
            <a:off x="4601765" y="3347568"/>
            <a:ext cx="845344" cy="302955"/>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charset="0"/>
              </a:rPr>
              <a:t>1% LLC GP</a:t>
            </a:r>
          </a:p>
        </p:txBody>
      </p:sp>
      <p:sp>
        <p:nvSpPr>
          <p:cNvPr id="138" name="Oval 137"/>
          <p:cNvSpPr/>
          <p:nvPr/>
        </p:nvSpPr>
        <p:spPr bwMode="auto">
          <a:xfrm>
            <a:off x="2876550" y="4283869"/>
            <a:ext cx="1295400" cy="838200"/>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LP</a:t>
            </a:r>
            <a:endParaRPr kumimoji="0" lang="en-US" sz="1800" b="0" i="0" u="none" strike="noStrike" cap="none" normalizeH="0" baseline="0" dirty="0" smtClean="0">
              <a:ln>
                <a:noFill/>
              </a:ln>
              <a:solidFill>
                <a:schemeClr val="tx1"/>
              </a:solidFill>
              <a:effectLst/>
              <a:latin typeface="Arial" charset="0"/>
            </a:endParaRPr>
          </a:p>
        </p:txBody>
      </p:sp>
      <p:sp>
        <p:nvSpPr>
          <p:cNvPr id="139" name="Oval 138"/>
          <p:cNvSpPr/>
          <p:nvPr/>
        </p:nvSpPr>
        <p:spPr bwMode="auto">
          <a:xfrm>
            <a:off x="6172200" y="4283869"/>
            <a:ext cx="1295400" cy="838200"/>
          </a:xfrm>
          <a:prstGeom prst="ellips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LP</a:t>
            </a:r>
          </a:p>
        </p:txBody>
      </p:sp>
      <p:cxnSp>
        <p:nvCxnSpPr>
          <p:cNvPr id="18458" name="Straight Connector 18457"/>
          <p:cNvCxnSpPr/>
          <p:nvPr/>
        </p:nvCxnSpPr>
        <p:spPr bwMode="auto">
          <a:xfrm flipH="1" flipV="1">
            <a:off x="609600" y="3064669"/>
            <a:ext cx="304800" cy="1291542"/>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Connector 74"/>
          <p:cNvCxnSpPr/>
          <p:nvPr/>
        </p:nvCxnSpPr>
        <p:spPr bwMode="auto">
          <a:xfrm>
            <a:off x="1257300" y="3124200"/>
            <a:ext cx="0" cy="1159669"/>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flipV="1">
            <a:off x="1447800" y="3064669"/>
            <a:ext cx="457200" cy="12192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77" name="Straight Connector 18476"/>
          <p:cNvCxnSpPr/>
          <p:nvPr/>
        </p:nvCxnSpPr>
        <p:spPr bwMode="auto">
          <a:xfrm flipH="1">
            <a:off x="3945731" y="3666973"/>
            <a:ext cx="1177528" cy="739648"/>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79" name="Straight Connector 18478"/>
          <p:cNvCxnSpPr>
            <a:endCxn id="137" idx="1"/>
          </p:cNvCxnSpPr>
          <p:nvPr/>
        </p:nvCxnSpPr>
        <p:spPr bwMode="auto">
          <a:xfrm>
            <a:off x="3311128" y="3064669"/>
            <a:ext cx="1290637" cy="434377"/>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81" name="Straight Connector 18480"/>
          <p:cNvCxnSpPr/>
          <p:nvPr/>
        </p:nvCxnSpPr>
        <p:spPr bwMode="auto">
          <a:xfrm>
            <a:off x="4051696" y="2991954"/>
            <a:ext cx="550069" cy="401357"/>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83" name="Straight Connector 18482"/>
          <p:cNvCxnSpPr>
            <a:endCxn id="137" idx="0"/>
          </p:cNvCxnSpPr>
          <p:nvPr/>
        </p:nvCxnSpPr>
        <p:spPr bwMode="auto">
          <a:xfrm>
            <a:off x="4762590" y="2969957"/>
            <a:ext cx="261847" cy="377611"/>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9" name="Rectangle 168"/>
          <p:cNvSpPr/>
          <p:nvPr/>
        </p:nvSpPr>
        <p:spPr bwMode="auto">
          <a:xfrm>
            <a:off x="5791200" y="3453197"/>
            <a:ext cx="762000" cy="302955"/>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33% LP</a:t>
            </a:r>
            <a:r>
              <a:rPr kumimoji="0" lang="en-US" sz="1000" b="0" i="0" u="none" strike="noStrike" cap="none" normalizeH="0" baseline="-25000" dirty="0" smtClean="0">
                <a:ln>
                  <a:noFill/>
                </a:ln>
                <a:solidFill>
                  <a:schemeClr val="tx1"/>
                </a:solidFill>
                <a:effectLst/>
                <a:latin typeface="Arial" charset="0"/>
              </a:rPr>
              <a:t>1</a:t>
            </a:r>
          </a:p>
        </p:txBody>
      </p:sp>
      <p:sp>
        <p:nvSpPr>
          <p:cNvPr id="170" name="Rectangle 169"/>
          <p:cNvSpPr/>
          <p:nvPr/>
        </p:nvSpPr>
        <p:spPr bwMode="auto">
          <a:xfrm>
            <a:off x="6438900" y="3453197"/>
            <a:ext cx="762000" cy="302955"/>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33% LP</a:t>
            </a:r>
            <a:r>
              <a:rPr lang="en-US" sz="1000" baseline="-25000" dirty="0"/>
              <a:t>2</a:t>
            </a:r>
            <a:endParaRPr kumimoji="0" lang="en-US" sz="1000" b="0" i="0" u="none" strike="noStrike" cap="none" normalizeH="0" baseline="-25000" dirty="0" smtClean="0">
              <a:ln>
                <a:noFill/>
              </a:ln>
              <a:solidFill>
                <a:schemeClr val="tx1"/>
              </a:solidFill>
              <a:effectLst/>
              <a:latin typeface="Arial" charset="0"/>
            </a:endParaRPr>
          </a:p>
        </p:txBody>
      </p:sp>
      <p:sp>
        <p:nvSpPr>
          <p:cNvPr id="171" name="Rectangle 170"/>
          <p:cNvSpPr/>
          <p:nvPr/>
        </p:nvSpPr>
        <p:spPr bwMode="auto">
          <a:xfrm>
            <a:off x="7086600" y="3456731"/>
            <a:ext cx="762000" cy="302955"/>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rPr>
              <a:t>33% LP</a:t>
            </a:r>
            <a:r>
              <a:rPr lang="en-US" sz="1000" baseline="-25000" dirty="0"/>
              <a:t>3</a:t>
            </a:r>
            <a:endParaRPr kumimoji="0" lang="en-US" sz="1000" b="0" i="0" u="none" strike="noStrike" cap="none" normalizeH="0" baseline="-25000" dirty="0" smtClean="0">
              <a:ln>
                <a:noFill/>
              </a:ln>
              <a:solidFill>
                <a:schemeClr val="tx1"/>
              </a:solidFill>
              <a:effectLst/>
              <a:latin typeface="Arial" charset="0"/>
            </a:endParaRPr>
          </a:p>
        </p:txBody>
      </p:sp>
      <p:sp>
        <p:nvSpPr>
          <p:cNvPr id="172" name="Rectangle 171"/>
          <p:cNvSpPr/>
          <p:nvPr/>
        </p:nvSpPr>
        <p:spPr bwMode="auto">
          <a:xfrm>
            <a:off x="7700541" y="3305867"/>
            <a:ext cx="745030" cy="302955"/>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Arial" charset="0"/>
              </a:rPr>
              <a:t>1% </a:t>
            </a:r>
            <a:r>
              <a:rPr lang="en-US" sz="900" dirty="0" smtClean="0"/>
              <a:t>S Corp</a:t>
            </a:r>
            <a:r>
              <a:rPr kumimoji="0" lang="en-US" sz="900" b="0" i="0" u="none" strike="noStrike" cap="none" normalizeH="0" baseline="0" dirty="0" smtClean="0">
                <a:ln>
                  <a:noFill/>
                </a:ln>
                <a:solidFill>
                  <a:schemeClr val="tx1"/>
                </a:solidFill>
                <a:effectLst/>
                <a:latin typeface="Arial" charset="0"/>
              </a:rPr>
              <a:t> GP</a:t>
            </a:r>
          </a:p>
        </p:txBody>
      </p:sp>
      <p:cxnSp>
        <p:nvCxnSpPr>
          <p:cNvPr id="18487" name="Straight Connector 18486"/>
          <p:cNvCxnSpPr/>
          <p:nvPr/>
        </p:nvCxnSpPr>
        <p:spPr bwMode="auto">
          <a:xfrm>
            <a:off x="6705600" y="3608822"/>
            <a:ext cx="0" cy="675047"/>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89" name="Straight Connector 18488"/>
          <p:cNvCxnSpPr/>
          <p:nvPr/>
        </p:nvCxnSpPr>
        <p:spPr bwMode="auto">
          <a:xfrm flipH="1">
            <a:off x="7086600" y="3608822"/>
            <a:ext cx="228600" cy="675047"/>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91" name="Straight Connector 18490"/>
          <p:cNvCxnSpPr>
            <a:stCxn id="172" idx="2"/>
          </p:cNvCxnSpPr>
          <p:nvPr/>
        </p:nvCxnSpPr>
        <p:spPr bwMode="auto">
          <a:xfrm flipH="1">
            <a:off x="7347897" y="3608822"/>
            <a:ext cx="725159" cy="821756"/>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93" name="Straight Connector 18492"/>
          <p:cNvCxnSpPr>
            <a:endCxn id="172" idx="1"/>
          </p:cNvCxnSpPr>
          <p:nvPr/>
        </p:nvCxnSpPr>
        <p:spPr bwMode="auto">
          <a:xfrm>
            <a:off x="6172200" y="3026059"/>
            <a:ext cx="1528341" cy="431286"/>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95" name="Straight Connector 18494"/>
          <p:cNvCxnSpPr/>
          <p:nvPr/>
        </p:nvCxnSpPr>
        <p:spPr bwMode="auto">
          <a:xfrm>
            <a:off x="6927449" y="2958083"/>
            <a:ext cx="762000" cy="401357"/>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Straight Connector 100"/>
          <p:cNvCxnSpPr/>
          <p:nvPr/>
        </p:nvCxnSpPr>
        <p:spPr bwMode="auto">
          <a:xfrm>
            <a:off x="7510041" y="2995914"/>
            <a:ext cx="381000" cy="304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Straight Connector 102"/>
          <p:cNvCxnSpPr/>
          <p:nvPr/>
        </p:nvCxnSpPr>
        <p:spPr bwMode="auto">
          <a:xfrm>
            <a:off x="6096000" y="3608822"/>
            <a:ext cx="342900" cy="734578"/>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Straight Connector 105"/>
          <p:cNvCxnSpPr/>
          <p:nvPr/>
        </p:nvCxnSpPr>
        <p:spPr bwMode="auto">
          <a:xfrm flipH="1">
            <a:off x="3810000" y="3608822"/>
            <a:ext cx="361950" cy="734578"/>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Straight Connector 111"/>
          <p:cNvCxnSpPr/>
          <p:nvPr/>
        </p:nvCxnSpPr>
        <p:spPr bwMode="auto">
          <a:xfrm>
            <a:off x="3429000" y="3608822"/>
            <a:ext cx="0" cy="675047"/>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Straight Connector 113"/>
          <p:cNvCxnSpPr>
            <a:endCxn id="138" idx="1"/>
          </p:cNvCxnSpPr>
          <p:nvPr/>
        </p:nvCxnSpPr>
        <p:spPr bwMode="auto">
          <a:xfrm>
            <a:off x="2743200" y="3695700"/>
            <a:ext cx="323057" cy="710921"/>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38159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457200"/>
            <a:ext cx="8229600" cy="609600"/>
          </a:xfrm>
        </p:spPr>
        <p:txBody>
          <a:bodyPr/>
          <a:lstStyle/>
          <a:p>
            <a:r>
              <a:rPr lang="en-US" sz="4000" dirty="0" smtClean="0"/>
              <a:t>Entity Conversion</a:t>
            </a:r>
          </a:p>
        </p:txBody>
      </p:sp>
      <p:sp>
        <p:nvSpPr>
          <p:cNvPr id="16387" name="Content Placeholder 2"/>
          <p:cNvSpPr>
            <a:spLocks noGrp="1"/>
          </p:cNvSpPr>
          <p:nvPr>
            <p:ph idx="1"/>
          </p:nvPr>
        </p:nvSpPr>
        <p:spPr>
          <a:xfrm>
            <a:off x="152400" y="1371600"/>
            <a:ext cx="8229600" cy="5181600"/>
          </a:xfrm>
        </p:spPr>
        <p:txBody>
          <a:bodyPr>
            <a:normAutofit/>
          </a:bodyPr>
          <a:lstStyle/>
          <a:p>
            <a:r>
              <a:rPr lang="en-US" sz="2000" b="1" u="sng" dirty="0"/>
              <a:t>Conversion of LLC to </a:t>
            </a:r>
            <a:r>
              <a:rPr lang="en-US" sz="2000" b="1" u="sng" dirty="0" smtClean="0"/>
              <a:t>Corporation</a:t>
            </a:r>
            <a:r>
              <a:rPr lang="en-US" sz="2000" b="1" dirty="0" smtClean="0"/>
              <a:t>.</a:t>
            </a:r>
            <a:endParaRPr lang="en-US" sz="2000" b="1" u="sng" dirty="0" smtClean="0"/>
          </a:p>
          <a:p>
            <a:pPr lvl="1"/>
            <a:endParaRPr lang="en-US" dirty="0" smtClean="0"/>
          </a:p>
          <a:p>
            <a:pPr lvl="1"/>
            <a:r>
              <a:rPr lang="en-US" dirty="0" smtClean="0"/>
              <a:t>The </a:t>
            </a:r>
            <a:r>
              <a:rPr lang="en-US" dirty="0"/>
              <a:t>LLC contributes all of its assets and liabilities to a newly formed corporation in exchange for its stock. </a:t>
            </a:r>
            <a:endParaRPr lang="en-US" dirty="0" smtClean="0"/>
          </a:p>
          <a:p>
            <a:pPr lvl="1"/>
            <a:endParaRPr lang="en-US" dirty="0" smtClean="0"/>
          </a:p>
          <a:p>
            <a:pPr lvl="1"/>
            <a:r>
              <a:rPr lang="en-US" dirty="0" smtClean="0"/>
              <a:t>A </a:t>
            </a:r>
            <a:r>
              <a:rPr lang="en-US" dirty="0"/>
              <a:t>deemed distribution of the stock is then made to the members in complete liquidation of the </a:t>
            </a:r>
            <a:r>
              <a:rPr lang="en-US" dirty="0" smtClean="0"/>
              <a:t>LLC (tax-free contribution under IRC §351), </a:t>
            </a:r>
            <a:r>
              <a:rPr lang="en-US" dirty="0"/>
              <a:t>and therefore the transaction itself generally results in no </a:t>
            </a:r>
            <a:r>
              <a:rPr lang="en-US" dirty="0" smtClean="0"/>
              <a:t>gain/loss.</a:t>
            </a:r>
          </a:p>
          <a:p>
            <a:pPr lvl="1"/>
            <a:endParaRPr lang="en-US" dirty="0" smtClean="0"/>
          </a:p>
          <a:p>
            <a:pPr lvl="1"/>
            <a:r>
              <a:rPr lang="en-US" dirty="0" smtClean="0"/>
              <a:t>However</a:t>
            </a:r>
            <a:r>
              <a:rPr lang="en-US" dirty="0"/>
              <a:t>, a LLC may be taxed if the aggregate liabilities assumed by the new corporation exceed the aggregate tax basis of the assets contributed.  </a:t>
            </a: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13</a:t>
            </a:fld>
            <a:endParaRPr lang="en-US" dirty="0"/>
          </a:p>
        </p:txBody>
      </p:sp>
    </p:spTree>
    <p:extLst>
      <p:ext uri="{BB962C8B-B14F-4D97-AF65-F5344CB8AC3E}">
        <p14:creationId xmlns:p14="http://schemas.microsoft.com/office/powerpoint/2010/main" val="40807914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457200"/>
            <a:ext cx="8229600" cy="609600"/>
          </a:xfrm>
        </p:spPr>
        <p:txBody>
          <a:bodyPr/>
          <a:lstStyle/>
          <a:p>
            <a:r>
              <a:rPr lang="en-US" sz="4000" dirty="0" smtClean="0"/>
              <a:t>Entity Conversion (Cont.)</a:t>
            </a:r>
          </a:p>
        </p:txBody>
      </p:sp>
      <p:sp>
        <p:nvSpPr>
          <p:cNvPr id="16387" name="Content Placeholder 2"/>
          <p:cNvSpPr>
            <a:spLocks noGrp="1"/>
          </p:cNvSpPr>
          <p:nvPr>
            <p:ph idx="1"/>
          </p:nvPr>
        </p:nvSpPr>
        <p:spPr>
          <a:xfrm>
            <a:off x="36653" y="1295400"/>
            <a:ext cx="8229600" cy="5181600"/>
          </a:xfrm>
        </p:spPr>
        <p:txBody>
          <a:bodyPr>
            <a:normAutofit/>
          </a:bodyPr>
          <a:lstStyle/>
          <a:p>
            <a:r>
              <a:rPr lang="en-US" sz="2000" b="1" u="sng" dirty="0" smtClean="0"/>
              <a:t>Conversion of C Corp to LLC</a:t>
            </a:r>
            <a:r>
              <a:rPr lang="en-US" sz="2000" dirty="0"/>
              <a:t>.</a:t>
            </a:r>
            <a:endParaRPr lang="en-US" sz="2000" u="sng" dirty="0" smtClean="0"/>
          </a:p>
          <a:p>
            <a:pPr lvl="1"/>
            <a:r>
              <a:rPr lang="en-US" u="sng" dirty="0" smtClean="0"/>
              <a:t>Statutory Conversion</a:t>
            </a:r>
            <a:r>
              <a:rPr lang="en-US" dirty="0" smtClean="0"/>
              <a:t>. Allows you to convert the corporation to an LLC by filing a few forms with the Secretary of State’s office.</a:t>
            </a:r>
          </a:p>
          <a:p>
            <a:pPr lvl="1"/>
            <a:endParaRPr lang="en-US" dirty="0" smtClean="0"/>
          </a:p>
          <a:p>
            <a:pPr lvl="1"/>
            <a:r>
              <a:rPr lang="en-US" u="sng" dirty="0" smtClean="0"/>
              <a:t>Tax </a:t>
            </a:r>
            <a:r>
              <a:rPr lang="en-US" u="sng" dirty="0"/>
              <a:t>Consequences</a:t>
            </a:r>
            <a:r>
              <a:rPr lang="en-US" dirty="0"/>
              <a:t>. “Deemed liquidation” of the corporation, followed by a “deemed liquidating distribution” of the net proceeds from the deemed asset sales to the shareholders.  </a:t>
            </a:r>
          </a:p>
          <a:p>
            <a:pPr lvl="1"/>
            <a:endParaRPr lang="en-US" u="sng" dirty="0" smtClean="0"/>
          </a:p>
          <a:p>
            <a:pPr lvl="1"/>
            <a:r>
              <a:rPr lang="en-US" u="sng" dirty="0" smtClean="0"/>
              <a:t>Converting </a:t>
            </a:r>
            <a:r>
              <a:rPr lang="en-US" u="sng" dirty="0"/>
              <a:t>to LLC taxed as Corporation</a:t>
            </a:r>
            <a:r>
              <a:rPr lang="en-US" dirty="0"/>
              <a:t>. </a:t>
            </a:r>
          </a:p>
          <a:p>
            <a:pPr lvl="2"/>
            <a:r>
              <a:rPr lang="en-US" sz="2000" dirty="0"/>
              <a:t>Does not have the same degree of adverse tax consequences as when converting to an LLC taxed as a partnership. </a:t>
            </a:r>
          </a:p>
          <a:p>
            <a:pPr lvl="2"/>
            <a:r>
              <a:rPr lang="en-US" sz="2000" dirty="0"/>
              <a:t>But it does not change the basic elements of how business will be taxed going forward, so you should investigate closely how it would benefit the business.   </a:t>
            </a:r>
          </a:p>
          <a:p>
            <a:pPr lvl="1"/>
            <a:endParaRPr lang="en-US" b="1" dirty="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14</a:t>
            </a:fld>
            <a:endParaRPr lang="en-US" dirty="0"/>
          </a:p>
        </p:txBody>
      </p:sp>
    </p:spTree>
    <p:extLst>
      <p:ext uri="{BB962C8B-B14F-4D97-AF65-F5344CB8AC3E}">
        <p14:creationId xmlns:p14="http://schemas.microsoft.com/office/powerpoint/2010/main" val="4756251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457200"/>
            <a:ext cx="8229600" cy="609600"/>
          </a:xfrm>
        </p:spPr>
        <p:txBody>
          <a:bodyPr/>
          <a:lstStyle/>
          <a:p>
            <a:r>
              <a:rPr lang="en-US" sz="4000" dirty="0"/>
              <a:t>Entity Conversion (Cont.)</a:t>
            </a:r>
            <a:endParaRPr lang="en-US" sz="4000" dirty="0" smtClean="0"/>
          </a:p>
        </p:txBody>
      </p:sp>
      <p:sp>
        <p:nvSpPr>
          <p:cNvPr id="16387" name="Content Placeholder 2"/>
          <p:cNvSpPr>
            <a:spLocks noGrp="1"/>
          </p:cNvSpPr>
          <p:nvPr>
            <p:ph idx="1"/>
          </p:nvPr>
        </p:nvSpPr>
        <p:spPr>
          <a:xfrm>
            <a:off x="457200" y="1371600"/>
            <a:ext cx="8229600" cy="5181600"/>
          </a:xfrm>
        </p:spPr>
        <p:txBody>
          <a:bodyPr>
            <a:normAutofit/>
          </a:bodyPr>
          <a:lstStyle/>
          <a:p>
            <a:r>
              <a:rPr lang="en-US" sz="2000" b="1" u="sng" dirty="0" smtClean="0"/>
              <a:t>Conversion from C Corporation to S Corporation</a:t>
            </a:r>
            <a:r>
              <a:rPr lang="en-US" sz="2000" b="1" dirty="0" smtClean="0"/>
              <a:t>. </a:t>
            </a:r>
          </a:p>
          <a:p>
            <a:pPr lvl="1"/>
            <a:endParaRPr lang="en-US" dirty="0" smtClean="0"/>
          </a:p>
          <a:p>
            <a:pPr lvl="1"/>
            <a:r>
              <a:rPr lang="en-US" dirty="0" smtClean="0"/>
              <a:t>Built-In Gains</a:t>
            </a:r>
            <a:r>
              <a:rPr lang="en-US" b="1" dirty="0" smtClean="0"/>
              <a:t>. </a:t>
            </a:r>
          </a:p>
          <a:p>
            <a:pPr lvl="1"/>
            <a:endParaRPr lang="en-US" b="1" dirty="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15</a:t>
            </a:fld>
            <a:endParaRPr lang="en-US" dirty="0"/>
          </a:p>
        </p:txBody>
      </p:sp>
    </p:spTree>
    <p:extLst>
      <p:ext uri="{BB962C8B-B14F-4D97-AF65-F5344CB8AC3E}">
        <p14:creationId xmlns:p14="http://schemas.microsoft.com/office/powerpoint/2010/main" val="32895218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457200"/>
            <a:ext cx="8229600" cy="609600"/>
          </a:xfrm>
        </p:spPr>
        <p:txBody>
          <a:bodyPr/>
          <a:lstStyle/>
          <a:p>
            <a:r>
              <a:rPr lang="en-US" sz="4000" dirty="0" smtClean="0"/>
              <a:t>Built-In Gain and Built-In Loss Rules</a:t>
            </a:r>
          </a:p>
        </p:txBody>
      </p:sp>
      <p:sp>
        <p:nvSpPr>
          <p:cNvPr id="16387" name="Content Placeholder 2"/>
          <p:cNvSpPr>
            <a:spLocks noGrp="1"/>
          </p:cNvSpPr>
          <p:nvPr>
            <p:ph idx="1"/>
          </p:nvPr>
        </p:nvSpPr>
        <p:spPr>
          <a:xfrm>
            <a:off x="0" y="1371600"/>
            <a:ext cx="8229600" cy="5181600"/>
          </a:xfrm>
        </p:spPr>
        <p:txBody>
          <a:bodyPr>
            <a:normAutofit/>
          </a:bodyPr>
          <a:lstStyle/>
          <a:p>
            <a:pPr marL="342900" lvl="1" indent="-342900" algn="just">
              <a:buClr>
                <a:schemeClr val="bg2"/>
              </a:buClr>
              <a:buSzPct val="75000"/>
              <a:buFont typeface="Wingdings" pitchFamily="2" charset="2"/>
              <a:buChar char="n"/>
            </a:pPr>
            <a:r>
              <a:rPr lang="en-US" b="1" u="sng" dirty="0" smtClean="0"/>
              <a:t>Partnerships or LLCs</a:t>
            </a:r>
            <a:r>
              <a:rPr lang="en-US" b="1" dirty="0" smtClean="0"/>
              <a:t>.  </a:t>
            </a:r>
          </a:p>
          <a:p>
            <a:pPr marL="742950" lvl="2" indent="-342900" algn="just">
              <a:buSzPct val="75000"/>
              <a:buFont typeface="Wingdings" panose="05000000000000000000" pitchFamily="2" charset="2"/>
              <a:buChar char="q"/>
            </a:pPr>
            <a:r>
              <a:rPr lang="en-US" sz="2000" u="sng" dirty="0" smtClean="0"/>
              <a:t>Built-in Gains</a:t>
            </a:r>
            <a:r>
              <a:rPr lang="en-US" sz="2000" dirty="0"/>
              <a:t>. Any built-in gain inherent in property at the time of its contribution to a partnership or at the time of its revaluation must be allocated to the Contributing Partner (or partners whose capital accounts are increased in the revaluation) when the built-in gain is recognized. IRC §704(c). </a:t>
            </a:r>
            <a:endParaRPr lang="en-US" sz="2000" dirty="0" smtClean="0"/>
          </a:p>
          <a:p>
            <a:pPr marL="400050" lvl="2" indent="0" algn="just">
              <a:buSzPct val="75000"/>
              <a:buNone/>
            </a:pPr>
            <a:endParaRPr lang="en-US" sz="2000" dirty="0" smtClean="0"/>
          </a:p>
          <a:p>
            <a:pPr marL="742950" lvl="2" indent="-342900" algn="just">
              <a:buSzPct val="75000"/>
              <a:buFont typeface="Wingdings" panose="05000000000000000000" pitchFamily="2" charset="2"/>
              <a:buChar char="q"/>
            </a:pPr>
            <a:r>
              <a:rPr lang="en-US" sz="2000" u="sng" dirty="0" smtClean="0"/>
              <a:t>Built-in Losses</a:t>
            </a:r>
            <a:r>
              <a:rPr lang="en-US" sz="2000" dirty="0"/>
              <a:t>. If contributed property has a built-in loss, then (1) the built-in loss is to be taken into account only in determining the amount of items allocated to the contributing partner, and (2) in determining the amount of items allocated to other partners, the partnership’s basis in the contributed property is treated as being the fair market value of the property at the time of contribution. IRC § 704(c)(1)(C). </a:t>
            </a:r>
            <a:endParaRPr lang="en-US" sz="2000" u="sng" dirty="0" smtClean="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16</a:t>
            </a:fld>
            <a:endParaRPr lang="en-US" dirty="0"/>
          </a:p>
        </p:txBody>
      </p:sp>
    </p:spTree>
    <p:extLst>
      <p:ext uri="{BB962C8B-B14F-4D97-AF65-F5344CB8AC3E}">
        <p14:creationId xmlns:p14="http://schemas.microsoft.com/office/powerpoint/2010/main" val="1551473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04800" y="609600"/>
            <a:ext cx="8229600" cy="609600"/>
          </a:xfrm>
        </p:spPr>
        <p:txBody>
          <a:bodyPr/>
          <a:lstStyle/>
          <a:p>
            <a:r>
              <a:rPr lang="en-US" sz="4000" dirty="0" smtClean="0"/>
              <a:t>Built-In Gain and Built-In Loss Rules (Cont.)</a:t>
            </a:r>
          </a:p>
        </p:txBody>
      </p:sp>
      <p:sp>
        <p:nvSpPr>
          <p:cNvPr id="16387" name="Content Placeholder 2"/>
          <p:cNvSpPr>
            <a:spLocks noGrp="1"/>
          </p:cNvSpPr>
          <p:nvPr>
            <p:ph idx="1"/>
          </p:nvPr>
        </p:nvSpPr>
        <p:spPr>
          <a:xfrm>
            <a:off x="152400" y="1828800"/>
            <a:ext cx="8229600" cy="5181600"/>
          </a:xfrm>
        </p:spPr>
        <p:txBody>
          <a:bodyPr>
            <a:normAutofit/>
          </a:bodyPr>
          <a:lstStyle/>
          <a:p>
            <a:pPr marL="342900" lvl="1" indent="-342900" algn="just">
              <a:buClr>
                <a:schemeClr val="bg2"/>
              </a:buClr>
              <a:buSzPct val="75000"/>
              <a:buFont typeface="Wingdings" pitchFamily="2" charset="2"/>
              <a:buChar char="n"/>
            </a:pPr>
            <a:r>
              <a:rPr lang="en-US" b="1" u="sng" dirty="0" smtClean="0"/>
              <a:t>S Corp</a:t>
            </a:r>
            <a:r>
              <a:rPr lang="en-US" b="1" dirty="0"/>
              <a:t>. </a:t>
            </a:r>
            <a:r>
              <a:rPr lang="en-US" dirty="0"/>
              <a:t>A sale of assets by an S corporation that used to be a C corporation during the “recognition period” is subject to a built-in-gains tax.  A built-in-gain tax is imposed on the corporation, at the highest corporate tax rate, on the appreciation in asset value that existed on the date the corporation became an S corporation.  The shareholders may then be subject to a second tax on distribution of the sales proceeds. This double tax created by imposition of the built-in gain rules can be eliminated if the corporation holds and sells assets only after the recognition period has expired. Generally, the recognition period is 10 years but through 2013 it </a:t>
            </a:r>
            <a:r>
              <a:rPr lang="en-US" dirty="0" smtClean="0"/>
              <a:t>was </a:t>
            </a:r>
            <a:r>
              <a:rPr lang="en-US" dirty="0"/>
              <a:t>5 years. IRC §1374(d)(7). That means </a:t>
            </a:r>
            <a:r>
              <a:rPr lang="en-US" dirty="0" smtClean="0"/>
              <a:t>assets sold in </a:t>
            </a:r>
            <a:r>
              <a:rPr lang="en-US" dirty="0"/>
              <a:t>2013 that </a:t>
            </a:r>
            <a:r>
              <a:rPr lang="en-US" dirty="0" smtClean="0"/>
              <a:t>were held </a:t>
            </a:r>
            <a:r>
              <a:rPr lang="en-US" dirty="0"/>
              <a:t>at least 5 years </a:t>
            </a:r>
            <a:r>
              <a:rPr lang="en-US" dirty="0" smtClean="0"/>
              <a:t>did not trigger </a:t>
            </a:r>
            <a:r>
              <a:rPr lang="en-US" dirty="0"/>
              <a:t>built-in gains </a:t>
            </a:r>
            <a:r>
              <a:rPr lang="en-US" dirty="0" smtClean="0"/>
              <a:t>tax under </a:t>
            </a:r>
            <a:r>
              <a:rPr lang="en-US" dirty="0"/>
              <a:t>IRC §</a:t>
            </a:r>
            <a:r>
              <a:rPr lang="en-US" dirty="0" smtClean="0"/>
              <a:t>1374. </a:t>
            </a: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17</a:t>
            </a:fld>
            <a:endParaRPr lang="en-US" dirty="0"/>
          </a:p>
        </p:txBody>
      </p:sp>
    </p:spTree>
    <p:extLst>
      <p:ext uri="{BB962C8B-B14F-4D97-AF65-F5344CB8AC3E}">
        <p14:creationId xmlns:p14="http://schemas.microsoft.com/office/powerpoint/2010/main" val="17309188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8600" y="533400"/>
            <a:ext cx="8458200" cy="914400"/>
          </a:xfrm>
        </p:spPr>
        <p:txBody>
          <a:bodyPr/>
          <a:lstStyle/>
          <a:p>
            <a:r>
              <a:rPr lang="en-US" sz="4000" dirty="0"/>
              <a:t>Built-In Gain and Built-In Loss Rules (Cont.)</a:t>
            </a:r>
            <a:endParaRPr lang="en-US" sz="4000" dirty="0" smtClean="0"/>
          </a:p>
        </p:txBody>
      </p:sp>
      <p:sp>
        <p:nvSpPr>
          <p:cNvPr id="16387" name="Content Placeholder 2"/>
          <p:cNvSpPr>
            <a:spLocks noGrp="1"/>
          </p:cNvSpPr>
          <p:nvPr>
            <p:ph idx="1"/>
          </p:nvPr>
        </p:nvSpPr>
        <p:spPr>
          <a:xfrm>
            <a:off x="228600" y="1676400"/>
            <a:ext cx="8001000" cy="4876800"/>
          </a:xfrm>
        </p:spPr>
        <p:txBody>
          <a:bodyPr/>
          <a:lstStyle/>
          <a:p>
            <a:endParaRPr lang="en-US" sz="1900" b="1" i="1" u="sng" dirty="0" smtClean="0"/>
          </a:p>
          <a:p>
            <a:r>
              <a:rPr lang="en-US" sz="2000" b="1" i="1" u="sng" dirty="0" smtClean="0"/>
              <a:t>Example #5</a:t>
            </a:r>
            <a:r>
              <a:rPr lang="en-US" sz="2000" b="1" i="1" dirty="0" smtClean="0"/>
              <a:t>:</a:t>
            </a:r>
          </a:p>
          <a:p>
            <a:endParaRPr lang="en-US" sz="1000" dirty="0"/>
          </a:p>
          <a:p>
            <a:pPr lvl="1" algn="just"/>
            <a:r>
              <a:rPr lang="en-US" dirty="0"/>
              <a:t>Asset Sale in 2013. ABC, Inc. was incorporated as a C Corporation. ABC, Inc. timely filed an election to be treated as an S Corporation as of 1/1/08. On the date of conversion, ABC, Inc. had land with a cost basis of $150,000 and a Fair Market Value of $550,000. In April 2013, ABC, Inc. sold the land for $700,000. There is no built-in-gain on the sale of the land because the property was sold after the 5-year recognition period ended on 12/31/12, so ABC, Inc. recognizes a capital gain of $550,000. </a:t>
            </a:r>
          </a:p>
          <a:p>
            <a:pPr marL="457200" lvl="1" indent="0" algn="just">
              <a:buNone/>
            </a:pPr>
            <a:endParaRPr lang="en-US" sz="800" dirty="0"/>
          </a:p>
          <a:p>
            <a:pPr lvl="1" algn="just"/>
            <a:endParaRPr lang="en-US" sz="1600" dirty="0"/>
          </a:p>
          <a:p>
            <a:pPr marL="0" lvl="1" indent="0" algn="just">
              <a:buClr>
                <a:schemeClr val="bg2"/>
              </a:buClr>
              <a:buSzPct val="75000"/>
              <a:buNone/>
            </a:pPr>
            <a:endParaRPr lang="en-US" sz="1600" b="1" dirty="0"/>
          </a:p>
          <a:p>
            <a:pPr marL="0" lvl="1" indent="0" algn="just">
              <a:buClr>
                <a:schemeClr val="bg2"/>
              </a:buClr>
              <a:buSzPct val="75000"/>
              <a:buNone/>
            </a:pPr>
            <a:endParaRPr lang="en-US" sz="1600" b="1" dirty="0" smtClean="0"/>
          </a:p>
          <a:p>
            <a:pPr marL="0" lvl="1" indent="0" algn="just">
              <a:buClr>
                <a:schemeClr val="bg2"/>
              </a:buClr>
              <a:buSzPct val="75000"/>
              <a:buNone/>
            </a:pPr>
            <a:endParaRPr lang="en-US" sz="1600" b="1" dirty="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18</a:t>
            </a:fld>
            <a:endParaRPr lang="en-US" dirty="0"/>
          </a:p>
        </p:txBody>
      </p:sp>
    </p:spTree>
    <p:extLst>
      <p:ext uri="{BB962C8B-B14F-4D97-AF65-F5344CB8AC3E}">
        <p14:creationId xmlns:p14="http://schemas.microsoft.com/office/powerpoint/2010/main" val="8298647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8600" y="533400"/>
            <a:ext cx="8458200" cy="914400"/>
          </a:xfrm>
        </p:spPr>
        <p:txBody>
          <a:bodyPr/>
          <a:lstStyle/>
          <a:p>
            <a:r>
              <a:rPr lang="en-US" sz="4000" dirty="0"/>
              <a:t>Built-In Gain and Built-In Loss Rules (Cont.)</a:t>
            </a:r>
            <a:endParaRPr lang="en-US" sz="4000" dirty="0" smtClean="0"/>
          </a:p>
        </p:txBody>
      </p:sp>
      <p:sp>
        <p:nvSpPr>
          <p:cNvPr id="16387" name="Content Placeholder 2"/>
          <p:cNvSpPr>
            <a:spLocks noGrp="1"/>
          </p:cNvSpPr>
          <p:nvPr>
            <p:ph idx="1"/>
          </p:nvPr>
        </p:nvSpPr>
        <p:spPr>
          <a:xfrm>
            <a:off x="0" y="1676400"/>
            <a:ext cx="8229600" cy="4876800"/>
          </a:xfrm>
        </p:spPr>
        <p:txBody>
          <a:bodyPr/>
          <a:lstStyle/>
          <a:p>
            <a:endParaRPr lang="en-US" sz="1900" b="1" i="1" u="sng" dirty="0" smtClean="0"/>
          </a:p>
          <a:p>
            <a:r>
              <a:rPr lang="en-US" sz="2000" b="1" i="1" u="sng" dirty="0" smtClean="0"/>
              <a:t>Example #6</a:t>
            </a:r>
            <a:r>
              <a:rPr lang="en-US" sz="2000" b="1" i="1" dirty="0" smtClean="0"/>
              <a:t>:</a:t>
            </a:r>
          </a:p>
          <a:p>
            <a:endParaRPr lang="en-US" sz="1000" dirty="0"/>
          </a:p>
          <a:p>
            <a:pPr lvl="1" algn="just"/>
            <a:r>
              <a:rPr lang="en-US" dirty="0"/>
              <a:t>Asset Sale in 2014. ABC, Inc. was incorporated as a C Corporation. ABC, Inc. timely filed an election to be treated as an S Corporation as of 1/1/08. On the date of conversion, ABC, Inc. had land with a cost basis of $150,000 and a Fair Market Value of $550,000. In April </a:t>
            </a:r>
            <a:r>
              <a:rPr lang="en-US" dirty="0" smtClean="0"/>
              <a:t>2014, </a:t>
            </a:r>
            <a:r>
              <a:rPr lang="en-US" dirty="0"/>
              <a:t>ABC, Inc. sold the land for $700,000. </a:t>
            </a:r>
            <a:r>
              <a:rPr lang="en-US" dirty="0" smtClean="0"/>
              <a:t>There is a built-in gain on the sale of the land because the property was sold before the 10-year recognition period ended on 12/31/18</a:t>
            </a:r>
            <a:r>
              <a:rPr lang="en-US" sz="1600" dirty="0" smtClean="0"/>
              <a:t>. </a:t>
            </a:r>
            <a:endParaRPr lang="en-US" sz="1600" dirty="0"/>
          </a:p>
          <a:p>
            <a:pPr lvl="1" algn="just"/>
            <a:endParaRPr lang="en-US" sz="1600" dirty="0"/>
          </a:p>
          <a:p>
            <a:pPr marL="0" lvl="1" indent="0" algn="just">
              <a:buClr>
                <a:schemeClr val="bg2"/>
              </a:buClr>
              <a:buSzPct val="75000"/>
              <a:buNone/>
            </a:pPr>
            <a:endParaRPr lang="en-US" sz="1600" b="1" dirty="0"/>
          </a:p>
          <a:p>
            <a:pPr marL="0" lvl="1" indent="0" algn="just">
              <a:buClr>
                <a:schemeClr val="bg2"/>
              </a:buClr>
              <a:buSzPct val="75000"/>
              <a:buNone/>
            </a:pPr>
            <a:endParaRPr lang="en-US" sz="1600" b="1" dirty="0" smtClean="0"/>
          </a:p>
          <a:p>
            <a:pPr marL="0" lvl="1" indent="0" algn="just">
              <a:buClr>
                <a:schemeClr val="bg2"/>
              </a:buClr>
              <a:buSzPct val="75000"/>
              <a:buNone/>
            </a:pPr>
            <a:endParaRPr lang="en-US" sz="1600" b="1" dirty="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19</a:t>
            </a:fld>
            <a:endParaRPr lang="en-US" dirty="0"/>
          </a:p>
        </p:txBody>
      </p:sp>
    </p:spTree>
    <p:extLst>
      <p:ext uri="{BB962C8B-B14F-4D97-AF65-F5344CB8AC3E}">
        <p14:creationId xmlns:p14="http://schemas.microsoft.com/office/powerpoint/2010/main" val="29613546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457200"/>
            <a:ext cx="8229600" cy="609600"/>
          </a:xfrm>
        </p:spPr>
        <p:txBody>
          <a:bodyPr/>
          <a:lstStyle/>
          <a:p>
            <a:r>
              <a:rPr lang="en-US" sz="4000" dirty="0" smtClean="0"/>
              <a:t>Types</a:t>
            </a:r>
            <a:r>
              <a:rPr lang="en-US" sz="4400" dirty="0" smtClean="0"/>
              <a:t> of Entities  </a:t>
            </a:r>
          </a:p>
        </p:txBody>
      </p:sp>
      <p:sp>
        <p:nvSpPr>
          <p:cNvPr id="4099" name="Content Placeholder 2"/>
          <p:cNvSpPr>
            <a:spLocks noGrp="1"/>
          </p:cNvSpPr>
          <p:nvPr>
            <p:ph idx="1"/>
          </p:nvPr>
        </p:nvSpPr>
        <p:spPr>
          <a:xfrm>
            <a:off x="152400" y="1219200"/>
            <a:ext cx="8229600" cy="5410200"/>
          </a:xfrm>
        </p:spPr>
        <p:txBody>
          <a:bodyPr>
            <a:normAutofit lnSpcReduction="10000"/>
          </a:bodyPr>
          <a:lstStyle/>
          <a:p>
            <a:pPr marL="457200" lvl="1" indent="0" algn="just">
              <a:buNone/>
            </a:pPr>
            <a:endParaRPr lang="en-US" dirty="0" smtClean="0"/>
          </a:p>
          <a:p>
            <a:pPr algn="just"/>
            <a:r>
              <a:rPr lang="en-US" sz="2000" b="1" u="sng" dirty="0" smtClean="0"/>
              <a:t>Proprietorship</a:t>
            </a:r>
            <a:r>
              <a:rPr lang="en-US" sz="2000" dirty="0"/>
              <a:t>. O</a:t>
            </a:r>
            <a:r>
              <a:rPr lang="en-US" sz="2000" dirty="0" smtClean="0"/>
              <a:t>ne </a:t>
            </a:r>
            <a:r>
              <a:rPr lang="en-US" sz="2000" dirty="0"/>
              <a:t>owner (and </a:t>
            </a:r>
            <a:r>
              <a:rPr lang="en-US" sz="2000" dirty="0" smtClean="0"/>
              <a:t>spouse).  </a:t>
            </a:r>
            <a:r>
              <a:rPr lang="en-US" sz="2000" dirty="0"/>
              <a:t>All profits and losses </a:t>
            </a:r>
            <a:r>
              <a:rPr lang="en-US" sz="2000" dirty="0" smtClean="0"/>
              <a:t>reported on Schedule </a:t>
            </a:r>
            <a:r>
              <a:rPr lang="en-US" sz="2000" dirty="0"/>
              <a:t>C</a:t>
            </a:r>
            <a:r>
              <a:rPr lang="en-US" sz="2000" dirty="0" smtClean="0"/>
              <a:t>.</a:t>
            </a:r>
          </a:p>
          <a:p>
            <a:pPr marL="457200" lvl="1" indent="0" algn="just">
              <a:buNone/>
            </a:pPr>
            <a:endParaRPr lang="en-US" dirty="0" smtClean="0"/>
          </a:p>
          <a:p>
            <a:pPr algn="just"/>
            <a:r>
              <a:rPr lang="en-US" sz="2000" b="1" u="sng" dirty="0"/>
              <a:t>General Partnership (“GP”)</a:t>
            </a:r>
            <a:r>
              <a:rPr lang="en-US" sz="2000" dirty="0"/>
              <a:t>.  </a:t>
            </a:r>
            <a:r>
              <a:rPr lang="en-US" sz="2000" dirty="0" smtClean="0"/>
              <a:t>Two </a:t>
            </a:r>
            <a:r>
              <a:rPr lang="en-US" sz="2000" dirty="0"/>
              <a:t>or more </a:t>
            </a:r>
            <a:r>
              <a:rPr lang="en-US" sz="2000" dirty="0" smtClean="0"/>
              <a:t>co-owners</a:t>
            </a:r>
            <a:r>
              <a:rPr lang="en-US" sz="2000" dirty="0"/>
              <a:t>. (Form 1065 and K-1s</a:t>
            </a:r>
            <a:r>
              <a:rPr lang="en-US" sz="2000" dirty="0" smtClean="0"/>
              <a:t>).</a:t>
            </a:r>
          </a:p>
          <a:p>
            <a:pPr algn="just"/>
            <a:endParaRPr lang="en-US" sz="2000" dirty="0" smtClean="0"/>
          </a:p>
          <a:p>
            <a:pPr algn="just"/>
            <a:r>
              <a:rPr lang="en-US" sz="2000" b="1" u="sng" dirty="0"/>
              <a:t>Limited Partnership (“LP”)</a:t>
            </a:r>
            <a:r>
              <a:rPr lang="en-US" sz="2000" dirty="0"/>
              <a:t>. </a:t>
            </a:r>
            <a:r>
              <a:rPr lang="en-US" sz="2000" dirty="0" smtClean="0"/>
              <a:t>At </a:t>
            </a:r>
            <a:r>
              <a:rPr lang="en-US" sz="2000" dirty="0"/>
              <a:t>least one general partner and one limited partner. </a:t>
            </a:r>
            <a:r>
              <a:rPr lang="en-US" sz="2000" dirty="0" smtClean="0"/>
              <a:t>(Form </a:t>
            </a:r>
            <a:r>
              <a:rPr lang="en-US" sz="2000" dirty="0"/>
              <a:t>1065 and K-1s</a:t>
            </a:r>
            <a:r>
              <a:rPr lang="en-US" sz="2000" dirty="0" smtClean="0"/>
              <a:t>).</a:t>
            </a:r>
            <a:endParaRPr lang="en-US" sz="2000" dirty="0"/>
          </a:p>
          <a:p>
            <a:pPr algn="just"/>
            <a:endParaRPr lang="en-US" sz="2000" b="1" u="sng" dirty="0" smtClean="0"/>
          </a:p>
          <a:p>
            <a:pPr algn="just"/>
            <a:r>
              <a:rPr lang="en-US" sz="2000" b="1" u="sng" dirty="0" smtClean="0"/>
              <a:t>Limited </a:t>
            </a:r>
            <a:r>
              <a:rPr lang="en-US" sz="2000" b="1" u="sng" dirty="0"/>
              <a:t>Liability Company (“LLC”)</a:t>
            </a:r>
            <a:r>
              <a:rPr lang="en-US" sz="2000" dirty="0"/>
              <a:t>.  A </a:t>
            </a:r>
            <a:r>
              <a:rPr lang="en-US" sz="2000" dirty="0" smtClean="0"/>
              <a:t>state </a:t>
            </a:r>
            <a:r>
              <a:rPr lang="en-US" sz="2000" dirty="0"/>
              <a:t>chartered </a:t>
            </a:r>
            <a:r>
              <a:rPr lang="en-US" sz="2000" dirty="0" smtClean="0"/>
              <a:t>entity. </a:t>
            </a:r>
            <a:r>
              <a:rPr lang="en-US" sz="2000" dirty="0"/>
              <a:t>(Form 1065 and K-1s</a:t>
            </a:r>
            <a:r>
              <a:rPr lang="en-US" sz="2000" dirty="0" smtClean="0"/>
              <a:t>).</a:t>
            </a:r>
            <a:endParaRPr lang="en-US" sz="2000" dirty="0"/>
          </a:p>
          <a:p>
            <a:pPr lvl="1"/>
            <a:endParaRPr lang="en-US" dirty="0"/>
          </a:p>
          <a:p>
            <a:r>
              <a:rPr lang="en-US" sz="2000" b="1" u="sng" dirty="0"/>
              <a:t>Corporation</a:t>
            </a:r>
            <a:r>
              <a:rPr lang="en-US" sz="2000" dirty="0" smtClean="0"/>
              <a:t>. Separate entity. (Form </a:t>
            </a:r>
            <a:r>
              <a:rPr lang="en-US" sz="2000" dirty="0"/>
              <a:t>1120). </a:t>
            </a:r>
            <a:endParaRPr lang="en-US" sz="2000" dirty="0" smtClean="0"/>
          </a:p>
          <a:p>
            <a:endParaRPr lang="en-US" sz="2000" dirty="0"/>
          </a:p>
          <a:p>
            <a:pPr algn="just"/>
            <a:r>
              <a:rPr lang="en-US" sz="2000" b="1" u="sng" dirty="0"/>
              <a:t>S Corporation (“S Corp”)</a:t>
            </a:r>
            <a:r>
              <a:rPr lang="en-US" sz="2000" dirty="0"/>
              <a:t>. </a:t>
            </a:r>
            <a:r>
              <a:rPr lang="en-US" sz="2000" dirty="0" smtClean="0"/>
              <a:t>A </a:t>
            </a:r>
            <a:r>
              <a:rPr lang="en-US" sz="2000" dirty="0"/>
              <a:t>pass through </a:t>
            </a:r>
            <a:r>
              <a:rPr lang="en-US" sz="2000" dirty="0" smtClean="0"/>
              <a:t>entity. </a:t>
            </a:r>
            <a:r>
              <a:rPr lang="en-US" sz="2000" dirty="0"/>
              <a:t>(Form 1120S and K-1s</a:t>
            </a:r>
            <a:r>
              <a:rPr lang="en-US" sz="2000" dirty="0" smtClean="0"/>
              <a:t>).</a:t>
            </a:r>
            <a:endParaRPr lang="en-US" sz="2000" dirty="0"/>
          </a:p>
          <a:p>
            <a:pPr algn="just"/>
            <a:endParaRPr lang="en-US" sz="2000" dirty="0" smtClean="0"/>
          </a:p>
          <a:p>
            <a:pPr lvl="1" algn="just"/>
            <a:endParaRPr lang="en-US" sz="1800" dirty="0"/>
          </a:p>
          <a:p>
            <a:pPr lvl="1" algn="just"/>
            <a:endParaRPr lang="en-US" sz="1800" dirty="0"/>
          </a:p>
          <a:p>
            <a:pPr lvl="1" algn="just"/>
            <a:endParaRPr lang="en-US" sz="1800" dirty="0"/>
          </a:p>
          <a:p>
            <a:pPr marL="0" indent="0">
              <a:buFont typeface="Wingdings" pitchFamily="2" charset="2"/>
              <a:buNone/>
              <a:defRPr/>
            </a:pPr>
            <a:endParaRPr lang="en-US" sz="2200" b="1" dirty="0"/>
          </a:p>
          <a:p>
            <a:pPr marL="0" indent="0">
              <a:buFont typeface="Wingdings" pitchFamily="2" charset="2"/>
              <a:buNone/>
              <a:defRPr/>
            </a:pPr>
            <a:endParaRPr lang="en-US" sz="2200" b="1" dirty="0"/>
          </a:p>
          <a:p>
            <a:pPr marL="0" indent="0">
              <a:buFont typeface="Wingdings" pitchFamily="2" charset="2"/>
              <a:buNone/>
              <a:defRPr/>
            </a:pPr>
            <a:endParaRPr lang="en-US" sz="2200" b="1" dirty="0" smtClean="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2</a:t>
            </a:fld>
            <a:endParaRPr lang="en-US" dirty="0"/>
          </a:p>
        </p:txBody>
      </p:sp>
    </p:spTree>
    <p:extLst>
      <p:ext uri="{BB962C8B-B14F-4D97-AF65-F5344CB8AC3E}">
        <p14:creationId xmlns:p14="http://schemas.microsoft.com/office/powerpoint/2010/main" val="21228134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Startups – Mid-Life Issues </a:t>
            </a:r>
          </a:p>
        </p:txBody>
      </p:sp>
      <p:sp>
        <p:nvSpPr>
          <p:cNvPr id="3" name="Content Placeholder 2"/>
          <p:cNvSpPr>
            <a:spLocks noGrp="1"/>
          </p:cNvSpPr>
          <p:nvPr>
            <p:ph idx="1"/>
          </p:nvPr>
        </p:nvSpPr>
        <p:spPr/>
        <p:txBody>
          <a:bodyPr/>
          <a:lstStyle/>
          <a:p>
            <a:pPr marL="0" indent="0">
              <a:buFont typeface="Wingdings" pitchFamily="2" charset="2"/>
              <a:buNone/>
              <a:defRPr/>
            </a:pPr>
            <a:r>
              <a:rPr lang="en-US" altLang="en-US" sz="2000" b="1" u="sng" dirty="0"/>
              <a:t>Typical Activities:</a:t>
            </a:r>
          </a:p>
          <a:p>
            <a:pPr>
              <a:defRPr/>
            </a:pPr>
            <a:r>
              <a:rPr lang="en-US" altLang="en-US" sz="2000" dirty="0"/>
              <a:t>Granting equity compensation </a:t>
            </a:r>
          </a:p>
          <a:p>
            <a:pPr>
              <a:defRPr/>
            </a:pPr>
            <a:r>
              <a:rPr lang="en-US" altLang="en-US" sz="2000" dirty="0"/>
              <a:t>Raising capital (debt or preferred stock)</a:t>
            </a:r>
          </a:p>
          <a:p>
            <a:pPr>
              <a:defRPr/>
            </a:pPr>
            <a:r>
              <a:rPr lang="en-US" altLang="en-US" sz="2000" dirty="0"/>
              <a:t>Growing the business</a:t>
            </a:r>
          </a:p>
          <a:p>
            <a:pPr>
              <a:defRPr/>
            </a:pPr>
            <a:r>
              <a:rPr lang="en-US" altLang="en-US" sz="2000" dirty="0"/>
              <a:t>Repurchases to get Founders / employees early </a:t>
            </a:r>
            <a:r>
              <a:rPr lang="en-US" altLang="en-US" sz="2000" dirty="0" smtClean="0"/>
              <a:t>liquidity</a:t>
            </a:r>
          </a:p>
          <a:p>
            <a:pPr marL="114300" indent="0">
              <a:buNone/>
              <a:defRPr/>
            </a:pPr>
            <a:endParaRPr lang="en-US" altLang="en-US" dirty="0"/>
          </a:p>
          <a:p>
            <a:pPr marL="0" indent="0">
              <a:buFont typeface="Wingdings" pitchFamily="2" charset="2"/>
              <a:buNone/>
              <a:defRPr/>
            </a:pPr>
            <a:r>
              <a:rPr lang="en-US" altLang="en-US" sz="2000" b="1" u="sng" dirty="0"/>
              <a:t>Tax objectives:</a:t>
            </a:r>
          </a:p>
          <a:p>
            <a:pPr>
              <a:defRPr/>
            </a:pPr>
            <a:r>
              <a:rPr lang="en-US" altLang="en-US" sz="2000" dirty="0"/>
              <a:t>Avoiding non-cash taxable events (i.e., no “phantom” income)</a:t>
            </a:r>
          </a:p>
          <a:p>
            <a:pPr>
              <a:defRPr/>
            </a:pPr>
            <a:r>
              <a:rPr lang="en-US" altLang="en-US" sz="2000" dirty="0"/>
              <a:t>Optimizing shareholders’ tax treatment on exit</a:t>
            </a:r>
          </a:p>
          <a:p>
            <a:endParaRPr lang="en-US" dirty="0"/>
          </a:p>
        </p:txBody>
      </p:sp>
      <p:sp>
        <p:nvSpPr>
          <p:cNvPr id="4" name="Slide Number Placeholder 3"/>
          <p:cNvSpPr>
            <a:spLocks noGrp="1"/>
          </p:cNvSpPr>
          <p:nvPr>
            <p:ph type="sldNum" sz="quarter" idx="12"/>
          </p:nvPr>
        </p:nvSpPr>
        <p:spPr/>
        <p:txBody>
          <a:bodyPr/>
          <a:lstStyle/>
          <a:p>
            <a:pPr>
              <a:defRPr/>
            </a:pPr>
            <a:fld id="{E191772E-5EC7-483C-850E-6950F9F815FE}" type="slidenum">
              <a:rPr lang="en-US" smtClean="0"/>
              <a:pPr>
                <a:defRPr/>
              </a:pPr>
              <a:t>20</a:t>
            </a:fld>
            <a:endParaRPr lang="en-US" dirty="0"/>
          </a:p>
        </p:txBody>
      </p:sp>
    </p:spTree>
    <p:extLst>
      <p:ext uri="{BB962C8B-B14F-4D97-AF65-F5344CB8AC3E}">
        <p14:creationId xmlns:p14="http://schemas.microsoft.com/office/powerpoint/2010/main" val="32735854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15400" cy="1143000"/>
          </a:xfrm>
        </p:spPr>
        <p:txBody>
          <a:bodyPr/>
          <a:lstStyle/>
          <a:p>
            <a:r>
              <a:rPr lang="en-US" altLang="en-US" sz="4000" dirty="0"/>
              <a:t>Common Forms of Equity Compensation</a:t>
            </a:r>
            <a:endParaRPr lang="en-US" sz="4000" dirty="0"/>
          </a:p>
        </p:txBody>
      </p:sp>
      <p:sp>
        <p:nvSpPr>
          <p:cNvPr id="3" name="Content Placeholder 2"/>
          <p:cNvSpPr>
            <a:spLocks noGrp="1"/>
          </p:cNvSpPr>
          <p:nvPr>
            <p:ph idx="1"/>
          </p:nvPr>
        </p:nvSpPr>
        <p:spPr/>
        <p:txBody>
          <a:bodyPr/>
          <a:lstStyle/>
          <a:p>
            <a:pPr algn="just"/>
            <a:r>
              <a:rPr lang="en-US" altLang="en-US" sz="2000" dirty="0"/>
              <a:t>Founders’ </a:t>
            </a:r>
            <a:r>
              <a:rPr lang="en-US" altLang="en-US" sz="2000" dirty="0" smtClean="0"/>
              <a:t>stock</a:t>
            </a:r>
          </a:p>
          <a:p>
            <a:pPr marL="114300" indent="0" algn="just">
              <a:buNone/>
            </a:pPr>
            <a:endParaRPr lang="en-US" altLang="en-US" sz="1000" dirty="0"/>
          </a:p>
          <a:p>
            <a:pPr algn="just"/>
            <a:r>
              <a:rPr lang="en-US" altLang="en-US" sz="2000" dirty="0"/>
              <a:t>Stock options</a:t>
            </a:r>
          </a:p>
          <a:p>
            <a:pPr lvl="1" algn="just"/>
            <a:r>
              <a:rPr lang="en-US" altLang="en-US" dirty="0"/>
              <a:t>Incentive stock options (Sections 421 to 424) (i.e., ISOs)</a:t>
            </a:r>
          </a:p>
          <a:p>
            <a:pPr lvl="1" algn="just"/>
            <a:r>
              <a:rPr lang="en-US" altLang="en-US" dirty="0"/>
              <a:t>Non-statutory stock options (</a:t>
            </a:r>
            <a:r>
              <a:rPr lang="en-US" altLang="en-US" dirty="0" err="1"/>
              <a:t>NSOs</a:t>
            </a:r>
            <a:r>
              <a:rPr lang="en-US" altLang="en-US" dirty="0" smtClean="0"/>
              <a:t>)</a:t>
            </a:r>
          </a:p>
          <a:p>
            <a:pPr marL="411480" lvl="1" indent="0" algn="just">
              <a:buNone/>
            </a:pPr>
            <a:endParaRPr lang="en-US" altLang="en-US" sz="1000" dirty="0"/>
          </a:p>
          <a:p>
            <a:pPr algn="just"/>
            <a:r>
              <a:rPr lang="en-US" altLang="en-US" sz="2000" dirty="0"/>
              <a:t>Profits interests for LLCs (rare for Silicon Valley</a:t>
            </a:r>
            <a:r>
              <a:rPr lang="en-US" altLang="en-US" sz="2000" dirty="0" smtClean="0"/>
              <a:t>)</a:t>
            </a:r>
          </a:p>
          <a:p>
            <a:pPr marL="114300" indent="0" algn="just">
              <a:buNone/>
            </a:pPr>
            <a:endParaRPr lang="en-US" altLang="en-US" sz="1000" dirty="0"/>
          </a:p>
          <a:p>
            <a:pPr algn="just"/>
            <a:r>
              <a:rPr lang="en-US" altLang="en-US" sz="2000" dirty="0"/>
              <a:t>Equity-linked payments (</a:t>
            </a:r>
            <a:r>
              <a:rPr lang="en-US" altLang="en-US" sz="2000" dirty="0" err="1"/>
              <a:t>RSUs</a:t>
            </a:r>
            <a:r>
              <a:rPr lang="en-US" altLang="en-US" sz="2000" dirty="0"/>
              <a:t>, SARs, “management carve-out plans”)  </a:t>
            </a:r>
          </a:p>
          <a:p>
            <a:endParaRPr lang="en-US" dirty="0"/>
          </a:p>
        </p:txBody>
      </p:sp>
      <p:sp>
        <p:nvSpPr>
          <p:cNvPr id="4" name="Slide Number Placeholder 3"/>
          <p:cNvSpPr>
            <a:spLocks noGrp="1"/>
          </p:cNvSpPr>
          <p:nvPr>
            <p:ph type="sldNum" sz="quarter" idx="12"/>
          </p:nvPr>
        </p:nvSpPr>
        <p:spPr/>
        <p:txBody>
          <a:bodyPr/>
          <a:lstStyle/>
          <a:p>
            <a:pPr>
              <a:defRPr/>
            </a:pPr>
            <a:fld id="{E191772E-5EC7-483C-850E-6950F9F815FE}" type="slidenum">
              <a:rPr lang="en-US" smtClean="0"/>
              <a:pPr>
                <a:defRPr/>
              </a:pPr>
              <a:t>21</a:t>
            </a:fld>
            <a:endParaRPr lang="en-US" dirty="0"/>
          </a:p>
        </p:txBody>
      </p:sp>
    </p:spTree>
    <p:extLst>
      <p:ext uri="{BB962C8B-B14F-4D97-AF65-F5344CB8AC3E}">
        <p14:creationId xmlns:p14="http://schemas.microsoft.com/office/powerpoint/2010/main" val="6080428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000" dirty="0"/>
              <a:t>Founder’s Stock Issues - Example</a:t>
            </a:r>
            <a:endParaRPr lang="en-US" sz="4000" dirty="0"/>
          </a:p>
        </p:txBody>
      </p:sp>
      <p:sp>
        <p:nvSpPr>
          <p:cNvPr id="3" name="Content Placeholder 2"/>
          <p:cNvSpPr>
            <a:spLocks noGrp="1"/>
          </p:cNvSpPr>
          <p:nvPr>
            <p:ph idx="1"/>
          </p:nvPr>
        </p:nvSpPr>
        <p:spPr/>
        <p:txBody>
          <a:bodyPr/>
          <a:lstStyle/>
          <a:p>
            <a:pPr indent="-342900" algn="just">
              <a:lnSpc>
                <a:spcPct val="95000"/>
              </a:lnSpc>
              <a:spcBef>
                <a:spcPts val="600"/>
              </a:spcBef>
              <a:spcAft>
                <a:spcPts val="600"/>
              </a:spcAft>
              <a:buClr>
                <a:srgbClr val="808080"/>
              </a:buClr>
              <a:buSzPct val="75000"/>
              <a:defRPr/>
            </a:pPr>
            <a:endParaRPr lang="en-US" sz="2000" kern="0" dirty="0" smtClean="0">
              <a:cs typeface="Times New Roman" pitchFamily="18" charset="0"/>
            </a:endParaRPr>
          </a:p>
          <a:p>
            <a:pPr indent="-342900" algn="just">
              <a:lnSpc>
                <a:spcPct val="95000"/>
              </a:lnSpc>
              <a:spcBef>
                <a:spcPts val="600"/>
              </a:spcBef>
              <a:spcAft>
                <a:spcPts val="600"/>
              </a:spcAft>
              <a:buClr>
                <a:srgbClr val="808080"/>
              </a:buClr>
              <a:buSzPct val="75000"/>
              <a:defRPr/>
            </a:pPr>
            <a:endParaRPr lang="en-US" sz="2000" kern="0" dirty="0">
              <a:cs typeface="Times New Roman" pitchFamily="18" charset="0"/>
            </a:endParaRPr>
          </a:p>
          <a:p>
            <a:pPr indent="-342900" algn="just">
              <a:lnSpc>
                <a:spcPct val="95000"/>
              </a:lnSpc>
              <a:spcBef>
                <a:spcPts val="600"/>
              </a:spcBef>
              <a:spcAft>
                <a:spcPts val="600"/>
              </a:spcAft>
              <a:buClr>
                <a:srgbClr val="808080"/>
              </a:buClr>
              <a:buSzPct val="75000"/>
              <a:defRPr/>
            </a:pPr>
            <a:endParaRPr lang="en-US" sz="2000" kern="0" dirty="0" smtClean="0">
              <a:cs typeface="Times New Roman" pitchFamily="18" charset="0"/>
            </a:endParaRPr>
          </a:p>
          <a:p>
            <a:pPr indent="-342900" algn="just">
              <a:lnSpc>
                <a:spcPct val="95000"/>
              </a:lnSpc>
              <a:spcBef>
                <a:spcPts val="600"/>
              </a:spcBef>
              <a:spcAft>
                <a:spcPts val="600"/>
              </a:spcAft>
              <a:buClr>
                <a:srgbClr val="808080"/>
              </a:buClr>
              <a:buSzPct val="75000"/>
              <a:defRPr/>
            </a:pPr>
            <a:endParaRPr lang="en-US" sz="2000" kern="0" dirty="0">
              <a:cs typeface="Times New Roman" pitchFamily="18" charset="0"/>
            </a:endParaRPr>
          </a:p>
          <a:p>
            <a:pPr indent="-342900" algn="just">
              <a:lnSpc>
                <a:spcPct val="95000"/>
              </a:lnSpc>
              <a:spcBef>
                <a:spcPts val="600"/>
              </a:spcBef>
              <a:spcAft>
                <a:spcPts val="600"/>
              </a:spcAft>
              <a:buClr>
                <a:srgbClr val="808080"/>
              </a:buClr>
              <a:buSzPct val="75000"/>
              <a:defRPr/>
            </a:pPr>
            <a:endParaRPr lang="en-US" sz="2000" kern="0" dirty="0" smtClean="0">
              <a:cs typeface="Times New Roman" pitchFamily="18" charset="0"/>
            </a:endParaRPr>
          </a:p>
          <a:p>
            <a:pPr indent="-342900" algn="just">
              <a:lnSpc>
                <a:spcPct val="95000"/>
              </a:lnSpc>
              <a:spcBef>
                <a:spcPts val="600"/>
              </a:spcBef>
              <a:spcAft>
                <a:spcPts val="600"/>
              </a:spcAft>
              <a:buClr>
                <a:srgbClr val="808080"/>
              </a:buClr>
              <a:buSzPct val="75000"/>
              <a:defRPr/>
            </a:pPr>
            <a:endParaRPr lang="en-US" sz="2000" kern="0" dirty="0">
              <a:cs typeface="Times New Roman" pitchFamily="18" charset="0"/>
            </a:endParaRPr>
          </a:p>
          <a:p>
            <a:pPr indent="-342900" algn="just">
              <a:lnSpc>
                <a:spcPct val="95000"/>
              </a:lnSpc>
              <a:spcBef>
                <a:spcPts val="600"/>
              </a:spcBef>
              <a:spcAft>
                <a:spcPts val="600"/>
              </a:spcAft>
              <a:buClr>
                <a:srgbClr val="808080"/>
              </a:buClr>
              <a:buSzPct val="75000"/>
              <a:defRPr/>
            </a:pPr>
            <a:endParaRPr lang="en-US" sz="2000" kern="0" dirty="0" smtClean="0">
              <a:cs typeface="Times New Roman" pitchFamily="18" charset="0"/>
            </a:endParaRPr>
          </a:p>
          <a:p>
            <a:pPr indent="-342900" algn="just">
              <a:lnSpc>
                <a:spcPct val="95000"/>
              </a:lnSpc>
              <a:spcBef>
                <a:spcPts val="600"/>
              </a:spcBef>
              <a:spcAft>
                <a:spcPts val="600"/>
              </a:spcAft>
              <a:buClr>
                <a:srgbClr val="808080"/>
              </a:buClr>
              <a:buSzPct val="75000"/>
              <a:defRPr/>
            </a:pPr>
            <a:r>
              <a:rPr lang="en-US" sz="2000" kern="0" dirty="0" smtClean="0">
                <a:cs typeface="Times New Roman" pitchFamily="18" charset="0"/>
              </a:rPr>
              <a:t>A</a:t>
            </a:r>
            <a:r>
              <a:rPr lang="en-US" sz="2000" kern="0" dirty="0">
                <a:cs typeface="Times New Roman" pitchFamily="18" charset="0"/>
              </a:rPr>
              <a:t>, B, and C receive common shares as core members of the team (i.e., Founders)</a:t>
            </a:r>
          </a:p>
          <a:p>
            <a:pPr indent="-342900" algn="just">
              <a:lnSpc>
                <a:spcPct val="95000"/>
              </a:lnSpc>
              <a:spcBef>
                <a:spcPts val="600"/>
              </a:spcBef>
              <a:spcAft>
                <a:spcPts val="600"/>
              </a:spcAft>
              <a:buClr>
                <a:srgbClr val="808080"/>
              </a:buClr>
              <a:buSzPct val="75000"/>
              <a:defRPr/>
            </a:pPr>
            <a:r>
              <a:rPr lang="en-US" sz="2000" kern="0" dirty="0">
                <a:cs typeface="Times New Roman" pitchFamily="18" charset="0"/>
              </a:rPr>
              <a:t>Shares are subject to vesting.</a:t>
            </a:r>
          </a:p>
          <a:p>
            <a:pPr indent="-342900" algn="just">
              <a:lnSpc>
                <a:spcPct val="95000"/>
              </a:lnSpc>
              <a:spcBef>
                <a:spcPts val="600"/>
              </a:spcBef>
              <a:spcAft>
                <a:spcPts val="600"/>
              </a:spcAft>
              <a:buClr>
                <a:srgbClr val="808080"/>
              </a:buClr>
              <a:buSzPct val="75000"/>
              <a:defRPr/>
            </a:pPr>
            <a:r>
              <a:rPr lang="en-US" sz="2000" kern="0" dirty="0">
                <a:cs typeface="Times New Roman" pitchFamily="18" charset="0"/>
              </a:rPr>
              <a:t>Vesting may be imposed initially or in connection with VC financing.</a:t>
            </a:r>
            <a:endParaRPr lang="en-US" kern="0" dirty="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pPr>
              <a:defRPr/>
            </a:pPr>
            <a:fld id="{E191772E-5EC7-483C-850E-6950F9F815FE}" type="slidenum">
              <a:rPr lang="en-US" smtClean="0"/>
              <a:pPr>
                <a:defRPr/>
              </a:pPr>
              <a:t>22</a:t>
            </a:fld>
            <a:endParaRPr lang="en-US" dirty="0"/>
          </a:p>
        </p:txBody>
      </p:sp>
      <p:sp>
        <p:nvSpPr>
          <p:cNvPr id="5" name="Rectangle 27"/>
          <p:cNvSpPr>
            <a:spLocks noChangeArrowheads="1"/>
          </p:cNvSpPr>
          <p:nvPr/>
        </p:nvSpPr>
        <p:spPr bwMode="auto">
          <a:xfrm>
            <a:off x="2701925" y="3222625"/>
            <a:ext cx="1852613" cy="996950"/>
          </a:xfrm>
          <a:prstGeom prst="rect">
            <a:avLst/>
          </a:prstGeom>
          <a:solidFill>
            <a:srgbClr val="FFFFFF">
              <a:alpha val="50195"/>
            </a:srgbClr>
          </a:solidFill>
          <a:ln w="15875">
            <a:solidFill>
              <a:schemeClr val="tx1"/>
            </a:solidFill>
            <a:miter lim="800000"/>
            <a:headEnd/>
            <a:tailEnd/>
          </a:ln>
        </p:spPr>
        <p:txBody>
          <a:bodyPr wrap="none" anchor="ctr"/>
          <a:lstStyle>
            <a:lvl1pPr eaLnBrk="0" hangingPunct="0">
              <a:lnSpc>
                <a:spcPct val="115000"/>
              </a:lnSpc>
              <a:spcBef>
                <a:spcPct val="80000"/>
              </a:spcBef>
              <a:spcAft>
                <a:spcPct val="25000"/>
              </a:spcAft>
              <a:buClr>
                <a:srgbClr val="808080"/>
              </a:buClr>
              <a:buSzPct val="75000"/>
              <a:buFont typeface="Wingdings" pitchFamily="2" charset="2"/>
              <a:buChar char="n"/>
              <a:defRPr sz="2000">
                <a:solidFill>
                  <a:schemeClr val="tx1"/>
                </a:solidFill>
                <a:latin typeface="Arial" charset="0"/>
              </a:defRPr>
            </a:lvl1pPr>
            <a:lvl2pPr marL="742950" indent="-285750" eaLnBrk="0" hangingPunct="0">
              <a:lnSpc>
                <a:spcPct val="115000"/>
              </a:lnSpc>
              <a:spcBef>
                <a:spcPct val="0"/>
              </a:spcBef>
              <a:spcAft>
                <a:spcPct val="50000"/>
              </a:spcAft>
              <a:buClr>
                <a:srgbClr val="777777"/>
              </a:buClr>
              <a:buSzPct val="65000"/>
              <a:buFont typeface="Wingdings" pitchFamily="2" charset="2"/>
              <a:buChar char="l"/>
              <a:defRPr sz="2000">
                <a:solidFill>
                  <a:schemeClr val="tx1"/>
                </a:solidFill>
                <a:latin typeface="Arial" charset="0"/>
              </a:defRPr>
            </a:lvl2pPr>
            <a:lvl3pPr marL="1143000" indent="-228600" eaLnBrk="0" hangingPunct="0">
              <a:lnSpc>
                <a:spcPct val="115000"/>
              </a:lnSpc>
              <a:spcBef>
                <a:spcPct val="0"/>
              </a:spcBef>
              <a:spcAft>
                <a:spcPct val="50000"/>
              </a:spcAft>
              <a:buChar char="•"/>
              <a:defRPr>
                <a:solidFill>
                  <a:schemeClr val="tx1"/>
                </a:solidFill>
                <a:latin typeface="Arial" charset="0"/>
              </a:defRPr>
            </a:lvl3pPr>
            <a:lvl4pPr marL="1600200" indent="-228600" eaLnBrk="0" hangingPunct="0">
              <a:lnSpc>
                <a:spcPct val="115000"/>
              </a:lnSpc>
              <a:spcBef>
                <a:spcPct val="0"/>
              </a:spcBef>
              <a:spcAft>
                <a:spcPct val="50000"/>
              </a:spcAft>
              <a:buChar char="–"/>
              <a:defRPr sz="1700">
                <a:solidFill>
                  <a:schemeClr val="tx1"/>
                </a:solidFill>
                <a:latin typeface="Arial" charset="0"/>
              </a:defRPr>
            </a:lvl4pPr>
            <a:lvl5pPr marL="2057400" indent="-228600" eaLnBrk="0" hangingPunct="0">
              <a:lnSpc>
                <a:spcPct val="115000"/>
              </a:lnSpc>
              <a:spcBef>
                <a:spcPct val="0"/>
              </a:spcBef>
              <a:spcAft>
                <a:spcPct val="50000"/>
              </a:spcAft>
              <a:buChar char="»"/>
              <a:defRPr sz="1700">
                <a:solidFill>
                  <a:schemeClr val="tx1"/>
                </a:solidFill>
                <a:latin typeface="Arial" charset="0"/>
              </a:defRPr>
            </a:lvl5pPr>
            <a:lvl6pPr marL="2514600" indent="-228600" eaLnBrk="0" fontAlgn="base" hangingPunct="0">
              <a:lnSpc>
                <a:spcPct val="115000"/>
              </a:lnSpc>
              <a:spcBef>
                <a:spcPct val="0"/>
              </a:spcBef>
              <a:spcAft>
                <a:spcPct val="50000"/>
              </a:spcAft>
              <a:buChar char="»"/>
              <a:defRPr sz="1700">
                <a:solidFill>
                  <a:schemeClr val="tx1"/>
                </a:solidFill>
                <a:latin typeface="Arial" charset="0"/>
              </a:defRPr>
            </a:lvl6pPr>
            <a:lvl7pPr marL="2971800" indent="-228600" eaLnBrk="0" fontAlgn="base" hangingPunct="0">
              <a:lnSpc>
                <a:spcPct val="115000"/>
              </a:lnSpc>
              <a:spcBef>
                <a:spcPct val="0"/>
              </a:spcBef>
              <a:spcAft>
                <a:spcPct val="50000"/>
              </a:spcAft>
              <a:buChar char="»"/>
              <a:defRPr sz="1700">
                <a:solidFill>
                  <a:schemeClr val="tx1"/>
                </a:solidFill>
                <a:latin typeface="Arial" charset="0"/>
              </a:defRPr>
            </a:lvl7pPr>
            <a:lvl8pPr marL="3429000" indent="-228600" eaLnBrk="0" fontAlgn="base" hangingPunct="0">
              <a:lnSpc>
                <a:spcPct val="115000"/>
              </a:lnSpc>
              <a:spcBef>
                <a:spcPct val="0"/>
              </a:spcBef>
              <a:spcAft>
                <a:spcPct val="50000"/>
              </a:spcAft>
              <a:buChar char="»"/>
              <a:defRPr sz="1700">
                <a:solidFill>
                  <a:schemeClr val="tx1"/>
                </a:solidFill>
                <a:latin typeface="Arial" charset="0"/>
              </a:defRPr>
            </a:lvl8pPr>
            <a:lvl9pPr marL="3886200" indent="-228600" eaLnBrk="0" fontAlgn="base" hangingPunct="0">
              <a:lnSpc>
                <a:spcPct val="115000"/>
              </a:lnSpc>
              <a:spcBef>
                <a:spcPct val="0"/>
              </a:spcBef>
              <a:spcAft>
                <a:spcPct val="50000"/>
              </a:spcAft>
              <a:buChar char="»"/>
              <a:defRPr sz="1700">
                <a:solidFill>
                  <a:schemeClr val="tx1"/>
                </a:solidFill>
                <a:latin typeface="Arial" charset="0"/>
              </a:defRPr>
            </a:lvl9pPr>
          </a:lstStyle>
          <a:p>
            <a:pPr algn="ctr" eaLnBrk="1" hangingPunct="1">
              <a:lnSpc>
                <a:spcPct val="100000"/>
              </a:lnSpc>
              <a:spcBef>
                <a:spcPct val="0"/>
              </a:spcBef>
              <a:spcAft>
                <a:spcPct val="0"/>
              </a:spcAft>
              <a:buClrTx/>
              <a:buSzTx/>
              <a:buFontTx/>
              <a:buNone/>
            </a:pPr>
            <a:r>
              <a:rPr lang="en-US" altLang="en-US" sz="2400" dirty="0" err="1"/>
              <a:t>NewCo</a:t>
            </a:r>
            <a:endParaRPr lang="en-US" altLang="en-US" sz="2400" dirty="0"/>
          </a:p>
        </p:txBody>
      </p:sp>
      <p:sp>
        <p:nvSpPr>
          <p:cNvPr id="6" name="Oval 29"/>
          <p:cNvSpPr>
            <a:spLocks noChangeArrowheads="1"/>
          </p:cNvSpPr>
          <p:nvPr/>
        </p:nvSpPr>
        <p:spPr bwMode="auto">
          <a:xfrm>
            <a:off x="1143000" y="1524000"/>
            <a:ext cx="1304925" cy="649288"/>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1">
            <a:spAutoFit/>
          </a:bodyPr>
          <a:lstStyle>
            <a:lvl1pPr eaLnBrk="0" hangingPunct="0">
              <a:lnSpc>
                <a:spcPct val="115000"/>
              </a:lnSpc>
              <a:spcBef>
                <a:spcPct val="80000"/>
              </a:spcBef>
              <a:spcAft>
                <a:spcPct val="25000"/>
              </a:spcAft>
              <a:buClr>
                <a:srgbClr val="808080"/>
              </a:buClr>
              <a:buSzPct val="75000"/>
              <a:buFont typeface="Wingdings" pitchFamily="2" charset="2"/>
              <a:buChar char="n"/>
              <a:defRPr sz="2000">
                <a:solidFill>
                  <a:schemeClr val="tx1"/>
                </a:solidFill>
                <a:latin typeface="Arial" charset="0"/>
              </a:defRPr>
            </a:lvl1pPr>
            <a:lvl2pPr marL="742950" indent="-285750" eaLnBrk="0" hangingPunct="0">
              <a:lnSpc>
                <a:spcPct val="115000"/>
              </a:lnSpc>
              <a:spcBef>
                <a:spcPct val="0"/>
              </a:spcBef>
              <a:spcAft>
                <a:spcPct val="50000"/>
              </a:spcAft>
              <a:buClr>
                <a:srgbClr val="777777"/>
              </a:buClr>
              <a:buSzPct val="65000"/>
              <a:buFont typeface="Wingdings" pitchFamily="2" charset="2"/>
              <a:buChar char="l"/>
              <a:defRPr sz="2000">
                <a:solidFill>
                  <a:schemeClr val="tx1"/>
                </a:solidFill>
                <a:latin typeface="Arial" charset="0"/>
              </a:defRPr>
            </a:lvl2pPr>
            <a:lvl3pPr marL="1143000" indent="-228600" eaLnBrk="0" hangingPunct="0">
              <a:lnSpc>
                <a:spcPct val="115000"/>
              </a:lnSpc>
              <a:spcBef>
                <a:spcPct val="0"/>
              </a:spcBef>
              <a:spcAft>
                <a:spcPct val="50000"/>
              </a:spcAft>
              <a:buChar char="•"/>
              <a:defRPr>
                <a:solidFill>
                  <a:schemeClr val="tx1"/>
                </a:solidFill>
                <a:latin typeface="Arial" charset="0"/>
              </a:defRPr>
            </a:lvl3pPr>
            <a:lvl4pPr marL="1600200" indent="-228600" eaLnBrk="0" hangingPunct="0">
              <a:lnSpc>
                <a:spcPct val="115000"/>
              </a:lnSpc>
              <a:spcBef>
                <a:spcPct val="0"/>
              </a:spcBef>
              <a:spcAft>
                <a:spcPct val="50000"/>
              </a:spcAft>
              <a:buChar char="–"/>
              <a:defRPr sz="1700">
                <a:solidFill>
                  <a:schemeClr val="tx1"/>
                </a:solidFill>
                <a:latin typeface="Arial" charset="0"/>
              </a:defRPr>
            </a:lvl4pPr>
            <a:lvl5pPr marL="2057400" indent="-228600" eaLnBrk="0" hangingPunct="0">
              <a:lnSpc>
                <a:spcPct val="115000"/>
              </a:lnSpc>
              <a:spcBef>
                <a:spcPct val="0"/>
              </a:spcBef>
              <a:spcAft>
                <a:spcPct val="50000"/>
              </a:spcAft>
              <a:buChar char="»"/>
              <a:defRPr sz="1700">
                <a:solidFill>
                  <a:schemeClr val="tx1"/>
                </a:solidFill>
                <a:latin typeface="Arial" charset="0"/>
              </a:defRPr>
            </a:lvl5pPr>
            <a:lvl6pPr marL="2514600" indent="-228600" eaLnBrk="0" fontAlgn="base" hangingPunct="0">
              <a:lnSpc>
                <a:spcPct val="115000"/>
              </a:lnSpc>
              <a:spcBef>
                <a:spcPct val="0"/>
              </a:spcBef>
              <a:spcAft>
                <a:spcPct val="50000"/>
              </a:spcAft>
              <a:buChar char="»"/>
              <a:defRPr sz="1700">
                <a:solidFill>
                  <a:schemeClr val="tx1"/>
                </a:solidFill>
                <a:latin typeface="Arial" charset="0"/>
              </a:defRPr>
            </a:lvl6pPr>
            <a:lvl7pPr marL="2971800" indent="-228600" eaLnBrk="0" fontAlgn="base" hangingPunct="0">
              <a:lnSpc>
                <a:spcPct val="115000"/>
              </a:lnSpc>
              <a:spcBef>
                <a:spcPct val="0"/>
              </a:spcBef>
              <a:spcAft>
                <a:spcPct val="50000"/>
              </a:spcAft>
              <a:buChar char="»"/>
              <a:defRPr sz="1700">
                <a:solidFill>
                  <a:schemeClr val="tx1"/>
                </a:solidFill>
                <a:latin typeface="Arial" charset="0"/>
              </a:defRPr>
            </a:lvl7pPr>
            <a:lvl8pPr marL="3429000" indent="-228600" eaLnBrk="0" fontAlgn="base" hangingPunct="0">
              <a:lnSpc>
                <a:spcPct val="115000"/>
              </a:lnSpc>
              <a:spcBef>
                <a:spcPct val="0"/>
              </a:spcBef>
              <a:spcAft>
                <a:spcPct val="50000"/>
              </a:spcAft>
              <a:buChar char="»"/>
              <a:defRPr sz="1700">
                <a:solidFill>
                  <a:schemeClr val="tx1"/>
                </a:solidFill>
                <a:latin typeface="Arial" charset="0"/>
              </a:defRPr>
            </a:lvl8pPr>
            <a:lvl9pPr marL="3886200" indent="-228600" eaLnBrk="0" fontAlgn="base" hangingPunct="0">
              <a:lnSpc>
                <a:spcPct val="115000"/>
              </a:lnSpc>
              <a:spcBef>
                <a:spcPct val="0"/>
              </a:spcBef>
              <a:spcAft>
                <a:spcPct val="50000"/>
              </a:spcAft>
              <a:buChar char="»"/>
              <a:defRPr sz="1700">
                <a:solidFill>
                  <a:schemeClr val="tx1"/>
                </a:solidFill>
                <a:latin typeface="Arial" charset="0"/>
              </a:defRPr>
            </a:lvl9pPr>
          </a:lstStyle>
          <a:p>
            <a:pPr eaLnBrk="1" hangingPunct="1">
              <a:lnSpc>
                <a:spcPct val="100000"/>
              </a:lnSpc>
              <a:spcBef>
                <a:spcPct val="50000"/>
              </a:spcBef>
              <a:spcAft>
                <a:spcPct val="0"/>
              </a:spcAft>
              <a:buClrTx/>
              <a:buSzTx/>
              <a:buFontTx/>
              <a:buNone/>
            </a:pPr>
            <a:r>
              <a:rPr lang="en-US" altLang="en-US" sz="2400">
                <a:latin typeface="Times New Roman" pitchFamily="18" charset="0"/>
              </a:rPr>
              <a:t>A</a:t>
            </a:r>
          </a:p>
        </p:txBody>
      </p:sp>
      <p:sp>
        <p:nvSpPr>
          <p:cNvPr id="7" name="Oval 32"/>
          <p:cNvSpPr>
            <a:spLocks noChangeArrowheads="1"/>
          </p:cNvSpPr>
          <p:nvPr/>
        </p:nvSpPr>
        <p:spPr bwMode="auto">
          <a:xfrm>
            <a:off x="2819400" y="1447800"/>
            <a:ext cx="1304925" cy="649288"/>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1">
            <a:spAutoFit/>
          </a:bodyPr>
          <a:lstStyle>
            <a:lvl1pPr eaLnBrk="0" hangingPunct="0">
              <a:lnSpc>
                <a:spcPct val="115000"/>
              </a:lnSpc>
              <a:spcBef>
                <a:spcPct val="80000"/>
              </a:spcBef>
              <a:spcAft>
                <a:spcPct val="25000"/>
              </a:spcAft>
              <a:buClr>
                <a:srgbClr val="808080"/>
              </a:buClr>
              <a:buSzPct val="75000"/>
              <a:buFont typeface="Wingdings" pitchFamily="2" charset="2"/>
              <a:buChar char="n"/>
              <a:defRPr sz="2000">
                <a:solidFill>
                  <a:schemeClr val="tx1"/>
                </a:solidFill>
                <a:latin typeface="Arial" charset="0"/>
              </a:defRPr>
            </a:lvl1pPr>
            <a:lvl2pPr marL="742950" indent="-285750" eaLnBrk="0" hangingPunct="0">
              <a:lnSpc>
                <a:spcPct val="115000"/>
              </a:lnSpc>
              <a:spcBef>
                <a:spcPct val="0"/>
              </a:spcBef>
              <a:spcAft>
                <a:spcPct val="50000"/>
              </a:spcAft>
              <a:buClr>
                <a:srgbClr val="777777"/>
              </a:buClr>
              <a:buSzPct val="65000"/>
              <a:buFont typeface="Wingdings" pitchFamily="2" charset="2"/>
              <a:buChar char="l"/>
              <a:defRPr sz="2000">
                <a:solidFill>
                  <a:schemeClr val="tx1"/>
                </a:solidFill>
                <a:latin typeface="Arial" charset="0"/>
              </a:defRPr>
            </a:lvl2pPr>
            <a:lvl3pPr marL="1143000" indent="-228600" eaLnBrk="0" hangingPunct="0">
              <a:lnSpc>
                <a:spcPct val="115000"/>
              </a:lnSpc>
              <a:spcBef>
                <a:spcPct val="0"/>
              </a:spcBef>
              <a:spcAft>
                <a:spcPct val="50000"/>
              </a:spcAft>
              <a:buChar char="•"/>
              <a:defRPr>
                <a:solidFill>
                  <a:schemeClr val="tx1"/>
                </a:solidFill>
                <a:latin typeface="Arial" charset="0"/>
              </a:defRPr>
            </a:lvl3pPr>
            <a:lvl4pPr marL="1600200" indent="-228600" eaLnBrk="0" hangingPunct="0">
              <a:lnSpc>
                <a:spcPct val="115000"/>
              </a:lnSpc>
              <a:spcBef>
                <a:spcPct val="0"/>
              </a:spcBef>
              <a:spcAft>
                <a:spcPct val="50000"/>
              </a:spcAft>
              <a:buChar char="–"/>
              <a:defRPr sz="1700">
                <a:solidFill>
                  <a:schemeClr val="tx1"/>
                </a:solidFill>
                <a:latin typeface="Arial" charset="0"/>
              </a:defRPr>
            </a:lvl4pPr>
            <a:lvl5pPr marL="2057400" indent="-228600" eaLnBrk="0" hangingPunct="0">
              <a:lnSpc>
                <a:spcPct val="115000"/>
              </a:lnSpc>
              <a:spcBef>
                <a:spcPct val="0"/>
              </a:spcBef>
              <a:spcAft>
                <a:spcPct val="50000"/>
              </a:spcAft>
              <a:buChar char="»"/>
              <a:defRPr sz="1700">
                <a:solidFill>
                  <a:schemeClr val="tx1"/>
                </a:solidFill>
                <a:latin typeface="Arial" charset="0"/>
              </a:defRPr>
            </a:lvl5pPr>
            <a:lvl6pPr marL="2514600" indent="-228600" eaLnBrk="0" fontAlgn="base" hangingPunct="0">
              <a:lnSpc>
                <a:spcPct val="115000"/>
              </a:lnSpc>
              <a:spcBef>
                <a:spcPct val="0"/>
              </a:spcBef>
              <a:spcAft>
                <a:spcPct val="50000"/>
              </a:spcAft>
              <a:buChar char="»"/>
              <a:defRPr sz="1700">
                <a:solidFill>
                  <a:schemeClr val="tx1"/>
                </a:solidFill>
                <a:latin typeface="Arial" charset="0"/>
              </a:defRPr>
            </a:lvl6pPr>
            <a:lvl7pPr marL="2971800" indent="-228600" eaLnBrk="0" fontAlgn="base" hangingPunct="0">
              <a:lnSpc>
                <a:spcPct val="115000"/>
              </a:lnSpc>
              <a:spcBef>
                <a:spcPct val="0"/>
              </a:spcBef>
              <a:spcAft>
                <a:spcPct val="50000"/>
              </a:spcAft>
              <a:buChar char="»"/>
              <a:defRPr sz="1700">
                <a:solidFill>
                  <a:schemeClr val="tx1"/>
                </a:solidFill>
                <a:latin typeface="Arial" charset="0"/>
              </a:defRPr>
            </a:lvl7pPr>
            <a:lvl8pPr marL="3429000" indent="-228600" eaLnBrk="0" fontAlgn="base" hangingPunct="0">
              <a:lnSpc>
                <a:spcPct val="115000"/>
              </a:lnSpc>
              <a:spcBef>
                <a:spcPct val="0"/>
              </a:spcBef>
              <a:spcAft>
                <a:spcPct val="50000"/>
              </a:spcAft>
              <a:buChar char="»"/>
              <a:defRPr sz="1700">
                <a:solidFill>
                  <a:schemeClr val="tx1"/>
                </a:solidFill>
                <a:latin typeface="Arial" charset="0"/>
              </a:defRPr>
            </a:lvl8pPr>
            <a:lvl9pPr marL="3886200" indent="-228600" eaLnBrk="0" fontAlgn="base" hangingPunct="0">
              <a:lnSpc>
                <a:spcPct val="115000"/>
              </a:lnSpc>
              <a:spcBef>
                <a:spcPct val="0"/>
              </a:spcBef>
              <a:spcAft>
                <a:spcPct val="50000"/>
              </a:spcAft>
              <a:buChar char="»"/>
              <a:defRPr sz="1700">
                <a:solidFill>
                  <a:schemeClr val="tx1"/>
                </a:solidFill>
                <a:latin typeface="Arial" charset="0"/>
              </a:defRPr>
            </a:lvl9pPr>
          </a:lstStyle>
          <a:p>
            <a:pPr eaLnBrk="1" hangingPunct="1">
              <a:lnSpc>
                <a:spcPct val="100000"/>
              </a:lnSpc>
              <a:spcBef>
                <a:spcPct val="50000"/>
              </a:spcBef>
              <a:spcAft>
                <a:spcPct val="0"/>
              </a:spcAft>
              <a:buClrTx/>
              <a:buSzTx/>
              <a:buFontTx/>
              <a:buNone/>
            </a:pPr>
            <a:r>
              <a:rPr lang="en-US" altLang="en-US" sz="2400">
                <a:latin typeface="Times New Roman" pitchFamily="18" charset="0"/>
              </a:rPr>
              <a:t>B</a:t>
            </a:r>
          </a:p>
        </p:txBody>
      </p:sp>
      <p:sp>
        <p:nvSpPr>
          <p:cNvPr id="8" name="Oval 32"/>
          <p:cNvSpPr>
            <a:spLocks noChangeArrowheads="1"/>
          </p:cNvSpPr>
          <p:nvPr/>
        </p:nvSpPr>
        <p:spPr bwMode="auto">
          <a:xfrm>
            <a:off x="4554538" y="1770626"/>
            <a:ext cx="1304925" cy="649287"/>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1">
            <a:spAutoFit/>
          </a:bodyPr>
          <a:lstStyle>
            <a:lvl1pPr eaLnBrk="0" hangingPunct="0">
              <a:lnSpc>
                <a:spcPct val="115000"/>
              </a:lnSpc>
              <a:spcBef>
                <a:spcPct val="80000"/>
              </a:spcBef>
              <a:spcAft>
                <a:spcPct val="25000"/>
              </a:spcAft>
              <a:buClr>
                <a:srgbClr val="808080"/>
              </a:buClr>
              <a:buSzPct val="75000"/>
              <a:buFont typeface="Wingdings" pitchFamily="2" charset="2"/>
              <a:buChar char="n"/>
              <a:defRPr sz="2000">
                <a:solidFill>
                  <a:schemeClr val="tx1"/>
                </a:solidFill>
                <a:latin typeface="Arial" charset="0"/>
              </a:defRPr>
            </a:lvl1pPr>
            <a:lvl2pPr marL="742950" indent="-285750" eaLnBrk="0" hangingPunct="0">
              <a:lnSpc>
                <a:spcPct val="115000"/>
              </a:lnSpc>
              <a:spcBef>
                <a:spcPct val="0"/>
              </a:spcBef>
              <a:spcAft>
                <a:spcPct val="50000"/>
              </a:spcAft>
              <a:buClr>
                <a:srgbClr val="777777"/>
              </a:buClr>
              <a:buSzPct val="65000"/>
              <a:buFont typeface="Wingdings" pitchFamily="2" charset="2"/>
              <a:buChar char="l"/>
              <a:defRPr sz="2000">
                <a:solidFill>
                  <a:schemeClr val="tx1"/>
                </a:solidFill>
                <a:latin typeface="Arial" charset="0"/>
              </a:defRPr>
            </a:lvl2pPr>
            <a:lvl3pPr marL="1143000" indent="-228600" eaLnBrk="0" hangingPunct="0">
              <a:lnSpc>
                <a:spcPct val="115000"/>
              </a:lnSpc>
              <a:spcBef>
                <a:spcPct val="0"/>
              </a:spcBef>
              <a:spcAft>
                <a:spcPct val="50000"/>
              </a:spcAft>
              <a:buChar char="•"/>
              <a:defRPr>
                <a:solidFill>
                  <a:schemeClr val="tx1"/>
                </a:solidFill>
                <a:latin typeface="Arial" charset="0"/>
              </a:defRPr>
            </a:lvl3pPr>
            <a:lvl4pPr marL="1600200" indent="-228600" eaLnBrk="0" hangingPunct="0">
              <a:lnSpc>
                <a:spcPct val="115000"/>
              </a:lnSpc>
              <a:spcBef>
                <a:spcPct val="0"/>
              </a:spcBef>
              <a:spcAft>
                <a:spcPct val="50000"/>
              </a:spcAft>
              <a:buChar char="–"/>
              <a:defRPr sz="1700">
                <a:solidFill>
                  <a:schemeClr val="tx1"/>
                </a:solidFill>
                <a:latin typeface="Arial" charset="0"/>
              </a:defRPr>
            </a:lvl4pPr>
            <a:lvl5pPr marL="2057400" indent="-228600" eaLnBrk="0" hangingPunct="0">
              <a:lnSpc>
                <a:spcPct val="115000"/>
              </a:lnSpc>
              <a:spcBef>
                <a:spcPct val="0"/>
              </a:spcBef>
              <a:spcAft>
                <a:spcPct val="50000"/>
              </a:spcAft>
              <a:buChar char="»"/>
              <a:defRPr sz="1700">
                <a:solidFill>
                  <a:schemeClr val="tx1"/>
                </a:solidFill>
                <a:latin typeface="Arial" charset="0"/>
              </a:defRPr>
            </a:lvl5pPr>
            <a:lvl6pPr marL="2514600" indent="-228600" eaLnBrk="0" fontAlgn="base" hangingPunct="0">
              <a:lnSpc>
                <a:spcPct val="115000"/>
              </a:lnSpc>
              <a:spcBef>
                <a:spcPct val="0"/>
              </a:spcBef>
              <a:spcAft>
                <a:spcPct val="50000"/>
              </a:spcAft>
              <a:buChar char="»"/>
              <a:defRPr sz="1700">
                <a:solidFill>
                  <a:schemeClr val="tx1"/>
                </a:solidFill>
                <a:latin typeface="Arial" charset="0"/>
              </a:defRPr>
            </a:lvl6pPr>
            <a:lvl7pPr marL="2971800" indent="-228600" eaLnBrk="0" fontAlgn="base" hangingPunct="0">
              <a:lnSpc>
                <a:spcPct val="115000"/>
              </a:lnSpc>
              <a:spcBef>
                <a:spcPct val="0"/>
              </a:spcBef>
              <a:spcAft>
                <a:spcPct val="50000"/>
              </a:spcAft>
              <a:buChar char="»"/>
              <a:defRPr sz="1700">
                <a:solidFill>
                  <a:schemeClr val="tx1"/>
                </a:solidFill>
                <a:latin typeface="Arial" charset="0"/>
              </a:defRPr>
            </a:lvl7pPr>
            <a:lvl8pPr marL="3429000" indent="-228600" eaLnBrk="0" fontAlgn="base" hangingPunct="0">
              <a:lnSpc>
                <a:spcPct val="115000"/>
              </a:lnSpc>
              <a:spcBef>
                <a:spcPct val="0"/>
              </a:spcBef>
              <a:spcAft>
                <a:spcPct val="50000"/>
              </a:spcAft>
              <a:buChar char="»"/>
              <a:defRPr sz="1700">
                <a:solidFill>
                  <a:schemeClr val="tx1"/>
                </a:solidFill>
                <a:latin typeface="Arial" charset="0"/>
              </a:defRPr>
            </a:lvl8pPr>
            <a:lvl9pPr marL="3886200" indent="-228600" eaLnBrk="0" fontAlgn="base" hangingPunct="0">
              <a:lnSpc>
                <a:spcPct val="115000"/>
              </a:lnSpc>
              <a:spcBef>
                <a:spcPct val="0"/>
              </a:spcBef>
              <a:spcAft>
                <a:spcPct val="50000"/>
              </a:spcAft>
              <a:buChar char="»"/>
              <a:defRPr sz="1700">
                <a:solidFill>
                  <a:schemeClr val="tx1"/>
                </a:solidFill>
                <a:latin typeface="Arial" charset="0"/>
              </a:defRPr>
            </a:lvl9pPr>
          </a:lstStyle>
          <a:p>
            <a:pPr eaLnBrk="1" hangingPunct="1">
              <a:lnSpc>
                <a:spcPct val="100000"/>
              </a:lnSpc>
              <a:spcBef>
                <a:spcPct val="50000"/>
              </a:spcBef>
              <a:spcAft>
                <a:spcPct val="0"/>
              </a:spcAft>
              <a:buClrTx/>
              <a:buSzTx/>
              <a:buFontTx/>
              <a:buNone/>
            </a:pPr>
            <a:r>
              <a:rPr lang="en-US" altLang="en-US" sz="2400">
                <a:latin typeface="Times New Roman" pitchFamily="18" charset="0"/>
              </a:rPr>
              <a:t>C</a:t>
            </a:r>
          </a:p>
        </p:txBody>
      </p:sp>
      <p:sp>
        <p:nvSpPr>
          <p:cNvPr id="9" name="Oval 32"/>
          <p:cNvSpPr>
            <a:spLocks noChangeArrowheads="1"/>
          </p:cNvSpPr>
          <p:nvPr/>
        </p:nvSpPr>
        <p:spPr bwMode="auto">
          <a:xfrm>
            <a:off x="6096000" y="2562567"/>
            <a:ext cx="1581150" cy="649287"/>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1">
            <a:spAutoFit/>
          </a:bodyPr>
          <a:lstStyle>
            <a:lvl1pPr eaLnBrk="0" hangingPunct="0">
              <a:lnSpc>
                <a:spcPct val="115000"/>
              </a:lnSpc>
              <a:spcBef>
                <a:spcPct val="80000"/>
              </a:spcBef>
              <a:spcAft>
                <a:spcPct val="25000"/>
              </a:spcAft>
              <a:buClr>
                <a:srgbClr val="808080"/>
              </a:buClr>
              <a:buSzPct val="75000"/>
              <a:buFont typeface="Wingdings" pitchFamily="2" charset="2"/>
              <a:buChar char="n"/>
              <a:defRPr sz="2000">
                <a:solidFill>
                  <a:schemeClr val="tx1"/>
                </a:solidFill>
                <a:latin typeface="Arial" charset="0"/>
              </a:defRPr>
            </a:lvl1pPr>
            <a:lvl2pPr marL="742950" indent="-285750" eaLnBrk="0" hangingPunct="0">
              <a:lnSpc>
                <a:spcPct val="115000"/>
              </a:lnSpc>
              <a:spcBef>
                <a:spcPct val="0"/>
              </a:spcBef>
              <a:spcAft>
                <a:spcPct val="50000"/>
              </a:spcAft>
              <a:buClr>
                <a:srgbClr val="777777"/>
              </a:buClr>
              <a:buSzPct val="65000"/>
              <a:buFont typeface="Wingdings" pitchFamily="2" charset="2"/>
              <a:buChar char="l"/>
              <a:defRPr sz="2000">
                <a:solidFill>
                  <a:schemeClr val="tx1"/>
                </a:solidFill>
                <a:latin typeface="Arial" charset="0"/>
              </a:defRPr>
            </a:lvl2pPr>
            <a:lvl3pPr marL="1143000" indent="-228600" eaLnBrk="0" hangingPunct="0">
              <a:lnSpc>
                <a:spcPct val="115000"/>
              </a:lnSpc>
              <a:spcBef>
                <a:spcPct val="0"/>
              </a:spcBef>
              <a:spcAft>
                <a:spcPct val="50000"/>
              </a:spcAft>
              <a:buChar char="•"/>
              <a:defRPr>
                <a:solidFill>
                  <a:schemeClr val="tx1"/>
                </a:solidFill>
                <a:latin typeface="Arial" charset="0"/>
              </a:defRPr>
            </a:lvl3pPr>
            <a:lvl4pPr marL="1600200" indent="-228600" eaLnBrk="0" hangingPunct="0">
              <a:lnSpc>
                <a:spcPct val="115000"/>
              </a:lnSpc>
              <a:spcBef>
                <a:spcPct val="0"/>
              </a:spcBef>
              <a:spcAft>
                <a:spcPct val="50000"/>
              </a:spcAft>
              <a:buChar char="–"/>
              <a:defRPr sz="1700">
                <a:solidFill>
                  <a:schemeClr val="tx1"/>
                </a:solidFill>
                <a:latin typeface="Arial" charset="0"/>
              </a:defRPr>
            </a:lvl4pPr>
            <a:lvl5pPr marL="2057400" indent="-228600" eaLnBrk="0" hangingPunct="0">
              <a:lnSpc>
                <a:spcPct val="115000"/>
              </a:lnSpc>
              <a:spcBef>
                <a:spcPct val="0"/>
              </a:spcBef>
              <a:spcAft>
                <a:spcPct val="50000"/>
              </a:spcAft>
              <a:buChar char="»"/>
              <a:defRPr sz="1700">
                <a:solidFill>
                  <a:schemeClr val="tx1"/>
                </a:solidFill>
                <a:latin typeface="Arial" charset="0"/>
              </a:defRPr>
            </a:lvl5pPr>
            <a:lvl6pPr marL="2514600" indent="-228600" eaLnBrk="0" fontAlgn="base" hangingPunct="0">
              <a:lnSpc>
                <a:spcPct val="115000"/>
              </a:lnSpc>
              <a:spcBef>
                <a:spcPct val="0"/>
              </a:spcBef>
              <a:spcAft>
                <a:spcPct val="50000"/>
              </a:spcAft>
              <a:buChar char="»"/>
              <a:defRPr sz="1700">
                <a:solidFill>
                  <a:schemeClr val="tx1"/>
                </a:solidFill>
                <a:latin typeface="Arial" charset="0"/>
              </a:defRPr>
            </a:lvl6pPr>
            <a:lvl7pPr marL="2971800" indent="-228600" eaLnBrk="0" fontAlgn="base" hangingPunct="0">
              <a:lnSpc>
                <a:spcPct val="115000"/>
              </a:lnSpc>
              <a:spcBef>
                <a:spcPct val="0"/>
              </a:spcBef>
              <a:spcAft>
                <a:spcPct val="50000"/>
              </a:spcAft>
              <a:buChar char="»"/>
              <a:defRPr sz="1700">
                <a:solidFill>
                  <a:schemeClr val="tx1"/>
                </a:solidFill>
                <a:latin typeface="Arial" charset="0"/>
              </a:defRPr>
            </a:lvl7pPr>
            <a:lvl8pPr marL="3429000" indent="-228600" eaLnBrk="0" fontAlgn="base" hangingPunct="0">
              <a:lnSpc>
                <a:spcPct val="115000"/>
              </a:lnSpc>
              <a:spcBef>
                <a:spcPct val="0"/>
              </a:spcBef>
              <a:spcAft>
                <a:spcPct val="50000"/>
              </a:spcAft>
              <a:buChar char="»"/>
              <a:defRPr sz="1700">
                <a:solidFill>
                  <a:schemeClr val="tx1"/>
                </a:solidFill>
                <a:latin typeface="Arial" charset="0"/>
              </a:defRPr>
            </a:lvl8pPr>
            <a:lvl9pPr marL="3886200" indent="-228600" eaLnBrk="0" fontAlgn="base" hangingPunct="0">
              <a:lnSpc>
                <a:spcPct val="115000"/>
              </a:lnSpc>
              <a:spcBef>
                <a:spcPct val="0"/>
              </a:spcBef>
              <a:spcAft>
                <a:spcPct val="50000"/>
              </a:spcAft>
              <a:buChar char="»"/>
              <a:defRPr sz="1700">
                <a:solidFill>
                  <a:schemeClr val="tx1"/>
                </a:solidFill>
                <a:latin typeface="Arial" charset="0"/>
              </a:defRPr>
            </a:lvl9pPr>
          </a:lstStyle>
          <a:p>
            <a:pPr eaLnBrk="1" hangingPunct="1">
              <a:lnSpc>
                <a:spcPct val="100000"/>
              </a:lnSpc>
              <a:spcBef>
                <a:spcPct val="50000"/>
              </a:spcBef>
              <a:spcAft>
                <a:spcPct val="0"/>
              </a:spcAft>
              <a:buClrTx/>
              <a:buSzTx/>
              <a:buFontTx/>
              <a:buNone/>
            </a:pPr>
            <a:r>
              <a:rPr lang="en-US" altLang="en-US" sz="2400" dirty="0">
                <a:latin typeface="Times New Roman" pitchFamily="18" charset="0"/>
              </a:rPr>
              <a:t>VC</a:t>
            </a:r>
          </a:p>
        </p:txBody>
      </p:sp>
      <p:cxnSp>
        <p:nvCxnSpPr>
          <p:cNvPr id="10" name="Straight Connector 37"/>
          <p:cNvCxnSpPr>
            <a:cxnSpLocks noChangeShapeType="1"/>
            <a:stCxn id="6" idx="5"/>
          </p:cNvCxnSpPr>
          <p:nvPr/>
        </p:nvCxnSpPr>
        <p:spPr bwMode="auto">
          <a:xfrm>
            <a:off x="2256823" y="2078202"/>
            <a:ext cx="1138839" cy="1144423"/>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3" name="Straight Connector 39"/>
          <p:cNvCxnSpPr>
            <a:cxnSpLocks noChangeShapeType="1"/>
          </p:cNvCxnSpPr>
          <p:nvPr/>
        </p:nvCxnSpPr>
        <p:spPr bwMode="auto">
          <a:xfrm flipH="1">
            <a:off x="3395662" y="2078202"/>
            <a:ext cx="232569" cy="1144423"/>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6" name="Straight Connector 39"/>
          <p:cNvCxnSpPr>
            <a:cxnSpLocks noChangeShapeType="1"/>
            <a:stCxn id="8" idx="3"/>
          </p:cNvCxnSpPr>
          <p:nvPr/>
        </p:nvCxnSpPr>
        <p:spPr bwMode="auto">
          <a:xfrm flipH="1">
            <a:off x="3410976" y="2324827"/>
            <a:ext cx="1334664" cy="897798"/>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9" name="Straight Connector 43"/>
          <p:cNvCxnSpPr>
            <a:cxnSpLocks noChangeShapeType="1"/>
          </p:cNvCxnSpPr>
          <p:nvPr/>
        </p:nvCxnSpPr>
        <p:spPr bwMode="auto">
          <a:xfrm flipH="1">
            <a:off x="4706938" y="3048000"/>
            <a:ext cx="1389062" cy="515938"/>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1" name="Straight Connector 44"/>
          <p:cNvCxnSpPr>
            <a:cxnSpLocks noChangeShapeType="1"/>
          </p:cNvCxnSpPr>
          <p:nvPr/>
        </p:nvCxnSpPr>
        <p:spPr bwMode="auto">
          <a:xfrm flipH="1">
            <a:off x="4699001" y="3222625"/>
            <a:ext cx="1701799" cy="638175"/>
          </a:xfrm>
          <a:prstGeom prst="line">
            <a:avLst/>
          </a:prstGeom>
          <a:noFill/>
          <a:ln w="19050" algn="ctr">
            <a:solidFill>
              <a:schemeClr val="tx1"/>
            </a:solidFill>
            <a:round/>
            <a:headEnd type="triangle" w="med" len="med"/>
            <a:tailEnd/>
          </a:ln>
          <a:extLst>
            <a:ext uri="{909E8E84-426E-40DD-AFC4-6F175D3DCCD1}">
              <a14:hiddenFill xmlns:a14="http://schemas.microsoft.com/office/drawing/2010/main">
                <a:noFill/>
              </a14:hiddenFill>
            </a:ext>
          </a:extLst>
        </p:spPr>
      </p:cxnSp>
      <p:sp>
        <p:nvSpPr>
          <p:cNvPr id="23" name="Text Box 28"/>
          <p:cNvSpPr txBox="1">
            <a:spLocks noChangeArrowheads="1"/>
          </p:cNvSpPr>
          <p:nvPr/>
        </p:nvSpPr>
        <p:spPr bwMode="auto">
          <a:xfrm>
            <a:off x="1906498" y="2403839"/>
            <a:ext cx="6461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ct val="115000"/>
              </a:lnSpc>
              <a:spcBef>
                <a:spcPct val="80000"/>
              </a:spcBef>
              <a:spcAft>
                <a:spcPct val="25000"/>
              </a:spcAft>
              <a:buClr>
                <a:srgbClr val="808080"/>
              </a:buClr>
              <a:buSzPct val="75000"/>
              <a:buFont typeface="Wingdings" pitchFamily="2" charset="2"/>
              <a:buChar char="n"/>
              <a:defRPr sz="2000">
                <a:solidFill>
                  <a:schemeClr val="tx1"/>
                </a:solidFill>
                <a:latin typeface="Arial" charset="0"/>
              </a:defRPr>
            </a:lvl1pPr>
            <a:lvl2pPr marL="742950" indent="-285750" eaLnBrk="0" hangingPunct="0">
              <a:lnSpc>
                <a:spcPct val="115000"/>
              </a:lnSpc>
              <a:spcBef>
                <a:spcPct val="0"/>
              </a:spcBef>
              <a:spcAft>
                <a:spcPct val="50000"/>
              </a:spcAft>
              <a:buClr>
                <a:srgbClr val="777777"/>
              </a:buClr>
              <a:buSzPct val="65000"/>
              <a:buFont typeface="Wingdings" pitchFamily="2" charset="2"/>
              <a:buChar char="l"/>
              <a:defRPr sz="2000">
                <a:solidFill>
                  <a:schemeClr val="tx1"/>
                </a:solidFill>
                <a:latin typeface="Arial" charset="0"/>
              </a:defRPr>
            </a:lvl2pPr>
            <a:lvl3pPr marL="1143000" indent="-228600" eaLnBrk="0" hangingPunct="0">
              <a:lnSpc>
                <a:spcPct val="115000"/>
              </a:lnSpc>
              <a:spcBef>
                <a:spcPct val="0"/>
              </a:spcBef>
              <a:spcAft>
                <a:spcPct val="50000"/>
              </a:spcAft>
              <a:buChar char="•"/>
              <a:defRPr>
                <a:solidFill>
                  <a:schemeClr val="tx1"/>
                </a:solidFill>
                <a:latin typeface="Arial" charset="0"/>
              </a:defRPr>
            </a:lvl3pPr>
            <a:lvl4pPr marL="1600200" indent="-228600" eaLnBrk="0" hangingPunct="0">
              <a:lnSpc>
                <a:spcPct val="115000"/>
              </a:lnSpc>
              <a:spcBef>
                <a:spcPct val="0"/>
              </a:spcBef>
              <a:spcAft>
                <a:spcPct val="50000"/>
              </a:spcAft>
              <a:buChar char="–"/>
              <a:defRPr sz="1700">
                <a:solidFill>
                  <a:schemeClr val="tx1"/>
                </a:solidFill>
                <a:latin typeface="Arial" charset="0"/>
              </a:defRPr>
            </a:lvl4pPr>
            <a:lvl5pPr marL="2057400" indent="-228600" eaLnBrk="0" hangingPunct="0">
              <a:lnSpc>
                <a:spcPct val="115000"/>
              </a:lnSpc>
              <a:spcBef>
                <a:spcPct val="0"/>
              </a:spcBef>
              <a:spcAft>
                <a:spcPct val="50000"/>
              </a:spcAft>
              <a:buChar char="»"/>
              <a:defRPr sz="1700">
                <a:solidFill>
                  <a:schemeClr val="tx1"/>
                </a:solidFill>
                <a:latin typeface="Arial" charset="0"/>
              </a:defRPr>
            </a:lvl5pPr>
            <a:lvl6pPr marL="2514600" indent="-228600" eaLnBrk="0" fontAlgn="base" hangingPunct="0">
              <a:lnSpc>
                <a:spcPct val="115000"/>
              </a:lnSpc>
              <a:spcBef>
                <a:spcPct val="0"/>
              </a:spcBef>
              <a:spcAft>
                <a:spcPct val="50000"/>
              </a:spcAft>
              <a:buChar char="»"/>
              <a:defRPr sz="1700">
                <a:solidFill>
                  <a:schemeClr val="tx1"/>
                </a:solidFill>
                <a:latin typeface="Arial" charset="0"/>
              </a:defRPr>
            </a:lvl6pPr>
            <a:lvl7pPr marL="2971800" indent="-228600" eaLnBrk="0" fontAlgn="base" hangingPunct="0">
              <a:lnSpc>
                <a:spcPct val="115000"/>
              </a:lnSpc>
              <a:spcBef>
                <a:spcPct val="0"/>
              </a:spcBef>
              <a:spcAft>
                <a:spcPct val="50000"/>
              </a:spcAft>
              <a:buChar char="»"/>
              <a:defRPr sz="1700">
                <a:solidFill>
                  <a:schemeClr val="tx1"/>
                </a:solidFill>
                <a:latin typeface="Arial" charset="0"/>
              </a:defRPr>
            </a:lvl7pPr>
            <a:lvl8pPr marL="3429000" indent="-228600" eaLnBrk="0" fontAlgn="base" hangingPunct="0">
              <a:lnSpc>
                <a:spcPct val="115000"/>
              </a:lnSpc>
              <a:spcBef>
                <a:spcPct val="0"/>
              </a:spcBef>
              <a:spcAft>
                <a:spcPct val="50000"/>
              </a:spcAft>
              <a:buChar char="»"/>
              <a:defRPr sz="1700">
                <a:solidFill>
                  <a:schemeClr val="tx1"/>
                </a:solidFill>
                <a:latin typeface="Arial" charset="0"/>
              </a:defRPr>
            </a:lvl8pPr>
            <a:lvl9pPr marL="3886200" indent="-228600" eaLnBrk="0" fontAlgn="base" hangingPunct="0">
              <a:lnSpc>
                <a:spcPct val="115000"/>
              </a:lnSpc>
              <a:spcBef>
                <a:spcPct val="0"/>
              </a:spcBef>
              <a:spcAft>
                <a:spcPct val="50000"/>
              </a:spcAft>
              <a:buChar char="»"/>
              <a:defRPr sz="1700">
                <a:solidFill>
                  <a:schemeClr val="tx1"/>
                </a:solidFill>
                <a:latin typeface="Arial" charset="0"/>
              </a:defRPr>
            </a:lvl9pPr>
          </a:lstStyle>
          <a:p>
            <a:pPr>
              <a:lnSpc>
                <a:spcPct val="100000"/>
              </a:lnSpc>
              <a:spcBef>
                <a:spcPct val="0"/>
              </a:spcBef>
              <a:spcAft>
                <a:spcPct val="0"/>
              </a:spcAft>
              <a:buClrTx/>
              <a:buSzTx/>
              <a:buFontTx/>
              <a:buNone/>
            </a:pPr>
            <a:r>
              <a:rPr lang="en-US" altLang="en-US" sz="1800" dirty="0"/>
              <a:t>40%</a:t>
            </a:r>
          </a:p>
        </p:txBody>
      </p:sp>
      <p:sp>
        <p:nvSpPr>
          <p:cNvPr id="24" name="Text Box 28"/>
          <p:cNvSpPr txBox="1">
            <a:spLocks noChangeArrowheads="1"/>
          </p:cNvSpPr>
          <p:nvPr/>
        </p:nvSpPr>
        <p:spPr bwMode="auto">
          <a:xfrm>
            <a:off x="2819400" y="2146843"/>
            <a:ext cx="6477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ct val="115000"/>
              </a:lnSpc>
              <a:spcBef>
                <a:spcPct val="80000"/>
              </a:spcBef>
              <a:spcAft>
                <a:spcPct val="25000"/>
              </a:spcAft>
              <a:buClr>
                <a:srgbClr val="808080"/>
              </a:buClr>
              <a:buSzPct val="75000"/>
              <a:buFont typeface="Wingdings" pitchFamily="2" charset="2"/>
              <a:buChar char="n"/>
              <a:defRPr sz="2000">
                <a:solidFill>
                  <a:schemeClr val="tx1"/>
                </a:solidFill>
                <a:latin typeface="Arial" charset="0"/>
              </a:defRPr>
            </a:lvl1pPr>
            <a:lvl2pPr marL="742950" indent="-285750" eaLnBrk="0" hangingPunct="0">
              <a:lnSpc>
                <a:spcPct val="115000"/>
              </a:lnSpc>
              <a:spcBef>
                <a:spcPct val="0"/>
              </a:spcBef>
              <a:spcAft>
                <a:spcPct val="50000"/>
              </a:spcAft>
              <a:buClr>
                <a:srgbClr val="777777"/>
              </a:buClr>
              <a:buSzPct val="65000"/>
              <a:buFont typeface="Wingdings" pitchFamily="2" charset="2"/>
              <a:buChar char="l"/>
              <a:defRPr sz="2000">
                <a:solidFill>
                  <a:schemeClr val="tx1"/>
                </a:solidFill>
                <a:latin typeface="Arial" charset="0"/>
              </a:defRPr>
            </a:lvl2pPr>
            <a:lvl3pPr marL="1143000" indent="-228600" eaLnBrk="0" hangingPunct="0">
              <a:lnSpc>
                <a:spcPct val="115000"/>
              </a:lnSpc>
              <a:spcBef>
                <a:spcPct val="0"/>
              </a:spcBef>
              <a:spcAft>
                <a:spcPct val="50000"/>
              </a:spcAft>
              <a:buChar char="•"/>
              <a:defRPr>
                <a:solidFill>
                  <a:schemeClr val="tx1"/>
                </a:solidFill>
                <a:latin typeface="Arial" charset="0"/>
              </a:defRPr>
            </a:lvl3pPr>
            <a:lvl4pPr marL="1600200" indent="-228600" eaLnBrk="0" hangingPunct="0">
              <a:lnSpc>
                <a:spcPct val="115000"/>
              </a:lnSpc>
              <a:spcBef>
                <a:spcPct val="0"/>
              </a:spcBef>
              <a:spcAft>
                <a:spcPct val="50000"/>
              </a:spcAft>
              <a:buChar char="–"/>
              <a:defRPr sz="1700">
                <a:solidFill>
                  <a:schemeClr val="tx1"/>
                </a:solidFill>
                <a:latin typeface="Arial" charset="0"/>
              </a:defRPr>
            </a:lvl4pPr>
            <a:lvl5pPr marL="2057400" indent="-228600" eaLnBrk="0" hangingPunct="0">
              <a:lnSpc>
                <a:spcPct val="115000"/>
              </a:lnSpc>
              <a:spcBef>
                <a:spcPct val="0"/>
              </a:spcBef>
              <a:spcAft>
                <a:spcPct val="50000"/>
              </a:spcAft>
              <a:buChar char="»"/>
              <a:defRPr sz="1700">
                <a:solidFill>
                  <a:schemeClr val="tx1"/>
                </a:solidFill>
                <a:latin typeface="Arial" charset="0"/>
              </a:defRPr>
            </a:lvl5pPr>
            <a:lvl6pPr marL="2514600" indent="-228600" eaLnBrk="0" fontAlgn="base" hangingPunct="0">
              <a:lnSpc>
                <a:spcPct val="115000"/>
              </a:lnSpc>
              <a:spcBef>
                <a:spcPct val="0"/>
              </a:spcBef>
              <a:spcAft>
                <a:spcPct val="50000"/>
              </a:spcAft>
              <a:buChar char="»"/>
              <a:defRPr sz="1700">
                <a:solidFill>
                  <a:schemeClr val="tx1"/>
                </a:solidFill>
                <a:latin typeface="Arial" charset="0"/>
              </a:defRPr>
            </a:lvl6pPr>
            <a:lvl7pPr marL="2971800" indent="-228600" eaLnBrk="0" fontAlgn="base" hangingPunct="0">
              <a:lnSpc>
                <a:spcPct val="115000"/>
              </a:lnSpc>
              <a:spcBef>
                <a:spcPct val="0"/>
              </a:spcBef>
              <a:spcAft>
                <a:spcPct val="50000"/>
              </a:spcAft>
              <a:buChar char="»"/>
              <a:defRPr sz="1700">
                <a:solidFill>
                  <a:schemeClr val="tx1"/>
                </a:solidFill>
                <a:latin typeface="Arial" charset="0"/>
              </a:defRPr>
            </a:lvl7pPr>
            <a:lvl8pPr marL="3429000" indent="-228600" eaLnBrk="0" fontAlgn="base" hangingPunct="0">
              <a:lnSpc>
                <a:spcPct val="115000"/>
              </a:lnSpc>
              <a:spcBef>
                <a:spcPct val="0"/>
              </a:spcBef>
              <a:spcAft>
                <a:spcPct val="50000"/>
              </a:spcAft>
              <a:buChar char="»"/>
              <a:defRPr sz="1700">
                <a:solidFill>
                  <a:schemeClr val="tx1"/>
                </a:solidFill>
                <a:latin typeface="Arial" charset="0"/>
              </a:defRPr>
            </a:lvl8pPr>
            <a:lvl9pPr marL="3886200" indent="-228600" eaLnBrk="0" fontAlgn="base" hangingPunct="0">
              <a:lnSpc>
                <a:spcPct val="115000"/>
              </a:lnSpc>
              <a:spcBef>
                <a:spcPct val="0"/>
              </a:spcBef>
              <a:spcAft>
                <a:spcPct val="50000"/>
              </a:spcAft>
              <a:buChar char="»"/>
              <a:defRPr sz="1700">
                <a:solidFill>
                  <a:schemeClr val="tx1"/>
                </a:solidFill>
                <a:latin typeface="Arial" charset="0"/>
              </a:defRPr>
            </a:lvl9pPr>
          </a:lstStyle>
          <a:p>
            <a:pPr>
              <a:lnSpc>
                <a:spcPct val="100000"/>
              </a:lnSpc>
              <a:spcBef>
                <a:spcPct val="0"/>
              </a:spcBef>
              <a:spcAft>
                <a:spcPct val="0"/>
              </a:spcAft>
              <a:buClrTx/>
              <a:buSzTx/>
              <a:buFontTx/>
              <a:buNone/>
            </a:pPr>
            <a:r>
              <a:rPr lang="en-US" altLang="en-US" sz="1800" dirty="0"/>
              <a:t>20%</a:t>
            </a:r>
          </a:p>
        </p:txBody>
      </p:sp>
      <p:sp>
        <p:nvSpPr>
          <p:cNvPr id="25" name="Text Box 28"/>
          <p:cNvSpPr txBox="1">
            <a:spLocks noChangeArrowheads="1"/>
          </p:cNvSpPr>
          <p:nvPr/>
        </p:nvSpPr>
        <p:spPr bwMode="auto">
          <a:xfrm>
            <a:off x="3801268" y="2194267"/>
            <a:ext cx="6461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ct val="115000"/>
              </a:lnSpc>
              <a:spcBef>
                <a:spcPct val="80000"/>
              </a:spcBef>
              <a:spcAft>
                <a:spcPct val="25000"/>
              </a:spcAft>
              <a:buClr>
                <a:srgbClr val="808080"/>
              </a:buClr>
              <a:buSzPct val="75000"/>
              <a:buFont typeface="Wingdings" pitchFamily="2" charset="2"/>
              <a:buChar char="n"/>
              <a:defRPr sz="2000">
                <a:solidFill>
                  <a:schemeClr val="tx1"/>
                </a:solidFill>
                <a:latin typeface="Arial" charset="0"/>
              </a:defRPr>
            </a:lvl1pPr>
            <a:lvl2pPr marL="742950" indent="-285750" eaLnBrk="0" hangingPunct="0">
              <a:lnSpc>
                <a:spcPct val="115000"/>
              </a:lnSpc>
              <a:spcBef>
                <a:spcPct val="0"/>
              </a:spcBef>
              <a:spcAft>
                <a:spcPct val="50000"/>
              </a:spcAft>
              <a:buClr>
                <a:srgbClr val="777777"/>
              </a:buClr>
              <a:buSzPct val="65000"/>
              <a:buFont typeface="Wingdings" pitchFamily="2" charset="2"/>
              <a:buChar char="l"/>
              <a:defRPr sz="2000">
                <a:solidFill>
                  <a:schemeClr val="tx1"/>
                </a:solidFill>
                <a:latin typeface="Arial" charset="0"/>
              </a:defRPr>
            </a:lvl2pPr>
            <a:lvl3pPr marL="1143000" indent="-228600" eaLnBrk="0" hangingPunct="0">
              <a:lnSpc>
                <a:spcPct val="115000"/>
              </a:lnSpc>
              <a:spcBef>
                <a:spcPct val="0"/>
              </a:spcBef>
              <a:spcAft>
                <a:spcPct val="50000"/>
              </a:spcAft>
              <a:buChar char="•"/>
              <a:defRPr>
                <a:solidFill>
                  <a:schemeClr val="tx1"/>
                </a:solidFill>
                <a:latin typeface="Arial" charset="0"/>
              </a:defRPr>
            </a:lvl3pPr>
            <a:lvl4pPr marL="1600200" indent="-228600" eaLnBrk="0" hangingPunct="0">
              <a:lnSpc>
                <a:spcPct val="115000"/>
              </a:lnSpc>
              <a:spcBef>
                <a:spcPct val="0"/>
              </a:spcBef>
              <a:spcAft>
                <a:spcPct val="50000"/>
              </a:spcAft>
              <a:buChar char="–"/>
              <a:defRPr sz="1700">
                <a:solidFill>
                  <a:schemeClr val="tx1"/>
                </a:solidFill>
                <a:latin typeface="Arial" charset="0"/>
              </a:defRPr>
            </a:lvl4pPr>
            <a:lvl5pPr marL="2057400" indent="-228600" eaLnBrk="0" hangingPunct="0">
              <a:lnSpc>
                <a:spcPct val="115000"/>
              </a:lnSpc>
              <a:spcBef>
                <a:spcPct val="0"/>
              </a:spcBef>
              <a:spcAft>
                <a:spcPct val="50000"/>
              </a:spcAft>
              <a:buChar char="»"/>
              <a:defRPr sz="1700">
                <a:solidFill>
                  <a:schemeClr val="tx1"/>
                </a:solidFill>
                <a:latin typeface="Arial" charset="0"/>
              </a:defRPr>
            </a:lvl5pPr>
            <a:lvl6pPr marL="2514600" indent="-228600" eaLnBrk="0" fontAlgn="base" hangingPunct="0">
              <a:lnSpc>
                <a:spcPct val="115000"/>
              </a:lnSpc>
              <a:spcBef>
                <a:spcPct val="0"/>
              </a:spcBef>
              <a:spcAft>
                <a:spcPct val="50000"/>
              </a:spcAft>
              <a:buChar char="»"/>
              <a:defRPr sz="1700">
                <a:solidFill>
                  <a:schemeClr val="tx1"/>
                </a:solidFill>
                <a:latin typeface="Arial" charset="0"/>
              </a:defRPr>
            </a:lvl6pPr>
            <a:lvl7pPr marL="2971800" indent="-228600" eaLnBrk="0" fontAlgn="base" hangingPunct="0">
              <a:lnSpc>
                <a:spcPct val="115000"/>
              </a:lnSpc>
              <a:spcBef>
                <a:spcPct val="0"/>
              </a:spcBef>
              <a:spcAft>
                <a:spcPct val="50000"/>
              </a:spcAft>
              <a:buChar char="»"/>
              <a:defRPr sz="1700">
                <a:solidFill>
                  <a:schemeClr val="tx1"/>
                </a:solidFill>
                <a:latin typeface="Arial" charset="0"/>
              </a:defRPr>
            </a:lvl7pPr>
            <a:lvl8pPr marL="3429000" indent="-228600" eaLnBrk="0" fontAlgn="base" hangingPunct="0">
              <a:lnSpc>
                <a:spcPct val="115000"/>
              </a:lnSpc>
              <a:spcBef>
                <a:spcPct val="0"/>
              </a:spcBef>
              <a:spcAft>
                <a:spcPct val="50000"/>
              </a:spcAft>
              <a:buChar char="»"/>
              <a:defRPr sz="1700">
                <a:solidFill>
                  <a:schemeClr val="tx1"/>
                </a:solidFill>
                <a:latin typeface="Arial" charset="0"/>
              </a:defRPr>
            </a:lvl8pPr>
            <a:lvl9pPr marL="3886200" indent="-228600" eaLnBrk="0" fontAlgn="base" hangingPunct="0">
              <a:lnSpc>
                <a:spcPct val="115000"/>
              </a:lnSpc>
              <a:spcBef>
                <a:spcPct val="0"/>
              </a:spcBef>
              <a:spcAft>
                <a:spcPct val="50000"/>
              </a:spcAft>
              <a:buChar char="»"/>
              <a:defRPr sz="1700">
                <a:solidFill>
                  <a:schemeClr val="tx1"/>
                </a:solidFill>
                <a:latin typeface="Arial" charset="0"/>
              </a:defRPr>
            </a:lvl9pPr>
          </a:lstStyle>
          <a:p>
            <a:pPr>
              <a:lnSpc>
                <a:spcPct val="100000"/>
              </a:lnSpc>
              <a:spcBef>
                <a:spcPct val="0"/>
              </a:spcBef>
              <a:spcAft>
                <a:spcPct val="0"/>
              </a:spcAft>
              <a:buClrTx/>
              <a:buSzTx/>
              <a:buFontTx/>
              <a:buNone/>
            </a:pPr>
            <a:r>
              <a:rPr lang="en-US" altLang="en-US" sz="1800" dirty="0"/>
              <a:t>10%</a:t>
            </a:r>
          </a:p>
        </p:txBody>
      </p:sp>
      <p:sp>
        <p:nvSpPr>
          <p:cNvPr id="26" name="Text Box 28"/>
          <p:cNvSpPr txBox="1">
            <a:spLocks noChangeArrowheads="1"/>
          </p:cNvSpPr>
          <p:nvPr/>
        </p:nvSpPr>
        <p:spPr bwMode="auto">
          <a:xfrm>
            <a:off x="4618118" y="2778288"/>
            <a:ext cx="12731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ct val="115000"/>
              </a:lnSpc>
              <a:spcBef>
                <a:spcPct val="80000"/>
              </a:spcBef>
              <a:spcAft>
                <a:spcPct val="25000"/>
              </a:spcAft>
              <a:buClr>
                <a:srgbClr val="808080"/>
              </a:buClr>
              <a:buSzPct val="75000"/>
              <a:buFont typeface="Wingdings" pitchFamily="2" charset="2"/>
              <a:buChar char="n"/>
              <a:defRPr sz="2000">
                <a:solidFill>
                  <a:schemeClr val="tx1"/>
                </a:solidFill>
                <a:latin typeface="Arial" charset="0"/>
              </a:defRPr>
            </a:lvl1pPr>
            <a:lvl2pPr marL="742950" indent="-285750" eaLnBrk="0" hangingPunct="0">
              <a:lnSpc>
                <a:spcPct val="115000"/>
              </a:lnSpc>
              <a:spcBef>
                <a:spcPct val="0"/>
              </a:spcBef>
              <a:spcAft>
                <a:spcPct val="50000"/>
              </a:spcAft>
              <a:buClr>
                <a:srgbClr val="777777"/>
              </a:buClr>
              <a:buSzPct val="65000"/>
              <a:buFont typeface="Wingdings" pitchFamily="2" charset="2"/>
              <a:buChar char="l"/>
              <a:defRPr sz="2000">
                <a:solidFill>
                  <a:schemeClr val="tx1"/>
                </a:solidFill>
                <a:latin typeface="Arial" charset="0"/>
              </a:defRPr>
            </a:lvl2pPr>
            <a:lvl3pPr marL="1143000" indent="-228600" eaLnBrk="0" hangingPunct="0">
              <a:lnSpc>
                <a:spcPct val="115000"/>
              </a:lnSpc>
              <a:spcBef>
                <a:spcPct val="0"/>
              </a:spcBef>
              <a:spcAft>
                <a:spcPct val="50000"/>
              </a:spcAft>
              <a:buChar char="•"/>
              <a:defRPr>
                <a:solidFill>
                  <a:schemeClr val="tx1"/>
                </a:solidFill>
                <a:latin typeface="Arial" charset="0"/>
              </a:defRPr>
            </a:lvl3pPr>
            <a:lvl4pPr marL="1600200" indent="-228600" eaLnBrk="0" hangingPunct="0">
              <a:lnSpc>
                <a:spcPct val="115000"/>
              </a:lnSpc>
              <a:spcBef>
                <a:spcPct val="0"/>
              </a:spcBef>
              <a:spcAft>
                <a:spcPct val="50000"/>
              </a:spcAft>
              <a:buChar char="–"/>
              <a:defRPr sz="1700">
                <a:solidFill>
                  <a:schemeClr val="tx1"/>
                </a:solidFill>
                <a:latin typeface="Arial" charset="0"/>
              </a:defRPr>
            </a:lvl4pPr>
            <a:lvl5pPr marL="2057400" indent="-228600" eaLnBrk="0" hangingPunct="0">
              <a:lnSpc>
                <a:spcPct val="115000"/>
              </a:lnSpc>
              <a:spcBef>
                <a:spcPct val="0"/>
              </a:spcBef>
              <a:spcAft>
                <a:spcPct val="50000"/>
              </a:spcAft>
              <a:buChar char="»"/>
              <a:defRPr sz="1700">
                <a:solidFill>
                  <a:schemeClr val="tx1"/>
                </a:solidFill>
                <a:latin typeface="Arial" charset="0"/>
              </a:defRPr>
            </a:lvl5pPr>
            <a:lvl6pPr marL="2514600" indent="-228600" eaLnBrk="0" fontAlgn="base" hangingPunct="0">
              <a:lnSpc>
                <a:spcPct val="115000"/>
              </a:lnSpc>
              <a:spcBef>
                <a:spcPct val="0"/>
              </a:spcBef>
              <a:spcAft>
                <a:spcPct val="50000"/>
              </a:spcAft>
              <a:buChar char="»"/>
              <a:defRPr sz="1700">
                <a:solidFill>
                  <a:schemeClr val="tx1"/>
                </a:solidFill>
                <a:latin typeface="Arial" charset="0"/>
              </a:defRPr>
            </a:lvl6pPr>
            <a:lvl7pPr marL="2971800" indent="-228600" eaLnBrk="0" fontAlgn="base" hangingPunct="0">
              <a:lnSpc>
                <a:spcPct val="115000"/>
              </a:lnSpc>
              <a:spcBef>
                <a:spcPct val="0"/>
              </a:spcBef>
              <a:spcAft>
                <a:spcPct val="50000"/>
              </a:spcAft>
              <a:buChar char="»"/>
              <a:defRPr sz="1700">
                <a:solidFill>
                  <a:schemeClr val="tx1"/>
                </a:solidFill>
                <a:latin typeface="Arial" charset="0"/>
              </a:defRPr>
            </a:lvl7pPr>
            <a:lvl8pPr marL="3429000" indent="-228600" eaLnBrk="0" fontAlgn="base" hangingPunct="0">
              <a:lnSpc>
                <a:spcPct val="115000"/>
              </a:lnSpc>
              <a:spcBef>
                <a:spcPct val="0"/>
              </a:spcBef>
              <a:spcAft>
                <a:spcPct val="50000"/>
              </a:spcAft>
              <a:buChar char="»"/>
              <a:defRPr sz="1700">
                <a:solidFill>
                  <a:schemeClr val="tx1"/>
                </a:solidFill>
                <a:latin typeface="Arial" charset="0"/>
              </a:defRPr>
            </a:lvl8pPr>
            <a:lvl9pPr marL="3886200" indent="-228600" eaLnBrk="0" fontAlgn="base" hangingPunct="0">
              <a:lnSpc>
                <a:spcPct val="115000"/>
              </a:lnSpc>
              <a:spcBef>
                <a:spcPct val="0"/>
              </a:spcBef>
              <a:spcAft>
                <a:spcPct val="50000"/>
              </a:spcAft>
              <a:buChar char="»"/>
              <a:defRPr sz="1700">
                <a:solidFill>
                  <a:schemeClr val="tx1"/>
                </a:solidFill>
                <a:latin typeface="Arial" charset="0"/>
              </a:defRPr>
            </a:lvl9pPr>
          </a:lstStyle>
          <a:p>
            <a:pPr>
              <a:lnSpc>
                <a:spcPct val="100000"/>
              </a:lnSpc>
              <a:spcBef>
                <a:spcPct val="0"/>
              </a:spcBef>
              <a:spcAft>
                <a:spcPct val="0"/>
              </a:spcAft>
              <a:buClrTx/>
              <a:buSzTx/>
              <a:buFontTx/>
              <a:buNone/>
            </a:pPr>
            <a:r>
              <a:rPr lang="en-US" altLang="en-US" sz="1800" dirty="0"/>
              <a:t>Financing</a:t>
            </a:r>
          </a:p>
        </p:txBody>
      </p:sp>
      <p:sp>
        <p:nvSpPr>
          <p:cNvPr id="27" name="Text Box 28"/>
          <p:cNvSpPr txBox="1">
            <a:spLocks noChangeArrowheads="1"/>
          </p:cNvSpPr>
          <p:nvPr/>
        </p:nvSpPr>
        <p:spPr bwMode="auto">
          <a:xfrm>
            <a:off x="5372894" y="3537744"/>
            <a:ext cx="15319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ct val="115000"/>
              </a:lnSpc>
              <a:spcBef>
                <a:spcPct val="80000"/>
              </a:spcBef>
              <a:spcAft>
                <a:spcPct val="25000"/>
              </a:spcAft>
              <a:buClr>
                <a:srgbClr val="808080"/>
              </a:buClr>
              <a:buSzPct val="75000"/>
              <a:buFont typeface="Wingdings" pitchFamily="2" charset="2"/>
              <a:buChar char="n"/>
              <a:defRPr sz="2000">
                <a:solidFill>
                  <a:schemeClr val="tx1"/>
                </a:solidFill>
                <a:latin typeface="Arial" charset="0"/>
              </a:defRPr>
            </a:lvl1pPr>
            <a:lvl2pPr marL="742950" indent="-285750" eaLnBrk="0" hangingPunct="0">
              <a:lnSpc>
                <a:spcPct val="115000"/>
              </a:lnSpc>
              <a:spcBef>
                <a:spcPct val="0"/>
              </a:spcBef>
              <a:spcAft>
                <a:spcPct val="50000"/>
              </a:spcAft>
              <a:buClr>
                <a:srgbClr val="777777"/>
              </a:buClr>
              <a:buSzPct val="65000"/>
              <a:buFont typeface="Wingdings" pitchFamily="2" charset="2"/>
              <a:buChar char="l"/>
              <a:defRPr sz="2000">
                <a:solidFill>
                  <a:schemeClr val="tx1"/>
                </a:solidFill>
                <a:latin typeface="Arial" charset="0"/>
              </a:defRPr>
            </a:lvl2pPr>
            <a:lvl3pPr marL="1143000" indent="-228600" eaLnBrk="0" hangingPunct="0">
              <a:lnSpc>
                <a:spcPct val="115000"/>
              </a:lnSpc>
              <a:spcBef>
                <a:spcPct val="0"/>
              </a:spcBef>
              <a:spcAft>
                <a:spcPct val="50000"/>
              </a:spcAft>
              <a:buChar char="•"/>
              <a:defRPr>
                <a:solidFill>
                  <a:schemeClr val="tx1"/>
                </a:solidFill>
                <a:latin typeface="Arial" charset="0"/>
              </a:defRPr>
            </a:lvl3pPr>
            <a:lvl4pPr marL="1600200" indent="-228600" eaLnBrk="0" hangingPunct="0">
              <a:lnSpc>
                <a:spcPct val="115000"/>
              </a:lnSpc>
              <a:spcBef>
                <a:spcPct val="0"/>
              </a:spcBef>
              <a:spcAft>
                <a:spcPct val="50000"/>
              </a:spcAft>
              <a:buChar char="–"/>
              <a:defRPr sz="1700">
                <a:solidFill>
                  <a:schemeClr val="tx1"/>
                </a:solidFill>
                <a:latin typeface="Arial" charset="0"/>
              </a:defRPr>
            </a:lvl4pPr>
            <a:lvl5pPr marL="2057400" indent="-228600" eaLnBrk="0" hangingPunct="0">
              <a:lnSpc>
                <a:spcPct val="115000"/>
              </a:lnSpc>
              <a:spcBef>
                <a:spcPct val="0"/>
              </a:spcBef>
              <a:spcAft>
                <a:spcPct val="50000"/>
              </a:spcAft>
              <a:buChar char="»"/>
              <a:defRPr sz="1700">
                <a:solidFill>
                  <a:schemeClr val="tx1"/>
                </a:solidFill>
                <a:latin typeface="Arial" charset="0"/>
              </a:defRPr>
            </a:lvl5pPr>
            <a:lvl6pPr marL="2514600" indent="-228600" eaLnBrk="0" fontAlgn="base" hangingPunct="0">
              <a:lnSpc>
                <a:spcPct val="115000"/>
              </a:lnSpc>
              <a:spcBef>
                <a:spcPct val="0"/>
              </a:spcBef>
              <a:spcAft>
                <a:spcPct val="50000"/>
              </a:spcAft>
              <a:buChar char="»"/>
              <a:defRPr sz="1700">
                <a:solidFill>
                  <a:schemeClr val="tx1"/>
                </a:solidFill>
                <a:latin typeface="Arial" charset="0"/>
              </a:defRPr>
            </a:lvl6pPr>
            <a:lvl7pPr marL="2971800" indent="-228600" eaLnBrk="0" fontAlgn="base" hangingPunct="0">
              <a:lnSpc>
                <a:spcPct val="115000"/>
              </a:lnSpc>
              <a:spcBef>
                <a:spcPct val="0"/>
              </a:spcBef>
              <a:spcAft>
                <a:spcPct val="50000"/>
              </a:spcAft>
              <a:buChar char="»"/>
              <a:defRPr sz="1700">
                <a:solidFill>
                  <a:schemeClr val="tx1"/>
                </a:solidFill>
                <a:latin typeface="Arial" charset="0"/>
              </a:defRPr>
            </a:lvl7pPr>
            <a:lvl8pPr marL="3429000" indent="-228600" eaLnBrk="0" fontAlgn="base" hangingPunct="0">
              <a:lnSpc>
                <a:spcPct val="115000"/>
              </a:lnSpc>
              <a:spcBef>
                <a:spcPct val="0"/>
              </a:spcBef>
              <a:spcAft>
                <a:spcPct val="50000"/>
              </a:spcAft>
              <a:buChar char="»"/>
              <a:defRPr sz="1700">
                <a:solidFill>
                  <a:schemeClr val="tx1"/>
                </a:solidFill>
                <a:latin typeface="Arial" charset="0"/>
              </a:defRPr>
            </a:lvl8pPr>
            <a:lvl9pPr marL="3886200" indent="-228600" eaLnBrk="0" fontAlgn="base" hangingPunct="0">
              <a:lnSpc>
                <a:spcPct val="115000"/>
              </a:lnSpc>
              <a:spcBef>
                <a:spcPct val="0"/>
              </a:spcBef>
              <a:spcAft>
                <a:spcPct val="50000"/>
              </a:spcAft>
              <a:buChar char="»"/>
              <a:defRPr sz="1700">
                <a:solidFill>
                  <a:schemeClr val="tx1"/>
                </a:solidFill>
                <a:latin typeface="Arial" charset="0"/>
              </a:defRPr>
            </a:lvl9pPr>
          </a:lstStyle>
          <a:p>
            <a:pPr>
              <a:lnSpc>
                <a:spcPct val="100000"/>
              </a:lnSpc>
              <a:spcBef>
                <a:spcPct val="0"/>
              </a:spcBef>
              <a:spcAft>
                <a:spcPct val="0"/>
              </a:spcAft>
              <a:buClrTx/>
              <a:buSzTx/>
              <a:buFontTx/>
              <a:buNone/>
            </a:pPr>
            <a:r>
              <a:rPr lang="en-US" altLang="en-US" sz="1800" dirty="0"/>
              <a:t>Preferred</a:t>
            </a:r>
          </a:p>
          <a:p>
            <a:pPr>
              <a:lnSpc>
                <a:spcPct val="100000"/>
              </a:lnSpc>
              <a:spcBef>
                <a:spcPct val="0"/>
              </a:spcBef>
              <a:spcAft>
                <a:spcPct val="0"/>
              </a:spcAft>
              <a:buClrTx/>
              <a:buSzTx/>
              <a:buFontTx/>
              <a:buNone/>
            </a:pPr>
            <a:r>
              <a:rPr lang="en-US" altLang="en-US" sz="1800" dirty="0"/>
              <a:t>Stock – 30%</a:t>
            </a:r>
          </a:p>
        </p:txBody>
      </p:sp>
    </p:spTree>
    <p:extLst>
      <p:ext uri="{BB962C8B-B14F-4D97-AF65-F5344CB8AC3E}">
        <p14:creationId xmlns:p14="http://schemas.microsoft.com/office/powerpoint/2010/main" val="23564853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800" dirty="0"/>
              <a:t>Compensation Tax Issues </a:t>
            </a:r>
            <a:r>
              <a:rPr lang="en-US" altLang="en-US" sz="3800" dirty="0" smtClean="0"/>
              <a:t>– </a:t>
            </a:r>
            <a:br>
              <a:rPr lang="en-US" altLang="en-US" sz="3800" dirty="0" smtClean="0"/>
            </a:br>
            <a:r>
              <a:rPr lang="en-US" altLang="en-US" sz="3800" dirty="0" smtClean="0"/>
              <a:t>Founders</a:t>
            </a:r>
            <a:r>
              <a:rPr lang="en-US" altLang="en-US" sz="3800" dirty="0"/>
              <a:t>’ Stock</a:t>
            </a:r>
            <a:endParaRPr lang="en-US" sz="3800" dirty="0"/>
          </a:p>
        </p:txBody>
      </p:sp>
      <p:sp>
        <p:nvSpPr>
          <p:cNvPr id="3" name="Content Placeholder 2"/>
          <p:cNvSpPr>
            <a:spLocks noGrp="1"/>
          </p:cNvSpPr>
          <p:nvPr>
            <p:ph idx="1"/>
          </p:nvPr>
        </p:nvSpPr>
        <p:spPr/>
        <p:txBody>
          <a:bodyPr/>
          <a:lstStyle/>
          <a:p>
            <a:pPr algn="just"/>
            <a:r>
              <a:rPr lang="en-US" altLang="en-US" sz="2000" dirty="0"/>
              <a:t>Vesting conditions cause restricted stock to be subject to rules of Section 83:</a:t>
            </a:r>
          </a:p>
          <a:p>
            <a:pPr lvl="1" algn="just">
              <a:buFont typeface="Wingdings" panose="05000000000000000000" pitchFamily="2" charset="2"/>
              <a:buChar char="§"/>
            </a:pPr>
            <a:r>
              <a:rPr lang="en-US" altLang="en-US" dirty="0"/>
              <a:t>Section 83(a) – default rule causes taxable events as shares vest (based on spread on vesting)</a:t>
            </a:r>
          </a:p>
          <a:p>
            <a:pPr lvl="1" algn="just">
              <a:buFont typeface="Wingdings" panose="05000000000000000000" pitchFamily="2" charset="2"/>
              <a:buChar char="§"/>
            </a:pPr>
            <a:r>
              <a:rPr lang="en-US" altLang="en-US" dirty="0"/>
              <a:t>Section 83(b) – employees must elect within 30 days of stock issuance to become tax owner of restricted shares.  Employee is taxed only on spread on issuance (if any</a:t>
            </a:r>
            <a:r>
              <a:rPr lang="en-US" altLang="en-US" dirty="0" smtClean="0"/>
              <a:t>).</a:t>
            </a:r>
          </a:p>
          <a:p>
            <a:pPr marL="411480" lvl="1" indent="0" algn="just">
              <a:buNone/>
            </a:pPr>
            <a:endParaRPr lang="en-US" altLang="en-US" sz="1000" dirty="0"/>
          </a:p>
          <a:p>
            <a:pPr algn="just"/>
            <a:r>
              <a:rPr lang="en-US" altLang="en-US" sz="2000" dirty="0"/>
              <a:t>Rev. Rul. 2007-49 discusses three scenarios for later imposition of vesting restrictions in connection with (a) financing, (b) tax-free exchange of shares, or (c) taxable exchange of shares.</a:t>
            </a:r>
          </a:p>
          <a:p>
            <a:endParaRPr lang="en-US" dirty="0"/>
          </a:p>
        </p:txBody>
      </p:sp>
      <p:sp>
        <p:nvSpPr>
          <p:cNvPr id="4" name="Slide Number Placeholder 3"/>
          <p:cNvSpPr>
            <a:spLocks noGrp="1"/>
          </p:cNvSpPr>
          <p:nvPr>
            <p:ph type="sldNum" sz="quarter" idx="12"/>
          </p:nvPr>
        </p:nvSpPr>
        <p:spPr/>
        <p:txBody>
          <a:bodyPr/>
          <a:lstStyle/>
          <a:p>
            <a:pPr>
              <a:defRPr/>
            </a:pPr>
            <a:fld id="{E191772E-5EC7-483C-850E-6950F9F815FE}" type="slidenum">
              <a:rPr lang="en-US" smtClean="0"/>
              <a:pPr>
                <a:defRPr/>
              </a:pPr>
              <a:t>23</a:t>
            </a:fld>
            <a:endParaRPr lang="en-US" dirty="0"/>
          </a:p>
        </p:txBody>
      </p:sp>
    </p:spTree>
    <p:extLst>
      <p:ext uri="{BB962C8B-B14F-4D97-AF65-F5344CB8AC3E}">
        <p14:creationId xmlns:p14="http://schemas.microsoft.com/office/powerpoint/2010/main" val="41430779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000" dirty="0"/>
              <a:t>Compensation Tax Issues – Options</a:t>
            </a:r>
            <a:endParaRPr lang="en-US" sz="4000" dirty="0"/>
          </a:p>
        </p:txBody>
      </p:sp>
      <p:sp>
        <p:nvSpPr>
          <p:cNvPr id="3" name="Content Placeholder 2"/>
          <p:cNvSpPr>
            <a:spLocks noGrp="1"/>
          </p:cNvSpPr>
          <p:nvPr>
            <p:ph idx="1"/>
          </p:nvPr>
        </p:nvSpPr>
        <p:spPr/>
        <p:txBody>
          <a:bodyPr/>
          <a:lstStyle/>
          <a:p>
            <a:pPr algn="just"/>
            <a:r>
              <a:rPr lang="en-US" altLang="en-US" sz="2000" dirty="0"/>
              <a:t>Stock options generally defer tax consequences to the employee until exercise or cash-out of the option</a:t>
            </a:r>
            <a:r>
              <a:rPr lang="en-US" altLang="en-US" sz="2000" dirty="0" smtClean="0"/>
              <a:t>.</a:t>
            </a:r>
          </a:p>
          <a:p>
            <a:pPr algn="just"/>
            <a:endParaRPr lang="en-US" altLang="en-US" sz="1000" dirty="0"/>
          </a:p>
          <a:p>
            <a:pPr algn="just"/>
            <a:r>
              <a:rPr lang="en-US" altLang="en-US" sz="2000" dirty="0"/>
              <a:t>Stock options that meet several requirements in Sections 421-424 qualify for special treatment as incentive stock options (ISOs):</a:t>
            </a:r>
          </a:p>
          <a:p>
            <a:pPr lvl="1" algn="just"/>
            <a:r>
              <a:rPr lang="en-US" altLang="en-US" dirty="0"/>
              <a:t>No payroll tax if exercised prior to sale</a:t>
            </a:r>
          </a:p>
          <a:p>
            <a:pPr lvl="1" algn="just"/>
            <a:r>
              <a:rPr lang="en-US" altLang="en-US" dirty="0"/>
              <a:t>Receipt of stock is exempt from regular tax (</a:t>
            </a:r>
            <a:r>
              <a:rPr lang="en-US" altLang="en-US" u="sng" dirty="0"/>
              <a:t>but subject to AMT</a:t>
            </a:r>
            <a:r>
              <a:rPr lang="en-US" altLang="en-US" dirty="0"/>
              <a:t>) if certain holding periods are </a:t>
            </a:r>
            <a:r>
              <a:rPr lang="en-US" altLang="en-US" dirty="0" smtClean="0"/>
              <a:t>met</a:t>
            </a:r>
          </a:p>
          <a:p>
            <a:pPr marL="411480" lvl="1" indent="0" algn="just">
              <a:buNone/>
            </a:pPr>
            <a:endParaRPr lang="en-US" altLang="en-US" sz="1000" dirty="0"/>
          </a:p>
          <a:p>
            <a:pPr algn="just"/>
            <a:r>
              <a:rPr lang="en-US" altLang="en-US" sz="2000" dirty="0"/>
              <a:t>Paramount tax consideration in option plans is compliance with IRC Section 409A.</a:t>
            </a:r>
          </a:p>
          <a:p>
            <a:endParaRPr lang="en-US" dirty="0"/>
          </a:p>
        </p:txBody>
      </p:sp>
      <p:sp>
        <p:nvSpPr>
          <p:cNvPr id="4" name="Slide Number Placeholder 3"/>
          <p:cNvSpPr>
            <a:spLocks noGrp="1"/>
          </p:cNvSpPr>
          <p:nvPr>
            <p:ph type="sldNum" sz="quarter" idx="12"/>
          </p:nvPr>
        </p:nvSpPr>
        <p:spPr/>
        <p:txBody>
          <a:bodyPr/>
          <a:lstStyle/>
          <a:p>
            <a:pPr>
              <a:defRPr/>
            </a:pPr>
            <a:fld id="{E191772E-5EC7-483C-850E-6950F9F815FE}" type="slidenum">
              <a:rPr lang="en-US" smtClean="0"/>
              <a:pPr>
                <a:defRPr/>
              </a:pPr>
              <a:t>24</a:t>
            </a:fld>
            <a:endParaRPr lang="en-US" dirty="0"/>
          </a:p>
        </p:txBody>
      </p:sp>
    </p:spTree>
    <p:extLst>
      <p:ext uri="{BB962C8B-B14F-4D97-AF65-F5344CB8AC3E}">
        <p14:creationId xmlns:p14="http://schemas.microsoft.com/office/powerpoint/2010/main" val="2713253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000" dirty="0"/>
              <a:t>Capital Raising – Common Forms</a:t>
            </a:r>
            <a:endParaRPr lang="en-US" sz="4000" dirty="0"/>
          </a:p>
        </p:txBody>
      </p:sp>
      <p:sp>
        <p:nvSpPr>
          <p:cNvPr id="3" name="Content Placeholder 2"/>
          <p:cNvSpPr>
            <a:spLocks noGrp="1"/>
          </p:cNvSpPr>
          <p:nvPr>
            <p:ph idx="1"/>
          </p:nvPr>
        </p:nvSpPr>
        <p:spPr/>
        <p:txBody>
          <a:bodyPr/>
          <a:lstStyle/>
          <a:p>
            <a:pPr algn="just">
              <a:defRPr/>
            </a:pPr>
            <a:r>
              <a:rPr lang="en-US" altLang="en-US" sz="2400" dirty="0"/>
              <a:t>Traditional VC Preferred Stock</a:t>
            </a:r>
            <a:r>
              <a:rPr lang="en-US" altLang="en-US" sz="2400" dirty="0" smtClean="0"/>
              <a:t>.</a:t>
            </a:r>
          </a:p>
          <a:p>
            <a:pPr marL="114300" indent="0" algn="just">
              <a:buNone/>
              <a:defRPr/>
            </a:pPr>
            <a:endParaRPr lang="en-US" altLang="en-US" sz="2000" dirty="0"/>
          </a:p>
          <a:p>
            <a:pPr algn="just">
              <a:defRPr/>
            </a:pPr>
            <a:r>
              <a:rPr lang="en-US" altLang="en-US" sz="2400" dirty="0"/>
              <a:t>Convertible or exchangeable debt (a.k.a., seed notes or bridge notes</a:t>
            </a:r>
            <a:r>
              <a:rPr lang="en-US" altLang="en-US" sz="2400" dirty="0" smtClean="0"/>
              <a:t>)</a:t>
            </a:r>
          </a:p>
          <a:p>
            <a:pPr marL="114300" indent="0" algn="just">
              <a:buNone/>
              <a:defRPr/>
            </a:pPr>
            <a:endParaRPr lang="en-US" altLang="en-US" sz="2000" dirty="0"/>
          </a:p>
          <a:p>
            <a:pPr algn="just">
              <a:defRPr/>
            </a:pPr>
            <a:r>
              <a:rPr lang="en-US" altLang="en-US" sz="2400" dirty="0"/>
              <a:t>Simple Agreement for Future Equity (</a:t>
            </a:r>
            <a:r>
              <a:rPr lang="en-US" altLang="en-US" sz="2400" dirty="0" err="1"/>
              <a:t>S.A.F.E</a:t>
            </a:r>
            <a:r>
              <a:rPr lang="en-US" altLang="en-US" sz="2400" dirty="0"/>
              <a:t>.)</a:t>
            </a:r>
          </a:p>
          <a:p>
            <a:endParaRPr lang="en-US" dirty="0"/>
          </a:p>
        </p:txBody>
      </p:sp>
      <p:sp>
        <p:nvSpPr>
          <p:cNvPr id="4" name="Slide Number Placeholder 3"/>
          <p:cNvSpPr>
            <a:spLocks noGrp="1"/>
          </p:cNvSpPr>
          <p:nvPr>
            <p:ph type="sldNum" sz="quarter" idx="12"/>
          </p:nvPr>
        </p:nvSpPr>
        <p:spPr/>
        <p:txBody>
          <a:bodyPr/>
          <a:lstStyle/>
          <a:p>
            <a:pPr>
              <a:defRPr/>
            </a:pPr>
            <a:fld id="{E191772E-5EC7-483C-850E-6950F9F815FE}" type="slidenum">
              <a:rPr lang="en-US" smtClean="0"/>
              <a:pPr>
                <a:defRPr/>
              </a:pPr>
              <a:t>25</a:t>
            </a:fld>
            <a:endParaRPr lang="en-US" dirty="0"/>
          </a:p>
        </p:txBody>
      </p:sp>
    </p:spTree>
    <p:extLst>
      <p:ext uri="{BB962C8B-B14F-4D97-AF65-F5344CB8AC3E}">
        <p14:creationId xmlns:p14="http://schemas.microsoft.com/office/powerpoint/2010/main" val="6378595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800" dirty="0"/>
              <a:t>Shareholder Benefits for </a:t>
            </a:r>
            <a:br>
              <a:rPr lang="en-US" altLang="en-US" sz="3800" dirty="0"/>
            </a:br>
            <a:r>
              <a:rPr lang="en-US" altLang="en-US" sz="3800" dirty="0"/>
              <a:t>Qualified Small Business Stock (</a:t>
            </a:r>
            <a:r>
              <a:rPr lang="en-US" altLang="en-US" sz="3800" dirty="0" err="1"/>
              <a:t>QSBS</a:t>
            </a:r>
            <a:r>
              <a:rPr lang="en-US" altLang="en-US" sz="3800" dirty="0"/>
              <a:t>)</a:t>
            </a:r>
            <a:endParaRPr lang="en-US" sz="3800" dirty="0"/>
          </a:p>
        </p:txBody>
      </p:sp>
      <p:sp>
        <p:nvSpPr>
          <p:cNvPr id="3" name="Content Placeholder 2"/>
          <p:cNvSpPr>
            <a:spLocks noGrp="1"/>
          </p:cNvSpPr>
          <p:nvPr>
            <p:ph idx="1"/>
          </p:nvPr>
        </p:nvSpPr>
        <p:spPr/>
        <p:txBody>
          <a:bodyPr/>
          <a:lstStyle/>
          <a:p>
            <a:pPr algn="just"/>
            <a:r>
              <a:rPr lang="en-US" altLang="en-US" sz="2000" dirty="0"/>
              <a:t>Investors (or founders) commonly desire to get </a:t>
            </a:r>
            <a:r>
              <a:rPr lang="en-US" altLang="en-US" sz="2000" dirty="0" err="1"/>
              <a:t>QSBS</a:t>
            </a:r>
            <a:r>
              <a:rPr lang="en-US" altLang="en-US" sz="2000" dirty="0"/>
              <a:t> treatment for investments in start-ups</a:t>
            </a:r>
            <a:r>
              <a:rPr lang="en-US" altLang="en-US" sz="2000" dirty="0" smtClean="0"/>
              <a:t>.</a:t>
            </a:r>
          </a:p>
          <a:p>
            <a:pPr marL="114300" indent="0" algn="just">
              <a:buNone/>
            </a:pPr>
            <a:endParaRPr lang="en-US" altLang="en-US" sz="2000" dirty="0"/>
          </a:p>
          <a:p>
            <a:pPr algn="just"/>
            <a:r>
              <a:rPr lang="en-US" altLang="en-US" sz="2000" dirty="0"/>
              <a:t>Section 1202 allows complete (100%) exclusion of </a:t>
            </a:r>
            <a:r>
              <a:rPr lang="en-US" altLang="en-US" sz="2000" u="sng" dirty="0"/>
              <a:t>eligible gain</a:t>
            </a:r>
            <a:r>
              <a:rPr lang="en-US" altLang="en-US" sz="2000" dirty="0"/>
              <a:t> from Federal income tax for investments in </a:t>
            </a:r>
            <a:r>
              <a:rPr lang="en-US" altLang="en-US" sz="2000" dirty="0" err="1"/>
              <a:t>QSBS</a:t>
            </a:r>
            <a:r>
              <a:rPr lang="en-US" altLang="en-US" sz="2000" dirty="0"/>
              <a:t> made after Sept.  27, 2010 that are held for 5 years.  The PATH Act recently made the 100% exclusion permanent</a:t>
            </a:r>
            <a:r>
              <a:rPr lang="en-US" altLang="en-US" sz="2000" dirty="0" smtClean="0"/>
              <a:t>.</a:t>
            </a:r>
          </a:p>
          <a:p>
            <a:pPr marL="114300" indent="0" algn="just">
              <a:buNone/>
            </a:pPr>
            <a:endParaRPr lang="en-US" altLang="en-US" sz="2000" dirty="0"/>
          </a:p>
          <a:p>
            <a:pPr algn="just"/>
            <a:r>
              <a:rPr lang="en-US" altLang="en-US" sz="2000" dirty="0"/>
              <a:t>Section 1045 allows taxpayer to do a tax-free “roll over” of gain from sale of </a:t>
            </a:r>
            <a:r>
              <a:rPr lang="en-US" altLang="en-US" sz="2000" dirty="0" err="1"/>
              <a:t>QSBS</a:t>
            </a:r>
            <a:r>
              <a:rPr lang="en-US" altLang="en-US" sz="2000" dirty="0"/>
              <a:t> into new </a:t>
            </a:r>
            <a:r>
              <a:rPr lang="en-US" altLang="en-US" sz="2000" dirty="0" err="1"/>
              <a:t>QSBS</a:t>
            </a:r>
            <a:r>
              <a:rPr lang="en-US" altLang="en-US" sz="2000" dirty="0"/>
              <a:t> purchased within 60 days of the sale.</a:t>
            </a:r>
          </a:p>
          <a:p>
            <a:endParaRPr lang="en-US" dirty="0"/>
          </a:p>
        </p:txBody>
      </p:sp>
      <p:sp>
        <p:nvSpPr>
          <p:cNvPr id="4" name="Slide Number Placeholder 3"/>
          <p:cNvSpPr>
            <a:spLocks noGrp="1"/>
          </p:cNvSpPr>
          <p:nvPr>
            <p:ph type="sldNum" sz="quarter" idx="12"/>
          </p:nvPr>
        </p:nvSpPr>
        <p:spPr/>
        <p:txBody>
          <a:bodyPr/>
          <a:lstStyle/>
          <a:p>
            <a:pPr>
              <a:defRPr/>
            </a:pPr>
            <a:fld id="{E191772E-5EC7-483C-850E-6950F9F815FE}" type="slidenum">
              <a:rPr lang="en-US" smtClean="0"/>
              <a:pPr>
                <a:defRPr/>
              </a:pPr>
              <a:t>26</a:t>
            </a:fld>
            <a:endParaRPr lang="en-US" dirty="0"/>
          </a:p>
        </p:txBody>
      </p:sp>
    </p:spTree>
    <p:extLst>
      <p:ext uri="{BB962C8B-B14F-4D97-AF65-F5344CB8AC3E}">
        <p14:creationId xmlns:p14="http://schemas.microsoft.com/office/powerpoint/2010/main" val="30738699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000" dirty="0"/>
              <a:t>Section 1202 Requirements</a:t>
            </a:r>
            <a:endParaRPr lang="en-US" sz="4000" dirty="0"/>
          </a:p>
        </p:txBody>
      </p:sp>
      <p:sp>
        <p:nvSpPr>
          <p:cNvPr id="3" name="Content Placeholder 2"/>
          <p:cNvSpPr>
            <a:spLocks noGrp="1"/>
          </p:cNvSpPr>
          <p:nvPr>
            <p:ph idx="1"/>
          </p:nvPr>
        </p:nvSpPr>
        <p:spPr/>
        <p:txBody>
          <a:bodyPr/>
          <a:lstStyle/>
          <a:p>
            <a:r>
              <a:rPr lang="en-US" altLang="en-US" sz="2000" dirty="0"/>
              <a:t>Company must be a C corporation engaged in an active business, other than certain excluded fields (e.g., professional services, hotels / restaurants, banking</a:t>
            </a:r>
            <a:r>
              <a:rPr lang="en-US" altLang="en-US" sz="2000" dirty="0" smtClean="0"/>
              <a:t>).</a:t>
            </a:r>
          </a:p>
          <a:p>
            <a:pPr marL="114300" indent="0">
              <a:buNone/>
            </a:pPr>
            <a:endParaRPr lang="en-US" altLang="en-US" sz="2000" dirty="0"/>
          </a:p>
          <a:p>
            <a:r>
              <a:rPr lang="en-US" altLang="en-US" sz="2000" dirty="0"/>
              <a:t>Stock must be acquired at original issuance from the  company</a:t>
            </a:r>
            <a:r>
              <a:rPr lang="en-US" altLang="en-US" sz="2000" dirty="0" smtClean="0"/>
              <a:t>.</a:t>
            </a:r>
          </a:p>
          <a:p>
            <a:pPr marL="114300" indent="0">
              <a:buNone/>
            </a:pPr>
            <a:endParaRPr lang="en-US" altLang="en-US" sz="2000" dirty="0" smtClean="0"/>
          </a:p>
          <a:p>
            <a:r>
              <a:rPr lang="en-US" altLang="en-US" sz="2000" dirty="0" smtClean="0"/>
              <a:t>Company must have $50 mm or less of gross assets immediately after the issuance of stock</a:t>
            </a:r>
          </a:p>
          <a:p>
            <a:pPr marL="114300" indent="0">
              <a:buNone/>
            </a:pPr>
            <a:endParaRPr lang="en-US" altLang="en-US" sz="2000" dirty="0" smtClean="0"/>
          </a:p>
          <a:p>
            <a:r>
              <a:rPr lang="en-US" altLang="en-US" sz="2000" dirty="0" smtClean="0"/>
              <a:t>Company </a:t>
            </a:r>
            <a:r>
              <a:rPr lang="en-US" altLang="en-US" sz="2000" dirty="0"/>
              <a:t>must meet an active business test and not have excessive passive assets throughout the shareholder’s holding period.</a:t>
            </a:r>
          </a:p>
          <a:p>
            <a:endParaRPr lang="en-US" dirty="0"/>
          </a:p>
        </p:txBody>
      </p:sp>
      <p:sp>
        <p:nvSpPr>
          <p:cNvPr id="4" name="Slide Number Placeholder 3"/>
          <p:cNvSpPr>
            <a:spLocks noGrp="1"/>
          </p:cNvSpPr>
          <p:nvPr>
            <p:ph type="sldNum" sz="quarter" idx="12"/>
          </p:nvPr>
        </p:nvSpPr>
        <p:spPr/>
        <p:txBody>
          <a:bodyPr/>
          <a:lstStyle/>
          <a:p>
            <a:pPr>
              <a:defRPr/>
            </a:pPr>
            <a:fld id="{E191772E-5EC7-483C-850E-6950F9F815FE}" type="slidenum">
              <a:rPr lang="en-US" smtClean="0"/>
              <a:pPr>
                <a:defRPr/>
              </a:pPr>
              <a:t>27</a:t>
            </a:fld>
            <a:endParaRPr lang="en-US" dirty="0"/>
          </a:p>
        </p:txBody>
      </p:sp>
    </p:spTree>
    <p:extLst>
      <p:ext uri="{BB962C8B-B14F-4D97-AF65-F5344CB8AC3E}">
        <p14:creationId xmlns:p14="http://schemas.microsoft.com/office/powerpoint/2010/main" val="15818312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000" dirty="0"/>
              <a:t>Restrictions on Redemptions</a:t>
            </a:r>
            <a:endParaRPr lang="en-US" sz="4000" dirty="0"/>
          </a:p>
        </p:txBody>
      </p:sp>
      <p:sp>
        <p:nvSpPr>
          <p:cNvPr id="3" name="Content Placeholder 2"/>
          <p:cNvSpPr>
            <a:spLocks noGrp="1"/>
          </p:cNvSpPr>
          <p:nvPr>
            <p:ph idx="1"/>
          </p:nvPr>
        </p:nvSpPr>
        <p:spPr/>
        <p:txBody>
          <a:bodyPr/>
          <a:lstStyle/>
          <a:p>
            <a:r>
              <a:rPr lang="en-US" altLang="en-US" sz="2000" dirty="0" err="1"/>
              <a:t>QSBS</a:t>
            </a:r>
            <a:r>
              <a:rPr lang="en-US" altLang="en-US" sz="2000" dirty="0"/>
              <a:t> treatment may be disqualified if Company makes “significant” redemptions in certain window periods around the investment.  See Reg. 1.1202-2</a:t>
            </a:r>
            <a:r>
              <a:rPr lang="en-US" altLang="en-US" sz="2000" dirty="0" smtClean="0"/>
              <a:t>.</a:t>
            </a:r>
          </a:p>
          <a:p>
            <a:pPr marL="114300" indent="0">
              <a:buNone/>
            </a:pPr>
            <a:endParaRPr lang="en-US" altLang="en-US" sz="2000" dirty="0"/>
          </a:p>
          <a:p>
            <a:r>
              <a:rPr lang="en-US" altLang="en-US" sz="2000" dirty="0"/>
              <a:t>Significant redemptions from any shareholder within 1 year before or after the stock issuance (i.e., a 2-year period) will disqualify all stock issued from being </a:t>
            </a:r>
            <a:r>
              <a:rPr lang="en-US" altLang="en-US" sz="2000" dirty="0" err="1"/>
              <a:t>QSBS</a:t>
            </a:r>
            <a:r>
              <a:rPr lang="en-US" altLang="en-US" sz="2000" dirty="0" smtClean="0"/>
              <a:t>.</a:t>
            </a:r>
            <a:br>
              <a:rPr lang="en-US" altLang="en-US" sz="2000" dirty="0" smtClean="0"/>
            </a:br>
            <a:endParaRPr lang="en-US" altLang="en-US" sz="2000" dirty="0"/>
          </a:p>
          <a:p>
            <a:r>
              <a:rPr lang="en-US" altLang="en-US" sz="2000" dirty="0"/>
              <a:t>Meaningful redemptions from the specific shareholder within 2 years before or after the stock issuance (i.e., a 4-year period) will cause stock issued to that shareholder to lose </a:t>
            </a:r>
            <a:r>
              <a:rPr lang="en-US" altLang="en-US" sz="2000" dirty="0" err="1"/>
              <a:t>QSBS</a:t>
            </a:r>
            <a:r>
              <a:rPr lang="en-US" altLang="en-US" sz="2000" dirty="0"/>
              <a:t> benefits.  </a:t>
            </a:r>
          </a:p>
          <a:p>
            <a:endParaRPr lang="en-US" dirty="0"/>
          </a:p>
        </p:txBody>
      </p:sp>
      <p:sp>
        <p:nvSpPr>
          <p:cNvPr id="4" name="Slide Number Placeholder 3"/>
          <p:cNvSpPr>
            <a:spLocks noGrp="1"/>
          </p:cNvSpPr>
          <p:nvPr>
            <p:ph type="sldNum" sz="quarter" idx="12"/>
          </p:nvPr>
        </p:nvSpPr>
        <p:spPr/>
        <p:txBody>
          <a:bodyPr/>
          <a:lstStyle/>
          <a:p>
            <a:pPr>
              <a:defRPr/>
            </a:pPr>
            <a:fld id="{E191772E-5EC7-483C-850E-6950F9F815FE}" type="slidenum">
              <a:rPr lang="en-US" smtClean="0"/>
              <a:pPr>
                <a:defRPr/>
              </a:pPr>
              <a:t>28</a:t>
            </a:fld>
            <a:endParaRPr lang="en-US" dirty="0"/>
          </a:p>
        </p:txBody>
      </p:sp>
    </p:spTree>
    <p:extLst>
      <p:ext uri="{BB962C8B-B14F-4D97-AF65-F5344CB8AC3E}">
        <p14:creationId xmlns:p14="http://schemas.microsoft.com/office/powerpoint/2010/main" val="32816780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800" dirty="0"/>
              <a:t>Founder Liquidity / </a:t>
            </a:r>
            <a:r>
              <a:rPr lang="en-US" altLang="en-US" sz="3800" dirty="0" smtClean="0"/>
              <a:t>“</a:t>
            </a:r>
            <a:r>
              <a:rPr lang="en-US" altLang="en-US" sz="3800" dirty="0"/>
              <a:t>Secondary” Transactions</a:t>
            </a:r>
            <a:endParaRPr lang="en-US" sz="3800" dirty="0"/>
          </a:p>
        </p:txBody>
      </p:sp>
      <p:sp>
        <p:nvSpPr>
          <p:cNvPr id="3" name="Content Placeholder 2"/>
          <p:cNvSpPr>
            <a:spLocks noGrp="1"/>
          </p:cNvSpPr>
          <p:nvPr>
            <p:ph idx="1"/>
          </p:nvPr>
        </p:nvSpPr>
        <p:spPr/>
        <p:txBody>
          <a:bodyPr/>
          <a:lstStyle/>
          <a:p>
            <a:endParaRPr lang="en-US" altLang="en-US" sz="2000" dirty="0" smtClean="0"/>
          </a:p>
          <a:p>
            <a:endParaRPr lang="en-US" altLang="en-US" sz="2000" dirty="0"/>
          </a:p>
          <a:p>
            <a:endParaRPr lang="en-US" altLang="en-US" sz="2000" dirty="0" smtClean="0"/>
          </a:p>
          <a:p>
            <a:endParaRPr lang="en-US" altLang="en-US" sz="2000" dirty="0"/>
          </a:p>
          <a:p>
            <a:endParaRPr lang="en-US" altLang="en-US" sz="2000" dirty="0" smtClean="0"/>
          </a:p>
          <a:p>
            <a:endParaRPr lang="en-US" altLang="en-US" sz="2000" dirty="0"/>
          </a:p>
          <a:p>
            <a:endParaRPr lang="en-US" altLang="en-US" sz="2000" dirty="0" smtClean="0"/>
          </a:p>
          <a:p>
            <a:endParaRPr lang="en-US" altLang="en-US" sz="2000" dirty="0"/>
          </a:p>
          <a:p>
            <a:endParaRPr lang="en-US" altLang="en-US" sz="2000" dirty="0" smtClean="0"/>
          </a:p>
          <a:p>
            <a:endParaRPr lang="en-US" altLang="en-US" sz="2000" dirty="0"/>
          </a:p>
          <a:p>
            <a:r>
              <a:rPr lang="en-US" altLang="en-US" sz="2000" dirty="0" smtClean="0"/>
              <a:t>Company </a:t>
            </a:r>
            <a:r>
              <a:rPr lang="en-US" altLang="en-US" sz="2000" dirty="0"/>
              <a:t>raises money from VC or other investors and wants to provide some liquidity to founders / employee shareholders.</a:t>
            </a:r>
          </a:p>
          <a:p>
            <a:endParaRPr lang="en-US" dirty="0"/>
          </a:p>
        </p:txBody>
      </p:sp>
      <p:sp>
        <p:nvSpPr>
          <p:cNvPr id="4" name="Slide Number Placeholder 3"/>
          <p:cNvSpPr>
            <a:spLocks noGrp="1"/>
          </p:cNvSpPr>
          <p:nvPr>
            <p:ph type="sldNum" sz="quarter" idx="12"/>
          </p:nvPr>
        </p:nvSpPr>
        <p:spPr/>
        <p:txBody>
          <a:bodyPr/>
          <a:lstStyle/>
          <a:p>
            <a:pPr>
              <a:defRPr/>
            </a:pPr>
            <a:fld id="{E191772E-5EC7-483C-850E-6950F9F815FE}" type="slidenum">
              <a:rPr lang="en-US" smtClean="0"/>
              <a:pPr>
                <a:defRPr/>
              </a:pPr>
              <a:t>29</a:t>
            </a:fld>
            <a:endParaRPr lang="en-US" dirty="0"/>
          </a:p>
        </p:txBody>
      </p:sp>
      <p:sp>
        <p:nvSpPr>
          <p:cNvPr id="5" name="Rectangle 27"/>
          <p:cNvSpPr>
            <a:spLocks noChangeArrowheads="1"/>
          </p:cNvSpPr>
          <p:nvPr/>
        </p:nvSpPr>
        <p:spPr bwMode="auto">
          <a:xfrm>
            <a:off x="2057399" y="4038600"/>
            <a:ext cx="1852613" cy="996950"/>
          </a:xfrm>
          <a:prstGeom prst="rect">
            <a:avLst/>
          </a:prstGeom>
          <a:solidFill>
            <a:srgbClr val="FFFFFF">
              <a:alpha val="50195"/>
            </a:srgbClr>
          </a:solidFill>
          <a:ln w="15875">
            <a:solidFill>
              <a:schemeClr val="tx1"/>
            </a:solidFill>
            <a:miter lim="800000"/>
            <a:headEnd/>
            <a:tailEnd/>
          </a:ln>
        </p:spPr>
        <p:txBody>
          <a:bodyPr wrap="none" anchor="ctr"/>
          <a:lstStyle>
            <a:lvl1pPr eaLnBrk="0" hangingPunct="0">
              <a:lnSpc>
                <a:spcPct val="115000"/>
              </a:lnSpc>
              <a:spcBef>
                <a:spcPct val="80000"/>
              </a:spcBef>
              <a:spcAft>
                <a:spcPct val="25000"/>
              </a:spcAft>
              <a:buClr>
                <a:srgbClr val="808080"/>
              </a:buClr>
              <a:buSzPct val="75000"/>
              <a:buFont typeface="Wingdings" pitchFamily="2" charset="2"/>
              <a:buChar char="n"/>
              <a:defRPr sz="2000">
                <a:solidFill>
                  <a:schemeClr val="tx1"/>
                </a:solidFill>
                <a:latin typeface="Arial" charset="0"/>
              </a:defRPr>
            </a:lvl1pPr>
            <a:lvl2pPr marL="742950" indent="-285750" eaLnBrk="0" hangingPunct="0">
              <a:lnSpc>
                <a:spcPct val="115000"/>
              </a:lnSpc>
              <a:spcBef>
                <a:spcPct val="0"/>
              </a:spcBef>
              <a:spcAft>
                <a:spcPct val="50000"/>
              </a:spcAft>
              <a:buClr>
                <a:srgbClr val="777777"/>
              </a:buClr>
              <a:buSzPct val="65000"/>
              <a:buFont typeface="Wingdings" pitchFamily="2" charset="2"/>
              <a:buChar char="l"/>
              <a:defRPr sz="2000">
                <a:solidFill>
                  <a:schemeClr val="tx1"/>
                </a:solidFill>
                <a:latin typeface="Arial" charset="0"/>
              </a:defRPr>
            </a:lvl2pPr>
            <a:lvl3pPr marL="1143000" indent="-228600" eaLnBrk="0" hangingPunct="0">
              <a:lnSpc>
                <a:spcPct val="115000"/>
              </a:lnSpc>
              <a:spcBef>
                <a:spcPct val="0"/>
              </a:spcBef>
              <a:spcAft>
                <a:spcPct val="50000"/>
              </a:spcAft>
              <a:buChar char="•"/>
              <a:defRPr>
                <a:solidFill>
                  <a:schemeClr val="tx1"/>
                </a:solidFill>
                <a:latin typeface="Arial" charset="0"/>
              </a:defRPr>
            </a:lvl3pPr>
            <a:lvl4pPr marL="1600200" indent="-228600" eaLnBrk="0" hangingPunct="0">
              <a:lnSpc>
                <a:spcPct val="115000"/>
              </a:lnSpc>
              <a:spcBef>
                <a:spcPct val="0"/>
              </a:spcBef>
              <a:spcAft>
                <a:spcPct val="50000"/>
              </a:spcAft>
              <a:buChar char="–"/>
              <a:defRPr sz="1700">
                <a:solidFill>
                  <a:schemeClr val="tx1"/>
                </a:solidFill>
                <a:latin typeface="Arial" charset="0"/>
              </a:defRPr>
            </a:lvl4pPr>
            <a:lvl5pPr marL="2057400" indent="-228600" eaLnBrk="0" hangingPunct="0">
              <a:lnSpc>
                <a:spcPct val="115000"/>
              </a:lnSpc>
              <a:spcBef>
                <a:spcPct val="0"/>
              </a:spcBef>
              <a:spcAft>
                <a:spcPct val="50000"/>
              </a:spcAft>
              <a:buChar char="»"/>
              <a:defRPr sz="1700">
                <a:solidFill>
                  <a:schemeClr val="tx1"/>
                </a:solidFill>
                <a:latin typeface="Arial" charset="0"/>
              </a:defRPr>
            </a:lvl5pPr>
            <a:lvl6pPr marL="2514600" indent="-228600" eaLnBrk="0" fontAlgn="base" hangingPunct="0">
              <a:lnSpc>
                <a:spcPct val="115000"/>
              </a:lnSpc>
              <a:spcBef>
                <a:spcPct val="0"/>
              </a:spcBef>
              <a:spcAft>
                <a:spcPct val="50000"/>
              </a:spcAft>
              <a:buChar char="»"/>
              <a:defRPr sz="1700">
                <a:solidFill>
                  <a:schemeClr val="tx1"/>
                </a:solidFill>
                <a:latin typeface="Arial" charset="0"/>
              </a:defRPr>
            </a:lvl6pPr>
            <a:lvl7pPr marL="2971800" indent="-228600" eaLnBrk="0" fontAlgn="base" hangingPunct="0">
              <a:lnSpc>
                <a:spcPct val="115000"/>
              </a:lnSpc>
              <a:spcBef>
                <a:spcPct val="0"/>
              </a:spcBef>
              <a:spcAft>
                <a:spcPct val="50000"/>
              </a:spcAft>
              <a:buChar char="»"/>
              <a:defRPr sz="1700">
                <a:solidFill>
                  <a:schemeClr val="tx1"/>
                </a:solidFill>
                <a:latin typeface="Arial" charset="0"/>
              </a:defRPr>
            </a:lvl7pPr>
            <a:lvl8pPr marL="3429000" indent="-228600" eaLnBrk="0" fontAlgn="base" hangingPunct="0">
              <a:lnSpc>
                <a:spcPct val="115000"/>
              </a:lnSpc>
              <a:spcBef>
                <a:spcPct val="0"/>
              </a:spcBef>
              <a:spcAft>
                <a:spcPct val="50000"/>
              </a:spcAft>
              <a:buChar char="»"/>
              <a:defRPr sz="1700">
                <a:solidFill>
                  <a:schemeClr val="tx1"/>
                </a:solidFill>
                <a:latin typeface="Arial" charset="0"/>
              </a:defRPr>
            </a:lvl8pPr>
            <a:lvl9pPr marL="3886200" indent="-228600" eaLnBrk="0" fontAlgn="base" hangingPunct="0">
              <a:lnSpc>
                <a:spcPct val="115000"/>
              </a:lnSpc>
              <a:spcBef>
                <a:spcPct val="0"/>
              </a:spcBef>
              <a:spcAft>
                <a:spcPct val="50000"/>
              </a:spcAft>
              <a:buChar char="»"/>
              <a:defRPr sz="1700">
                <a:solidFill>
                  <a:schemeClr val="tx1"/>
                </a:solidFill>
                <a:latin typeface="Arial" charset="0"/>
              </a:defRPr>
            </a:lvl9pPr>
          </a:lstStyle>
          <a:p>
            <a:pPr algn="ctr" eaLnBrk="1" hangingPunct="1">
              <a:lnSpc>
                <a:spcPct val="100000"/>
              </a:lnSpc>
              <a:spcBef>
                <a:spcPct val="0"/>
              </a:spcBef>
              <a:spcAft>
                <a:spcPct val="0"/>
              </a:spcAft>
              <a:buClrTx/>
              <a:buSzTx/>
              <a:buFontTx/>
              <a:buNone/>
            </a:pPr>
            <a:r>
              <a:rPr lang="en-US" altLang="en-US" sz="2400"/>
              <a:t>Company</a:t>
            </a:r>
          </a:p>
        </p:txBody>
      </p:sp>
      <p:sp>
        <p:nvSpPr>
          <p:cNvPr id="6" name="Oval 29"/>
          <p:cNvSpPr>
            <a:spLocks noChangeArrowheads="1"/>
          </p:cNvSpPr>
          <p:nvPr/>
        </p:nvSpPr>
        <p:spPr bwMode="auto">
          <a:xfrm>
            <a:off x="1219200" y="1905000"/>
            <a:ext cx="2276475" cy="909638"/>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1">
            <a:spAutoFit/>
          </a:bodyPr>
          <a:lstStyle>
            <a:lvl1pPr eaLnBrk="0" hangingPunct="0">
              <a:lnSpc>
                <a:spcPct val="115000"/>
              </a:lnSpc>
              <a:spcBef>
                <a:spcPct val="80000"/>
              </a:spcBef>
              <a:spcAft>
                <a:spcPct val="25000"/>
              </a:spcAft>
              <a:buClr>
                <a:srgbClr val="808080"/>
              </a:buClr>
              <a:buSzPct val="75000"/>
              <a:buFont typeface="Wingdings" pitchFamily="2" charset="2"/>
              <a:buChar char="n"/>
              <a:defRPr sz="2000">
                <a:solidFill>
                  <a:schemeClr val="tx1"/>
                </a:solidFill>
                <a:latin typeface="Arial" charset="0"/>
              </a:defRPr>
            </a:lvl1pPr>
            <a:lvl2pPr marL="742950" indent="-285750" eaLnBrk="0" hangingPunct="0">
              <a:lnSpc>
                <a:spcPct val="115000"/>
              </a:lnSpc>
              <a:spcBef>
                <a:spcPct val="0"/>
              </a:spcBef>
              <a:spcAft>
                <a:spcPct val="50000"/>
              </a:spcAft>
              <a:buClr>
                <a:srgbClr val="777777"/>
              </a:buClr>
              <a:buSzPct val="65000"/>
              <a:buFont typeface="Wingdings" pitchFamily="2" charset="2"/>
              <a:buChar char="l"/>
              <a:defRPr sz="2000">
                <a:solidFill>
                  <a:schemeClr val="tx1"/>
                </a:solidFill>
                <a:latin typeface="Arial" charset="0"/>
              </a:defRPr>
            </a:lvl2pPr>
            <a:lvl3pPr marL="1143000" indent="-228600" eaLnBrk="0" hangingPunct="0">
              <a:lnSpc>
                <a:spcPct val="115000"/>
              </a:lnSpc>
              <a:spcBef>
                <a:spcPct val="0"/>
              </a:spcBef>
              <a:spcAft>
                <a:spcPct val="50000"/>
              </a:spcAft>
              <a:buChar char="•"/>
              <a:defRPr>
                <a:solidFill>
                  <a:schemeClr val="tx1"/>
                </a:solidFill>
                <a:latin typeface="Arial" charset="0"/>
              </a:defRPr>
            </a:lvl3pPr>
            <a:lvl4pPr marL="1600200" indent="-228600" eaLnBrk="0" hangingPunct="0">
              <a:lnSpc>
                <a:spcPct val="115000"/>
              </a:lnSpc>
              <a:spcBef>
                <a:spcPct val="0"/>
              </a:spcBef>
              <a:spcAft>
                <a:spcPct val="50000"/>
              </a:spcAft>
              <a:buChar char="–"/>
              <a:defRPr sz="1700">
                <a:solidFill>
                  <a:schemeClr val="tx1"/>
                </a:solidFill>
                <a:latin typeface="Arial" charset="0"/>
              </a:defRPr>
            </a:lvl4pPr>
            <a:lvl5pPr marL="2057400" indent="-228600" eaLnBrk="0" hangingPunct="0">
              <a:lnSpc>
                <a:spcPct val="115000"/>
              </a:lnSpc>
              <a:spcBef>
                <a:spcPct val="0"/>
              </a:spcBef>
              <a:spcAft>
                <a:spcPct val="50000"/>
              </a:spcAft>
              <a:buChar char="»"/>
              <a:defRPr sz="1700">
                <a:solidFill>
                  <a:schemeClr val="tx1"/>
                </a:solidFill>
                <a:latin typeface="Arial" charset="0"/>
              </a:defRPr>
            </a:lvl5pPr>
            <a:lvl6pPr marL="2514600" indent="-228600" eaLnBrk="0" fontAlgn="base" hangingPunct="0">
              <a:lnSpc>
                <a:spcPct val="115000"/>
              </a:lnSpc>
              <a:spcBef>
                <a:spcPct val="0"/>
              </a:spcBef>
              <a:spcAft>
                <a:spcPct val="50000"/>
              </a:spcAft>
              <a:buChar char="»"/>
              <a:defRPr sz="1700">
                <a:solidFill>
                  <a:schemeClr val="tx1"/>
                </a:solidFill>
                <a:latin typeface="Arial" charset="0"/>
              </a:defRPr>
            </a:lvl6pPr>
            <a:lvl7pPr marL="2971800" indent="-228600" eaLnBrk="0" fontAlgn="base" hangingPunct="0">
              <a:lnSpc>
                <a:spcPct val="115000"/>
              </a:lnSpc>
              <a:spcBef>
                <a:spcPct val="0"/>
              </a:spcBef>
              <a:spcAft>
                <a:spcPct val="50000"/>
              </a:spcAft>
              <a:buChar char="»"/>
              <a:defRPr sz="1700">
                <a:solidFill>
                  <a:schemeClr val="tx1"/>
                </a:solidFill>
                <a:latin typeface="Arial" charset="0"/>
              </a:defRPr>
            </a:lvl7pPr>
            <a:lvl8pPr marL="3429000" indent="-228600" eaLnBrk="0" fontAlgn="base" hangingPunct="0">
              <a:lnSpc>
                <a:spcPct val="115000"/>
              </a:lnSpc>
              <a:spcBef>
                <a:spcPct val="0"/>
              </a:spcBef>
              <a:spcAft>
                <a:spcPct val="50000"/>
              </a:spcAft>
              <a:buChar char="»"/>
              <a:defRPr sz="1700">
                <a:solidFill>
                  <a:schemeClr val="tx1"/>
                </a:solidFill>
                <a:latin typeface="Arial" charset="0"/>
              </a:defRPr>
            </a:lvl8pPr>
            <a:lvl9pPr marL="3886200" indent="-228600" eaLnBrk="0" fontAlgn="base" hangingPunct="0">
              <a:lnSpc>
                <a:spcPct val="115000"/>
              </a:lnSpc>
              <a:spcBef>
                <a:spcPct val="0"/>
              </a:spcBef>
              <a:spcAft>
                <a:spcPct val="50000"/>
              </a:spcAft>
              <a:buChar char="»"/>
              <a:defRPr sz="1700">
                <a:solidFill>
                  <a:schemeClr val="tx1"/>
                </a:solidFill>
                <a:latin typeface="Arial" charset="0"/>
              </a:defRPr>
            </a:lvl9pPr>
          </a:lstStyle>
          <a:p>
            <a:pPr eaLnBrk="1" hangingPunct="1">
              <a:lnSpc>
                <a:spcPct val="100000"/>
              </a:lnSpc>
              <a:spcBef>
                <a:spcPct val="50000"/>
              </a:spcBef>
              <a:spcAft>
                <a:spcPct val="0"/>
              </a:spcAft>
              <a:buClrTx/>
              <a:buSzTx/>
              <a:buFontTx/>
              <a:buNone/>
            </a:pPr>
            <a:r>
              <a:rPr lang="en-US" altLang="en-US" sz="1800">
                <a:latin typeface="Times New Roman" pitchFamily="18" charset="0"/>
              </a:rPr>
              <a:t>Common Shareholders </a:t>
            </a:r>
          </a:p>
        </p:txBody>
      </p:sp>
      <p:sp>
        <p:nvSpPr>
          <p:cNvPr id="7" name="Oval 29"/>
          <p:cNvSpPr>
            <a:spLocks noChangeArrowheads="1"/>
          </p:cNvSpPr>
          <p:nvPr/>
        </p:nvSpPr>
        <p:spPr bwMode="auto">
          <a:xfrm>
            <a:off x="3913870" y="1828800"/>
            <a:ext cx="2276475" cy="909638"/>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1">
            <a:spAutoFit/>
          </a:bodyPr>
          <a:lstStyle>
            <a:lvl1pPr eaLnBrk="0" hangingPunct="0">
              <a:lnSpc>
                <a:spcPct val="115000"/>
              </a:lnSpc>
              <a:spcBef>
                <a:spcPct val="80000"/>
              </a:spcBef>
              <a:spcAft>
                <a:spcPct val="25000"/>
              </a:spcAft>
              <a:buClr>
                <a:srgbClr val="808080"/>
              </a:buClr>
              <a:buSzPct val="75000"/>
              <a:buFont typeface="Wingdings" pitchFamily="2" charset="2"/>
              <a:buChar char="n"/>
              <a:defRPr sz="2000">
                <a:solidFill>
                  <a:schemeClr val="tx1"/>
                </a:solidFill>
                <a:latin typeface="Arial" charset="0"/>
              </a:defRPr>
            </a:lvl1pPr>
            <a:lvl2pPr marL="742950" indent="-285750" eaLnBrk="0" hangingPunct="0">
              <a:lnSpc>
                <a:spcPct val="115000"/>
              </a:lnSpc>
              <a:spcBef>
                <a:spcPct val="0"/>
              </a:spcBef>
              <a:spcAft>
                <a:spcPct val="50000"/>
              </a:spcAft>
              <a:buClr>
                <a:srgbClr val="777777"/>
              </a:buClr>
              <a:buSzPct val="65000"/>
              <a:buFont typeface="Wingdings" pitchFamily="2" charset="2"/>
              <a:buChar char="l"/>
              <a:defRPr sz="2000">
                <a:solidFill>
                  <a:schemeClr val="tx1"/>
                </a:solidFill>
                <a:latin typeface="Arial" charset="0"/>
              </a:defRPr>
            </a:lvl2pPr>
            <a:lvl3pPr marL="1143000" indent="-228600" eaLnBrk="0" hangingPunct="0">
              <a:lnSpc>
                <a:spcPct val="115000"/>
              </a:lnSpc>
              <a:spcBef>
                <a:spcPct val="0"/>
              </a:spcBef>
              <a:spcAft>
                <a:spcPct val="50000"/>
              </a:spcAft>
              <a:buChar char="•"/>
              <a:defRPr>
                <a:solidFill>
                  <a:schemeClr val="tx1"/>
                </a:solidFill>
                <a:latin typeface="Arial" charset="0"/>
              </a:defRPr>
            </a:lvl3pPr>
            <a:lvl4pPr marL="1600200" indent="-228600" eaLnBrk="0" hangingPunct="0">
              <a:lnSpc>
                <a:spcPct val="115000"/>
              </a:lnSpc>
              <a:spcBef>
                <a:spcPct val="0"/>
              </a:spcBef>
              <a:spcAft>
                <a:spcPct val="50000"/>
              </a:spcAft>
              <a:buChar char="–"/>
              <a:defRPr sz="1700">
                <a:solidFill>
                  <a:schemeClr val="tx1"/>
                </a:solidFill>
                <a:latin typeface="Arial" charset="0"/>
              </a:defRPr>
            </a:lvl4pPr>
            <a:lvl5pPr marL="2057400" indent="-228600" eaLnBrk="0" hangingPunct="0">
              <a:lnSpc>
                <a:spcPct val="115000"/>
              </a:lnSpc>
              <a:spcBef>
                <a:spcPct val="0"/>
              </a:spcBef>
              <a:spcAft>
                <a:spcPct val="50000"/>
              </a:spcAft>
              <a:buChar char="»"/>
              <a:defRPr sz="1700">
                <a:solidFill>
                  <a:schemeClr val="tx1"/>
                </a:solidFill>
                <a:latin typeface="Arial" charset="0"/>
              </a:defRPr>
            </a:lvl5pPr>
            <a:lvl6pPr marL="2514600" indent="-228600" eaLnBrk="0" fontAlgn="base" hangingPunct="0">
              <a:lnSpc>
                <a:spcPct val="115000"/>
              </a:lnSpc>
              <a:spcBef>
                <a:spcPct val="0"/>
              </a:spcBef>
              <a:spcAft>
                <a:spcPct val="50000"/>
              </a:spcAft>
              <a:buChar char="»"/>
              <a:defRPr sz="1700">
                <a:solidFill>
                  <a:schemeClr val="tx1"/>
                </a:solidFill>
                <a:latin typeface="Arial" charset="0"/>
              </a:defRPr>
            </a:lvl6pPr>
            <a:lvl7pPr marL="2971800" indent="-228600" eaLnBrk="0" fontAlgn="base" hangingPunct="0">
              <a:lnSpc>
                <a:spcPct val="115000"/>
              </a:lnSpc>
              <a:spcBef>
                <a:spcPct val="0"/>
              </a:spcBef>
              <a:spcAft>
                <a:spcPct val="50000"/>
              </a:spcAft>
              <a:buChar char="»"/>
              <a:defRPr sz="1700">
                <a:solidFill>
                  <a:schemeClr val="tx1"/>
                </a:solidFill>
                <a:latin typeface="Arial" charset="0"/>
              </a:defRPr>
            </a:lvl7pPr>
            <a:lvl8pPr marL="3429000" indent="-228600" eaLnBrk="0" fontAlgn="base" hangingPunct="0">
              <a:lnSpc>
                <a:spcPct val="115000"/>
              </a:lnSpc>
              <a:spcBef>
                <a:spcPct val="0"/>
              </a:spcBef>
              <a:spcAft>
                <a:spcPct val="50000"/>
              </a:spcAft>
              <a:buChar char="»"/>
              <a:defRPr sz="1700">
                <a:solidFill>
                  <a:schemeClr val="tx1"/>
                </a:solidFill>
                <a:latin typeface="Arial" charset="0"/>
              </a:defRPr>
            </a:lvl8pPr>
            <a:lvl9pPr marL="3886200" indent="-228600" eaLnBrk="0" fontAlgn="base" hangingPunct="0">
              <a:lnSpc>
                <a:spcPct val="115000"/>
              </a:lnSpc>
              <a:spcBef>
                <a:spcPct val="0"/>
              </a:spcBef>
              <a:spcAft>
                <a:spcPct val="50000"/>
              </a:spcAft>
              <a:buChar char="»"/>
              <a:defRPr sz="1700">
                <a:solidFill>
                  <a:schemeClr val="tx1"/>
                </a:solidFill>
                <a:latin typeface="Arial" charset="0"/>
              </a:defRPr>
            </a:lvl9pPr>
          </a:lstStyle>
          <a:p>
            <a:pPr eaLnBrk="1" hangingPunct="1">
              <a:lnSpc>
                <a:spcPct val="100000"/>
              </a:lnSpc>
              <a:spcBef>
                <a:spcPct val="50000"/>
              </a:spcBef>
              <a:spcAft>
                <a:spcPct val="0"/>
              </a:spcAft>
              <a:buClrTx/>
              <a:buSzTx/>
              <a:buFontTx/>
              <a:buNone/>
            </a:pPr>
            <a:r>
              <a:rPr lang="en-US" altLang="en-US" sz="1800">
                <a:latin typeface="Times New Roman" pitchFamily="18" charset="0"/>
              </a:rPr>
              <a:t>Old Preferred Shareholders</a:t>
            </a:r>
          </a:p>
        </p:txBody>
      </p:sp>
      <p:sp>
        <p:nvSpPr>
          <p:cNvPr id="8" name="Oval 32"/>
          <p:cNvSpPr>
            <a:spLocks noChangeArrowheads="1"/>
          </p:cNvSpPr>
          <p:nvPr/>
        </p:nvSpPr>
        <p:spPr bwMode="auto">
          <a:xfrm>
            <a:off x="6019800" y="2726260"/>
            <a:ext cx="2376487" cy="1168400"/>
          </a:xfrm>
          <a:prstGeom prst="ellipse">
            <a:avLst/>
          </a:prstGeom>
          <a:noFill/>
          <a:ln w="1905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1">
            <a:spAutoFit/>
          </a:bodyPr>
          <a:lstStyle>
            <a:lvl1pPr eaLnBrk="0" hangingPunct="0">
              <a:lnSpc>
                <a:spcPct val="115000"/>
              </a:lnSpc>
              <a:spcBef>
                <a:spcPct val="80000"/>
              </a:spcBef>
              <a:spcAft>
                <a:spcPct val="25000"/>
              </a:spcAft>
              <a:buClr>
                <a:srgbClr val="808080"/>
              </a:buClr>
              <a:buSzPct val="75000"/>
              <a:buFont typeface="Wingdings" pitchFamily="2" charset="2"/>
              <a:buChar char="n"/>
              <a:defRPr sz="2000">
                <a:solidFill>
                  <a:schemeClr val="tx1"/>
                </a:solidFill>
                <a:latin typeface="Arial" charset="0"/>
              </a:defRPr>
            </a:lvl1pPr>
            <a:lvl2pPr marL="742950" indent="-285750" eaLnBrk="0" hangingPunct="0">
              <a:lnSpc>
                <a:spcPct val="115000"/>
              </a:lnSpc>
              <a:spcBef>
                <a:spcPct val="0"/>
              </a:spcBef>
              <a:spcAft>
                <a:spcPct val="50000"/>
              </a:spcAft>
              <a:buClr>
                <a:srgbClr val="777777"/>
              </a:buClr>
              <a:buSzPct val="65000"/>
              <a:buFont typeface="Wingdings" pitchFamily="2" charset="2"/>
              <a:buChar char="l"/>
              <a:defRPr sz="2000">
                <a:solidFill>
                  <a:schemeClr val="tx1"/>
                </a:solidFill>
                <a:latin typeface="Arial" charset="0"/>
              </a:defRPr>
            </a:lvl2pPr>
            <a:lvl3pPr marL="1143000" indent="-228600" eaLnBrk="0" hangingPunct="0">
              <a:lnSpc>
                <a:spcPct val="115000"/>
              </a:lnSpc>
              <a:spcBef>
                <a:spcPct val="0"/>
              </a:spcBef>
              <a:spcAft>
                <a:spcPct val="50000"/>
              </a:spcAft>
              <a:buChar char="•"/>
              <a:defRPr>
                <a:solidFill>
                  <a:schemeClr val="tx1"/>
                </a:solidFill>
                <a:latin typeface="Arial" charset="0"/>
              </a:defRPr>
            </a:lvl3pPr>
            <a:lvl4pPr marL="1600200" indent="-228600" eaLnBrk="0" hangingPunct="0">
              <a:lnSpc>
                <a:spcPct val="115000"/>
              </a:lnSpc>
              <a:spcBef>
                <a:spcPct val="0"/>
              </a:spcBef>
              <a:spcAft>
                <a:spcPct val="50000"/>
              </a:spcAft>
              <a:buChar char="–"/>
              <a:defRPr sz="1700">
                <a:solidFill>
                  <a:schemeClr val="tx1"/>
                </a:solidFill>
                <a:latin typeface="Arial" charset="0"/>
              </a:defRPr>
            </a:lvl4pPr>
            <a:lvl5pPr marL="2057400" indent="-228600" eaLnBrk="0" hangingPunct="0">
              <a:lnSpc>
                <a:spcPct val="115000"/>
              </a:lnSpc>
              <a:spcBef>
                <a:spcPct val="0"/>
              </a:spcBef>
              <a:spcAft>
                <a:spcPct val="50000"/>
              </a:spcAft>
              <a:buChar char="»"/>
              <a:defRPr sz="1700">
                <a:solidFill>
                  <a:schemeClr val="tx1"/>
                </a:solidFill>
                <a:latin typeface="Arial" charset="0"/>
              </a:defRPr>
            </a:lvl5pPr>
            <a:lvl6pPr marL="2514600" indent="-228600" eaLnBrk="0" fontAlgn="base" hangingPunct="0">
              <a:lnSpc>
                <a:spcPct val="115000"/>
              </a:lnSpc>
              <a:spcBef>
                <a:spcPct val="0"/>
              </a:spcBef>
              <a:spcAft>
                <a:spcPct val="50000"/>
              </a:spcAft>
              <a:buChar char="»"/>
              <a:defRPr sz="1700">
                <a:solidFill>
                  <a:schemeClr val="tx1"/>
                </a:solidFill>
                <a:latin typeface="Arial" charset="0"/>
              </a:defRPr>
            </a:lvl6pPr>
            <a:lvl7pPr marL="2971800" indent="-228600" eaLnBrk="0" fontAlgn="base" hangingPunct="0">
              <a:lnSpc>
                <a:spcPct val="115000"/>
              </a:lnSpc>
              <a:spcBef>
                <a:spcPct val="0"/>
              </a:spcBef>
              <a:spcAft>
                <a:spcPct val="50000"/>
              </a:spcAft>
              <a:buChar char="»"/>
              <a:defRPr sz="1700">
                <a:solidFill>
                  <a:schemeClr val="tx1"/>
                </a:solidFill>
                <a:latin typeface="Arial" charset="0"/>
              </a:defRPr>
            </a:lvl7pPr>
            <a:lvl8pPr marL="3429000" indent="-228600" eaLnBrk="0" fontAlgn="base" hangingPunct="0">
              <a:lnSpc>
                <a:spcPct val="115000"/>
              </a:lnSpc>
              <a:spcBef>
                <a:spcPct val="0"/>
              </a:spcBef>
              <a:spcAft>
                <a:spcPct val="50000"/>
              </a:spcAft>
              <a:buChar char="»"/>
              <a:defRPr sz="1700">
                <a:solidFill>
                  <a:schemeClr val="tx1"/>
                </a:solidFill>
                <a:latin typeface="Arial" charset="0"/>
              </a:defRPr>
            </a:lvl8pPr>
            <a:lvl9pPr marL="3886200" indent="-228600" eaLnBrk="0" fontAlgn="base" hangingPunct="0">
              <a:lnSpc>
                <a:spcPct val="115000"/>
              </a:lnSpc>
              <a:spcBef>
                <a:spcPct val="0"/>
              </a:spcBef>
              <a:spcAft>
                <a:spcPct val="50000"/>
              </a:spcAft>
              <a:buChar char="»"/>
              <a:defRPr sz="1700">
                <a:solidFill>
                  <a:schemeClr val="tx1"/>
                </a:solidFill>
                <a:latin typeface="Arial" charset="0"/>
              </a:defRPr>
            </a:lvl9pPr>
          </a:lstStyle>
          <a:p>
            <a:pPr eaLnBrk="1" hangingPunct="1">
              <a:lnSpc>
                <a:spcPct val="100000"/>
              </a:lnSpc>
              <a:spcBef>
                <a:spcPct val="50000"/>
              </a:spcBef>
              <a:spcAft>
                <a:spcPct val="0"/>
              </a:spcAft>
              <a:buClrTx/>
              <a:buSzTx/>
              <a:buFontTx/>
              <a:buNone/>
            </a:pPr>
            <a:r>
              <a:rPr lang="en-US" altLang="en-US" sz="2400">
                <a:latin typeface="Times New Roman" pitchFamily="18" charset="0"/>
              </a:rPr>
              <a:t>New Investors</a:t>
            </a:r>
          </a:p>
        </p:txBody>
      </p:sp>
      <p:cxnSp>
        <p:nvCxnSpPr>
          <p:cNvPr id="9" name="Straight Connector 43"/>
          <p:cNvCxnSpPr>
            <a:cxnSpLocks noChangeShapeType="1"/>
          </p:cNvCxnSpPr>
          <p:nvPr/>
        </p:nvCxnSpPr>
        <p:spPr bwMode="auto">
          <a:xfrm flipH="1" flipV="1">
            <a:off x="2079686" y="2967741"/>
            <a:ext cx="669924" cy="876300"/>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1" name="Straight Connector 37"/>
          <p:cNvCxnSpPr>
            <a:cxnSpLocks noChangeShapeType="1"/>
            <a:stCxn id="6" idx="4"/>
          </p:cNvCxnSpPr>
          <p:nvPr/>
        </p:nvCxnSpPr>
        <p:spPr bwMode="auto">
          <a:xfrm>
            <a:off x="2357438" y="2814638"/>
            <a:ext cx="842962" cy="1223962"/>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4" name="Straight Connector 39"/>
          <p:cNvCxnSpPr>
            <a:cxnSpLocks noChangeShapeType="1"/>
          </p:cNvCxnSpPr>
          <p:nvPr/>
        </p:nvCxnSpPr>
        <p:spPr bwMode="auto">
          <a:xfrm flipH="1">
            <a:off x="3194614" y="2726260"/>
            <a:ext cx="1453586" cy="131234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cxnSp>
        <p:nvCxnSpPr>
          <p:cNvPr id="16" name="Straight Connector 43"/>
          <p:cNvCxnSpPr>
            <a:cxnSpLocks noChangeShapeType="1"/>
          </p:cNvCxnSpPr>
          <p:nvPr/>
        </p:nvCxnSpPr>
        <p:spPr bwMode="auto">
          <a:xfrm flipH="1">
            <a:off x="3965595" y="3894660"/>
            <a:ext cx="2514599" cy="762000"/>
          </a:xfrm>
          <a:prstGeom prst="line">
            <a:avLst/>
          </a:prstGeom>
          <a:noFill/>
          <a:ln w="19050"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8" name="Text Box 28"/>
          <p:cNvSpPr txBox="1">
            <a:spLocks noChangeArrowheads="1"/>
          </p:cNvSpPr>
          <p:nvPr/>
        </p:nvSpPr>
        <p:spPr bwMode="auto">
          <a:xfrm>
            <a:off x="1376825" y="3241675"/>
            <a:ext cx="1044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ct val="115000"/>
              </a:lnSpc>
              <a:spcBef>
                <a:spcPct val="80000"/>
              </a:spcBef>
              <a:spcAft>
                <a:spcPct val="25000"/>
              </a:spcAft>
              <a:buClr>
                <a:srgbClr val="808080"/>
              </a:buClr>
              <a:buSzPct val="75000"/>
              <a:buFont typeface="Wingdings" pitchFamily="2" charset="2"/>
              <a:buChar char="n"/>
              <a:defRPr sz="2000">
                <a:solidFill>
                  <a:schemeClr val="tx1"/>
                </a:solidFill>
                <a:latin typeface="Arial" charset="0"/>
              </a:defRPr>
            </a:lvl1pPr>
            <a:lvl2pPr marL="742950" indent="-285750" eaLnBrk="0" hangingPunct="0">
              <a:lnSpc>
                <a:spcPct val="115000"/>
              </a:lnSpc>
              <a:spcBef>
                <a:spcPct val="0"/>
              </a:spcBef>
              <a:spcAft>
                <a:spcPct val="50000"/>
              </a:spcAft>
              <a:buClr>
                <a:srgbClr val="777777"/>
              </a:buClr>
              <a:buSzPct val="65000"/>
              <a:buFont typeface="Wingdings" pitchFamily="2" charset="2"/>
              <a:buChar char="l"/>
              <a:defRPr sz="2000">
                <a:solidFill>
                  <a:schemeClr val="tx1"/>
                </a:solidFill>
                <a:latin typeface="Arial" charset="0"/>
              </a:defRPr>
            </a:lvl2pPr>
            <a:lvl3pPr marL="1143000" indent="-228600" eaLnBrk="0" hangingPunct="0">
              <a:lnSpc>
                <a:spcPct val="115000"/>
              </a:lnSpc>
              <a:spcBef>
                <a:spcPct val="0"/>
              </a:spcBef>
              <a:spcAft>
                <a:spcPct val="50000"/>
              </a:spcAft>
              <a:buChar char="•"/>
              <a:defRPr>
                <a:solidFill>
                  <a:schemeClr val="tx1"/>
                </a:solidFill>
                <a:latin typeface="Arial" charset="0"/>
              </a:defRPr>
            </a:lvl3pPr>
            <a:lvl4pPr marL="1600200" indent="-228600" eaLnBrk="0" hangingPunct="0">
              <a:lnSpc>
                <a:spcPct val="115000"/>
              </a:lnSpc>
              <a:spcBef>
                <a:spcPct val="0"/>
              </a:spcBef>
              <a:spcAft>
                <a:spcPct val="50000"/>
              </a:spcAft>
              <a:buChar char="–"/>
              <a:defRPr sz="1700">
                <a:solidFill>
                  <a:schemeClr val="tx1"/>
                </a:solidFill>
                <a:latin typeface="Arial" charset="0"/>
              </a:defRPr>
            </a:lvl4pPr>
            <a:lvl5pPr marL="2057400" indent="-228600" eaLnBrk="0" hangingPunct="0">
              <a:lnSpc>
                <a:spcPct val="115000"/>
              </a:lnSpc>
              <a:spcBef>
                <a:spcPct val="0"/>
              </a:spcBef>
              <a:spcAft>
                <a:spcPct val="50000"/>
              </a:spcAft>
              <a:buChar char="»"/>
              <a:defRPr sz="1700">
                <a:solidFill>
                  <a:schemeClr val="tx1"/>
                </a:solidFill>
                <a:latin typeface="Arial" charset="0"/>
              </a:defRPr>
            </a:lvl5pPr>
            <a:lvl6pPr marL="2514600" indent="-228600" eaLnBrk="0" fontAlgn="base" hangingPunct="0">
              <a:lnSpc>
                <a:spcPct val="115000"/>
              </a:lnSpc>
              <a:spcBef>
                <a:spcPct val="0"/>
              </a:spcBef>
              <a:spcAft>
                <a:spcPct val="50000"/>
              </a:spcAft>
              <a:buChar char="»"/>
              <a:defRPr sz="1700">
                <a:solidFill>
                  <a:schemeClr val="tx1"/>
                </a:solidFill>
                <a:latin typeface="Arial" charset="0"/>
              </a:defRPr>
            </a:lvl6pPr>
            <a:lvl7pPr marL="2971800" indent="-228600" eaLnBrk="0" fontAlgn="base" hangingPunct="0">
              <a:lnSpc>
                <a:spcPct val="115000"/>
              </a:lnSpc>
              <a:spcBef>
                <a:spcPct val="0"/>
              </a:spcBef>
              <a:spcAft>
                <a:spcPct val="50000"/>
              </a:spcAft>
              <a:buChar char="»"/>
              <a:defRPr sz="1700">
                <a:solidFill>
                  <a:schemeClr val="tx1"/>
                </a:solidFill>
                <a:latin typeface="Arial" charset="0"/>
              </a:defRPr>
            </a:lvl7pPr>
            <a:lvl8pPr marL="3429000" indent="-228600" eaLnBrk="0" fontAlgn="base" hangingPunct="0">
              <a:lnSpc>
                <a:spcPct val="115000"/>
              </a:lnSpc>
              <a:spcBef>
                <a:spcPct val="0"/>
              </a:spcBef>
              <a:spcAft>
                <a:spcPct val="50000"/>
              </a:spcAft>
              <a:buChar char="»"/>
              <a:defRPr sz="1700">
                <a:solidFill>
                  <a:schemeClr val="tx1"/>
                </a:solidFill>
                <a:latin typeface="Arial" charset="0"/>
              </a:defRPr>
            </a:lvl8pPr>
            <a:lvl9pPr marL="3886200" indent="-228600" eaLnBrk="0" fontAlgn="base" hangingPunct="0">
              <a:lnSpc>
                <a:spcPct val="115000"/>
              </a:lnSpc>
              <a:spcBef>
                <a:spcPct val="0"/>
              </a:spcBef>
              <a:spcAft>
                <a:spcPct val="50000"/>
              </a:spcAft>
              <a:buChar char="»"/>
              <a:defRPr sz="1700">
                <a:solidFill>
                  <a:schemeClr val="tx1"/>
                </a:solidFill>
                <a:latin typeface="Arial" charset="0"/>
              </a:defRPr>
            </a:lvl9pPr>
          </a:lstStyle>
          <a:p>
            <a:pPr>
              <a:lnSpc>
                <a:spcPct val="100000"/>
              </a:lnSpc>
              <a:spcBef>
                <a:spcPct val="0"/>
              </a:spcBef>
              <a:spcAft>
                <a:spcPct val="0"/>
              </a:spcAft>
              <a:buClrTx/>
              <a:buSzTx/>
              <a:buFontTx/>
              <a:buNone/>
            </a:pPr>
            <a:r>
              <a:rPr lang="en-US" altLang="en-US" sz="1800" dirty="0"/>
              <a:t>$10 mm</a:t>
            </a:r>
          </a:p>
        </p:txBody>
      </p:sp>
      <p:sp>
        <p:nvSpPr>
          <p:cNvPr id="19" name="Text Box 28"/>
          <p:cNvSpPr txBox="1">
            <a:spLocks noChangeArrowheads="1"/>
          </p:cNvSpPr>
          <p:nvPr/>
        </p:nvSpPr>
        <p:spPr bwMode="auto">
          <a:xfrm>
            <a:off x="4648200" y="3516937"/>
            <a:ext cx="13779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ct val="115000"/>
              </a:lnSpc>
              <a:spcBef>
                <a:spcPct val="80000"/>
              </a:spcBef>
              <a:spcAft>
                <a:spcPct val="25000"/>
              </a:spcAft>
              <a:buClr>
                <a:srgbClr val="808080"/>
              </a:buClr>
              <a:buSzPct val="75000"/>
              <a:buFont typeface="Wingdings" pitchFamily="2" charset="2"/>
              <a:buChar char="n"/>
              <a:defRPr sz="2000">
                <a:solidFill>
                  <a:schemeClr val="tx1"/>
                </a:solidFill>
                <a:latin typeface="Arial" charset="0"/>
              </a:defRPr>
            </a:lvl1pPr>
            <a:lvl2pPr marL="742950" indent="-285750" eaLnBrk="0" hangingPunct="0">
              <a:lnSpc>
                <a:spcPct val="115000"/>
              </a:lnSpc>
              <a:spcBef>
                <a:spcPct val="0"/>
              </a:spcBef>
              <a:spcAft>
                <a:spcPct val="50000"/>
              </a:spcAft>
              <a:buClr>
                <a:srgbClr val="777777"/>
              </a:buClr>
              <a:buSzPct val="65000"/>
              <a:buFont typeface="Wingdings" pitchFamily="2" charset="2"/>
              <a:buChar char="l"/>
              <a:defRPr sz="2000">
                <a:solidFill>
                  <a:schemeClr val="tx1"/>
                </a:solidFill>
                <a:latin typeface="Arial" charset="0"/>
              </a:defRPr>
            </a:lvl2pPr>
            <a:lvl3pPr marL="1143000" indent="-228600" eaLnBrk="0" hangingPunct="0">
              <a:lnSpc>
                <a:spcPct val="115000"/>
              </a:lnSpc>
              <a:spcBef>
                <a:spcPct val="0"/>
              </a:spcBef>
              <a:spcAft>
                <a:spcPct val="50000"/>
              </a:spcAft>
              <a:buChar char="•"/>
              <a:defRPr>
                <a:solidFill>
                  <a:schemeClr val="tx1"/>
                </a:solidFill>
                <a:latin typeface="Arial" charset="0"/>
              </a:defRPr>
            </a:lvl3pPr>
            <a:lvl4pPr marL="1600200" indent="-228600" eaLnBrk="0" hangingPunct="0">
              <a:lnSpc>
                <a:spcPct val="115000"/>
              </a:lnSpc>
              <a:spcBef>
                <a:spcPct val="0"/>
              </a:spcBef>
              <a:spcAft>
                <a:spcPct val="50000"/>
              </a:spcAft>
              <a:buChar char="–"/>
              <a:defRPr sz="1700">
                <a:solidFill>
                  <a:schemeClr val="tx1"/>
                </a:solidFill>
                <a:latin typeface="Arial" charset="0"/>
              </a:defRPr>
            </a:lvl4pPr>
            <a:lvl5pPr marL="2057400" indent="-228600" eaLnBrk="0" hangingPunct="0">
              <a:lnSpc>
                <a:spcPct val="115000"/>
              </a:lnSpc>
              <a:spcBef>
                <a:spcPct val="0"/>
              </a:spcBef>
              <a:spcAft>
                <a:spcPct val="50000"/>
              </a:spcAft>
              <a:buChar char="»"/>
              <a:defRPr sz="1700">
                <a:solidFill>
                  <a:schemeClr val="tx1"/>
                </a:solidFill>
                <a:latin typeface="Arial" charset="0"/>
              </a:defRPr>
            </a:lvl5pPr>
            <a:lvl6pPr marL="2514600" indent="-228600" eaLnBrk="0" fontAlgn="base" hangingPunct="0">
              <a:lnSpc>
                <a:spcPct val="115000"/>
              </a:lnSpc>
              <a:spcBef>
                <a:spcPct val="0"/>
              </a:spcBef>
              <a:spcAft>
                <a:spcPct val="50000"/>
              </a:spcAft>
              <a:buChar char="»"/>
              <a:defRPr sz="1700">
                <a:solidFill>
                  <a:schemeClr val="tx1"/>
                </a:solidFill>
                <a:latin typeface="Arial" charset="0"/>
              </a:defRPr>
            </a:lvl6pPr>
            <a:lvl7pPr marL="2971800" indent="-228600" eaLnBrk="0" fontAlgn="base" hangingPunct="0">
              <a:lnSpc>
                <a:spcPct val="115000"/>
              </a:lnSpc>
              <a:spcBef>
                <a:spcPct val="0"/>
              </a:spcBef>
              <a:spcAft>
                <a:spcPct val="50000"/>
              </a:spcAft>
              <a:buChar char="»"/>
              <a:defRPr sz="1700">
                <a:solidFill>
                  <a:schemeClr val="tx1"/>
                </a:solidFill>
                <a:latin typeface="Arial" charset="0"/>
              </a:defRPr>
            </a:lvl7pPr>
            <a:lvl8pPr marL="3429000" indent="-228600" eaLnBrk="0" fontAlgn="base" hangingPunct="0">
              <a:lnSpc>
                <a:spcPct val="115000"/>
              </a:lnSpc>
              <a:spcBef>
                <a:spcPct val="0"/>
              </a:spcBef>
              <a:spcAft>
                <a:spcPct val="50000"/>
              </a:spcAft>
              <a:buChar char="»"/>
              <a:defRPr sz="1700">
                <a:solidFill>
                  <a:schemeClr val="tx1"/>
                </a:solidFill>
                <a:latin typeface="Arial" charset="0"/>
              </a:defRPr>
            </a:lvl8pPr>
            <a:lvl9pPr marL="3886200" indent="-228600" eaLnBrk="0" fontAlgn="base" hangingPunct="0">
              <a:lnSpc>
                <a:spcPct val="115000"/>
              </a:lnSpc>
              <a:spcBef>
                <a:spcPct val="0"/>
              </a:spcBef>
              <a:spcAft>
                <a:spcPct val="50000"/>
              </a:spcAft>
              <a:buChar char="»"/>
              <a:defRPr sz="1700">
                <a:solidFill>
                  <a:schemeClr val="tx1"/>
                </a:solidFill>
                <a:latin typeface="Arial" charset="0"/>
              </a:defRPr>
            </a:lvl9pPr>
          </a:lstStyle>
          <a:p>
            <a:pPr>
              <a:lnSpc>
                <a:spcPct val="100000"/>
              </a:lnSpc>
              <a:spcBef>
                <a:spcPct val="0"/>
              </a:spcBef>
              <a:spcAft>
                <a:spcPct val="0"/>
              </a:spcAft>
              <a:buClrTx/>
              <a:buSzTx/>
              <a:buFontTx/>
              <a:buNone/>
            </a:pPr>
            <a:r>
              <a:rPr lang="en-US" altLang="en-US" sz="1800" dirty="0"/>
              <a:t>$20 million</a:t>
            </a:r>
          </a:p>
        </p:txBody>
      </p:sp>
    </p:spTree>
    <p:extLst>
      <p:ext uri="{BB962C8B-B14F-4D97-AF65-F5344CB8AC3E}">
        <p14:creationId xmlns:p14="http://schemas.microsoft.com/office/powerpoint/2010/main" val="3535257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304800"/>
            <a:ext cx="8229600" cy="685800"/>
          </a:xfrm>
        </p:spPr>
        <p:txBody>
          <a:bodyPr/>
          <a:lstStyle/>
          <a:p>
            <a:pPr eaLnBrk="1" hangingPunct="1"/>
            <a:r>
              <a:rPr lang="en-US" sz="4400" dirty="0" smtClean="0"/>
              <a:t>Single Member Entities</a:t>
            </a:r>
            <a:endParaRPr lang="en-US" sz="4400" dirty="0" smtClean="0">
              <a:solidFill>
                <a:schemeClr val="hlink"/>
              </a:solidFill>
            </a:endParaRPr>
          </a:p>
        </p:txBody>
      </p:sp>
      <p:sp>
        <p:nvSpPr>
          <p:cNvPr id="6147" name="Rectangle 3"/>
          <p:cNvSpPr>
            <a:spLocks noGrp="1" noChangeArrowheads="1"/>
          </p:cNvSpPr>
          <p:nvPr>
            <p:ph idx="1"/>
          </p:nvPr>
        </p:nvSpPr>
        <p:spPr>
          <a:xfrm>
            <a:off x="0" y="1176759"/>
            <a:ext cx="8229600" cy="5715000"/>
          </a:xfrm>
        </p:spPr>
        <p:txBody>
          <a:bodyPr>
            <a:normAutofit fontScale="92500" lnSpcReduction="10000"/>
          </a:bodyPr>
          <a:lstStyle/>
          <a:p>
            <a:pPr algn="just"/>
            <a:r>
              <a:rPr lang="en-US" sz="1800" b="1" u="sng" dirty="0"/>
              <a:t>Corporation or LLC</a:t>
            </a:r>
            <a:r>
              <a:rPr lang="en-US" sz="1800" dirty="0"/>
              <a:t>. </a:t>
            </a:r>
            <a:r>
              <a:rPr lang="en-US" sz="1800" dirty="0" smtClean="0"/>
              <a:t>Only option since partnership must have at least 2 people.</a:t>
            </a:r>
          </a:p>
          <a:p>
            <a:pPr algn="just"/>
            <a:endParaRPr lang="en-US" sz="900" dirty="0"/>
          </a:p>
          <a:p>
            <a:pPr algn="just"/>
            <a:r>
              <a:rPr lang="en-US" sz="1800" b="1" u="sng" dirty="0"/>
              <a:t>Single Member LLCs</a:t>
            </a:r>
            <a:r>
              <a:rPr lang="en-US" sz="1800" dirty="0"/>
              <a:t>. From a formation standpoint, a significant LLC development in California was the adoption of single member LLCs. This change eliminated the requirement of having owners as members to initially form a California LLC.</a:t>
            </a:r>
            <a:endParaRPr lang="en-US" sz="1800" dirty="0" smtClean="0"/>
          </a:p>
          <a:p>
            <a:pPr algn="just"/>
            <a:endParaRPr lang="en-US" sz="900" dirty="0" smtClean="0"/>
          </a:p>
          <a:p>
            <a:pPr algn="just"/>
            <a:r>
              <a:rPr lang="en-US" sz="1800" b="1" u="sng" dirty="0" smtClean="0"/>
              <a:t>Single </a:t>
            </a:r>
            <a:r>
              <a:rPr lang="en-US" sz="1800" b="1" u="sng" dirty="0"/>
              <a:t>Member LLC May Elect to be Taxed as Corporation</a:t>
            </a:r>
            <a:r>
              <a:rPr lang="en-US" sz="1800" dirty="0"/>
              <a:t>. A LLC with only one member is treated as an entity disregarded as separate from its owner for income tax purposes (but as a separate entity for purposes of employment tax and certain excise taxes), unless it files Form 8832 and affirmatively elects to be treated as a corporation.</a:t>
            </a:r>
            <a:endParaRPr lang="en-US" sz="1800" dirty="0" smtClean="0"/>
          </a:p>
          <a:p>
            <a:pPr algn="just"/>
            <a:endParaRPr lang="en-US" sz="900" dirty="0" smtClean="0"/>
          </a:p>
          <a:p>
            <a:pPr algn="just"/>
            <a:r>
              <a:rPr lang="en-US" sz="1800" b="1" u="sng" dirty="0" smtClean="0"/>
              <a:t>Single </a:t>
            </a:r>
            <a:r>
              <a:rPr lang="en-US" sz="1800" b="1" u="sng" dirty="0"/>
              <a:t>Member LLCs Generally Use Owners SSN</a:t>
            </a:r>
            <a:r>
              <a:rPr lang="en-US" sz="1800" dirty="0"/>
              <a:t>. For federal income tax purposes, a single-member LLC classified as a disregarded entity generally uses the owner’s social security number (SSN) or employer identification number (EIN) for all information returns and reporting related to income tax. If a single-member LLC, whose taxable income and loss will be reported by the single member owner, nevertheless needs an EIN to open a bank account or if state tax law requires the single-member LLC to have a federal EIN, then the LLC can apply for and obtain an EIN.</a:t>
            </a:r>
            <a:endParaRPr lang="en-US" sz="1800" dirty="0" smtClean="0"/>
          </a:p>
          <a:p>
            <a:pPr algn="just"/>
            <a:endParaRPr lang="en-US" sz="900" dirty="0" smtClean="0"/>
          </a:p>
          <a:p>
            <a:r>
              <a:rPr lang="en-US" sz="1800" b="1" u="sng" dirty="0"/>
              <a:t>Employment and Excise Taxes Require an EIN</a:t>
            </a:r>
            <a:r>
              <a:rPr lang="en-US" sz="1800" dirty="0"/>
              <a:t>. </a:t>
            </a:r>
            <a:r>
              <a:rPr lang="en-US" sz="1600" dirty="0" smtClean="0"/>
              <a:t>LLC </a:t>
            </a:r>
            <a:r>
              <a:rPr lang="en-US" sz="1600" dirty="0"/>
              <a:t>will need an EIN if it has any employees or if it will be required to file certain excise tax forms. </a:t>
            </a:r>
            <a:endParaRPr lang="en-US" sz="1800" dirty="0" smtClean="0"/>
          </a:p>
          <a:p>
            <a:endParaRPr lang="en-US" sz="900" b="1" dirty="0"/>
          </a:p>
          <a:p>
            <a:r>
              <a:rPr lang="en-US" sz="1800" b="1" u="sng" dirty="0"/>
              <a:t>Husband and Wife</a:t>
            </a:r>
            <a:r>
              <a:rPr lang="en-US" sz="1800" dirty="0" smtClean="0"/>
              <a:t>. A husband and wife in </a:t>
            </a:r>
            <a:r>
              <a:rPr lang="en-US" sz="1800" dirty="0"/>
              <a:t>California who own their </a:t>
            </a:r>
            <a:r>
              <a:rPr lang="en-US" sz="1800" dirty="0" smtClean="0"/>
              <a:t>100% LLC </a:t>
            </a:r>
            <a:r>
              <a:rPr lang="en-US" sz="1800" dirty="0"/>
              <a:t>membership as community property are classified as a single member LLC and is a disregarded entity for tax purposes</a:t>
            </a:r>
            <a:endParaRPr lang="en-US" sz="2000" dirty="0"/>
          </a:p>
          <a:p>
            <a:pPr algn="just"/>
            <a:endParaRPr lang="en-US" sz="1800" dirty="0"/>
          </a:p>
          <a:p>
            <a:pPr marL="457200" lvl="1" indent="0" algn="just">
              <a:buNone/>
            </a:pPr>
            <a:endParaRPr lang="en-US" sz="600" dirty="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3</a:t>
            </a:fld>
            <a:endParaRPr lang="en-US" dirty="0"/>
          </a:p>
        </p:txBody>
      </p:sp>
    </p:spTree>
    <p:extLst>
      <p:ext uri="{BB962C8B-B14F-4D97-AF65-F5344CB8AC3E}">
        <p14:creationId xmlns:p14="http://schemas.microsoft.com/office/powerpoint/2010/main" val="32515462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800" dirty="0"/>
              <a:t>Alternative Transactional Forms </a:t>
            </a:r>
            <a:br>
              <a:rPr lang="en-US" altLang="en-US" sz="3800" dirty="0"/>
            </a:br>
            <a:r>
              <a:rPr lang="en-US" altLang="en-US" sz="3800" dirty="0"/>
              <a:t>for Secondary Transactions</a:t>
            </a:r>
            <a:endParaRPr lang="en-US" sz="3800" dirty="0"/>
          </a:p>
        </p:txBody>
      </p:sp>
      <p:sp>
        <p:nvSpPr>
          <p:cNvPr id="3" name="Content Placeholder 2"/>
          <p:cNvSpPr>
            <a:spLocks noGrp="1"/>
          </p:cNvSpPr>
          <p:nvPr>
            <p:ph idx="1"/>
          </p:nvPr>
        </p:nvSpPr>
        <p:spPr/>
        <p:txBody>
          <a:bodyPr/>
          <a:lstStyle/>
          <a:p>
            <a:r>
              <a:rPr lang="en-US" altLang="en-US" sz="2000" dirty="0"/>
              <a:t>Investors invest in preferred and Company redeems employee </a:t>
            </a:r>
            <a:r>
              <a:rPr lang="en-US" altLang="en-US" sz="2000" dirty="0" smtClean="0"/>
              <a:t>stock</a:t>
            </a:r>
          </a:p>
          <a:p>
            <a:pPr marL="114300" indent="0">
              <a:buNone/>
            </a:pPr>
            <a:endParaRPr lang="en-US" altLang="en-US" sz="2000" dirty="0"/>
          </a:p>
          <a:p>
            <a:r>
              <a:rPr lang="en-US" altLang="en-US" sz="2000" dirty="0"/>
              <a:t>Investors buy common stock from employees and Company then recapitalizes investors into new preferred  </a:t>
            </a:r>
            <a:endParaRPr lang="en-US" altLang="en-US" sz="2000" dirty="0" smtClean="0"/>
          </a:p>
          <a:p>
            <a:pPr marL="114300" indent="0">
              <a:buNone/>
            </a:pPr>
            <a:endParaRPr lang="en-US" altLang="en-US" sz="2000" dirty="0"/>
          </a:p>
          <a:p>
            <a:r>
              <a:rPr lang="en-US" altLang="en-US" sz="2000" dirty="0"/>
              <a:t>Investors buy stock from employees and hold common </a:t>
            </a:r>
            <a:r>
              <a:rPr lang="en-US" altLang="en-US" sz="2000" dirty="0" smtClean="0"/>
              <a:t>stock</a:t>
            </a:r>
          </a:p>
          <a:p>
            <a:pPr marL="114300" indent="0">
              <a:buNone/>
            </a:pPr>
            <a:endParaRPr lang="en-US" altLang="en-US" sz="2000" dirty="0"/>
          </a:p>
          <a:p>
            <a:r>
              <a:rPr lang="en-US" altLang="en-US" sz="2000" dirty="0"/>
              <a:t>Occasionally, more exotic transactions are seen – e.g., a so-called “Waverly loan” to allow Founder to defer recognizing gain. </a:t>
            </a:r>
          </a:p>
          <a:p>
            <a:endParaRPr lang="en-US" dirty="0"/>
          </a:p>
        </p:txBody>
      </p:sp>
      <p:sp>
        <p:nvSpPr>
          <p:cNvPr id="4" name="Slide Number Placeholder 3"/>
          <p:cNvSpPr>
            <a:spLocks noGrp="1"/>
          </p:cNvSpPr>
          <p:nvPr>
            <p:ph type="sldNum" sz="quarter" idx="12"/>
          </p:nvPr>
        </p:nvSpPr>
        <p:spPr/>
        <p:txBody>
          <a:bodyPr/>
          <a:lstStyle/>
          <a:p>
            <a:pPr>
              <a:defRPr/>
            </a:pPr>
            <a:fld id="{E191772E-5EC7-483C-850E-6950F9F815FE}" type="slidenum">
              <a:rPr lang="en-US" smtClean="0"/>
              <a:pPr>
                <a:defRPr/>
              </a:pPr>
              <a:t>30</a:t>
            </a:fld>
            <a:endParaRPr lang="en-US" dirty="0"/>
          </a:p>
        </p:txBody>
      </p:sp>
    </p:spTree>
    <p:extLst>
      <p:ext uri="{BB962C8B-B14F-4D97-AF65-F5344CB8AC3E}">
        <p14:creationId xmlns:p14="http://schemas.microsoft.com/office/powerpoint/2010/main" val="8551609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000" dirty="0"/>
              <a:t>Secondary Transactions – Tax Issues</a:t>
            </a:r>
            <a:endParaRPr lang="en-US" sz="4000" dirty="0"/>
          </a:p>
        </p:txBody>
      </p:sp>
      <p:sp>
        <p:nvSpPr>
          <p:cNvPr id="3" name="Content Placeholder 2"/>
          <p:cNvSpPr>
            <a:spLocks noGrp="1"/>
          </p:cNvSpPr>
          <p:nvPr>
            <p:ph idx="1"/>
          </p:nvPr>
        </p:nvSpPr>
        <p:spPr/>
        <p:txBody>
          <a:bodyPr/>
          <a:lstStyle/>
          <a:p>
            <a:r>
              <a:rPr lang="en-US" altLang="en-US" sz="2400" dirty="0"/>
              <a:t>Characterization of the payment:</a:t>
            </a:r>
          </a:p>
          <a:p>
            <a:pPr lvl="1"/>
            <a:r>
              <a:rPr lang="en-US" altLang="en-US" sz="2400" dirty="0"/>
              <a:t>Capital gain vs. ordinary income</a:t>
            </a:r>
          </a:p>
          <a:p>
            <a:pPr lvl="1"/>
            <a:r>
              <a:rPr lang="en-US" altLang="en-US" sz="2400" dirty="0"/>
              <a:t>Dividend vs. sale or exchange under IRC Section 302 </a:t>
            </a:r>
            <a:endParaRPr lang="en-US" altLang="en-US" sz="2400" dirty="0" smtClean="0"/>
          </a:p>
          <a:p>
            <a:pPr marL="411480" lvl="1" indent="0">
              <a:buNone/>
            </a:pPr>
            <a:endParaRPr lang="en-US" altLang="en-US" sz="2400" dirty="0"/>
          </a:p>
          <a:p>
            <a:r>
              <a:rPr lang="en-US" altLang="en-US" sz="2400" dirty="0"/>
              <a:t>Treatment of employee option holders and ISO shares </a:t>
            </a:r>
            <a:endParaRPr lang="en-US" altLang="en-US" sz="2400" dirty="0" smtClean="0"/>
          </a:p>
          <a:p>
            <a:pPr marL="114300" indent="0">
              <a:buNone/>
            </a:pPr>
            <a:endParaRPr lang="en-US" altLang="en-US" sz="2400" dirty="0"/>
          </a:p>
          <a:p>
            <a:r>
              <a:rPr lang="en-US" altLang="en-US" sz="2400" dirty="0"/>
              <a:t>Impact on </a:t>
            </a:r>
            <a:r>
              <a:rPr lang="en-US" altLang="en-US" sz="2400" dirty="0" err="1"/>
              <a:t>QSBS</a:t>
            </a:r>
            <a:r>
              <a:rPr lang="en-US" altLang="en-US" sz="2400" dirty="0"/>
              <a:t> – is there a significant redemption?</a:t>
            </a:r>
          </a:p>
          <a:p>
            <a:endParaRPr lang="en-US" dirty="0"/>
          </a:p>
        </p:txBody>
      </p:sp>
      <p:sp>
        <p:nvSpPr>
          <p:cNvPr id="4" name="Slide Number Placeholder 3"/>
          <p:cNvSpPr>
            <a:spLocks noGrp="1"/>
          </p:cNvSpPr>
          <p:nvPr>
            <p:ph type="sldNum" sz="quarter" idx="12"/>
          </p:nvPr>
        </p:nvSpPr>
        <p:spPr/>
        <p:txBody>
          <a:bodyPr/>
          <a:lstStyle/>
          <a:p>
            <a:pPr>
              <a:defRPr/>
            </a:pPr>
            <a:fld id="{E191772E-5EC7-483C-850E-6950F9F815FE}" type="slidenum">
              <a:rPr lang="en-US" smtClean="0"/>
              <a:pPr>
                <a:defRPr/>
              </a:pPr>
              <a:t>31</a:t>
            </a:fld>
            <a:endParaRPr lang="en-US" dirty="0"/>
          </a:p>
        </p:txBody>
      </p:sp>
    </p:spTree>
    <p:extLst>
      <p:ext uri="{BB962C8B-B14F-4D97-AF65-F5344CB8AC3E}">
        <p14:creationId xmlns:p14="http://schemas.microsoft.com/office/powerpoint/2010/main" val="33826602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Exit Plan</a:t>
            </a:r>
            <a:endParaRPr lang="en-US" sz="4000" dirty="0"/>
          </a:p>
        </p:txBody>
      </p:sp>
      <p:sp>
        <p:nvSpPr>
          <p:cNvPr id="4" name="Slide Number Placeholder 3"/>
          <p:cNvSpPr>
            <a:spLocks noGrp="1"/>
          </p:cNvSpPr>
          <p:nvPr>
            <p:ph type="sldNum" sz="quarter" idx="12"/>
          </p:nvPr>
        </p:nvSpPr>
        <p:spPr/>
        <p:txBody>
          <a:bodyPr/>
          <a:lstStyle/>
          <a:p>
            <a:pPr>
              <a:defRPr/>
            </a:pPr>
            <a:fld id="{E191772E-5EC7-483C-850E-6950F9F815FE}" type="slidenum">
              <a:rPr lang="en-US" smtClean="0"/>
              <a:pPr>
                <a:defRPr/>
              </a:pPr>
              <a:t>32</a:t>
            </a:fld>
            <a:endParaRPr lang="en-US" dirty="0"/>
          </a:p>
        </p:txBody>
      </p:sp>
      <p:pic>
        <p:nvPicPr>
          <p:cNvPr id="5" name="Content Placeholder 6"/>
          <p:cNvPicPr>
            <a:picLocks noGrp="1" noChangeAspect="1"/>
          </p:cNvPicPr>
          <p:nvPr>
            <p:ph idx="1"/>
          </p:nvPr>
        </p:nvPicPr>
        <p:blipFill>
          <a:blip r:embed="rId2"/>
          <a:stretch>
            <a:fillRect/>
          </a:stretch>
        </p:blipFill>
        <p:spPr>
          <a:xfrm>
            <a:off x="1032510" y="1687830"/>
            <a:ext cx="6469380" cy="4625340"/>
          </a:xfrm>
          <a:prstGeom prst="rect">
            <a:avLst/>
          </a:prstGeom>
        </p:spPr>
      </p:pic>
    </p:spTree>
    <p:extLst>
      <p:ext uri="{BB962C8B-B14F-4D97-AF65-F5344CB8AC3E}">
        <p14:creationId xmlns:p14="http://schemas.microsoft.com/office/powerpoint/2010/main" val="32310167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Positive Outcome: IPO and Sale</a:t>
            </a:r>
          </a:p>
        </p:txBody>
      </p:sp>
      <p:sp>
        <p:nvSpPr>
          <p:cNvPr id="3" name="Content Placeholder 2"/>
          <p:cNvSpPr>
            <a:spLocks noGrp="1"/>
          </p:cNvSpPr>
          <p:nvPr>
            <p:ph idx="1"/>
          </p:nvPr>
        </p:nvSpPr>
        <p:spPr/>
        <p:txBody>
          <a:bodyPr/>
          <a:lstStyle/>
          <a:p>
            <a:r>
              <a:rPr lang="en-US" dirty="0"/>
              <a:t>Due Diligence Tax Issue Examples:</a:t>
            </a:r>
          </a:p>
          <a:p>
            <a:pPr lvl="1"/>
            <a:r>
              <a:rPr lang="en-US" dirty="0"/>
              <a:t>Intercompany Agreements</a:t>
            </a:r>
          </a:p>
          <a:p>
            <a:pPr lvl="1"/>
            <a:r>
              <a:rPr lang="en-US" dirty="0"/>
              <a:t>State Nexus</a:t>
            </a:r>
          </a:p>
          <a:p>
            <a:pPr lvl="1"/>
            <a:r>
              <a:rPr lang="en-US" dirty="0"/>
              <a:t>Foreign Transactions</a:t>
            </a:r>
          </a:p>
          <a:p>
            <a:pPr lvl="1"/>
            <a:r>
              <a:rPr lang="en-US" dirty="0"/>
              <a:t>Accounting Methods Used and Changes</a:t>
            </a:r>
          </a:p>
          <a:p>
            <a:pPr lvl="1"/>
            <a:r>
              <a:rPr lang="en-US" dirty="0"/>
              <a:t>IRS Letters/Rulings</a:t>
            </a:r>
          </a:p>
          <a:p>
            <a:pPr lvl="1"/>
            <a:r>
              <a:rPr lang="en-US" dirty="0"/>
              <a:t>Tax Basis of Assets by State</a:t>
            </a:r>
          </a:p>
          <a:p>
            <a:endParaRPr lang="en-US" dirty="0"/>
          </a:p>
        </p:txBody>
      </p:sp>
      <p:sp>
        <p:nvSpPr>
          <p:cNvPr id="4" name="Slide Number Placeholder 3"/>
          <p:cNvSpPr>
            <a:spLocks noGrp="1"/>
          </p:cNvSpPr>
          <p:nvPr>
            <p:ph type="sldNum" sz="quarter" idx="12"/>
          </p:nvPr>
        </p:nvSpPr>
        <p:spPr/>
        <p:txBody>
          <a:bodyPr/>
          <a:lstStyle/>
          <a:p>
            <a:pPr>
              <a:defRPr/>
            </a:pPr>
            <a:fld id="{E191772E-5EC7-483C-850E-6950F9F815FE}" type="slidenum">
              <a:rPr lang="en-US" smtClean="0"/>
              <a:pPr>
                <a:defRPr/>
              </a:pPr>
              <a:t>33</a:t>
            </a:fld>
            <a:endParaRPr lang="en-US" dirty="0"/>
          </a:p>
        </p:txBody>
      </p:sp>
    </p:spTree>
    <p:extLst>
      <p:ext uri="{BB962C8B-B14F-4D97-AF65-F5344CB8AC3E}">
        <p14:creationId xmlns:p14="http://schemas.microsoft.com/office/powerpoint/2010/main" val="38053596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Sale: Stock and Asset Sale</a:t>
            </a:r>
          </a:p>
        </p:txBody>
      </p:sp>
      <p:sp>
        <p:nvSpPr>
          <p:cNvPr id="3" name="Content Placeholder 2"/>
          <p:cNvSpPr>
            <a:spLocks noGrp="1"/>
          </p:cNvSpPr>
          <p:nvPr>
            <p:ph idx="1"/>
          </p:nvPr>
        </p:nvSpPr>
        <p:spPr/>
        <p:txBody>
          <a:bodyPr/>
          <a:lstStyle/>
          <a:p>
            <a:r>
              <a:rPr lang="en-US" b="1" dirty="0"/>
              <a:t>Stock Sale</a:t>
            </a:r>
          </a:p>
          <a:p>
            <a:pPr lvl="1"/>
            <a:r>
              <a:rPr lang="en-US" dirty="0"/>
              <a:t>Usually more beneficial to the seller</a:t>
            </a:r>
          </a:p>
          <a:p>
            <a:pPr lvl="1"/>
            <a:r>
              <a:rPr lang="en-US" dirty="0"/>
              <a:t>338(h): Certain Stock Purchases Treated as Asset Acquisitions </a:t>
            </a:r>
          </a:p>
          <a:p>
            <a:pPr lvl="1"/>
            <a:endParaRPr lang="en-US" dirty="0"/>
          </a:p>
          <a:p>
            <a:r>
              <a:rPr lang="en-US" b="1" dirty="0"/>
              <a:t>Asset Sale</a:t>
            </a:r>
          </a:p>
          <a:p>
            <a:pPr lvl="1"/>
            <a:r>
              <a:rPr lang="en-US" dirty="0"/>
              <a:t>Usually more beneficial to the buyer</a:t>
            </a:r>
            <a:endParaRPr lang="en-US" b="1" dirty="0"/>
          </a:p>
          <a:p>
            <a:pPr lvl="1"/>
            <a:r>
              <a:rPr lang="en-US" dirty="0"/>
              <a:t>Planning is Necessary!</a:t>
            </a:r>
          </a:p>
          <a:p>
            <a:pPr lvl="1"/>
            <a:r>
              <a:rPr lang="en-US" dirty="0"/>
              <a:t>Future Existence of the Entity?</a:t>
            </a:r>
          </a:p>
          <a:p>
            <a:pPr lvl="1"/>
            <a:r>
              <a:rPr lang="en-US" dirty="0"/>
              <a:t>Profit From Sale: §382/383 Limitation</a:t>
            </a:r>
          </a:p>
          <a:p>
            <a:endParaRPr lang="en-US" dirty="0"/>
          </a:p>
        </p:txBody>
      </p:sp>
      <p:sp>
        <p:nvSpPr>
          <p:cNvPr id="4" name="Slide Number Placeholder 3"/>
          <p:cNvSpPr>
            <a:spLocks noGrp="1"/>
          </p:cNvSpPr>
          <p:nvPr>
            <p:ph type="sldNum" sz="quarter" idx="12"/>
          </p:nvPr>
        </p:nvSpPr>
        <p:spPr/>
        <p:txBody>
          <a:bodyPr/>
          <a:lstStyle/>
          <a:p>
            <a:pPr>
              <a:defRPr/>
            </a:pPr>
            <a:fld id="{E191772E-5EC7-483C-850E-6950F9F815FE}" type="slidenum">
              <a:rPr lang="en-US" smtClean="0"/>
              <a:pPr>
                <a:defRPr/>
              </a:pPr>
              <a:t>34</a:t>
            </a:fld>
            <a:endParaRPr lang="en-US" dirty="0"/>
          </a:p>
        </p:txBody>
      </p:sp>
    </p:spTree>
    <p:extLst>
      <p:ext uri="{BB962C8B-B14F-4D97-AF65-F5344CB8AC3E}">
        <p14:creationId xmlns:p14="http://schemas.microsoft.com/office/powerpoint/2010/main" val="31852754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§382/383 Limitation</a:t>
            </a:r>
          </a:p>
        </p:txBody>
      </p:sp>
      <p:sp>
        <p:nvSpPr>
          <p:cNvPr id="5" name="Content Placeholder 4"/>
          <p:cNvSpPr>
            <a:spLocks noGrp="1"/>
          </p:cNvSpPr>
          <p:nvPr>
            <p:ph sz="half" idx="1"/>
          </p:nvPr>
        </p:nvSpPr>
        <p:spPr>
          <a:xfrm>
            <a:off x="304800" y="1600200"/>
            <a:ext cx="3352800" cy="4666488"/>
          </a:xfrm>
        </p:spPr>
        <p:txBody>
          <a:bodyPr>
            <a:normAutofit fontScale="85000" lnSpcReduction="20000"/>
          </a:bodyPr>
          <a:lstStyle/>
          <a:p>
            <a:r>
              <a:rPr lang="en-US" sz="2600" dirty="0"/>
              <a:t>Limitation on the use of </a:t>
            </a:r>
            <a:r>
              <a:rPr lang="en-US" sz="2600" dirty="0" err="1"/>
              <a:t>NOL</a:t>
            </a:r>
            <a:r>
              <a:rPr lang="en-US" sz="2600" dirty="0"/>
              <a:t> carryovers and credits (ex: foreign, R&amp;D) if there is ownership change.</a:t>
            </a:r>
          </a:p>
          <a:p>
            <a:endParaRPr lang="en-US" sz="2600" dirty="0"/>
          </a:p>
          <a:p>
            <a:r>
              <a:rPr lang="en-US" sz="2600" dirty="0"/>
              <a:t>The </a:t>
            </a:r>
            <a:r>
              <a:rPr lang="en-US" sz="2600" dirty="0" err="1"/>
              <a:t>NOLs</a:t>
            </a:r>
            <a:r>
              <a:rPr lang="en-US" sz="2600" dirty="0"/>
              <a:t> will be limited if the positive sum of the change is over 50% in a 3 year lookback period for shareholders who own over 5%.</a:t>
            </a:r>
          </a:p>
          <a:p>
            <a:endParaRPr lang="en-US" sz="2600" dirty="0"/>
          </a:p>
          <a:p>
            <a:r>
              <a:rPr lang="en-US" sz="2600" dirty="0"/>
              <a:t>Ownership % is calculated by % of value owned.</a:t>
            </a:r>
          </a:p>
          <a:p>
            <a:endParaRPr lang="en-US" dirty="0"/>
          </a:p>
        </p:txBody>
      </p:sp>
      <p:sp>
        <p:nvSpPr>
          <p:cNvPr id="4" name="Slide Number Placeholder 3"/>
          <p:cNvSpPr>
            <a:spLocks noGrp="1"/>
          </p:cNvSpPr>
          <p:nvPr>
            <p:ph type="sldNum" sz="quarter" idx="12"/>
          </p:nvPr>
        </p:nvSpPr>
        <p:spPr/>
        <p:txBody>
          <a:bodyPr/>
          <a:lstStyle/>
          <a:p>
            <a:pPr>
              <a:defRPr/>
            </a:pPr>
            <a:fld id="{E191772E-5EC7-483C-850E-6950F9F815FE}" type="slidenum">
              <a:rPr lang="en-US" smtClean="0"/>
              <a:pPr>
                <a:defRPr/>
              </a:pPr>
              <a:t>35</a:t>
            </a:fld>
            <a:endParaRPr lang="en-US" dirty="0"/>
          </a:p>
        </p:txBody>
      </p:sp>
      <p:pic>
        <p:nvPicPr>
          <p:cNvPr id="7" name="Content Placeholder 5"/>
          <p:cNvPicPr>
            <a:picLocks noGrp="1" noChangeAspect="1"/>
          </p:cNvPicPr>
          <p:nvPr>
            <p:ph sz="half" idx="2"/>
          </p:nvPr>
        </p:nvPicPr>
        <p:blipFill>
          <a:blip r:embed="rId2"/>
          <a:stretch>
            <a:fillRect/>
          </a:stretch>
        </p:blipFill>
        <p:spPr>
          <a:xfrm>
            <a:off x="4114800" y="1371600"/>
            <a:ext cx="3886200" cy="5181600"/>
          </a:xfrm>
          <a:prstGeom prst="rect">
            <a:avLst/>
          </a:prstGeom>
        </p:spPr>
      </p:pic>
    </p:spTree>
    <p:extLst>
      <p:ext uri="{BB962C8B-B14F-4D97-AF65-F5344CB8AC3E}">
        <p14:creationId xmlns:p14="http://schemas.microsoft.com/office/powerpoint/2010/main" val="4189308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§382/383 Limitation Continued</a:t>
            </a:r>
          </a:p>
        </p:txBody>
      </p:sp>
      <p:sp>
        <p:nvSpPr>
          <p:cNvPr id="3" name="Content Placeholder 2"/>
          <p:cNvSpPr>
            <a:spLocks noGrp="1"/>
          </p:cNvSpPr>
          <p:nvPr>
            <p:ph sz="half" idx="1"/>
          </p:nvPr>
        </p:nvSpPr>
        <p:spPr>
          <a:xfrm>
            <a:off x="304800" y="1600200"/>
            <a:ext cx="2895600" cy="4590288"/>
          </a:xfrm>
        </p:spPr>
        <p:txBody>
          <a:bodyPr>
            <a:normAutofit fontScale="92500" lnSpcReduction="10000"/>
          </a:bodyPr>
          <a:lstStyle/>
          <a:p>
            <a:r>
              <a:rPr lang="en-US" sz="2600" dirty="0"/>
              <a:t>The limitation is calculated by the value of the company times the percent per the IRS tables in the month of ownership change.</a:t>
            </a:r>
          </a:p>
          <a:p>
            <a:endParaRPr lang="en-US" sz="2600" dirty="0"/>
          </a:p>
          <a:p>
            <a:r>
              <a:rPr lang="en-US" sz="2600" dirty="0"/>
              <a:t>Accurate cap tables are NECESSARY</a:t>
            </a:r>
          </a:p>
          <a:p>
            <a:endParaRPr lang="en-US" dirty="0"/>
          </a:p>
        </p:txBody>
      </p:sp>
      <p:sp>
        <p:nvSpPr>
          <p:cNvPr id="5" name="Slide Number Placeholder 4"/>
          <p:cNvSpPr>
            <a:spLocks noGrp="1"/>
          </p:cNvSpPr>
          <p:nvPr>
            <p:ph type="sldNum" sz="quarter" idx="12"/>
          </p:nvPr>
        </p:nvSpPr>
        <p:spPr/>
        <p:txBody>
          <a:bodyPr/>
          <a:lstStyle/>
          <a:p>
            <a:pPr>
              <a:defRPr/>
            </a:pPr>
            <a:fld id="{9033B6B8-42B3-45BA-B1F9-B6205C5A6DE9}" type="slidenum">
              <a:rPr lang="en-US" smtClean="0"/>
              <a:pPr>
                <a:defRPr/>
              </a:pPr>
              <a:t>36</a:t>
            </a:fld>
            <a:endParaRPr lang="en-US" dirty="0"/>
          </a:p>
        </p:txBody>
      </p:sp>
      <p:pic>
        <p:nvPicPr>
          <p:cNvPr id="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3429000" y="1600200"/>
            <a:ext cx="47244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00055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04800" y="274638"/>
            <a:ext cx="8229600" cy="1143000"/>
          </a:xfrm>
        </p:spPr>
        <p:txBody>
          <a:bodyPr/>
          <a:lstStyle/>
          <a:p>
            <a:r>
              <a:rPr lang="en-US" sz="4000" dirty="0"/>
              <a:t>Other Asset Sale/Entity Closure Issues</a:t>
            </a:r>
          </a:p>
        </p:txBody>
      </p:sp>
      <p:sp>
        <p:nvSpPr>
          <p:cNvPr id="7" name="Content Placeholder 6"/>
          <p:cNvSpPr>
            <a:spLocks noGrp="1"/>
          </p:cNvSpPr>
          <p:nvPr>
            <p:ph idx="1"/>
          </p:nvPr>
        </p:nvSpPr>
        <p:spPr/>
        <p:txBody>
          <a:bodyPr/>
          <a:lstStyle/>
          <a:p>
            <a:r>
              <a:rPr lang="en-US" sz="2400" dirty="0"/>
              <a:t>Sales Tax</a:t>
            </a:r>
          </a:p>
          <a:p>
            <a:endParaRPr lang="en-US" sz="1400" dirty="0"/>
          </a:p>
          <a:p>
            <a:r>
              <a:rPr lang="en-US" sz="2400" dirty="0"/>
              <a:t>Final Returns/Closure of State Registrations</a:t>
            </a:r>
          </a:p>
          <a:p>
            <a:endParaRPr lang="en-US" sz="1400" dirty="0"/>
          </a:p>
          <a:p>
            <a:r>
              <a:rPr lang="en-US" sz="2400" dirty="0"/>
              <a:t>Liquidation of the Entity/Liquidating Dividends</a:t>
            </a:r>
          </a:p>
          <a:p>
            <a:endParaRPr lang="en-US" sz="1400" dirty="0"/>
          </a:p>
          <a:p>
            <a:r>
              <a:rPr lang="en-US" sz="2400" dirty="0"/>
              <a:t>Prior year amendments for credits that could be taken</a:t>
            </a:r>
          </a:p>
          <a:p>
            <a:endParaRPr lang="en-US" dirty="0"/>
          </a:p>
        </p:txBody>
      </p:sp>
      <p:sp>
        <p:nvSpPr>
          <p:cNvPr id="5" name="Slide Number Placeholder 4"/>
          <p:cNvSpPr>
            <a:spLocks noGrp="1"/>
          </p:cNvSpPr>
          <p:nvPr>
            <p:ph type="sldNum" sz="quarter" idx="12"/>
          </p:nvPr>
        </p:nvSpPr>
        <p:spPr/>
        <p:txBody>
          <a:bodyPr/>
          <a:lstStyle/>
          <a:p>
            <a:pPr>
              <a:defRPr/>
            </a:pPr>
            <a:fld id="{9033B6B8-42B3-45BA-B1F9-B6205C5A6DE9}" type="slidenum">
              <a:rPr lang="en-US" smtClean="0"/>
              <a:pPr>
                <a:defRPr/>
              </a:pPr>
              <a:t>37</a:t>
            </a:fld>
            <a:endParaRPr lang="en-US" dirty="0"/>
          </a:p>
        </p:txBody>
      </p:sp>
    </p:spTree>
    <p:extLst>
      <p:ext uri="{BB962C8B-B14F-4D97-AF65-F5344CB8AC3E}">
        <p14:creationId xmlns:p14="http://schemas.microsoft.com/office/powerpoint/2010/main" val="10541777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Liquidation and Bankruptcy</a:t>
            </a:r>
          </a:p>
        </p:txBody>
      </p:sp>
      <p:sp>
        <p:nvSpPr>
          <p:cNvPr id="3" name="Content Placeholder 2"/>
          <p:cNvSpPr>
            <a:spLocks noGrp="1"/>
          </p:cNvSpPr>
          <p:nvPr>
            <p:ph idx="1"/>
          </p:nvPr>
        </p:nvSpPr>
        <p:spPr/>
        <p:txBody>
          <a:bodyPr/>
          <a:lstStyle/>
          <a:p>
            <a:r>
              <a:rPr lang="en-US" sz="2400" dirty="0"/>
              <a:t>Solvent vs. Insolvent</a:t>
            </a:r>
          </a:p>
          <a:p>
            <a:endParaRPr lang="en-US" sz="2000" dirty="0"/>
          </a:p>
          <a:p>
            <a:r>
              <a:rPr lang="en-US" sz="2400" dirty="0"/>
              <a:t>Tax returns are still filed in Bankruptcy</a:t>
            </a:r>
          </a:p>
          <a:p>
            <a:pPr lvl="1"/>
            <a:r>
              <a:rPr lang="en-US" sz="2400" dirty="0" err="1"/>
              <a:t>NOLs</a:t>
            </a:r>
            <a:r>
              <a:rPr lang="en-US" sz="2400" dirty="0"/>
              <a:t>/Profits</a:t>
            </a:r>
          </a:p>
          <a:p>
            <a:pPr lvl="1"/>
            <a:r>
              <a:rPr lang="en-US" sz="2400" dirty="0"/>
              <a:t>Sale of Assets</a:t>
            </a:r>
          </a:p>
          <a:p>
            <a:pPr lvl="1"/>
            <a:endParaRPr lang="en-US" dirty="0"/>
          </a:p>
          <a:p>
            <a:r>
              <a:rPr lang="en-US" sz="2400" dirty="0"/>
              <a:t>Shareholder Notes</a:t>
            </a:r>
          </a:p>
          <a:p>
            <a:endParaRPr lang="en-US" dirty="0"/>
          </a:p>
        </p:txBody>
      </p:sp>
      <p:sp>
        <p:nvSpPr>
          <p:cNvPr id="4" name="Slide Number Placeholder 3"/>
          <p:cNvSpPr>
            <a:spLocks noGrp="1"/>
          </p:cNvSpPr>
          <p:nvPr>
            <p:ph type="sldNum" sz="quarter" idx="12"/>
          </p:nvPr>
        </p:nvSpPr>
        <p:spPr/>
        <p:txBody>
          <a:bodyPr/>
          <a:lstStyle/>
          <a:p>
            <a:pPr>
              <a:defRPr/>
            </a:pPr>
            <a:fld id="{E191772E-5EC7-483C-850E-6950F9F815FE}" type="slidenum">
              <a:rPr lang="en-US" smtClean="0"/>
              <a:pPr>
                <a:defRPr/>
              </a:pPr>
              <a:t>38</a:t>
            </a:fld>
            <a:endParaRPr lang="en-US" dirty="0"/>
          </a:p>
        </p:txBody>
      </p:sp>
    </p:spTree>
    <p:extLst>
      <p:ext uri="{BB962C8B-B14F-4D97-AF65-F5344CB8AC3E}">
        <p14:creationId xmlns:p14="http://schemas.microsoft.com/office/powerpoint/2010/main" val="36371272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Overall Message</a:t>
            </a:r>
          </a:p>
        </p:txBody>
      </p:sp>
      <p:sp>
        <p:nvSpPr>
          <p:cNvPr id="3" name="Content Placeholder 2"/>
          <p:cNvSpPr>
            <a:spLocks noGrp="1"/>
          </p:cNvSpPr>
          <p:nvPr>
            <p:ph idx="1"/>
          </p:nvPr>
        </p:nvSpPr>
        <p:spPr/>
        <p:txBody>
          <a:bodyPr/>
          <a:lstStyle/>
          <a:p>
            <a:r>
              <a:rPr lang="en-US" sz="2400" dirty="0"/>
              <a:t>BE ORGANIZED</a:t>
            </a:r>
          </a:p>
          <a:p>
            <a:endParaRPr lang="en-US" sz="2000" dirty="0"/>
          </a:p>
          <a:p>
            <a:r>
              <a:rPr lang="en-US" sz="2400" dirty="0"/>
              <a:t>Plan ahead with your client and work closely with their tax advisor</a:t>
            </a:r>
          </a:p>
          <a:p>
            <a:endParaRPr lang="en-US" sz="2000" dirty="0"/>
          </a:p>
          <a:p>
            <a:r>
              <a:rPr lang="en-US" sz="2400" dirty="0"/>
              <a:t>Tie up loose ends before starting on the exit plan</a:t>
            </a:r>
          </a:p>
          <a:p>
            <a:pPr marL="114300" indent="0">
              <a:buNone/>
            </a:pPr>
            <a:endParaRPr lang="en-US" dirty="0"/>
          </a:p>
        </p:txBody>
      </p:sp>
      <p:sp>
        <p:nvSpPr>
          <p:cNvPr id="4" name="Slide Number Placeholder 3"/>
          <p:cNvSpPr>
            <a:spLocks noGrp="1"/>
          </p:cNvSpPr>
          <p:nvPr>
            <p:ph type="sldNum" sz="quarter" idx="12"/>
          </p:nvPr>
        </p:nvSpPr>
        <p:spPr/>
        <p:txBody>
          <a:bodyPr/>
          <a:lstStyle/>
          <a:p>
            <a:pPr>
              <a:defRPr/>
            </a:pPr>
            <a:fld id="{E191772E-5EC7-483C-850E-6950F9F815FE}" type="slidenum">
              <a:rPr lang="en-US" smtClean="0"/>
              <a:pPr>
                <a:defRPr/>
              </a:pPr>
              <a:t>39</a:t>
            </a:fld>
            <a:endParaRPr lang="en-US" dirty="0"/>
          </a:p>
        </p:txBody>
      </p:sp>
    </p:spTree>
    <p:extLst>
      <p:ext uri="{BB962C8B-B14F-4D97-AF65-F5344CB8AC3E}">
        <p14:creationId xmlns:p14="http://schemas.microsoft.com/office/powerpoint/2010/main" val="3569489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457200"/>
            <a:ext cx="8229600" cy="685800"/>
          </a:xfrm>
        </p:spPr>
        <p:txBody>
          <a:bodyPr/>
          <a:lstStyle/>
          <a:p>
            <a:pPr eaLnBrk="1" hangingPunct="1"/>
            <a:r>
              <a:rPr lang="en-US" sz="4000" dirty="0" smtClean="0"/>
              <a:t>LLC Tax vs. S Corp Tax</a:t>
            </a:r>
            <a:endParaRPr lang="en-US" sz="4000" dirty="0" smtClean="0">
              <a:solidFill>
                <a:schemeClr val="hlink"/>
              </a:solidFill>
            </a:endParaRPr>
          </a:p>
        </p:txBody>
      </p:sp>
      <p:sp>
        <p:nvSpPr>
          <p:cNvPr id="6147" name="Rectangle 3"/>
          <p:cNvSpPr>
            <a:spLocks noGrp="1" noChangeArrowheads="1"/>
          </p:cNvSpPr>
          <p:nvPr>
            <p:ph idx="1"/>
          </p:nvPr>
        </p:nvSpPr>
        <p:spPr>
          <a:xfrm>
            <a:off x="76200" y="1295400"/>
            <a:ext cx="8229600" cy="5410200"/>
          </a:xfrm>
        </p:spPr>
        <p:txBody>
          <a:bodyPr>
            <a:normAutofit/>
          </a:bodyPr>
          <a:lstStyle/>
          <a:p>
            <a:r>
              <a:rPr lang="en-US" sz="2000" b="1" u="sng" dirty="0"/>
              <a:t>LLC Tax</a:t>
            </a:r>
            <a:r>
              <a:rPr lang="en-US" sz="2000" dirty="0"/>
              <a:t>.  Limited partnerships, corporations, S corporations and LLCs must all pay the annual minimum franchise tax of $800. However, the LLC is also subject to an additional “fee</a:t>
            </a:r>
            <a:r>
              <a:rPr lang="en-US" sz="2000" dirty="0" smtClean="0"/>
              <a:t>”:</a:t>
            </a:r>
          </a:p>
          <a:p>
            <a:endParaRPr lang="en-US" sz="3600" b="1" dirty="0"/>
          </a:p>
          <a:p>
            <a:endParaRPr lang="en-US" sz="3600" b="1" dirty="0" smtClean="0"/>
          </a:p>
          <a:p>
            <a:endParaRPr lang="en-US" sz="3600" b="1" dirty="0"/>
          </a:p>
          <a:p>
            <a:endParaRPr lang="en-US" sz="3600" b="1" dirty="0" smtClean="0"/>
          </a:p>
          <a:p>
            <a:endParaRPr lang="en-US" sz="3600" b="1" dirty="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4</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60769684"/>
              </p:ext>
            </p:extLst>
          </p:nvPr>
        </p:nvGraphicFramePr>
        <p:xfrm>
          <a:off x="1295400" y="2819400"/>
          <a:ext cx="6248400" cy="2819400"/>
        </p:xfrm>
        <a:graphic>
          <a:graphicData uri="http://schemas.openxmlformats.org/drawingml/2006/table">
            <a:tbl>
              <a:tblPr firstRow="1" firstCol="1" bandRow="1"/>
              <a:tblGrid>
                <a:gridCol w="4067864"/>
                <a:gridCol w="2180536"/>
              </a:tblGrid>
              <a:tr h="469900">
                <a:tc>
                  <a:txBody>
                    <a:bodyPr/>
                    <a:lstStyle/>
                    <a:p>
                      <a:pPr marL="0" marR="0" algn="ctr">
                        <a:lnSpc>
                          <a:spcPct val="150000"/>
                        </a:lnSpc>
                        <a:spcBef>
                          <a:spcPts val="0"/>
                        </a:spcBef>
                        <a:spcAft>
                          <a:spcPts val="0"/>
                        </a:spcAft>
                      </a:pPr>
                      <a:r>
                        <a:rPr lang="en-US" sz="1200" b="1" dirty="0">
                          <a:effectLst/>
                          <a:latin typeface="Times New Roman" charset="0"/>
                          <a:ea typeface="Times New Roman" charset="0"/>
                        </a:rPr>
                        <a:t>Annual Gross Revenue</a:t>
                      </a:r>
                      <a:endParaRPr lang="en-US" sz="1200" dirty="0">
                        <a:effectLst/>
                        <a:latin typeface="Times New Roman" charset="0"/>
                        <a:ea typeface="Times New Roman" charset="0"/>
                      </a:endParaRPr>
                    </a:p>
                  </a:txBody>
                  <a:tcPr marL="68580" marR="68580" marT="0" marB="0">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50000"/>
                        </a:lnSpc>
                        <a:spcBef>
                          <a:spcPts val="0"/>
                        </a:spcBef>
                        <a:spcAft>
                          <a:spcPts val="0"/>
                        </a:spcAft>
                      </a:pPr>
                      <a:r>
                        <a:rPr lang="en-US" sz="1200" b="1">
                          <a:effectLst/>
                          <a:latin typeface="Times New Roman" charset="0"/>
                          <a:ea typeface="Times New Roman" charset="0"/>
                        </a:rPr>
                        <a:t>Fee</a:t>
                      </a:r>
                      <a:endParaRPr lang="en-US" sz="1200">
                        <a:effectLst/>
                        <a:latin typeface="Times New Roman" charset="0"/>
                        <a:ea typeface="Times New Roman" charset="0"/>
                      </a:endParaRPr>
                    </a:p>
                  </a:txBody>
                  <a:tcPr marL="68580" marR="68580" marT="0" marB="0">
                    <a:lnL w="1905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solidFill>
                      <a:srgbClr val="FFFFFF"/>
                    </a:solidFill>
                  </a:tcPr>
                </a:tc>
              </a:tr>
              <a:tr h="469900">
                <a:tc>
                  <a:txBody>
                    <a:bodyPr/>
                    <a:lstStyle/>
                    <a:p>
                      <a:pPr marL="0" marR="0" algn="just">
                        <a:lnSpc>
                          <a:spcPct val="150000"/>
                        </a:lnSpc>
                        <a:spcBef>
                          <a:spcPts val="0"/>
                        </a:spcBef>
                        <a:spcAft>
                          <a:spcPts val="0"/>
                        </a:spcAft>
                      </a:pPr>
                      <a:r>
                        <a:rPr lang="en-US" sz="1200" i="1" dirty="0" smtClean="0">
                          <a:effectLst/>
                          <a:latin typeface="Times New Roman" charset="0"/>
                          <a:ea typeface="Times New Roman" charset="0"/>
                        </a:rPr>
                        <a:t>                       x </a:t>
                      </a:r>
                      <a:r>
                        <a:rPr lang="en-US" sz="1200" dirty="0" smtClean="0">
                          <a:effectLst/>
                          <a:latin typeface="Times New Roman" charset="0"/>
                          <a:ea typeface="Times New Roman" charset="0"/>
                        </a:rPr>
                        <a:t> </a:t>
                      </a:r>
                      <a:r>
                        <a:rPr lang="en-US" sz="1200" dirty="0">
                          <a:effectLst/>
                          <a:latin typeface="Times New Roman" charset="0"/>
                          <a:ea typeface="Times New Roman" charset="0"/>
                        </a:rPr>
                        <a:t>&lt; $250,000</a:t>
                      </a:r>
                    </a:p>
                  </a:txBody>
                  <a:tcPr marL="68580" marR="68580" marT="0" marB="0">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just">
                        <a:lnSpc>
                          <a:spcPct val="150000"/>
                        </a:lnSpc>
                        <a:spcBef>
                          <a:spcPts val="0"/>
                        </a:spcBef>
                        <a:spcAft>
                          <a:spcPts val="0"/>
                        </a:spcAft>
                        <a:tabLst>
                          <a:tab pos="617220" algn="dec"/>
                        </a:tabLst>
                      </a:pPr>
                      <a:r>
                        <a:rPr lang="en-US" sz="1200">
                          <a:effectLst/>
                          <a:latin typeface="Times New Roman" charset="0"/>
                          <a:ea typeface="Times New Roman" charset="0"/>
                        </a:rPr>
                        <a:t>$0</a:t>
                      </a:r>
                    </a:p>
                  </a:txBody>
                  <a:tcPr marL="68580" marR="68580" marT="0" marB="0">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solidFill>
                      <a:srgbClr val="FFFFFF"/>
                    </a:solidFill>
                  </a:tcPr>
                </a:tc>
              </a:tr>
              <a:tr h="469900">
                <a:tc>
                  <a:txBody>
                    <a:bodyPr/>
                    <a:lstStyle/>
                    <a:p>
                      <a:pPr marL="0" marR="0" algn="just">
                        <a:lnSpc>
                          <a:spcPct val="150000"/>
                        </a:lnSpc>
                        <a:spcBef>
                          <a:spcPts val="0"/>
                        </a:spcBef>
                        <a:spcAft>
                          <a:spcPts val="0"/>
                        </a:spcAft>
                      </a:pPr>
                      <a:r>
                        <a:rPr lang="en-US" sz="1200" dirty="0" smtClean="0">
                          <a:effectLst/>
                          <a:latin typeface="Times New Roman" charset="0"/>
                          <a:ea typeface="Times New Roman" charset="0"/>
                        </a:rPr>
                        <a:t>   $</a:t>
                      </a:r>
                      <a:r>
                        <a:rPr lang="en-US" sz="1200" dirty="0">
                          <a:effectLst/>
                          <a:latin typeface="Times New Roman" charset="0"/>
                          <a:ea typeface="Times New Roman" charset="0"/>
                        </a:rPr>
                        <a:t>250,000 ≤ </a:t>
                      </a:r>
                      <a:r>
                        <a:rPr lang="en-US" sz="1200" dirty="0" smtClean="0">
                          <a:effectLst/>
                          <a:latin typeface="Times New Roman" charset="0"/>
                          <a:ea typeface="Times New Roman" charset="0"/>
                        </a:rPr>
                        <a:t> </a:t>
                      </a:r>
                      <a:r>
                        <a:rPr lang="en-US" sz="1200" i="1" dirty="0" smtClean="0">
                          <a:effectLst/>
                          <a:latin typeface="Times New Roman" charset="0"/>
                          <a:ea typeface="Times New Roman" charset="0"/>
                        </a:rPr>
                        <a:t>x  </a:t>
                      </a:r>
                      <a:r>
                        <a:rPr lang="en-US" sz="1200" dirty="0">
                          <a:effectLst/>
                          <a:latin typeface="Times New Roman" charset="0"/>
                          <a:ea typeface="Times New Roman" charset="0"/>
                        </a:rPr>
                        <a:t>&lt; $500,000</a:t>
                      </a:r>
                    </a:p>
                  </a:txBody>
                  <a:tcPr marL="68580" marR="68580" marT="0" marB="0">
                    <a:lnL>
                      <a:noFill/>
                    </a:lnL>
                    <a:lnR w="190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just">
                        <a:lnSpc>
                          <a:spcPct val="150000"/>
                        </a:lnSpc>
                        <a:spcBef>
                          <a:spcPts val="0"/>
                        </a:spcBef>
                        <a:spcAft>
                          <a:spcPts val="0"/>
                        </a:spcAft>
                        <a:tabLst>
                          <a:tab pos="617220" algn="dec"/>
                        </a:tabLst>
                      </a:pPr>
                      <a:r>
                        <a:rPr lang="en-US" sz="1200">
                          <a:effectLst/>
                          <a:latin typeface="Times New Roman" charset="0"/>
                          <a:ea typeface="Times New Roman" charset="0"/>
                        </a:rPr>
                        <a:t>$900</a:t>
                      </a:r>
                    </a:p>
                  </a:txBody>
                  <a:tcPr marL="68580" marR="68580" marT="0" marB="0">
                    <a:lnL w="19050" cap="flat" cmpd="sng" algn="ctr">
                      <a:solidFill>
                        <a:srgbClr val="000000"/>
                      </a:solidFill>
                      <a:prstDash val="solid"/>
                      <a:round/>
                      <a:headEnd type="none" w="med" len="med"/>
                      <a:tailEnd type="none" w="med" len="med"/>
                    </a:lnL>
                    <a:lnR>
                      <a:noFill/>
                    </a:lnR>
                    <a:lnT>
                      <a:noFill/>
                    </a:lnT>
                    <a:lnB>
                      <a:noFill/>
                    </a:lnB>
                    <a:solidFill>
                      <a:srgbClr val="FFFFFF"/>
                    </a:solidFill>
                  </a:tcPr>
                </a:tc>
              </a:tr>
              <a:tr h="469900">
                <a:tc>
                  <a:txBody>
                    <a:bodyPr/>
                    <a:lstStyle/>
                    <a:p>
                      <a:pPr marL="0" marR="0" algn="just">
                        <a:lnSpc>
                          <a:spcPct val="150000"/>
                        </a:lnSpc>
                        <a:spcBef>
                          <a:spcPts val="0"/>
                        </a:spcBef>
                        <a:spcAft>
                          <a:spcPts val="0"/>
                        </a:spcAft>
                      </a:pPr>
                      <a:r>
                        <a:rPr lang="en-US" sz="1200" dirty="0" smtClean="0">
                          <a:effectLst/>
                          <a:latin typeface="Times New Roman" charset="0"/>
                          <a:ea typeface="Times New Roman" charset="0"/>
                        </a:rPr>
                        <a:t>   $</a:t>
                      </a:r>
                      <a:r>
                        <a:rPr lang="en-US" sz="1200" dirty="0">
                          <a:effectLst/>
                          <a:latin typeface="Times New Roman" charset="0"/>
                          <a:ea typeface="Times New Roman" charset="0"/>
                        </a:rPr>
                        <a:t>500,000 ≤ </a:t>
                      </a:r>
                      <a:r>
                        <a:rPr lang="en-US" sz="1200" dirty="0" smtClean="0">
                          <a:effectLst/>
                          <a:latin typeface="Times New Roman" charset="0"/>
                          <a:ea typeface="Times New Roman" charset="0"/>
                        </a:rPr>
                        <a:t> </a:t>
                      </a:r>
                      <a:r>
                        <a:rPr lang="en-US" sz="1200" i="1" dirty="0" smtClean="0">
                          <a:effectLst/>
                          <a:latin typeface="Times New Roman" charset="0"/>
                          <a:ea typeface="Times New Roman" charset="0"/>
                        </a:rPr>
                        <a:t>x  </a:t>
                      </a:r>
                      <a:r>
                        <a:rPr lang="en-US" sz="1200" dirty="0">
                          <a:effectLst/>
                          <a:latin typeface="Times New Roman" charset="0"/>
                          <a:ea typeface="Times New Roman" charset="0"/>
                        </a:rPr>
                        <a:t>&lt; $1,000,000 </a:t>
                      </a:r>
                    </a:p>
                  </a:txBody>
                  <a:tcPr marL="68580" marR="68580" marT="0" marB="0">
                    <a:lnL>
                      <a:noFill/>
                    </a:lnL>
                    <a:lnR w="190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just">
                        <a:lnSpc>
                          <a:spcPct val="150000"/>
                        </a:lnSpc>
                        <a:spcBef>
                          <a:spcPts val="0"/>
                        </a:spcBef>
                        <a:spcAft>
                          <a:spcPts val="0"/>
                        </a:spcAft>
                        <a:tabLst>
                          <a:tab pos="617220" algn="dec"/>
                        </a:tabLst>
                      </a:pPr>
                      <a:r>
                        <a:rPr lang="en-US" sz="1200">
                          <a:effectLst/>
                          <a:latin typeface="Times New Roman" charset="0"/>
                          <a:ea typeface="Times New Roman" charset="0"/>
                        </a:rPr>
                        <a:t>$2,500</a:t>
                      </a:r>
                    </a:p>
                  </a:txBody>
                  <a:tcPr marL="68580" marR="68580" marT="0" marB="0">
                    <a:lnL w="19050" cap="flat" cmpd="sng" algn="ctr">
                      <a:solidFill>
                        <a:srgbClr val="000000"/>
                      </a:solidFill>
                      <a:prstDash val="solid"/>
                      <a:round/>
                      <a:headEnd type="none" w="med" len="med"/>
                      <a:tailEnd type="none" w="med" len="med"/>
                    </a:lnL>
                    <a:lnR>
                      <a:noFill/>
                    </a:lnR>
                    <a:lnT>
                      <a:noFill/>
                    </a:lnT>
                    <a:lnB>
                      <a:noFill/>
                    </a:lnB>
                    <a:solidFill>
                      <a:srgbClr val="FFFFFF"/>
                    </a:solidFill>
                  </a:tcPr>
                </a:tc>
              </a:tr>
              <a:tr h="469900">
                <a:tc>
                  <a:txBody>
                    <a:bodyPr/>
                    <a:lstStyle/>
                    <a:p>
                      <a:pPr marL="0" marR="0" algn="just">
                        <a:lnSpc>
                          <a:spcPct val="150000"/>
                        </a:lnSpc>
                        <a:spcBef>
                          <a:spcPts val="0"/>
                        </a:spcBef>
                        <a:spcAft>
                          <a:spcPts val="0"/>
                        </a:spcAft>
                      </a:pPr>
                      <a:r>
                        <a:rPr lang="en-US" sz="1200" dirty="0" smtClean="0">
                          <a:effectLst/>
                          <a:latin typeface="Times New Roman" charset="0"/>
                          <a:ea typeface="Times New Roman" charset="0"/>
                        </a:rPr>
                        <a:t>$</a:t>
                      </a:r>
                      <a:r>
                        <a:rPr lang="en-US" sz="1200" dirty="0">
                          <a:effectLst/>
                          <a:latin typeface="Times New Roman" charset="0"/>
                          <a:ea typeface="Times New Roman" charset="0"/>
                        </a:rPr>
                        <a:t>1,000,000 </a:t>
                      </a:r>
                      <a:r>
                        <a:rPr lang="en-US" sz="1200" dirty="0" smtClean="0">
                          <a:effectLst/>
                          <a:latin typeface="Times New Roman" charset="0"/>
                          <a:ea typeface="Times New Roman" charset="0"/>
                        </a:rPr>
                        <a:t>≤  </a:t>
                      </a:r>
                      <a:r>
                        <a:rPr lang="en-US" sz="1200" i="1" dirty="0" smtClean="0">
                          <a:effectLst/>
                          <a:latin typeface="Times New Roman" charset="0"/>
                          <a:ea typeface="Times New Roman" charset="0"/>
                        </a:rPr>
                        <a:t>x  </a:t>
                      </a:r>
                      <a:r>
                        <a:rPr lang="en-US" sz="1200" dirty="0">
                          <a:effectLst/>
                          <a:latin typeface="Times New Roman" charset="0"/>
                          <a:ea typeface="Times New Roman" charset="0"/>
                        </a:rPr>
                        <a:t>&lt; $5,000,000</a:t>
                      </a:r>
                    </a:p>
                  </a:txBody>
                  <a:tcPr marL="68580" marR="68580" marT="0" marB="0">
                    <a:lnL>
                      <a:noFill/>
                    </a:lnL>
                    <a:lnR w="190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just">
                        <a:lnSpc>
                          <a:spcPct val="150000"/>
                        </a:lnSpc>
                        <a:spcBef>
                          <a:spcPts val="0"/>
                        </a:spcBef>
                        <a:spcAft>
                          <a:spcPts val="0"/>
                        </a:spcAft>
                        <a:tabLst>
                          <a:tab pos="617220" algn="dec"/>
                        </a:tabLst>
                      </a:pPr>
                      <a:r>
                        <a:rPr lang="en-US" sz="1200">
                          <a:effectLst/>
                          <a:latin typeface="Times New Roman" charset="0"/>
                          <a:ea typeface="Times New Roman" charset="0"/>
                        </a:rPr>
                        <a:t>$6,000</a:t>
                      </a:r>
                    </a:p>
                  </a:txBody>
                  <a:tcPr marL="68580" marR="68580" marT="0" marB="0">
                    <a:lnL w="19050" cap="flat" cmpd="sng" algn="ctr">
                      <a:solidFill>
                        <a:srgbClr val="000000"/>
                      </a:solidFill>
                      <a:prstDash val="solid"/>
                      <a:round/>
                      <a:headEnd type="none" w="med" len="med"/>
                      <a:tailEnd type="none" w="med" len="med"/>
                    </a:lnL>
                    <a:lnR>
                      <a:noFill/>
                    </a:lnR>
                    <a:lnT>
                      <a:noFill/>
                    </a:lnT>
                    <a:lnB>
                      <a:noFill/>
                    </a:lnB>
                    <a:solidFill>
                      <a:srgbClr val="FFFFFF"/>
                    </a:solidFill>
                  </a:tcPr>
                </a:tc>
              </a:tr>
              <a:tr h="469900">
                <a:tc>
                  <a:txBody>
                    <a:bodyPr/>
                    <a:lstStyle/>
                    <a:p>
                      <a:pPr marL="0" marR="0" algn="just">
                        <a:lnSpc>
                          <a:spcPct val="150000"/>
                        </a:lnSpc>
                        <a:spcBef>
                          <a:spcPts val="0"/>
                        </a:spcBef>
                        <a:spcAft>
                          <a:spcPts val="0"/>
                        </a:spcAft>
                      </a:pPr>
                      <a:r>
                        <a:rPr lang="en-US" sz="1200" dirty="0">
                          <a:effectLst/>
                          <a:latin typeface="Times New Roman" charset="0"/>
                          <a:ea typeface="Times New Roman" charset="0"/>
                        </a:rPr>
                        <a:t>$5,000,000 ≤ </a:t>
                      </a:r>
                      <a:r>
                        <a:rPr lang="en-US" sz="1200" dirty="0" smtClean="0">
                          <a:effectLst/>
                          <a:latin typeface="Times New Roman" charset="0"/>
                          <a:ea typeface="Times New Roman" charset="0"/>
                        </a:rPr>
                        <a:t> </a:t>
                      </a:r>
                      <a:r>
                        <a:rPr lang="en-US" sz="1200" i="1" dirty="0" smtClean="0">
                          <a:effectLst/>
                          <a:latin typeface="Times New Roman" charset="0"/>
                          <a:ea typeface="Times New Roman" charset="0"/>
                        </a:rPr>
                        <a:t>x</a:t>
                      </a:r>
                      <a:r>
                        <a:rPr lang="en-US" sz="1200" dirty="0" smtClean="0">
                          <a:effectLst/>
                          <a:latin typeface="Times New Roman" charset="0"/>
                          <a:ea typeface="Times New Roman" charset="0"/>
                        </a:rPr>
                        <a:t> </a:t>
                      </a:r>
                      <a:endParaRPr lang="en-US" sz="1200" dirty="0">
                        <a:effectLst/>
                        <a:latin typeface="Times New Roman" charset="0"/>
                        <a:ea typeface="Times New Roman" charset="0"/>
                      </a:endParaRPr>
                    </a:p>
                  </a:txBody>
                  <a:tcPr marL="68580" marR="68580" marT="0" marB="0">
                    <a:lnL>
                      <a:noFill/>
                    </a:lnL>
                    <a:lnR w="190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just">
                        <a:lnSpc>
                          <a:spcPct val="150000"/>
                        </a:lnSpc>
                        <a:spcBef>
                          <a:spcPts val="0"/>
                        </a:spcBef>
                        <a:spcAft>
                          <a:spcPts val="0"/>
                        </a:spcAft>
                        <a:tabLst>
                          <a:tab pos="617220" algn="dec"/>
                        </a:tabLst>
                      </a:pPr>
                      <a:r>
                        <a:rPr lang="en-US" sz="1200" dirty="0">
                          <a:effectLst/>
                          <a:latin typeface="Times New Roman" charset="0"/>
                          <a:ea typeface="Times New Roman" charset="0"/>
                        </a:rPr>
                        <a:t>$11,790</a:t>
                      </a:r>
                    </a:p>
                  </a:txBody>
                  <a:tcPr marL="68580" marR="68580" marT="0" marB="0">
                    <a:lnL w="19050" cap="flat" cmpd="sng" algn="ctr">
                      <a:solidFill>
                        <a:srgbClr val="000000"/>
                      </a:solidFill>
                      <a:prstDash val="solid"/>
                      <a:round/>
                      <a:headEnd type="none" w="med" len="med"/>
                      <a:tailEnd type="none" w="med" len="med"/>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01205796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sz="4400" dirty="0" smtClean="0"/>
              <a:t>Thank you!</a:t>
            </a:r>
            <a:endParaRPr lang="en-US" sz="4400" dirty="0"/>
          </a:p>
        </p:txBody>
      </p:sp>
      <p:sp>
        <p:nvSpPr>
          <p:cNvPr id="7" name="Slide Number Placeholder 6"/>
          <p:cNvSpPr>
            <a:spLocks noGrp="1"/>
          </p:cNvSpPr>
          <p:nvPr>
            <p:ph type="sldNum" sz="quarter" idx="12"/>
          </p:nvPr>
        </p:nvSpPr>
        <p:spPr/>
        <p:txBody>
          <a:bodyPr/>
          <a:lstStyle/>
          <a:p>
            <a:pPr>
              <a:defRPr/>
            </a:pPr>
            <a:fld id="{BD4A0527-8DA4-4440-84BD-41997E9490B9}" type="slidenum">
              <a:rPr lang="en-US" smtClean="0"/>
              <a:pPr>
                <a:defRPr/>
              </a:pPr>
              <a:t>40</a:t>
            </a:fld>
            <a:endParaRPr lang="en-US" dirty="0"/>
          </a:p>
        </p:txBody>
      </p:sp>
      <p:sp>
        <p:nvSpPr>
          <p:cNvPr id="10" name="Content Placeholder 2"/>
          <p:cNvSpPr>
            <a:spLocks noGrp="1"/>
          </p:cNvSpPr>
          <p:nvPr>
            <p:ph idx="1"/>
          </p:nvPr>
        </p:nvSpPr>
        <p:spPr>
          <a:xfrm>
            <a:off x="457200" y="1371600"/>
            <a:ext cx="7620000" cy="4953000"/>
          </a:xfrm>
        </p:spPr>
        <p:txBody>
          <a:bodyPr>
            <a:normAutofit/>
          </a:bodyPr>
          <a:lstStyle/>
          <a:p>
            <a:pPr marL="114300" indent="0" algn="ctr">
              <a:buNone/>
            </a:pPr>
            <a:endParaRPr lang="en-US" sz="1800" dirty="0" smtClean="0"/>
          </a:p>
          <a:p>
            <a:pPr marL="114300" indent="0" algn="ctr">
              <a:buNone/>
            </a:pPr>
            <a:r>
              <a:rPr lang="en-US" sz="1800" dirty="0" smtClean="0"/>
              <a:t>Aaron Johnson </a:t>
            </a:r>
          </a:p>
          <a:p>
            <a:pPr marL="114300" indent="0" algn="ctr">
              <a:buNone/>
            </a:pPr>
            <a:r>
              <a:rPr lang="en-US" sz="1800" dirty="0" smtClean="0"/>
              <a:t>Wagner Kirkman Blaine Klomparens &amp; Youmans, LLP  </a:t>
            </a:r>
          </a:p>
          <a:p>
            <a:pPr marL="114300" indent="0" algn="ctr">
              <a:buNone/>
            </a:pPr>
            <a:r>
              <a:rPr lang="en-US" sz="1800" dirty="0" smtClean="0">
                <a:hlinkClick r:id="rId2"/>
              </a:rPr>
              <a:t>www.wkblaw.com</a:t>
            </a:r>
            <a:r>
              <a:rPr lang="en-US" sz="1800" dirty="0" smtClean="0"/>
              <a:t>   </a:t>
            </a:r>
            <a:r>
              <a:rPr lang="en-US" sz="1800" dirty="0" smtClean="0">
                <a:hlinkClick r:id="rId3"/>
              </a:rPr>
              <a:t>ajohnson@wkblaw.com</a:t>
            </a:r>
            <a:endParaRPr lang="en-US" sz="1800" dirty="0" smtClean="0"/>
          </a:p>
          <a:p>
            <a:pPr marL="114300" indent="0" algn="ctr">
              <a:buNone/>
            </a:pPr>
            <a:r>
              <a:rPr lang="en-US" sz="1800" b="1" dirty="0" smtClean="0"/>
              <a:t>Office: </a:t>
            </a:r>
            <a:r>
              <a:rPr lang="en-US" sz="1800" dirty="0" smtClean="0"/>
              <a:t>(916) 920-5286  </a:t>
            </a:r>
            <a:r>
              <a:rPr lang="en-US" sz="1800" b="1" dirty="0" smtClean="0"/>
              <a:t>Fax:</a:t>
            </a:r>
            <a:r>
              <a:rPr lang="en-US" sz="1800" dirty="0" smtClean="0"/>
              <a:t> (916) 920-5286</a:t>
            </a:r>
            <a:endParaRPr lang="en-US" sz="1800" b="1" dirty="0" smtClean="0"/>
          </a:p>
          <a:p>
            <a:pPr marL="114300" indent="0" algn="ctr">
              <a:buNone/>
            </a:pPr>
            <a:endParaRPr lang="en-US" sz="1800" dirty="0" smtClean="0"/>
          </a:p>
          <a:p>
            <a:pPr marL="114300" indent="0" algn="ctr">
              <a:buNone/>
            </a:pPr>
            <a:r>
              <a:rPr lang="en-US" sz="1800" dirty="0"/>
              <a:t>William Skinner </a:t>
            </a:r>
          </a:p>
          <a:p>
            <a:pPr marL="114300" indent="0" algn="ctr">
              <a:buNone/>
            </a:pPr>
            <a:r>
              <a:rPr lang="en-US" sz="1800" dirty="0"/>
              <a:t>Fenwick &amp; West, LLP</a:t>
            </a:r>
          </a:p>
          <a:p>
            <a:pPr marL="114300" indent="0" algn="ctr">
              <a:buNone/>
            </a:pPr>
            <a:r>
              <a:rPr lang="en-US" sz="1800" dirty="0">
                <a:hlinkClick r:id="rId4"/>
              </a:rPr>
              <a:t>www.fenwick.com/pages/san-francisco</a:t>
            </a:r>
            <a:r>
              <a:rPr lang="en-US" sz="1800" dirty="0"/>
              <a:t>   </a:t>
            </a:r>
            <a:r>
              <a:rPr lang="en-US" sz="1800" dirty="0">
                <a:hlinkClick r:id="rId5"/>
              </a:rPr>
              <a:t>wrskinner@fenwick.com</a:t>
            </a:r>
            <a:endParaRPr lang="en-US" sz="1800" dirty="0"/>
          </a:p>
          <a:p>
            <a:pPr marL="114300" indent="0" algn="ctr">
              <a:buNone/>
            </a:pPr>
            <a:r>
              <a:rPr lang="en-US" sz="1800" b="1" dirty="0"/>
              <a:t>Office:</a:t>
            </a:r>
            <a:r>
              <a:rPr lang="en-US" sz="1800" dirty="0"/>
              <a:t> (415) 875-2300 </a:t>
            </a:r>
            <a:r>
              <a:rPr lang="en-US" sz="1800" b="1" dirty="0"/>
              <a:t>Fax:</a:t>
            </a:r>
            <a:r>
              <a:rPr lang="en-US" sz="1800" dirty="0"/>
              <a:t> (415) 281-1350</a:t>
            </a:r>
          </a:p>
          <a:p>
            <a:pPr marL="114300" indent="0" algn="ctr">
              <a:buNone/>
            </a:pPr>
            <a:endParaRPr lang="en-US" sz="1800" dirty="0"/>
          </a:p>
        </p:txBody>
      </p:sp>
      <p:cxnSp>
        <p:nvCxnSpPr>
          <p:cNvPr id="3" name="Straight Connector 2"/>
          <p:cNvCxnSpPr/>
          <p:nvPr/>
        </p:nvCxnSpPr>
        <p:spPr>
          <a:xfrm>
            <a:off x="685800" y="3124200"/>
            <a:ext cx="7391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5800" y="4724400"/>
            <a:ext cx="739140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089713" y="4876800"/>
            <a:ext cx="4572000" cy="1354217"/>
          </a:xfrm>
          <a:prstGeom prst="rect">
            <a:avLst/>
          </a:prstGeom>
        </p:spPr>
        <p:txBody>
          <a:bodyPr>
            <a:spAutoFit/>
          </a:bodyPr>
          <a:lstStyle/>
          <a:p>
            <a:pPr marL="118745" marR="0" algn="ctr">
              <a:spcBef>
                <a:spcPts val="430"/>
              </a:spcBef>
              <a:spcAft>
                <a:spcPts val="0"/>
              </a:spcAft>
            </a:pPr>
            <a:r>
              <a:rPr lang="en-US" dirty="0">
                <a:solidFill>
                  <a:srgbClr val="000000"/>
                </a:solidFill>
                <a:latin typeface="Calibri"/>
                <a:ea typeface="Times New Roman"/>
                <a:cs typeface="Times New Roman"/>
              </a:rPr>
              <a:t>Noriko </a:t>
            </a:r>
            <a:r>
              <a:rPr lang="en-US" dirty="0" err="1">
                <a:solidFill>
                  <a:srgbClr val="000000"/>
                </a:solidFill>
                <a:latin typeface="Calibri"/>
                <a:ea typeface="Times New Roman"/>
                <a:cs typeface="Times New Roman"/>
              </a:rPr>
              <a:t>Hyden</a:t>
            </a:r>
            <a:r>
              <a:rPr lang="en-US" dirty="0">
                <a:solidFill>
                  <a:srgbClr val="000000"/>
                </a:solidFill>
                <a:latin typeface="Calibri"/>
                <a:ea typeface="Times New Roman"/>
                <a:cs typeface="Times New Roman"/>
              </a:rPr>
              <a:t> </a:t>
            </a:r>
            <a:endParaRPr lang="en-US" sz="1200" dirty="0">
              <a:latin typeface="Times New Roman"/>
              <a:ea typeface="Times New Roman"/>
            </a:endParaRPr>
          </a:p>
          <a:p>
            <a:pPr marL="118745" marR="0" algn="ctr">
              <a:spcBef>
                <a:spcPts val="430"/>
              </a:spcBef>
              <a:spcAft>
                <a:spcPts val="0"/>
              </a:spcAft>
            </a:pPr>
            <a:r>
              <a:rPr lang="en-US" dirty="0">
                <a:solidFill>
                  <a:srgbClr val="000000"/>
                </a:solidFill>
                <a:latin typeface="Calibri"/>
                <a:ea typeface="Times New Roman"/>
                <a:cs typeface="Times New Roman"/>
              </a:rPr>
              <a:t>Burr </a:t>
            </a:r>
            <a:r>
              <a:rPr lang="en-US" dirty="0" err="1">
                <a:solidFill>
                  <a:srgbClr val="000000"/>
                </a:solidFill>
                <a:latin typeface="Calibri"/>
                <a:ea typeface="Times New Roman"/>
                <a:cs typeface="Times New Roman"/>
              </a:rPr>
              <a:t>Pilger</a:t>
            </a:r>
            <a:r>
              <a:rPr lang="en-US" dirty="0">
                <a:solidFill>
                  <a:srgbClr val="000000"/>
                </a:solidFill>
                <a:latin typeface="Calibri"/>
                <a:ea typeface="Times New Roman"/>
                <a:cs typeface="Times New Roman"/>
              </a:rPr>
              <a:t> Mayer, Inc.</a:t>
            </a:r>
            <a:endParaRPr lang="en-US" sz="1200" dirty="0">
              <a:latin typeface="Times New Roman"/>
              <a:ea typeface="Times New Roman"/>
            </a:endParaRPr>
          </a:p>
          <a:p>
            <a:pPr marL="118745" marR="0" algn="ctr">
              <a:spcBef>
                <a:spcPts val="430"/>
              </a:spcBef>
              <a:spcAft>
                <a:spcPts val="0"/>
              </a:spcAft>
            </a:pPr>
            <a:r>
              <a:rPr lang="en-US" u="sng" dirty="0">
                <a:solidFill>
                  <a:srgbClr val="000000"/>
                </a:solidFill>
                <a:latin typeface="Calibri"/>
                <a:ea typeface="Times New Roman"/>
                <a:cs typeface="Times New Roman"/>
                <a:hlinkClick r:id="rId6"/>
              </a:rPr>
              <a:t>www.bpmcpa.com</a:t>
            </a:r>
            <a:r>
              <a:rPr lang="en-US" dirty="0">
                <a:solidFill>
                  <a:srgbClr val="000000"/>
                </a:solidFill>
                <a:latin typeface="Calibri"/>
                <a:ea typeface="Times New Roman"/>
                <a:cs typeface="Times New Roman"/>
              </a:rPr>
              <a:t>    </a:t>
            </a:r>
            <a:r>
              <a:rPr lang="en-US" u="sng" dirty="0">
                <a:solidFill>
                  <a:srgbClr val="000000"/>
                </a:solidFill>
                <a:latin typeface="Calibri"/>
                <a:ea typeface="Times New Roman"/>
                <a:cs typeface="Times New Roman"/>
                <a:hlinkClick r:id="rId7"/>
              </a:rPr>
              <a:t>NHyden@bpmcpa.com</a:t>
            </a:r>
            <a:endParaRPr lang="en-US" sz="1200" dirty="0">
              <a:latin typeface="Times New Roman"/>
              <a:ea typeface="Times New Roman"/>
            </a:endParaRPr>
          </a:p>
          <a:p>
            <a:pPr marL="118745" marR="0" algn="ctr">
              <a:spcBef>
                <a:spcPts val="430"/>
              </a:spcBef>
              <a:spcAft>
                <a:spcPts val="0"/>
              </a:spcAft>
            </a:pPr>
            <a:r>
              <a:rPr lang="en-US" b="1" dirty="0">
                <a:solidFill>
                  <a:srgbClr val="000000"/>
                </a:solidFill>
                <a:latin typeface="Calibri"/>
                <a:ea typeface="Times New Roman"/>
                <a:cs typeface="Times New Roman"/>
              </a:rPr>
              <a:t>Office</a:t>
            </a:r>
            <a:r>
              <a:rPr lang="en-US" dirty="0">
                <a:solidFill>
                  <a:srgbClr val="000000"/>
                </a:solidFill>
                <a:latin typeface="Calibri"/>
                <a:ea typeface="Times New Roman"/>
                <a:cs typeface="Times New Roman"/>
              </a:rPr>
              <a:t>: (415) 677-4585 | </a:t>
            </a:r>
            <a:r>
              <a:rPr lang="en-US" b="1" dirty="0">
                <a:solidFill>
                  <a:srgbClr val="000000"/>
                </a:solidFill>
                <a:latin typeface="Calibri"/>
                <a:ea typeface="Times New Roman"/>
                <a:cs typeface="Times New Roman"/>
              </a:rPr>
              <a:t>Fax</a:t>
            </a:r>
            <a:r>
              <a:rPr lang="en-US" dirty="0">
                <a:solidFill>
                  <a:srgbClr val="000000"/>
                </a:solidFill>
                <a:latin typeface="Calibri"/>
                <a:ea typeface="Times New Roman"/>
                <a:cs typeface="Times New Roman"/>
              </a:rPr>
              <a:t>: (415) 288-6288</a:t>
            </a:r>
            <a:endParaRPr lang="en-US" sz="1200" dirty="0">
              <a:effectLst/>
              <a:latin typeface="Times New Roman"/>
              <a:ea typeface="Times New Roman"/>
            </a:endParaRPr>
          </a:p>
        </p:txBody>
      </p:sp>
    </p:spTree>
    <p:extLst>
      <p:ext uri="{BB962C8B-B14F-4D97-AF65-F5344CB8AC3E}">
        <p14:creationId xmlns:p14="http://schemas.microsoft.com/office/powerpoint/2010/main" val="3897555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381000"/>
            <a:ext cx="8229600" cy="762000"/>
          </a:xfrm>
        </p:spPr>
        <p:txBody>
          <a:bodyPr/>
          <a:lstStyle/>
          <a:p>
            <a:r>
              <a:rPr lang="en-US" sz="4000" dirty="0"/>
              <a:t>LLC Tax vs. S Corp </a:t>
            </a:r>
            <a:r>
              <a:rPr lang="en-US" sz="4000" dirty="0" smtClean="0"/>
              <a:t>Tax (Cont.)</a:t>
            </a:r>
          </a:p>
        </p:txBody>
      </p:sp>
      <p:sp>
        <p:nvSpPr>
          <p:cNvPr id="13315" name="Content Placeholder 2"/>
          <p:cNvSpPr>
            <a:spLocks noGrp="1"/>
          </p:cNvSpPr>
          <p:nvPr>
            <p:ph idx="1"/>
          </p:nvPr>
        </p:nvSpPr>
        <p:spPr>
          <a:xfrm>
            <a:off x="152400" y="1295400"/>
            <a:ext cx="8229600" cy="5334000"/>
          </a:xfrm>
        </p:spPr>
        <p:txBody>
          <a:bodyPr>
            <a:normAutofit/>
          </a:bodyPr>
          <a:lstStyle/>
          <a:p>
            <a:r>
              <a:rPr lang="en-US" sz="2000" b="1" i="1" u="sng" dirty="0" smtClean="0"/>
              <a:t>Example </a:t>
            </a:r>
            <a:r>
              <a:rPr lang="en-US" sz="2000" b="1" i="1" u="sng" dirty="0"/>
              <a:t>#1</a:t>
            </a:r>
            <a:r>
              <a:rPr lang="en-US" sz="2000" b="1" i="1" dirty="0" smtClean="0"/>
              <a:t>:</a:t>
            </a:r>
          </a:p>
          <a:p>
            <a:pPr marL="114300" indent="0">
              <a:buNone/>
            </a:pPr>
            <a:endParaRPr lang="en-US" sz="1000" b="1" i="1" dirty="0" smtClean="0"/>
          </a:p>
          <a:p>
            <a:pPr lvl="1"/>
            <a:r>
              <a:rPr lang="en-US" u="sng" dirty="0" smtClean="0"/>
              <a:t>LLC </a:t>
            </a:r>
            <a:r>
              <a:rPr lang="en-US" u="sng" dirty="0"/>
              <a:t>Tax</a:t>
            </a:r>
            <a:r>
              <a:rPr lang="en-US" dirty="0"/>
              <a:t>:  ABC, LLC is owned equally by A, B and C.  ABC, LLC owns and operates a restaurant that has gross receipts of $1,500,000 and net income of $250,000.  ABC, LLC must pay $800 franchise tax plus a $6,000 additional fee.</a:t>
            </a:r>
          </a:p>
          <a:p>
            <a:pPr marL="0" indent="0">
              <a:buNone/>
            </a:pPr>
            <a:endParaRPr lang="en-US" b="1" i="1" u="sng" dirty="0" smtClean="0"/>
          </a:p>
          <a:p>
            <a:endParaRPr lang="en-US" dirty="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5</a:t>
            </a:fld>
            <a:endParaRPr lang="en-US" dirty="0"/>
          </a:p>
        </p:txBody>
      </p:sp>
    </p:spTree>
    <p:extLst>
      <p:ext uri="{BB962C8B-B14F-4D97-AF65-F5344CB8AC3E}">
        <p14:creationId xmlns:p14="http://schemas.microsoft.com/office/powerpoint/2010/main" val="24415040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381000"/>
            <a:ext cx="8229600" cy="762000"/>
          </a:xfrm>
        </p:spPr>
        <p:txBody>
          <a:bodyPr/>
          <a:lstStyle/>
          <a:p>
            <a:r>
              <a:rPr lang="en-US" sz="4000" dirty="0"/>
              <a:t>LLC Tax vs. S Corp Tax (Cont.)</a:t>
            </a:r>
            <a:endParaRPr lang="en-US" sz="4000" dirty="0" smtClean="0"/>
          </a:p>
        </p:txBody>
      </p:sp>
      <p:sp>
        <p:nvSpPr>
          <p:cNvPr id="13315" name="Content Placeholder 2"/>
          <p:cNvSpPr>
            <a:spLocks noGrp="1"/>
          </p:cNvSpPr>
          <p:nvPr>
            <p:ph idx="1"/>
          </p:nvPr>
        </p:nvSpPr>
        <p:spPr>
          <a:xfrm>
            <a:off x="76200" y="1219200"/>
            <a:ext cx="8229600" cy="5334000"/>
          </a:xfrm>
        </p:spPr>
        <p:txBody>
          <a:bodyPr>
            <a:normAutofit/>
          </a:bodyPr>
          <a:lstStyle/>
          <a:p>
            <a:r>
              <a:rPr lang="en-US" sz="2000" b="1" i="1" u="sng" dirty="0"/>
              <a:t>Example </a:t>
            </a:r>
            <a:r>
              <a:rPr lang="en-US" sz="2000" b="1" i="1" u="sng" dirty="0" smtClean="0"/>
              <a:t>#2</a:t>
            </a:r>
            <a:r>
              <a:rPr lang="en-US" sz="2000" b="1" i="1" dirty="0" smtClean="0"/>
              <a:t>:</a:t>
            </a:r>
          </a:p>
          <a:p>
            <a:pPr marL="114300" indent="0">
              <a:buNone/>
            </a:pPr>
            <a:endParaRPr lang="en-US" sz="1000" b="1" i="1" dirty="0" smtClean="0"/>
          </a:p>
          <a:p>
            <a:pPr lvl="1"/>
            <a:r>
              <a:rPr lang="en-US" u="sng" dirty="0" smtClean="0"/>
              <a:t>LLC Tax with LP</a:t>
            </a:r>
            <a:r>
              <a:rPr lang="en-US" dirty="0" smtClean="0"/>
              <a:t>:  </a:t>
            </a:r>
            <a:r>
              <a:rPr lang="en-US" dirty="0"/>
              <a:t>ABC, LP is a limited partnership with ABC, LLC owning 1% as general partner, and A, B and C each owning 33% as limited partners.  ABC, LP owns and operates a restaurant that has gross receipts of $1,500,000 and net income of $250,000.  $15,000 in gross receipts passes through to ABC, LLC, which must then pay $800 franchise tax plus with no additional fee</a:t>
            </a:r>
            <a:r>
              <a:rPr lang="en-US" dirty="0" smtClean="0"/>
              <a:t>.</a:t>
            </a:r>
          </a:p>
          <a:p>
            <a:pPr marL="0" indent="0">
              <a:buNone/>
            </a:pPr>
            <a:endParaRPr lang="en-US" sz="2000" i="1" u="sng" dirty="0" smtClean="0"/>
          </a:p>
          <a:p>
            <a:pPr marL="0" indent="0">
              <a:buNone/>
            </a:pPr>
            <a:r>
              <a:rPr lang="en-US" sz="2000" i="1" u="sng" dirty="0" smtClean="0"/>
              <a:t>Note</a:t>
            </a:r>
            <a:r>
              <a:rPr lang="en-US" sz="2000" i="1" dirty="0"/>
              <a:t>:</a:t>
            </a:r>
            <a:r>
              <a:rPr lang="en-US" sz="2000" dirty="0"/>
              <a:t>  Having twin entities with identical ownership may adversely impact the ability to avoid piercing the corporate veil.</a:t>
            </a:r>
          </a:p>
          <a:p>
            <a:endParaRPr lang="en-US" dirty="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6</a:t>
            </a:fld>
            <a:endParaRPr lang="en-US" dirty="0"/>
          </a:p>
        </p:txBody>
      </p:sp>
    </p:spTree>
    <p:extLst>
      <p:ext uri="{BB962C8B-B14F-4D97-AF65-F5344CB8AC3E}">
        <p14:creationId xmlns:p14="http://schemas.microsoft.com/office/powerpoint/2010/main" val="15219989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381000"/>
            <a:ext cx="8229600" cy="762000"/>
          </a:xfrm>
        </p:spPr>
        <p:txBody>
          <a:bodyPr/>
          <a:lstStyle/>
          <a:p>
            <a:r>
              <a:rPr lang="en-US" sz="4400" dirty="0"/>
              <a:t>LLC Tax vs. S Corp Tax (Cont.)</a:t>
            </a:r>
            <a:endParaRPr lang="en-US" sz="4400" dirty="0" smtClean="0"/>
          </a:p>
        </p:txBody>
      </p:sp>
      <p:sp>
        <p:nvSpPr>
          <p:cNvPr id="13315" name="Content Placeholder 2"/>
          <p:cNvSpPr>
            <a:spLocks noGrp="1"/>
          </p:cNvSpPr>
          <p:nvPr>
            <p:ph idx="1"/>
          </p:nvPr>
        </p:nvSpPr>
        <p:spPr>
          <a:xfrm>
            <a:off x="457200" y="1295400"/>
            <a:ext cx="8229600" cy="5334000"/>
          </a:xfrm>
        </p:spPr>
        <p:txBody>
          <a:bodyPr>
            <a:normAutofit/>
          </a:bodyPr>
          <a:lstStyle/>
          <a:p>
            <a:pPr marL="342900" lvl="1" indent="-342900">
              <a:buClr>
                <a:schemeClr val="bg2"/>
              </a:buClr>
              <a:buSzPct val="75000"/>
              <a:buFont typeface="Wingdings" pitchFamily="2" charset="2"/>
              <a:buChar char="n"/>
            </a:pPr>
            <a:r>
              <a:rPr lang="en-US" b="1" u="sng" dirty="0"/>
              <a:t>S Corp Tax</a:t>
            </a:r>
            <a:r>
              <a:rPr lang="en-US" dirty="0"/>
              <a:t>. 1.5% net income tax at the entity level with a minimum of $800. </a:t>
            </a:r>
          </a:p>
          <a:p>
            <a:pPr marL="342900" lvl="1" indent="-342900">
              <a:buClr>
                <a:schemeClr val="bg2"/>
              </a:buClr>
              <a:buSzPct val="75000"/>
              <a:buFont typeface="Wingdings" pitchFamily="2" charset="2"/>
              <a:buChar char="n"/>
            </a:pPr>
            <a:r>
              <a:rPr lang="en-US" b="1" u="sng" dirty="0" smtClean="0"/>
              <a:t>Comparison </a:t>
            </a:r>
            <a:r>
              <a:rPr lang="en-US" b="1" u="sng" dirty="0"/>
              <a:t>of </a:t>
            </a:r>
            <a:r>
              <a:rPr lang="en-US" b="1" u="sng" dirty="0" smtClean="0"/>
              <a:t>LLC (Gross Receipts) </a:t>
            </a:r>
            <a:r>
              <a:rPr lang="en-US" b="1" u="sng" dirty="0"/>
              <a:t>Tax vs. S Corp </a:t>
            </a:r>
            <a:r>
              <a:rPr lang="en-US" b="1" u="sng" dirty="0" smtClean="0"/>
              <a:t>(Net Income) Tax</a:t>
            </a:r>
            <a:r>
              <a:rPr lang="en-US" b="1" dirty="0"/>
              <a:t>.  </a:t>
            </a:r>
            <a:endParaRPr lang="en-US" b="1" dirty="0" smtClean="0"/>
          </a:p>
          <a:p>
            <a:pPr marL="0" lvl="1" indent="0">
              <a:buClr>
                <a:schemeClr val="bg2"/>
              </a:buClr>
              <a:buSzPct val="75000"/>
              <a:buNone/>
            </a:pPr>
            <a:r>
              <a:rPr lang="en-US" dirty="0" smtClean="0"/>
              <a:t>These </a:t>
            </a:r>
            <a:r>
              <a:rPr lang="en-US" dirty="0"/>
              <a:t>numbers assume a 20% net profit margin but does not include the $800 franchise tax for LLCs. </a:t>
            </a:r>
          </a:p>
          <a:p>
            <a:endParaRPr lang="en-US" dirty="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7</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74459824"/>
              </p:ext>
            </p:extLst>
          </p:nvPr>
        </p:nvGraphicFramePr>
        <p:xfrm>
          <a:off x="609600" y="3733799"/>
          <a:ext cx="7642143" cy="2057400"/>
        </p:xfrm>
        <a:graphic>
          <a:graphicData uri="http://schemas.openxmlformats.org/drawingml/2006/table">
            <a:tbl>
              <a:tblPr firstRow="1" firstCol="1" bandRow="1"/>
              <a:tblGrid>
                <a:gridCol w="1889992"/>
                <a:gridCol w="1807819"/>
                <a:gridCol w="1807819"/>
                <a:gridCol w="2136513"/>
              </a:tblGrid>
              <a:tr h="279400">
                <a:tc>
                  <a:txBody>
                    <a:bodyPr/>
                    <a:lstStyle/>
                    <a:p>
                      <a:pPr marL="0" marR="0" algn="ctr">
                        <a:lnSpc>
                          <a:spcPct val="150000"/>
                        </a:lnSpc>
                        <a:spcBef>
                          <a:spcPts val="30"/>
                        </a:spcBef>
                        <a:spcAft>
                          <a:spcPts val="30"/>
                        </a:spcAft>
                      </a:pPr>
                      <a:r>
                        <a:rPr lang="en-US" sz="1000" b="1" dirty="0">
                          <a:effectLst/>
                          <a:latin typeface="Times New Roman" charset="0"/>
                          <a:ea typeface="Times New Roman" charset="0"/>
                        </a:rPr>
                        <a:t>Gross Sales</a:t>
                      </a:r>
                      <a:endParaRPr lang="en-US" sz="1200" dirty="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50000"/>
                        </a:lnSpc>
                        <a:spcBef>
                          <a:spcPts val="30"/>
                        </a:spcBef>
                        <a:spcAft>
                          <a:spcPts val="30"/>
                        </a:spcAft>
                      </a:pPr>
                      <a:r>
                        <a:rPr lang="en-US" sz="1000" b="1">
                          <a:effectLst/>
                          <a:latin typeface="Times New Roman" charset="0"/>
                          <a:ea typeface="Times New Roman" charset="0"/>
                        </a:rPr>
                        <a:t>Net Income</a:t>
                      </a:r>
                      <a:endParaRPr lang="en-US" sz="120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50000"/>
                        </a:lnSpc>
                        <a:spcBef>
                          <a:spcPts val="30"/>
                        </a:spcBef>
                        <a:spcAft>
                          <a:spcPts val="30"/>
                        </a:spcAft>
                      </a:pPr>
                      <a:r>
                        <a:rPr lang="en-US" sz="1000" b="1">
                          <a:effectLst/>
                          <a:latin typeface="Times New Roman" charset="0"/>
                          <a:ea typeface="Times New Roman" charset="0"/>
                        </a:rPr>
                        <a:t>LLC Tax</a:t>
                      </a:r>
                      <a:endParaRPr lang="en-US" sz="120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50000"/>
                        </a:lnSpc>
                        <a:spcBef>
                          <a:spcPts val="30"/>
                        </a:spcBef>
                        <a:spcAft>
                          <a:spcPts val="30"/>
                        </a:spcAft>
                      </a:pPr>
                      <a:r>
                        <a:rPr lang="en-US" sz="1000" b="1">
                          <a:effectLst/>
                          <a:latin typeface="Times New Roman" charset="0"/>
                          <a:ea typeface="Times New Roman" charset="0"/>
                        </a:rPr>
                        <a:t>S Corp Tax</a:t>
                      </a:r>
                      <a:endParaRPr lang="en-US" sz="120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55600">
                <a:tc>
                  <a:txBody>
                    <a:bodyPr/>
                    <a:lstStyle/>
                    <a:p>
                      <a:pPr marL="0" marR="0" algn="l">
                        <a:lnSpc>
                          <a:spcPct val="150000"/>
                        </a:lnSpc>
                        <a:spcBef>
                          <a:spcPts val="20"/>
                        </a:spcBef>
                        <a:spcAft>
                          <a:spcPts val="20"/>
                        </a:spcAft>
                        <a:tabLst>
                          <a:tab pos="901065" algn="dec"/>
                        </a:tabLst>
                      </a:pPr>
                      <a:r>
                        <a:rPr lang="en-US" sz="1000" dirty="0">
                          <a:effectLst/>
                          <a:latin typeface="Times New Roman" charset="0"/>
                          <a:ea typeface="Times New Roman" charset="0"/>
                        </a:rPr>
                        <a:t>$200,000</a:t>
                      </a:r>
                      <a:endParaRPr lang="en-US" sz="1200" dirty="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50000"/>
                        </a:lnSpc>
                        <a:spcBef>
                          <a:spcPts val="20"/>
                        </a:spcBef>
                        <a:spcAft>
                          <a:spcPts val="20"/>
                        </a:spcAft>
                        <a:tabLst>
                          <a:tab pos="901065" algn="dec"/>
                        </a:tabLst>
                      </a:pPr>
                      <a:r>
                        <a:rPr lang="en-US" sz="1000">
                          <a:effectLst/>
                          <a:latin typeface="Times New Roman" charset="0"/>
                          <a:ea typeface="Times New Roman" charset="0"/>
                        </a:rPr>
                        <a:t>$40,000</a:t>
                      </a:r>
                      <a:endParaRPr lang="en-US" sz="120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50000"/>
                        </a:lnSpc>
                        <a:spcBef>
                          <a:spcPts val="20"/>
                        </a:spcBef>
                        <a:spcAft>
                          <a:spcPts val="20"/>
                        </a:spcAft>
                        <a:tabLst>
                          <a:tab pos="901065" algn="dec"/>
                        </a:tabLst>
                      </a:pPr>
                      <a:r>
                        <a:rPr lang="en-US" sz="1000" dirty="0">
                          <a:effectLst/>
                          <a:latin typeface="Times New Roman" charset="0"/>
                          <a:ea typeface="Times New Roman" charset="0"/>
                        </a:rPr>
                        <a:t>$0</a:t>
                      </a:r>
                      <a:endParaRPr lang="en-US" sz="1200" dirty="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50000"/>
                        </a:lnSpc>
                        <a:spcBef>
                          <a:spcPts val="20"/>
                        </a:spcBef>
                        <a:spcAft>
                          <a:spcPts val="20"/>
                        </a:spcAft>
                        <a:tabLst>
                          <a:tab pos="901065" algn="dec"/>
                        </a:tabLst>
                      </a:pPr>
                      <a:r>
                        <a:rPr lang="en-US" sz="1000">
                          <a:effectLst/>
                          <a:latin typeface="Times New Roman" charset="0"/>
                          <a:ea typeface="Times New Roman" charset="0"/>
                        </a:rPr>
                        <a:t>$800*</a:t>
                      </a:r>
                      <a:endParaRPr lang="en-US" sz="120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55600">
                <a:tc>
                  <a:txBody>
                    <a:bodyPr/>
                    <a:lstStyle/>
                    <a:p>
                      <a:pPr marL="0" marR="0" algn="l">
                        <a:lnSpc>
                          <a:spcPct val="150000"/>
                        </a:lnSpc>
                        <a:spcBef>
                          <a:spcPts val="20"/>
                        </a:spcBef>
                        <a:spcAft>
                          <a:spcPts val="20"/>
                        </a:spcAft>
                        <a:tabLst>
                          <a:tab pos="901065" algn="dec"/>
                        </a:tabLst>
                      </a:pPr>
                      <a:r>
                        <a:rPr lang="en-US" sz="1000" dirty="0">
                          <a:effectLst/>
                          <a:latin typeface="Times New Roman" charset="0"/>
                          <a:ea typeface="Times New Roman" charset="0"/>
                        </a:rPr>
                        <a:t>$350,000</a:t>
                      </a:r>
                      <a:endParaRPr lang="en-US" sz="1200" dirty="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50000"/>
                        </a:lnSpc>
                        <a:spcBef>
                          <a:spcPts val="20"/>
                        </a:spcBef>
                        <a:spcAft>
                          <a:spcPts val="20"/>
                        </a:spcAft>
                        <a:tabLst>
                          <a:tab pos="901065" algn="dec"/>
                        </a:tabLst>
                      </a:pPr>
                      <a:r>
                        <a:rPr lang="en-US" sz="1000">
                          <a:effectLst/>
                          <a:latin typeface="Times New Roman" charset="0"/>
                          <a:ea typeface="Times New Roman" charset="0"/>
                        </a:rPr>
                        <a:t>$70,000</a:t>
                      </a:r>
                      <a:endParaRPr lang="en-US" sz="120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50000"/>
                        </a:lnSpc>
                        <a:spcBef>
                          <a:spcPts val="20"/>
                        </a:spcBef>
                        <a:spcAft>
                          <a:spcPts val="20"/>
                        </a:spcAft>
                        <a:tabLst>
                          <a:tab pos="901065" algn="dec"/>
                        </a:tabLst>
                      </a:pPr>
                      <a:r>
                        <a:rPr lang="en-US" sz="1000">
                          <a:effectLst/>
                          <a:latin typeface="Times New Roman" charset="0"/>
                          <a:ea typeface="Times New Roman" charset="0"/>
                        </a:rPr>
                        <a:t>$900</a:t>
                      </a:r>
                      <a:endParaRPr lang="en-US" sz="120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50000"/>
                        </a:lnSpc>
                        <a:spcBef>
                          <a:spcPts val="20"/>
                        </a:spcBef>
                        <a:spcAft>
                          <a:spcPts val="20"/>
                        </a:spcAft>
                        <a:tabLst>
                          <a:tab pos="901065" algn="dec"/>
                        </a:tabLst>
                      </a:pPr>
                      <a:r>
                        <a:rPr lang="en-US" sz="1000">
                          <a:effectLst/>
                          <a:latin typeface="Times New Roman" charset="0"/>
                          <a:ea typeface="Times New Roman" charset="0"/>
                        </a:rPr>
                        <a:t>$1,050</a:t>
                      </a:r>
                      <a:endParaRPr lang="en-US" sz="120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55600">
                <a:tc>
                  <a:txBody>
                    <a:bodyPr/>
                    <a:lstStyle/>
                    <a:p>
                      <a:pPr marL="0" marR="0" algn="l">
                        <a:lnSpc>
                          <a:spcPct val="150000"/>
                        </a:lnSpc>
                        <a:spcBef>
                          <a:spcPts val="20"/>
                        </a:spcBef>
                        <a:spcAft>
                          <a:spcPts val="20"/>
                        </a:spcAft>
                        <a:tabLst>
                          <a:tab pos="901065" algn="dec"/>
                        </a:tabLst>
                      </a:pPr>
                      <a:r>
                        <a:rPr lang="en-US" sz="1000" dirty="0">
                          <a:effectLst/>
                          <a:latin typeface="Times New Roman" charset="0"/>
                          <a:ea typeface="Times New Roman" charset="0"/>
                        </a:rPr>
                        <a:t>$700,000</a:t>
                      </a:r>
                      <a:endParaRPr lang="en-US" sz="1200" dirty="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50000"/>
                        </a:lnSpc>
                        <a:spcBef>
                          <a:spcPts val="20"/>
                        </a:spcBef>
                        <a:spcAft>
                          <a:spcPts val="20"/>
                        </a:spcAft>
                        <a:tabLst>
                          <a:tab pos="901065" algn="dec"/>
                        </a:tabLst>
                      </a:pPr>
                      <a:r>
                        <a:rPr lang="en-US" sz="1000">
                          <a:effectLst/>
                          <a:latin typeface="Times New Roman" charset="0"/>
                          <a:ea typeface="Times New Roman" charset="0"/>
                        </a:rPr>
                        <a:t>$140,000</a:t>
                      </a:r>
                      <a:endParaRPr lang="en-US" sz="120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50000"/>
                        </a:lnSpc>
                        <a:spcBef>
                          <a:spcPts val="20"/>
                        </a:spcBef>
                        <a:spcAft>
                          <a:spcPts val="20"/>
                        </a:spcAft>
                        <a:tabLst>
                          <a:tab pos="901065" algn="dec"/>
                        </a:tabLst>
                      </a:pPr>
                      <a:r>
                        <a:rPr lang="en-US" sz="1000">
                          <a:effectLst/>
                          <a:latin typeface="Times New Roman" charset="0"/>
                          <a:ea typeface="Times New Roman" charset="0"/>
                        </a:rPr>
                        <a:t>$2,500</a:t>
                      </a:r>
                      <a:endParaRPr lang="en-US" sz="120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50000"/>
                        </a:lnSpc>
                        <a:spcBef>
                          <a:spcPts val="20"/>
                        </a:spcBef>
                        <a:spcAft>
                          <a:spcPts val="20"/>
                        </a:spcAft>
                        <a:tabLst>
                          <a:tab pos="901065" algn="dec"/>
                        </a:tabLst>
                      </a:pPr>
                      <a:r>
                        <a:rPr lang="en-US" sz="1000">
                          <a:effectLst/>
                          <a:latin typeface="Times New Roman" charset="0"/>
                          <a:ea typeface="Times New Roman" charset="0"/>
                        </a:rPr>
                        <a:t>$2,100</a:t>
                      </a:r>
                      <a:endParaRPr lang="en-US" sz="120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55600">
                <a:tc>
                  <a:txBody>
                    <a:bodyPr/>
                    <a:lstStyle/>
                    <a:p>
                      <a:pPr marL="0" marR="0" algn="l">
                        <a:lnSpc>
                          <a:spcPct val="150000"/>
                        </a:lnSpc>
                        <a:spcBef>
                          <a:spcPts val="20"/>
                        </a:spcBef>
                        <a:spcAft>
                          <a:spcPts val="20"/>
                        </a:spcAft>
                        <a:tabLst>
                          <a:tab pos="901065" algn="dec"/>
                        </a:tabLst>
                      </a:pPr>
                      <a:r>
                        <a:rPr lang="en-US" sz="1000" dirty="0">
                          <a:effectLst/>
                          <a:latin typeface="Times New Roman" charset="0"/>
                          <a:ea typeface="Times New Roman" charset="0"/>
                        </a:rPr>
                        <a:t>$2,000,000</a:t>
                      </a:r>
                      <a:endParaRPr lang="en-US" sz="1200" dirty="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50000"/>
                        </a:lnSpc>
                        <a:spcBef>
                          <a:spcPts val="20"/>
                        </a:spcBef>
                        <a:spcAft>
                          <a:spcPts val="20"/>
                        </a:spcAft>
                        <a:tabLst>
                          <a:tab pos="901065" algn="dec"/>
                        </a:tabLst>
                      </a:pPr>
                      <a:r>
                        <a:rPr lang="en-US" sz="1000">
                          <a:effectLst/>
                          <a:latin typeface="Times New Roman" charset="0"/>
                          <a:ea typeface="Times New Roman" charset="0"/>
                        </a:rPr>
                        <a:t>$400,000</a:t>
                      </a:r>
                      <a:endParaRPr lang="en-US" sz="120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50000"/>
                        </a:lnSpc>
                        <a:spcBef>
                          <a:spcPts val="20"/>
                        </a:spcBef>
                        <a:spcAft>
                          <a:spcPts val="20"/>
                        </a:spcAft>
                        <a:tabLst>
                          <a:tab pos="901065" algn="dec"/>
                        </a:tabLst>
                      </a:pPr>
                      <a:r>
                        <a:rPr lang="en-US" sz="1000">
                          <a:effectLst/>
                          <a:latin typeface="Times New Roman" charset="0"/>
                          <a:ea typeface="Times New Roman" charset="0"/>
                        </a:rPr>
                        <a:t>$6,000</a:t>
                      </a:r>
                      <a:endParaRPr lang="en-US" sz="120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50000"/>
                        </a:lnSpc>
                        <a:spcBef>
                          <a:spcPts val="20"/>
                        </a:spcBef>
                        <a:spcAft>
                          <a:spcPts val="20"/>
                        </a:spcAft>
                        <a:tabLst>
                          <a:tab pos="901065" algn="dec"/>
                        </a:tabLst>
                      </a:pPr>
                      <a:r>
                        <a:rPr lang="en-US" sz="1000">
                          <a:effectLst/>
                          <a:latin typeface="Times New Roman" charset="0"/>
                          <a:ea typeface="Times New Roman" charset="0"/>
                        </a:rPr>
                        <a:t>$6,000</a:t>
                      </a:r>
                      <a:endParaRPr lang="en-US" sz="120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55600">
                <a:tc>
                  <a:txBody>
                    <a:bodyPr/>
                    <a:lstStyle/>
                    <a:p>
                      <a:pPr marL="0" marR="0" algn="l">
                        <a:lnSpc>
                          <a:spcPct val="150000"/>
                        </a:lnSpc>
                        <a:spcBef>
                          <a:spcPts val="20"/>
                        </a:spcBef>
                        <a:spcAft>
                          <a:spcPts val="20"/>
                        </a:spcAft>
                        <a:tabLst>
                          <a:tab pos="901065" algn="dec"/>
                        </a:tabLst>
                      </a:pPr>
                      <a:r>
                        <a:rPr lang="en-US" sz="1000" dirty="0">
                          <a:effectLst/>
                          <a:latin typeface="Times New Roman" charset="0"/>
                          <a:ea typeface="Times New Roman" charset="0"/>
                        </a:rPr>
                        <a:t>$6,000,000</a:t>
                      </a:r>
                      <a:endParaRPr lang="en-US" sz="1200" dirty="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50000"/>
                        </a:lnSpc>
                        <a:spcBef>
                          <a:spcPts val="20"/>
                        </a:spcBef>
                        <a:spcAft>
                          <a:spcPts val="20"/>
                        </a:spcAft>
                        <a:tabLst>
                          <a:tab pos="901065" algn="dec"/>
                        </a:tabLst>
                      </a:pPr>
                      <a:r>
                        <a:rPr lang="en-US" sz="1000" dirty="0">
                          <a:effectLst/>
                          <a:latin typeface="Times New Roman" charset="0"/>
                          <a:ea typeface="Times New Roman" charset="0"/>
                        </a:rPr>
                        <a:t>$1,200,000</a:t>
                      </a:r>
                      <a:endParaRPr lang="en-US" sz="1200" dirty="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50000"/>
                        </a:lnSpc>
                        <a:spcBef>
                          <a:spcPts val="20"/>
                        </a:spcBef>
                        <a:spcAft>
                          <a:spcPts val="20"/>
                        </a:spcAft>
                        <a:tabLst>
                          <a:tab pos="901065" algn="dec"/>
                        </a:tabLst>
                      </a:pPr>
                      <a:r>
                        <a:rPr lang="en-US" sz="1000" dirty="0">
                          <a:effectLst/>
                          <a:latin typeface="Times New Roman" charset="0"/>
                          <a:ea typeface="Times New Roman" charset="0"/>
                        </a:rPr>
                        <a:t>$11,790</a:t>
                      </a:r>
                      <a:endParaRPr lang="en-US" sz="1200" dirty="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lnSpc>
                          <a:spcPct val="150000"/>
                        </a:lnSpc>
                        <a:spcBef>
                          <a:spcPts val="20"/>
                        </a:spcBef>
                        <a:spcAft>
                          <a:spcPts val="20"/>
                        </a:spcAft>
                        <a:tabLst>
                          <a:tab pos="901065" algn="dec"/>
                        </a:tabLst>
                      </a:pPr>
                      <a:r>
                        <a:rPr lang="en-US" sz="1000" dirty="0">
                          <a:effectLst/>
                          <a:latin typeface="Times New Roman" charset="0"/>
                          <a:ea typeface="Times New Roman" charset="0"/>
                        </a:rPr>
                        <a:t>$18,000</a:t>
                      </a:r>
                      <a:endParaRPr lang="en-US" sz="1200" dirty="0">
                        <a:effectLst/>
                        <a:latin typeface="Times New Roman" charset="0"/>
                        <a:ea typeface="Times New Roman"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4043925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04800" y="304800"/>
            <a:ext cx="8229600" cy="838200"/>
          </a:xfrm>
        </p:spPr>
        <p:txBody>
          <a:bodyPr/>
          <a:lstStyle/>
          <a:p>
            <a:r>
              <a:rPr lang="en-US" sz="4000" dirty="0" smtClean="0"/>
              <a:t>Basis and Loss Limitations to Owners</a:t>
            </a:r>
          </a:p>
        </p:txBody>
      </p:sp>
      <p:sp>
        <p:nvSpPr>
          <p:cNvPr id="13315" name="Content Placeholder 2"/>
          <p:cNvSpPr>
            <a:spLocks noGrp="1"/>
          </p:cNvSpPr>
          <p:nvPr>
            <p:ph idx="1"/>
          </p:nvPr>
        </p:nvSpPr>
        <p:spPr>
          <a:xfrm>
            <a:off x="152400" y="1447800"/>
            <a:ext cx="8229600" cy="5029200"/>
          </a:xfrm>
        </p:spPr>
        <p:txBody>
          <a:bodyPr/>
          <a:lstStyle/>
          <a:p>
            <a:pPr algn="just"/>
            <a:r>
              <a:rPr lang="en-US" sz="2000" b="1" u="sng" dirty="0"/>
              <a:t>Two Types of Losses</a:t>
            </a:r>
            <a:r>
              <a:rPr lang="en-US" sz="2000" dirty="0"/>
              <a:t>.  There are two types of possible losses for startups:  operational and business failure</a:t>
            </a:r>
            <a:r>
              <a:rPr lang="en-US" sz="2000" dirty="0" smtClean="0"/>
              <a:t>.</a:t>
            </a:r>
          </a:p>
          <a:p>
            <a:pPr marL="457200" lvl="1" indent="0">
              <a:buNone/>
            </a:pPr>
            <a:endParaRPr lang="en-US" dirty="0"/>
          </a:p>
          <a:p>
            <a:r>
              <a:rPr lang="en-US" sz="2000" b="1" u="sng" dirty="0"/>
              <a:t>Losses Limited to Basis in </a:t>
            </a:r>
            <a:r>
              <a:rPr lang="en-US" sz="2000" b="1" u="sng" dirty="0" smtClean="0"/>
              <a:t>Entity</a:t>
            </a:r>
            <a:r>
              <a:rPr lang="en-US" sz="2000" dirty="0" smtClean="0"/>
              <a:t>.  </a:t>
            </a:r>
            <a:r>
              <a:rPr lang="en-US" sz="2000" dirty="0"/>
              <a:t>The allowability of losses for income tax purposes is limited to the owner’s basis in the entity</a:t>
            </a:r>
            <a:r>
              <a:rPr lang="en-US" sz="2000" dirty="0" smtClean="0"/>
              <a:t>.</a:t>
            </a:r>
          </a:p>
          <a:p>
            <a:pPr marL="457200" lvl="1" indent="0">
              <a:buNone/>
            </a:pPr>
            <a:endParaRPr lang="en-US" dirty="0"/>
          </a:p>
          <a:p>
            <a:pPr algn="just"/>
            <a:r>
              <a:rPr lang="en-US" sz="2000" b="1" u="sng" dirty="0"/>
              <a:t>LLC</a:t>
            </a:r>
            <a:r>
              <a:rPr lang="en-US" sz="2000" dirty="0"/>
              <a:t>. Under Section 704(d), a partner may deduct partnership operational losses allocated to him to the extent of his adjusted basis in his partnership interest. The partner’s basis includes tax capital contributions and the partner’s share of debt under IRC § 752</a:t>
            </a:r>
            <a:r>
              <a:rPr lang="en-US" sz="2000" dirty="0" smtClean="0"/>
              <a:t>.</a:t>
            </a:r>
          </a:p>
          <a:p>
            <a:pPr marL="457200" lvl="1" indent="0">
              <a:buNone/>
            </a:pPr>
            <a:endParaRPr lang="en-US" dirty="0"/>
          </a:p>
          <a:p>
            <a:r>
              <a:rPr lang="en-US" sz="2000" b="1" u="sng" dirty="0"/>
              <a:t>Limited Partnership</a:t>
            </a:r>
            <a:r>
              <a:rPr lang="en-US" sz="2000" dirty="0"/>
              <a:t>.  Same as LLC. </a:t>
            </a:r>
          </a:p>
          <a:p>
            <a:pPr marL="0" indent="0" algn="just">
              <a:buFont typeface="Wingdings" pitchFamily="2" charset="2"/>
              <a:buNone/>
              <a:tabLst>
                <a:tab pos="342900" algn="l"/>
              </a:tabLst>
              <a:defRPr/>
            </a:pPr>
            <a:endParaRPr lang="en-US" sz="1800" dirty="0" smtClean="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8</a:t>
            </a:fld>
            <a:endParaRPr lang="en-US" dirty="0"/>
          </a:p>
        </p:txBody>
      </p:sp>
    </p:spTree>
    <p:extLst>
      <p:ext uri="{BB962C8B-B14F-4D97-AF65-F5344CB8AC3E}">
        <p14:creationId xmlns:p14="http://schemas.microsoft.com/office/powerpoint/2010/main" val="33381423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04800" y="304800"/>
            <a:ext cx="8763000" cy="914400"/>
          </a:xfrm>
        </p:spPr>
        <p:txBody>
          <a:bodyPr/>
          <a:lstStyle/>
          <a:p>
            <a:r>
              <a:rPr lang="en-US" sz="4000" dirty="0"/>
              <a:t>Basis and Loss Limitations to </a:t>
            </a:r>
            <a:r>
              <a:rPr lang="en-US" sz="4000" dirty="0" smtClean="0"/>
              <a:t>Owners (</a:t>
            </a:r>
            <a:r>
              <a:rPr lang="en-US" sz="4000" dirty="0"/>
              <a:t>Cont</a:t>
            </a:r>
            <a:r>
              <a:rPr lang="en-US" sz="4000" dirty="0" smtClean="0"/>
              <a:t>.)</a:t>
            </a:r>
          </a:p>
        </p:txBody>
      </p:sp>
      <p:sp>
        <p:nvSpPr>
          <p:cNvPr id="13315" name="Content Placeholder 2"/>
          <p:cNvSpPr>
            <a:spLocks noGrp="1"/>
          </p:cNvSpPr>
          <p:nvPr>
            <p:ph idx="1"/>
          </p:nvPr>
        </p:nvSpPr>
        <p:spPr>
          <a:xfrm>
            <a:off x="76200" y="1752600"/>
            <a:ext cx="8229600" cy="4419600"/>
          </a:xfrm>
        </p:spPr>
        <p:txBody>
          <a:bodyPr>
            <a:normAutofit fontScale="92500"/>
          </a:bodyPr>
          <a:lstStyle/>
          <a:p>
            <a:pPr algn="just"/>
            <a:r>
              <a:rPr lang="en-US" b="1" u="sng" dirty="0"/>
              <a:t>S Corporation</a:t>
            </a:r>
            <a:r>
              <a:rPr lang="en-US" dirty="0"/>
              <a:t>. A Shareholder of an S corporation may deduct losses of the corporation to the extent of the shareholder’s basis in stock plus any amounts loaned to the corporation by the shareholder.  IRC § 1366(d)(1). </a:t>
            </a:r>
          </a:p>
          <a:p>
            <a:pPr lvl="1" algn="just"/>
            <a:r>
              <a:rPr lang="en-US" sz="2200" dirty="0"/>
              <a:t>S corporation shareholders do not get a share of the entity’s debt for purposes of determining their basis in their </a:t>
            </a:r>
            <a:r>
              <a:rPr lang="en-US" sz="2200" dirty="0" smtClean="0"/>
              <a:t>stock. </a:t>
            </a:r>
            <a:endParaRPr lang="en-US" sz="2200" dirty="0"/>
          </a:p>
          <a:p>
            <a:pPr lvl="1" algn="just"/>
            <a:r>
              <a:rPr lang="en-US" sz="2200" dirty="0"/>
              <a:t>In order to take losses on debt by an S corporation, and thereby increase a shareholder’s basis in indebtedness, there must be a shareholder loan and the loan must represent the S corporation’s bona fide indebtedness. </a:t>
            </a:r>
            <a:endParaRPr lang="en-US" sz="2200" dirty="0" smtClean="0"/>
          </a:p>
          <a:p>
            <a:pPr lvl="1" algn="just"/>
            <a:r>
              <a:rPr lang="en-US" sz="2200" dirty="0" smtClean="0"/>
              <a:t>S </a:t>
            </a:r>
            <a:r>
              <a:rPr lang="en-US" sz="2200" dirty="0"/>
              <a:t>corporation shareholders generally are not permitted to increase their basis by </a:t>
            </a:r>
            <a:r>
              <a:rPr lang="en-US" sz="2200" dirty="0" smtClean="0"/>
              <a:t>guarantying </a:t>
            </a:r>
            <a:r>
              <a:rPr lang="en-US" sz="2200" dirty="0"/>
              <a:t>a loan made by a third party to the corporation until they actually have to make payments on the </a:t>
            </a:r>
            <a:r>
              <a:rPr lang="en-US" sz="2200" dirty="0" smtClean="0"/>
              <a:t>guaranty.</a:t>
            </a:r>
            <a:endParaRPr lang="en-US" sz="2200" dirty="0"/>
          </a:p>
          <a:p>
            <a:pPr algn="just">
              <a:defRPr/>
            </a:pPr>
            <a:endParaRPr lang="en-US" sz="1900" dirty="0" smtClean="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9</a:t>
            </a:fld>
            <a:endParaRPr lang="en-US" dirty="0"/>
          </a:p>
        </p:txBody>
      </p:sp>
    </p:spTree>
    <p:extLst>
      <p:ext uri="{BB962C8B-B14F-4D97-AF65-F5344CB8AC3E}">
        <p14:creationId xmlns:p14="http://schemas.microsoft.com/office/powerpoint/2010/main" val="41664211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4242</TotalTime>
  <Words>3240</Words>
  <Application>Microsoft Office PowerPoint</Application>
  <PresentationFormat>On-screen Show (4:3)</PresentationFormat>
  <Paragraphs>410</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Adjacency</vt:lpstr>
      <vt:lpstr>  TAX ISSUE SPOTTING DURING THE LIFECYCLE OF A STARTUP Choice of Entity Considerations </vt:lpstr>
      <vt:lpstr>Types of Entities  </vt:lpstr>
      <vt:lpstr>Single Member Entities</vt:lpstr>
      <vt:lpstr>LLC Tax vs. S Corp Tax</vt:lpstr>
      <vt:lpstr>LLC Tax vs. S Corp Tax (Cont.)</vt:lpstr>
      <vt:lpstr>LLC Tax vs. S Corp Tax (Cont.)</vt:lpstr>
      <vt:lpstr>LLC Tax vs. S Corp Tax (Cont.)</vt:lpstr>
      <vt:lpstr>Basis and Loss Limitations to Owners</vt:lpstr>
      <vt:lpstr>Basis and Loss Limitations to Owners (Cont.)</vt:lpstr>
      <vt:lpstr>Basis and Loss Limitations to Owners (Cont.)</vt:lpstr>
      <vt:lpstr>Basis and Loss Limitations to Owners (Cont.)</vt:lpstr>
      <vt:lpstr>Basis and Loss Limitations to Owners (Cont.)</vt:lpstr>
      <vt:lpstr>Entity Conversion</vt:lpstr>
      <vt:lpstr>Entity Conversion (Cont.)</vt:lpstr>
      <vt:lpstr>Entity Conversion (Cont.)</vt:lpstr>
      <vt:lpstr>Built-In Gain and Built-In Loss Rules</vt:lpstr>
      <vt:lpstr>Built-In Gain and Built-In Loss Rules (Cont.)</vt:lpstr>
      <vt:lpstr>Built-In Gain and Built-In Loss Rules (Cont.)</vt:lpstr>
      <vt:lpstr>Built-In Gain and Built-In Loss Rules (Cont.)</vt:lpstr>
      <vt:lpstr>Startups – Mid-Life Issues </vt:lpstr>
      <vt:lpstr>Common Forms of Equity Compensation</vt:lpstr>
      <vt:lpstr>Founder’s Stock Issues - Example</vt:lpstr>
      <vt:lpstr>Compensation Tax Issues –  Founders’ Stock</vt:lpstr>
      <vt:lpstr>Compensation Tax Issues – Options</vt:lpstr>
      <vt:lpstr>Capital Raising – Common Forms</vt:lpstr>
      <vt:lpstr>Shareholder Benefits for  Qualified Small Business Stock (QSBS)</vt:lpstr>
      <vt:lpstr>Section 1202 Requirements</vt:lpstr>
      <vt:lpstr>Restrictions on Redemptions</vt:lpstr>
      <vt:lpstr>Founder Liquidity / “Secondary” Transactions</vt:lpstr>
      <vt:lpstr>Alternative Transactional Forms  for Secondary Transactions</vt:lpstr>
      <vt:lpstr>Secondary Transactions – Tax Issues</vt:lpstr>
      <vt:lpstr>Exit Plan</vt:lpstr>
      <vt:lpstr>Positive Outcome: IPO and Sale</vt:lpstr>
      <vt:lpstr>Sale: Stock and Asset Sale</vt:lpstr>
      <vt:lpstr>§382/383 Limitation</vt:lpstr>
      <vt:lpstr>§382/383 Limitation Continued</vt:lpstr>
      <vt:lpstr>Other Asset Sale/Entity Closure Issues</vt:lpstr>
      <vt:lpstr>Liquidation and Bankruptcy</vt:lpstr>
      <vt:lpstr>Overall Message</vt:lpstr>
      <vt:lpstr>Thank you!</vt:lpstr>
    </vt:vector>
  </TitlesOfParts>
  <Company>Wagner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WORTHLESS PARTNERSHIP INTEREST</dc:title>
  <dc:creator>Tricia Nelson</dc:creator>
  <cp:lastModifiedBy>Tricia Nelson</cp:lastModifiedBy>
  <cp:revision>288</cp:revision>
  <cp:lastPrinted>2016-02-18T22:45:37Z</cp:lastPrinted>
  <dcterms:created xsi:type="dcterms:W3CDTF">2011-09-06T22:11:56Z</dcterms:created>
  <dcterms:modified xsi:type="dcterms:W3CDTF">2016-02-22T18:36:10Z</dcterms:modified>
</cp:coreProperties>
</file>