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799" r:id="rId1"/>
  </p:sldMasterIdLst>
  <p:notesMasterIdLst>
    <p:notesMasterId r:id="rId52"/>
  </p:notesMasterIdLst>
  <p:handoutMasterIdLst>
    <p:handoutMasterId r:id="rId53"/>
  </p:handoutMasterIdLst>
  <p:sldIdLst>
    <p:sldId id="256" r:id="rId2"/>
    <p:sldId id="308" r:id="rId3"/>
    <p:sldId id="421" r:id="rId4"/>
    <p:sldId id="357" r:id="rId5"/>
    <p:sldId id="358" r:id="rId6"/>
    <p:sldId id="359" r:id="rId7"/>
    <p:sldId id="361" r:id="rId8"/>
    <p:sldId id="422" r:id="rId9"/>
    <p:sldId id="367" r:id="rId10"/>
    <p:sldId id="370" r:id="rId11"/>
    <p:sldId id="429" r:id="rId12"/>
    <p:sldId id="428" r:id="rId13"/>
    <p:sldId id="394" r:id="rId14"/>
    <p:sldId id="396" r:id="rId15"/>
    <p:sldId id="362" r:id="rId16"/>
    <p:sldId id="363" r:id="rId17"/>
    <p:sldId id="364" r:id="rId18"/>
    <p:sldId id="366" r:id="rId19"/>
    <p:sldId id="379" r:id="rId20"/>
    <p:sldId id="380" r:id="rId21"/>
    <p:sldId id="382" r:id="rId22"/>
    <p:sldId id="383" r:id="rId23"/>
    <p:sldId id="384" r:id="rId24"/>
    <p:sldId id="385" r:id="rId25"/>
    <p:sldId id="388" r:id="rId26"/>
    <p:sldId id="389" r:id="rId27"/>
    <p:sldId id="390" r:id="rId28"/>
    <p:sldId id="391" r:id="rId29"/>
    <p:sldId id="424" r:id="rId30"/>
    <p:sldId id="426" r:id="rId31"/>
    <p:sldId id="427" r:id="rId32"/>
    <p:sldId id="395" r:id="rId33"/>
    <p:sldId id="399" r:id="rId34"/>
    <p:sldId id="400" r:id="rId35"/>
    <p:sldId id="403" r:id="rId36"/>
    <p:sldId id="404" r:id="rId37"/>
    <p:sldId id="406" r:id="rId38"/>
    <p:sldId id="407" r:id="rId39"/>
    <p:sldId id="418" r:id="rId40"/>
    <p:sldId id="331" r:id="rId41"/>
    <p:sldId id="431" r:id="rId42"/>
    <p:sldId id="432" r:id="rId43"/>
    <p:sldId id="430" r:id="rId44"/>
    <p:sldId id="333" r:id="rId45"/>
    <p:sldId id="334" r:id="rId46"/>
    <p:sldId id="342" r:id="rId47"/>
    <p:sldId id="343" r:id="rId48"/>
    <p:sldId id="347" r:id="rId49"/>
    <p:sldId id="354" r:id="rId50"/>
    <p:sldId id="355" r:id="rId51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8" autoAdjust="0"/>
    <p:restoredTop sz="86378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5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2598" y="-10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6778" cy="461172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2030" y="0"/>
            <a:ext cx="3036778" cy="461172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r">
              <a:defRPr sz="1200"/>
            </a:lvl1pPr>
          </a:lstStyle>
          <a:p>
            <a:pPr>
              <a:defRPr/>
            </a:pPr>
            <a:fld id="{ED7112AA-FD4A-49D9-9120-563B430081E7}" type="datetimeFigureOut">
              <a:rPr lang="en-US"/>
              <a:pPr>
                <a:defRPr/>
              </a:pPr>
              <a:t>7/10/2015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3324"/>
            <a:ext cx="3036778" cy="461172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2030" y="8773324"/>
            <a:ext cx="3036778" cy="461172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r">
              <a:defRPr sz="1200"/>
            </a:lvl1pPr>
          </a:lstStyle>
          <a:p>
            <a:pPr>
              <a:defRPr/>
            </a:pPr>
            <a:fld id="{FD5CE580-7BE1-4E7B-AAF6-4ACBA9F0A6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01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6778" cy="461172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2030" y="0"/>
            <a:ext cx="3036778" cy="461172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r">
              <a:defRPr sz="1200"/>
            </a:lvl1pPr>
          </a:lstStyle>
          <a:p>
            <a:pPr>
              <a:defRPr/>
            </a:pPr>
            <a:fld id="{194F7016-9DF9-4B2A-9C45-0BC70C9B4042}" type="datetimeFigureOut">
              <a:rPr lang="en-US"/>
              <a:pPr>
                <a:defRPr/>
              </a:pPr>
              <a:t>7/10/2015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1" tIns="45555" rIns="91111" bIns="45555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5873"/>
            <a:ext cx="5608320" cy="4156865"/>
          </a:xfrm>
          <a:prstGeom prst="rect">
            <a:avLst/>
          </a:prstGeom>
        </p:spPr>
        <p:txBody>
          <a:bodyPr vert="horz" lIns="91111" tIns="45555" rIns="91111" bIns="4555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3324"/>
            <a:ext cx="3036778" cy="461172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2030" y="8773324"/>
            <a:ext cx="3036778" cy="461172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r">
              <a:defRPr sz="1200"/>
            </a:lvl1pPr>
          </a:lstStyle>
          <a:p>
            <a:pPr>
              <a:defRPr/>
            </a:pPr>
            <a:fld id="{512A922F-5F1B-4CDC-BF7B-3164E5A88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75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14495" indent="-274806">
              <a:defRPr>
                <a:solidFill>
                  <a:schemeClr val="tx1"/>
                </a:solidFill>
                <a:latin typeface="Arial" charset="0"/>
              </a:defRPr>
            </a:lvl2pPr>
            <a:lvl3pPr marL="1099223" indent="-219845">
              <a:defRPr>
                <a:solidFill>
                  <a:schemeClr val="tx1"/>
                </a:solidFill>
                <a:latin typeface="Arial" charset="0"/>
              </a:defRPr>
            </a:lvl3pPr>
            <a:lvl4pPr marL="1538912" indent="-219845">
              <a:defRPr>
                <a:solidFill>
                  <a:schemeClr val="tx1"/>
                </a:solidFill>
                <a:latin typeface="Arial" charset="0"/>
              </a:defRPr>
            </a:lvl4pPr>
            <a:lvl5pPr marL="1978602" indent="-219845">
              <a:defRPr>
                <a:solidFill>
                  <a:schemeClr val="tx1"/>
                </a:solidFill>
                <a:latin typeface="Arial" charset="0"/>
              </a:defRPr>
            </a:lvl5pPr>
            <a:lvl6pPr marL="2418291" indent="-21984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7980" indent="-21984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7669" indent="-21984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7359" indent="-21984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9A8E184-C373-417C-82D8-1E92CB6FDDF4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ECDAE-9764-4B36-80A0-5D7E862A57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DB1D5-3005-46C1-9689-1A985B30E0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3BC73-4EB7-467E-87CC-5AB831F5F6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120F8-AE27-49DA-B521-EE70551D6A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3B6B8-42B3-45BA-B1F9-B6205C5A6D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A0527-8DA4-4440-84BD-41997E9490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E70CB-4DB7-4567-B12B-39D0551751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555EB-61FA-45E1-88CE-FD86614975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F52D8-6BAD-4E5D-BB48-8048A92BFD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C91B9A4B-7525-4E1E-B4E5-94F0B5104D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1B0E20A-7B06-4023-A6C8-AE2DED76F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400000"/>
              </a:schemeClr>
            </a:gs>
            <a:gs pos="71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762000"/>
            <a:ext cx="6858000" cy="1981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600" dirty="0" smtClean="0">
                <a:solidFill>
                  <a:schemeClr val="folHlink"/>
                </a:solidFill>
              </a:rPr>
              <a:t/>
            </a:r>
            <a:br>
              <a:rPr lang="en-US" sz="4600" dirty="0" smtClean="0">
                <a:solidFill>
                  <a:schemeClr val="folHlink"/>
                </a:solidFill>
              </a:rPr>
            </a:br>
            <a:r>
              <a:rPr lang="en-US" sz="4600" dirty="0" smtClean="0">
                <a:solidFill>
                  <a:schemeClr val="folHlink"/>
                </a:solidFill>
              </a:rPr>
              <a:t/>
            </a:r>
            <a:br>
              <a:rPr lang="en-US" sz="4600" dirty="0" smtClean="0">
                <a:solidFill>
                  <a:schemeClr val="folHlink"/>
                </a:solidFill>
              </a:rPr>
            </a:br>
            <a:r>
              <a:rPr lang="en-US" sz="6000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Tax Services for the Troubled Debtor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971800"/>
            <a:ext cx="8305800" cy="2209800"/>
          </a:xfrm>
        </p:spPr>
        <p:txBody>
          <a:bodyPr/>
          <a:lstStyle/>
          <a:p>
            <a:pPr algn="ctr" eaLnBrk="1" hangingPunct="1"/>
            <a:r>
              <a:rPr lang="en-US" sz="3200" i="1" dirty="0" smtClean="0"/>
              <a:t>CalCPA </a:t>
            </a:r>
          </a:p>
          <a:p>
            <a:pPr algn="ctr" eaLnBrk="1" hangingPunct="1"/>
            <a:r>
              <a:rPr lang="en-US" sz="3200" i="1" dirty="0" smtClean="0"/>
              <a:t>Estate and Financial Planning Committee</a:t>
            </a:r>
            <a:endParaRPr lang="en-US" sz="3200" i="1" dirty="0" smtClean="0"/>
          </a:p>
          <a:p>
            <a:pPr algn="ctr" eaLnBrk="1" hangingPunct="1"/>
            <a:r>
              <a:rPr lang="en-US" sz="3200" i="1" dirty="0" smtClean="0"/>
              <a:t>Tuesday, July 21</a:t>
            </a:r>
            <a:r>
              <a:rPr lang="en-US" sz="3200" i="1" baseline="30000" dirty="0" smtClean="0"/>
              <a:t>st</a:t>
            </a:r>
            <a:r>
              <a:rPr lang="en-US" sz="3200" i="1" dirty="0" smtClean="0"/>
              <a:t> 2015</a:t>
            </a:r>
            <a:endParaRPr lang="en-US" sz="3200" i="1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123983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Short Sale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 eaLnBrk="1" hangingPunct="1">
              <a:lnSpc>
                <a:spcPct val="80000"/>
              </a:lnSpc>
              <a:buNone/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Def</a:t>
            </a:r>
            <a:r>
              <a:rPr lang="en-US" altLang="en-US" dirty="0" smtClean="0"/>
              <a:t>:  Bank agrees to take less than full payment in satisfaction of loan at the time of sale of the property.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Why advise client?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S</a:t>
            </a:r>
            <a:r>
              <a:rPr lang="en-US" altLang="en-US" dirty="0" smtClean="0"/>
              <a:t>hort-sale tax consequences differ between recourse and non-recourse loans;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Cash flow may be better if let go to foreclosure.</a:t>
            </a:r>
            <a:endParaRPr lang="en-US" altLang="en-US" dirty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But, business/investment rentals - possible opportunity use Section 1031 to avoid sale gain (rare; complex)</a:t>
            </a:r>
          </a:p>
        </p:txBody>
      </p:sp>
      <p:sp>
        <p:nvSpPr>
          <p:cNvPr id="28675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2867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286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F5E45F1-A183-44D1-98A8-CE7362504C30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1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8392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Short Sale  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Recourse v. Nonrecourse?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000" dirty="0" smtClean="0"/>
              <a:t>CODI?-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 smtClean="0"/>
              <a:t>Recourse – </a:t>
            </a:r>
            <a:r>
              <a:rPr lang="en-US" altLang="en-US" sz="2800" dirty="0"/>
              <a:t>Y</a:t>
            </a:r>
            <a:r>
              <a:rPr lang="en-US" altLang="en-US" dirty="0" smtClean="0"/>
              <a:t>es.      </a:t>
            </a:r>
            <a:r>
              <a:rPr lang="en-US" altLang="en-US" u="sng" dirty="0" smtClean="0"/>
              <a:t>Rev</a:t>
            </a:r>
            <a:r>
              <a:rPr lang="en-US" altLang="en-US" u="sng" dirty="0"/>
              <a:t>. Rul. 91-31, 1991-1 CB </a:t>
            </a:r>
            <a:r>
              <a:rPr lang="en-US" altLang="en-US" u="sng" dirty="0" smtClean="0"/>
              <a:t>19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 smtClean="0"/>
              <a:t>Nonrecourse loan – No (maybe?)</a:t>
            </a:r>
          </a:p>
          <a:p>
            <a:pPr lvl="2">
              <a:lnSpc>
                <a:spcPct val="80000"/>
              </a:lnSpc>
            </a:pPr>
            <a:r>
              <a:rPr lang="en-US" altLang="en-US" sz="2100" dirty="0" smtClean="0"/>
              <a:t>IRS Argues: “no” CODI and wins sometimes.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Short-Sale Pluses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Avoid personal liability – recourse debt (CCP 580(e))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Maintain credit???/ faster credit recovery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Short-Sale Minuses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Lender Approval Required (slow &amp; may reject)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Credit May Already Be Damaged - default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800" dirty="0" smtClean="0"/>
          </a:p>
        </p:txBody>
      </p:sp>
      <p:sp>
        <p:nvSpPr>
          <p:cNvPr id="28675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2867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286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F5E45F1-A183-44D1-98A8-CE7362504C30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2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 smtClean="0"/>
              <a:t>July 21, 2015</a:t>
            </a:r>
            <a:endParaRPr lang="en-US" altLang="en-US" dirty="0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Short Sale  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Example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0066"/>
                </a:solidFill>
              </a:rPr>
              <a:t>Purchase price of home – </a:t>
            </a:r>
            <a:r>
              <a:rPr lang="en-US" altLang="en-US" sz="2000" dirty="0" err="1" smtClean="0">
                <a:solidFill>
                  <a:srgbClr val="000066"/>
                </a:solidFill>
              </a:rPr>
              <a:t>Yr</a:t>
            </a:r>
            <a:r>
              <a:rPr lang="en-US" altLang="en-US" sz="2000" dirty="0" smtClean="0">
                <a:solidFill>
                  <a:srgbClr val="000066"/>
                </a:solidFill>
              </a:rPr>
              <a:t> 1			$240,000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0066"/>
                </a:solidFill>
              </a:rPr>
              <a:t>Mortgage (</a:t>
            </a:r>
            <a:r>
              <a:rPr lang="en-US" altLang="en-US" sz="2000" u="sng" dirty="0" smtClean="0">
                <a:solidFill>
                  <a:srgbClr val="000066"/>
                </a:solidFill>
              </a:rPr>
              <a:t>Recourse</a:t>
            </a:r>
            <a:r>
              <a:rPr lang="en-US" altLang="en-US" sz="2000" dirty="0" smtClean="0">
                <a:solidFill>
                  <a:srgbClr val="000066"/>
                </a:solidFill>
              </a:rPr>
              <a:t>)	 - </a:t>
            </a:r>
            <a:r>
              <a:rPr lang="en-US" altLang="en-US" sz="2000" dirty="0" err="1" smtClean="0">
                <a:solidFill>
                  <a:srgbClr val="000066"/>
                </a:solidFill>
              </a:rPr>
              <a:t>Yr</a:t>
            </a:r>
            <a:r>
              <a:rPr lang="en-US" altLang="en-US" sz="2000" dirty="0" smtClean="0">
                <a:solidFill>
                  <a:srgbClr val="000066"/>
                </a:solidFill>
              </a:rPr>
              <a:t> 1			$200,000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0066"/>
                </a:solidFill>
              </a:rPr>
              <a:t>Three years later –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0066"/>
                </a:solidFill>
              </a:rPr>
              <a:t>Property sold in Short-Sale – </a:t>
            </a:r>
            <a:r>
              <a:rPr lang="en-US" altLang="en-US" sz="2000" dirty="0" err="1" smtClean="0">
                <a:solidFill>
                  <a:srgbClr val="000066"/>
                </a:solidFill>
              </a:rPr>
              <a:t>Yr</a:t>
            </a:r>
            <a:r>
              <a:rPr lang="en-US" altLang="en-US" sz="2000" dirty="0" smtClean="0">
                <a:solidFill>
                  <a:srgbClr val="000066"/>
                </a:solidFill>
              </a:rPr>
              <a:t> 4			$170,000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/>
              <a:t>Result: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800000"/>
                </a:solidFill>
              </a:rPr>
              <a:t>  Rev </a:t>
            </a:r>
            <a:r>
              <a:rPr lang="en-US" altLang="en-US" sz="2000" dirty="0" err="1" smtClean="0">
                <a:solidFill>
                  <a:srgbClr val="800000"/>
                </a:solidFill>
              </a:rPr>
              <a:t>Rul</a:t>
            </a:r>
            <a:r>
              <a:rPr lang="en-US" altLang="en-US" sz="2000" dirty="0" smtClean="0">
                <a:solidFill>
                  <a:srgbClr val="800000"/>
                </a:solidFill>
              </a:rPr>
              <a:t> 91-31 CODI - Reportable			$  30,000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800000"/>
                </a:solidFill>
              </a:rPr>
              <a:t>  </a:t>
            </a:r>
            <a:r>
              <a:rPr lang="en-US" altLang="en-US" sz="2000" u="sng" dirty="0" smtClean="0">
                <a:solidFill>
                  <a:srgbClr val="800000"/>
                </a:solidFill>
              </a:rPr>
              <a:t>Non-deductible</a:t>
            </a:r>
            <a:r>
              <a:rPr lang="en-US" altLang="en-US" sz="2000" dirty="0" smtClean="0">
                <a:solidFill>
                  <a:srgbClr val="800000"/>
                </a:solidFill>
              </a:rPr>
              <a:t> loss				($ 70,000)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/>
              <a:t>Tax Results Same as foreclosure? (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) timing, (ii) costs</a:t>
            </a:r>
            <a:r>
              <a:rPr lang="en-US" altLang="en-US" sz="2000" dirty="0" smtClean="0">
                <a:sym typeface="Wingdings" panose="05000000000000000000" pitchFamily="2" charset="2"/>
              </a:rPr>
              <a:t>&gt;CODI?</a:t>
            </a:r>
            <a:r>
              <a:rPr lang="en-US" altLang="en-US" sz="2000" dirty="0" smtClean="0"/>
              <a:t>, (iii) value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/>
              <a:t>			  Section 580(e) – Any Impact?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/>
              <a:t>Why Client:  May still want to protect credit (if no default)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F5E45F1-A183-44D1-98A8-CE7362504C30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58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Other Planning/Services 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 Short Sales</a:t>
            </a:r>
            <a:endParaRPr lang="en-US" altLang="en-US" sz="4000" dirty="0" smtClean="0">
              <a:latin typeface="+mn-lt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IRS Tax Liens – must release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How: Request to Oakland Lien Unit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400" dirty="0" smtClean="0"/>
              <a:t>Okay if lien of no value (mortgages &gt; FMV of property)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400" dirty="0" smtClean="0"/>
              <a:t>Complete package, including 2 appraisals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400" dirty="0" smtClean="0"/>
              <a:t>IRS has 30 days to respond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</p:txBody>
      </p:sp>
      <p:sp>
        <p:nvSpPr>
          <p:cNvPr id="53251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5325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532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5342B5C-482C-4931-84A6-4EA5B1B30CB3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04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Basic Rules:  CODI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dirty="0" smtClean="0"/>
              <a:t>Quick Rules to Live By:</a:t>
            </a:r>
          </a:p>
          <a:p>
            <a:pPr marL="975360" lvl="1" indent="-609600"/>
            <a:endParaRPr lang="en-US" altLang="en-US" sz="1800" dirty="0"/>
          </a:p>
          <a:p>
            <a:pPr marL="975360" lvl="1" indent="-609600">
              <a:spcAft>
                <a:spcPts val="400"/>
              </a:spcAft>
            </a:pPr>
            <a:r>
              <a:rPr lang="en-US" altLang="en-US" sz="2200" b="1" dirty="0" smtClean="0"/>
              <a:t>Recourse Loan</a:t>
            </a:r>
            <a:r>
              <a:rPr lang="en-US" altLang="en-US" sz="2200" dirty="0" smtClean="0"/>
              <a:t> write-down = CODI (</a:t>
            </a:r>
            <a:r>
              <a:rPr lang="en-US" altLang="en-US" sz="2200" dirty="0" smtClean="0">
                <a:cs typeface="Arial" charset="0"/>
              </a:rPr>
              <a:t>§61(a)(12)).</a:t>
            </a:r>
          </a:p>
          <a:p>
            <a:pPr marL="975360" lvl="1" indent="-609600">
              <a:spcAft>
                <a:spcPts val="400"/>
              </a:spcAft>
            </a:pPr>
            <a:r>
              <a:rPr lang="en-US" altLang="en-US" sz="2200" b="1" dirty="0" smtClean="0">
                <a:cs typeface="Arial" charset="0"/>
              </a:rPr>
              <a:t>Nonrecourse Loan</a:t>
            </a:r>
            <a:r>
              <a:rPr lang="en-US" altLang="en-US" sz="2200" dirty="0" smtClean="0">
                <a:cs typeface="Arial" charset="0"/>
              </a:rPr>
              <a:t> – Short-Sale, Foreclosures and Deeds in lieu are 100% Sales (No CODI Realized!).</a:t>
            </a:r>
          </a:p>
          <a:p>
            <a:pPr marL="975360" lvl="1" indent="-609600">
              <a:spcAft>
                <a:spcPts val="400"/>
              </a:spcAft>
            </a:pPr>
            <a:endParaRPr lang="en-US" altLang="en-US" sz="2200" dirty="0">
              <a:cs typeface="Arial" charset="0"/>
            </a:endParaRPr>
          </a:p>
          <a:p>
            <a:pPr marL="975360" lvl="1" indent="-609600">
              <a:spcAft>
                <a:spcPts val="400"/>
              </a:spcAft>
            </a:pPr>
            <a:r>
              <a:rPr lang="en-US" altLang="en-US" sz="2200" dirty="0" smtClean="0">
                <a:cs typeface="Arial" charset="0"/>
              </a:rPr>
              <a:t>CODI Exceptions/Exclusions  (QPRI, Insolvency, Bankruptcy, Purchase Money) only apply to CODI.</a:t>
            </a:r>
          </a:p>
          <a:p>
            <a:pPr marL="975360" lvl="1" indent="-609600">
              <a:spcAft>
                <a:spcPts val="400"/>
              </a:spcAft>
            </a:pPr>
            <a:r>
              <a:rPr lang="en-US" altLang="en-US" sz="2200" dirty="0" smtClean="0">
                <a:cs typeface="Arial" charset="0"/>
              </a:rPr>
              <a:t>If No CODI, look at gain exclusions (Sec 131; 1031(?))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sz="2200" dirty="0" smtClean="0"/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642620-0EE4-47C6-816F-D5370AD95323}" type="slidenum">
              <a:rPr lang="en-US" altLang="en-US" sz="1200" smtClean="0">
                <a:latin typeface="Arial Black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87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Basic Rules:  CODI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ts val="80"/>
              </a:spcAft>
            </a:pPr>
            <a:r>
              <a:rPr lang="en-US" altLang="en-US" sz="2800" dirty="0" smtClean="0"/>
              <a:t>CODI = Voluntarily forgiven debt </a:t>
            </a:r>
          </a:p>
          <a:p>
            <a:pPr lvl="1">
              <a:lnSpc>
                <a:spcPct val="90000"/>
              </a:lnSpc>
              <a:spcBef>
                <a:spcPts val="20"/>
              </a:spcBef>
              <a:spcAft>
                <a:spcPct val="30000"/>
              </a:spcAft>
            </a:pPr>
            <a:r>
              <a:rPr lang="en-US" altLang="en-US" dirty="0"/>
              <a:t>O</a:t>
            </a:r>
            <a:r>
              <a:rPr lang="en-US" altLang="en-US" dirty="0" smtClean="0"/>
              <a:t>rdinary income. (</a:t>
            </a:r>
            <a:r>
              <a:rPr lang="en-US" altLang="en-US" u="sng" dirty="0" smtClean="0"/>
              <a:t>Kirby</a:t>
            </a:r>
            <a:r>
              <a:rPr lang="en-US" altLang="en-US" dirty="0" smtClean="0"/>
              <a:t>, 1931 S Ct)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800" u="sng" dirty="0" smtClean="0"/>
              <a:t>4 Great Exceptions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400" dirty="0" smtClean="0">
                <a:sym typeface="Wingdings" panose="05000000000000000000" pitchFamily="2" charset="2"/>
              </a:rPr>
              <a:t></a:t>
            </a:r>
            <a:r>
              <a:rPr lang="en-US" altLang="en-US" dirty="0">
                <a:sym typeface="Wingdings" panose="05000000000000000000" pitchFamily="2" charset="2"/>
              </a:rPr>
              <a:t>D</a:t>
            </a:r>
            <a:r>
              <a:rPr lang="en-US" altLang="en-US" sz="2400" dirty="0" smtClean="0"/>
              <a:t>eduction 108(e)(2)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eg</a:t>
            </a:r>
            <a:r>
              <a:rPr lang="en-US" altLang="en-US" dirty="0" smtClean="0"/>
              <a:t>., </a:t>
            </a:r>
            <a:r>
              <a:rPr lang="en-US" altLang="en-US" sz="2400" u="sng" dirty="0" smtClean="0"/>
              <a:t>interest deduction)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dirty="0" smtClean="0"/>
              <a:t>D</a:t>
            </a:r>
            <a:r>
              <a:rPr lang="en-US" altLang="en-US" sz="2400" dirty="0" smtClean="0"/>
              <a:t>ebt $ unchanged (e.g., </a:t>
            </a:r>
            <a:r>
              <a:rPr lang="en-US" altLang="en-US" sz="2400" u="sng" dirty="0" smtClean="0"/>
              <a:t>collateral released</a:t>
            </a:r>
            <a:r>
              <a:rPr lang="en-US" altLang="en-US" sz="2400" dirty="0" smtClean="0"/>
              <a:t>, </a:t>
            </a:r>
            <a:r>
              <a:rPr lang="en-US" altLang="en-US" sz="2400" u="sng" dirty="0" smtClean="0"/>
              <a:t>contingent debt</a:t>
            </a:r>
            <a:r>
              <a:rPr lang="en-US" altLang="en-US" sz="2400" dirty="0" smtClean="0"/>
              <a:t>(e.g., guarantor released).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b="1" u="sng" dirty="0" smtClean="0"/>
              <a:t>C</a:t>
            </a:r>
            <a:r>
              <a:rPr lang="en-US" altLang="en-US" sz="2400" b="1" u="sng" dirty="0" smtClean="0"/>
              <a:t>ontested debt</a:t>
            </a:r>
            <a:r>
              <a:rPr lang="en-US" altLang="en-US" sz="2400" dirty="0" smtClean="0"/>
              <a:t>. (</a:t>
            </a:r>
            <a:r>
              <a:rPr lang="en-US" altLang="en-US" sz="2400" u="sng" dirty="0" err="1" smtClean="0"/>
              <a:t>Sobel</a:t>
            </a:r>
            <a:r>
              <a:rPr lang="en-US" altLang="en-US" sz="2400" dirty="0" smtClean="0"/>
              <a:t>, BTA (1939))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u="sng" dirty="0"/>
              <a:t>P</a:t>
            </a:r>
            <a:r>
              <a:rPr lang="en-US" altLang="en-US" sz="2400" u="sng" dirty="0" smtClean="0"/>
              <a:t>rice adjustment</a:t>
            </a:r>
            <a:r>
              <a:rPr lang="en-US" altLang="en-US" dirty="0"/>
              <a:t> </a:t>
            </a:r>
            <a:r>
              <a:rPr lang="en-US" altLang="en-US" dirty="0" smtClean="0"/>
              <a:t>(</a:t>
            </a:r>
            <a:r>
              <a:rPr lang="en-US" altLang="en-US" sz="2400" dirty="0" smtClean="0"/>
              <a:t>seller carryback reduced (108(e)(5)) </a:t>
            </a:r>
          </a:p>
        </p:txBody>
      </p:sp>
      <p:sp>
        <p:nvSpPr>
          <p:cNvPr id="20483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2048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74567EC-662D-4C9E-B6E3-6E4E1A590193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45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Contested:  </a:t>
            </a:r>
            <a:r>
              <a:rPr lang="en-US" altLang="en-US" sz="4400" i="1" u="sng" dirty="0" smtClean="0">
                <a:latin typeface="+mn-lt"/>
              </a:rPr>
              <a:t>McCormick</a:t>
            </a:r>
            <a:r>
              <a:rPr lang="en-US" altLang="en-US" sz="4400" dirty="0" smtClean="0">
                <a:latin typeface="+mn-lt"/>
              </a:rPr>
              <a:t>, 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TCM 2009-239 (2009)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Creditor #1 (Citi) claimed $8,042.10 due. 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smtClean="0"/>
              <a:t>Settled for $7,500 – Petitioner contested $492.44.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Creditor #2 (Chase) claimed $2,875.00 due. 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smtClean="0"/>
              <a:t>Settled for $1,000 – Petitioner contested 100%.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u="sng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u="sng" dirty="0" smtClean="0"/>
              <a:t>Both</a:t>
            </a:r>
            <a:r>
              <a:rPr lang="en-US" altLang="en-US" sz="2400" dirty="0" smtClean="0"/>
              <a:t> creditors sent 1099-Cs; taxpayer reported $0.00 CODI;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IRS:  CODI = 1099-Cs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Tax Court:  </a:t>
            </a:r>
            <a:r>
              <a:rPr lang="en-US" altLang="en-US" sz="2400" b="1" dirty="0" smtClean="0"/>
              <a:t>$49.66 CODI</a:t>
            </a:r>
            <a:r>
              <a:rPr lang="en-US" altLang="en-US" sz="2400" dirty="0" smtClean="0"/>
              <a:t>. (Only $49.66 not contested and not paid).  </a:t>
            </a:r>
            <a:endParaRPr lang="en-US" altLang="en-US" sz="2000" b="1" dirty="0" smtClean="0"/>
          </a:p>
        </p:txBody>
      </p:sp>
      <p:sp>
        <p:nvSpPr>
          <p:cNvPr id="21507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215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1E67EE2-E2F4-44D7-B329-5E42FFEB6739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33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Contested Debt:  </a:t>
            </a:r>
            <a:r>
              <a:rPr lang="en-US" altLang="en-US" sz="4400" i="1" u="sng" dirty="0" smtClean="0">
                <a:latin typeface="+mn-lt"/>
              </a:rPr>
              <a:t>Melvin</a:t>
            </a:r>
            <a:r>
              <a:rPr lang="en-US" altLang="en-US" sz="4400" dirty="0" smtClean="0">
                <a:latin typeface="+mn-lt"/>
              </a:rPr>
              <a:t>, 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TCM 2009-199 (2009)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400" dirty="0" smtClean="0"/>
              <a:t>Creditor Chase claimed $13,084 due.  </a:t>
            </a:r>
            <a:endParaRPr lang="en-US" altLang="en-US" sz="2400" dirty="0"/>
          </a:p>
          <a:p>
            <a:pPr lvl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200" dirty="0" smtClean="0"/>
              <a:t>Settled $4,579 (Hired </a:t>
            </a:r>
            <a:r>
              <a:rPr lang="en-US" altLang="en-US" sz="2200" dirty="0" err="1" smtClean="0"/>
              <a:t>Arbitronix</a:t>
            </a:r>
            <a:r>
              <a:rPr lang="en-US" altLang="en-US" sz="2200" dirty="0" smtClean="0"/>
              <a:t> (25% fee paid on savings</a:t>
            </a:r>
            <a:r>
              <a:rPr lang="en-US" altLang="en-US" sz="1900" dirty="0" smtClean="0"/>
              <a:t>.)</a:t>
            </a:r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endParaRPr lang="en-US" altLang="en-US" sz="2100" dirty="0" smtClean="0"/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400" dirty="0" smtClean="0"/>
              <a:t>Chase’s 1099-C ($8,768-$263 higher); T reported $0 CODI; </a:t>
            </a:r>
          </a:p>
          <a:p>
            <a:pPr lvl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200" dirty="0" smtClean="0"/>
              <a:t>IRS says CODI = 1099-C. </a:t>
            </a:r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endParaRPr lang="en-US" altLang="en-US" sz="2100" dirty="0" smtClean="0"/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400" dirty="0" smtClean="0"/>
              <a:t>Tax Court:  </a:t>
            </a:r>
            <a:r>
              <a:rPr lang="en-US" altLang="en-US" sz="2400" b="1" dirty="0" smtClean="0"/>
              <a:t>All $8,500+/-</a:t>
            </a:r>
            <a:r>
              <a:rPr lang="en-US" altLang="en-US" sz="2400" dirty="0" smtClean="0"/>
              <a:t> = CODI.   </a:t>
            </a:r>
          </a:p>
          <a:p>
            <a:pPr lvl="1">
              <a:lnSpc>
                <a:spcPct val="80000"/>
              </a:lnSpc>
              <a:spcAft>
                <a:spcPct val="10000"/>
              </a:spcAft>
            </a:pPr>
            <a:r>
              <a:rPr lang="en-US" altLang="en-US" sz="1700" dirty="0" smtClean="0"/>
              <a:t>No evidence contested debt. </a:t>
            </a:r>
          </a:p>
          <a:p>
            <a:pPr lvl="1">
              <a:lnSpc>
                <a:spcPct val="80000"/>
              </a:lnSpc>
              <a:spcAft>
                <a:spcPct val="10000"/>
              </a:spcAft>
            </a:pPr>
            <a:r>
              <a:rPr lang="en-US" altLang="en-US" sz="1900" dirty="0" smtClean="0"/>
              <a:t>$2,126.00 commission not deductible.</a:t>
            </a:r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endParaRPr lang="en-US" altLang="en-US" sz="2100" b="1" dirty="0" smtClean="0"/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100" b="1" dirty="0" smtClean="0"/>
              <a:t>Different result if Melvin wrote 1</a:t>
            </a:r>
            <a:r>
              <a:rPr lang="en-US" altLang="en-US" sz="2100" b="1" baseline="30000" dirty="0" smtClean="0"/>
              <a:t>st</a:t>
            </a:r>
            <a:r>
              <a:rPr lang="en-US" altLang="en-US" sz="2100" b="1" dirty="0" smtClean="0"/>
              <a:t>:  “I don’t owe you?”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dirty="0" smtClean="0"/>
          </a:p>
        </p:txBody>
      </p:sp>
      <p:sp>
        <p:nvSpPr>
          <p:cNvPr id="22531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225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2253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FE94390-3747-4CCF-909C-B415EF1B5885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/>
              <a:t> </a:t>
            </a:r>
            <a:r>
              <a:rPr lang="en-US" altLang="en-US" sz="4400" dirty="0" smtClean="0">
                <a:latin typeface="+mn-lt"/>
              </a:rPr>
              <a:t>Basic Rules:  CODI Exclusions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en-US" altLang="en-US" sz="2400" u="sng" dirty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 u="sng" dirty="0" smtClean="0"/>
              <a:t>GIFTS:   Forgiveness = Gift</a:t>
            </a:r>
            <a:r>
              <a:rPr lang="en-US" altLang="en-US" sz="2400" dirty="0" smtClean="0"/>
              <a:t>.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1800" i="1" u="sng" dirty="0" smtClean="0"/>
              <a:t>Felt</a:t>
            </a:r>
            <a:r>
              <a:rPr lang="en-US" altLang="en-US" sz="1800" dirty="0" smtClean="0"/>
              <a:t>, TC Memo 10/28/2009. </a:t>
            </a:r>
          </a:p>
          <a:p>
            <a:pPr marL="393192" lvl="1" indent="0" eaLnBrk="1" hangingPunct="1">
              <a:lnSpc>
                <a:spcPct val="80000"/>
              </a:lnSpc>
              <a:spcAft>
                <a:spcPct val="20000"/>
              </a:spcAft>
              <a:buNone/>
            </a:pPr>
            <a:r>
              <a:rPr lang="en-US" altLang="en-US" sz="1800" dirty="0" smtClean="0"/>
              <a:t>Mom wired $45K - $107K annually to Son’s S&amp;L Business.   Son’s “dirty” S&amp;L failed.   Felt (son) testified he was going broke and mom intended a gift. </a:t>
            </a:r>
          </a:p>
          <a:p>
            <a:pPr marL="393192" lvl="1" indent="0" eaLnBrk="1" hangingPunct="1">
              <a:lnSpc>
                <a:spcPct val="80000"/>
              </a:lnSpc>
              <a:spcAft>
                <a:spcPct val="20000"/>
              </a:spcAft>
              <a:buNone/>
            </a:pPr>
            <a:endParaRPr lang="en-US" altLang="en-US" sz="1800" dirty="0" smtClean="0"/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1800" dirty="0" smtClean="0"/>
              <a:t>Court:  No gift. Felt gave some $ back to Mom.  Felt did not prove case.</a:t>
            </a:r>
            <a:endParaRPr lang="en-US" altLang="en-US" sz="1600" dirty="0" smtClean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US" altLang="en-US" sz="1800" u="sng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u="sng" dirty="0" smtClean="0"/>
              <a:t>Debt/Equity Swaps (Superseded)</a:t>
            </a:r>
            <a:endParaRPr lang="en-US" altLang="en-US" sz="24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900" dirty="0" smtClean="0"/>
              <a:t>Old law – no CODI – debt for shares/partnership interest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900" dirty="0" smtClean="0"/>
              <a:t>Current – CODI = Debt relief if &gt; FMV received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 smtClean="0"/>
              <a:t>OBRA 1993 (Corporate Stock); ACCA 2004 (Partnerships)</a:t>
            </a:r>
          </a:p>
        </p:txBody>
      </p:sp>
      <p:sp>
        <p:nvSpPr>
          <p:cNvPr id="24579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245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2458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03C4898-06DA-4701-8A26-2EC37CCA632B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u="sng" dirty="0" smtClean="0">
                <a:latin typeface="+mn-lt"/>
              </a:rPr>
              <a:t>What’s Still Available</a:t>
            </a:r>
            <a:r>
              <a:rPr lang="en-US" altLang="en-US" sz="4400" dirty="0" smtClean="0">
                <a:latin typeface="+mn-lt"/>
              </a:rPr>
              <a:t>: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 CODI Exceptions/Exemptions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40577"/>
            <a:ext cx="8229600" cy="438912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Statutory basis to Exempt/Except CODI:</a:t>
            </a:r>
          </a:p>
          <a:p>
            <a:pPr lvl="1" eaLnBrk="1" hangingPunct="1"/>
            <a:r>
              <a:rPr lang="en-US" altLang="en-US" dirty="0" smtClean="0"/>
              <a:t>Qualified Principal Residence Debt</a:t>
            </a:r>
          </a:p>
          <a:p>
            <a:pPr lvl="1" eaLnBrk="1" hangingPunct="1"/>
            <a:r>
              <a:rPr lang="en-US" altLang="en-US" dirty="0" smtClean="0"/>
              <a:t>Bankruptcy</a:t>
            </a:r>
          </a:p>
          <a:p>
            <a:pPr lvl="1" eaLnBrk="1" hangingPunct="1"/>
            <a:r>
              <a:rPr lang="en-US" altLang="en-US" dirty="0" smtClean="0"/>
              <a:t>Insolvency</a:t>
            </a:r>
          </a:p>
          <a:p>
            <a:pPr lvl="1" eaLnBrk="1" hangingPunct="1"/>
            <a:r>
              <a:rPr lang="en-US" altLang="en-US" dirty="0" smtClean="0"/>
              <a:t>Qualified Farm Indebtedness</a:t>
            </a:r>
          </a:p>
          <a:p>
            <a:pPr lvl="1" eaLnBrk="1" hangingPunct="1"/>
            <a:r>
              <a:rPr lang="en-US" altLang="en-US" dirty="0" smtClean="0"/>
              <a:t>Cancellation of Qualified Real Property Business Indebtedness </a:t>
            </a:r>
          </a:p>
        </p:txBody>
      </p:sp>
      <p:sp>
        <p:nvSpPr>
          <p:cNvPr id="37891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378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3789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0140DEE-8C3C-4E37-B7E7-F6D5F2DB7EA7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5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+mn-lt"/>
              </a:rPr>
              <a:t>Program 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2014-Year Calif. Real Estate Recap; </a:t>
            </a:r>
            <a:endParaRPr lang="en-US" dirty="0"/>
          </a:p>
          <a:p>
            <a:r>
              <a:rPr lang="en-US" dirty="0" smtClean="0"/>
              <a:t>Why Advise;</a:t>
            </a:r>
          </a:p>
          <a:p>
            <a:r>
              <a:rPr lang="en-US" dirty="0" smtClean="0"/>
              <a:t>Basic Rules;</a:t>
            </a:r>
            <a:endParaRPr lang="en-US" dirty="0"/>
          </a:p>
          <a:p>
            <a:r>
              <a:rPr lang="en-US" dirty="0"/>
              <a:t>L</a:t>
            </a:r>
            <a:r>
              <a:rPr lang="en-US" dirty="0" smtClean="0"/>
              <a:t>oan Notifications</a:t>
            </a:r>
            <a:r>
              <a:rPr lang="en-US" dirty="0"/>
              <a:t>;</a:t>
            </a:r>
          </a:p>
          <a:p>
            <a:r>
              <a:rPr lang="en-US" dirty="0"/>
              <a:t>S</a:t>
            </a:r>
            <a:r>
              <a:rPr lang="en-US" dirty="0" smtClean="0"/>
              <a:t>elected </a:t>
            </a:r>
            <a:r>
              <a:rPr lang="en-US" dirty="0"/>
              <a:t>California </a:t>
            </a:r>
            <a:r>
              <a:rPr lang="en-US" dirty="0" smtClean="0"/>
              <a:t>Foreclosure </a:t>
            </a:r>
            <a:r>
              <a:rPr lang="en-US" dirty="0"/>
              <a:t>R</a:t>
            </a:r>
            <a:r>
              <a:rPr lang="en-US" dirty="0" smtClean="0"/>
              <a:t>ules;</a:t>
            </a:r>
            <a:endParaRPr lang="en-US" dirty="0"/>
          </a:p>
          <a:p>
            <a:r>
              <a:rPr lang="en-US" dirty="0" smtClean="0"/>
              <a:t>Home </a:t>
            </a:r>
            <a:r>
              <a:rPr lang="en-US" dirty="0"/>
              <a:t>F</a:t>
            </a:r>
            <a:r>
              <a:rPr lang="en-US" dirty="0" smtClean="0"/>
              <a:t>oreclosure Relief;</a:t>
            </a:r>
            <a:endParaRPr lang="en-US" dirty="0"/>
          </a:p>
          <a:p>
            <a:r>
              <a:rPr lang="en-US" dirty="0" smtClean="0"/>
              <a:t>Practitioner Opinions/Comfort </a:t>
            </a:r>
            <a:r>
              <a:rPr lang="en-US" dirty="0"/>
              <a:t>L</a:t>
            </a:r>
            <a:r>
              <a:rPr lang="en-US" dirty="0" smtClean="0"/>
              <a:t>etters</a:t>
            </a:r>
            <a:r>
              <a:rPr lang="en-US" dirty="0"/>
              <a:t>;</a:t>
            </a:r>
          </a:p>
          <a:p>
            <a:r>
              <a:rPr lang="en-US" dirty="0" smtClean="0"/>
              <a:t>Lender vs Practitioner –Disclosure Limits; </a:t>
            </a:r>
            <a:r>
              <a:rPr lang="en-US" dirty="0"/>
              <a:t>and</a:t>
            </a:r>
          </a:p>
          <a:p>
            <a:r>
              <a:rPr lang="en-US" dirty="0" smtClean="0"/>
              <a:t>Selected </a:t>
            </a:r>
            <a:r>
              <a:rPr lang="en-US" dirty="0"/>
              <a:t>T</a:t>
            </a:r>
            <a:r>
              <a:rPr lang="en-US" dirty="0" smtClean="0"/>
              <a:t>ax </a:t>
            </a:r>
            <a:r>
              <a:rPr lang="en-US" dirty="0"/>
              <a:t>D</a:t>
            </a:r>
            <a:r>
              <a:rPr lang="en-US" dirty="0" smtClean="0"/>
              <a:t>evelopments.</a:t>
            </a:r>
            <a:endParaRPr lang="en-US" sz="1800" dirty="0"/>
          </a:p>
          <a:p>
            <a:pPr lvl="1" algn="just"/>
            <a:endParaRPr lang="en-US" sz="18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2200" b="1" dirty="0"/>
          </a:p>
          <a:p>
            <a:pPr marL="0" indent="0">
              <a:buFont typeface="Wingdings" pitchFamily="2" charset="2"/>
              <a:buNone/>
              <a:defRPr/>
            </a:pPr>
            <a:endParaRPr lang="en-US" sz="2200" b="1" dirty="0"/>
          </a:p>
          <a:p>
            <a:pPr marL="0" indent="0">
              <a:buFont typeface="Wingdings" pitchFamily="2" charset="2"/>
              <a:buNone/>
              <a:defRPr/>
            </a:pPr>
            <a:endParaRPr lang="en-US" sz="22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153400" cy="1143000"/>
          </a:xfrm>
        </p:spPr>
        <p:txBody>
          <a:bodyPr>
            <a:no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4400" dirty="0" smtClean="0">
                <a:latin typeface="+mn-lt"/>
              </a:rPr>
              <a:t>CODI – Exclusion 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err="1" smtClean="0">
                <a:latin typeface="+mn-lt"/>
              </a:rPr>
              <a:t>Qual</a:t>
            </a:r>
            <a:r>
              <a:rPr lang="en-US" altLang="en-US" sz="4400" dirty="0" smtClean="0">
                <a:latin typeface="+mn-lt"/>
              </a:rPr>
              <a:t> Principal Residence Debt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3886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4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400" dirty="0" smtClean="0"/>
              <a:t>Example:  Short-sale; trustee sale (recourse loan)</a:t>
            </a:r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400" dirty="0" smtClean="0"/>
              <a:t>Available to 12/31/2013; EXPIRED unless extended</a:t>
            </a:r>
          </a:p>
          <a:p>
            <a:pPr lvl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200" dirty="0" smtClean="0"/>
              <a:t>Extender bill proposed 9/18/2014</a:t>
            </a:r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400" dirty="0" smtClean="0"/>
              <a:t>Requirements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100" dirty="0" smtClean="0"/>
              <a:t>Qualified principal residence debt (acquire/improve)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100" dirty="0" smtClean="0"/>
              <a:t>$2 million QPR debt cap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100" dirty="0" smtClean="0"/>
              <a:t>Principal residence = Section 121 (w/o 2 year own/use)</a:t>
            </a:r>
          </a:p>
          <a:p>
            <a:pPr lvl="1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100" dirty="0" smtClean="0"/>
              <a:t>Exclusion </a:t>
            </a:r>
            <a:r>
              <a:rPr lang="en-US" altLang="en-US" sz="2100" u="sng" dirty="0" smtClean="0"/>
              <a:t>after</a:t>
            </a:r>
            <a:r>
              <a:rPr lang="en-US" altLang="en-US" sz="2100" dirty="0" smtClean="0"/>
              <a:t> other debt forgiven.  Other debt = CODI</a:t>
            </a:r>
          </a:p>
          <a:p>
            <a:pPr lvl="2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1800" dirty="0" smtClean="0"/>
              <a:t>Example:  additional cash out on </a:t>
            </a:r>
            <a:r>
              <a:rPr lang="en-US" altLang="en-US" sz="1800" dirty="0" err="1" smtClean="0"/>
              <a:t>refi</a:t>
            </a:r>
            <a:r>
              <a:rPr lang="en-US" altLang="en-US" sz="1800" dirty="0" smtClean="0"/>
              <a:t> is not qualified.  </a:t>
            </a:r>
          </a:p>
          <a:p>
            <a:pPr lvl="2" eaLnBrk="1" hangingPunct="1">
              <a:lnSpc>
                <a:spcPct val="80000"/>
              </a:lnSpc>
              <a:spcAft>
                <a:spcPct val="10000"/>
              </a:spcAft>
            </a:pPr>
            <a:endParaRPr lang="en-US" altLang="en-US" sz="1800" dirty="0" smtClean="0"/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400" dirty="0" smtClean="0"/>
              <a:t>Exclusion:  relief from CODI, NOT gain (FMV &gt; basis)</a:t>
            </a:r>
          </a:p>
        </p:txBody>
      </p:sp>
      <p:sp>
        <p:nvSpPr>
          <p:cNvPr id="38915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389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3891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A9F95B4-68B8-4C02-B22F-86F34DD77F23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87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1219200"/>
          </a:xfrm>
        </p:spPr>
        <p:txBody>
          <a:bodyPr>
            <a:noAutofit/>
          </a:bodyPr>
          <a:lstStyle/>
          <a:p>
            <a:pPr algn="ctr" eaLnBrk="1" hangingPunct="1">
              <a:spcBef>
                <a:spcPct val="40000"/>
              </a:spcBef>
            </a:pPr>
            <a:r>
              <a:rPr lang="en-US" altLang="en-US" sz="4400" dirty="0" smtClean="0">
                <a:latin typeface="+mn-lt"/>
              </a:rPr>
              <a:t>CODI – Exclusion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err="1" smtClean="0">
                <a:latin typeface="+mn-lt"/>
              </a:rPr>
              <a:t>Qual</a:t>
            </a:r>
            <a:r>
              <a:rPr lang="en-US" altLang="en-US" sz="4400" dirty="0" smtClean="0">
                <a:latin typeface="+mn-lt"/>
              </a:rPr>
              <a:t> Principal Residence Debt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Not </a:t>
            </a:r>
            <a:r>
              <a:rPr lang="en-US" altLang="en-US" sz="2800" dirty="0" smtClean="0"/>
              <a:t>Qualifying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 CODI after 12/31/2013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 2</a:t>
            </a:r>
            <a:r>
              <a:rPr lang="en-US" altLang="en-US" sz="2400" baseline="30000" dirty="0" smtClean="0"/>
              <a:t>nd</a:t>
            </a:r>
            <a:r>
              <a:rPr lang="en-US" altLang="en-US" sz="2400" dirty="0" smtClean="0"/>
              <a:t> Home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If two homes, may use day count.  (</a:t>
            </a:r>
            <a:r>
              <a:rPr lang="es-ES" altLang="en-US" sz="2000" i="1" dirty="0" err="1" smtClean="0"/>
              <a:t>Guinan</a:t>
            </a:r>
            <a:r>
              <a:rPr lang="es-ES" altLang="en-US" sz="2000" dirty="0" smtClean="0"/>
              <a:t>, 2003-1 USTC para. 50475) </a:t>
            </a:r>
            <a:endParaRPr lang="es-E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/>
              <a:t>What</a:t>
            </a:r>
            <a:r>
              <a:rPr lang="en-US" altLang="en-US" i="1" dirty="0" smtClean="0"/>
              <a:t> </a:t>
            </a:r>
            <a:r>
              <a:rPr lang="en-US" altLang="en-US" sz="2800" i="1" dirty="0" smtClean="0"/>
              <a:t>if</a:t>
            </a:r>
            <a:r>
              <a:rPr lang="en-US" altLang="en-US" i="1" dirty="0" smtClean="0"/>
              <a:t> </a:t>
            </a:r>
            <a:r>
              <a:rPr lang="en-US" altLang="en-US" sz="2800" i="1" dirty="0" smtClean="0"/>
              <a:t>home</a:t>
            </a:r>
            <a:r>
              <a:rPr lang="en-US" altLang="en-US" i="1" dirty="0" smtClean="0"/>
              <a:t> </a:t>
            </a:r>
            <a:r>
              <a:rPr lang="en-US" altLang="en-US" sz="2800" i="1" dirty="0" smtClean="0"/>
              <a:t>is</a:t>
            </a:r>
            <a:r>
              <a:rPr lang="en-US" altLang="en-US" i="1" dirty="0" smtClean="0"/>
              <a:t> </a:t>
            </a:r>
            <a:r>
              <a:rPr lang="en-US" altLang="en-US" sz="2800" i="1" dirty="0" smtClean="0"/>
              <a:t>temporarily</a:t>
            </a:r>
            <a:r>
              <a:rPr lang="en-US" altLang="en-US" i="1" dirty="0" smtClean="0"/>
              <a:t> </a:t>
            </a:r>
            <a:r>
              <a:rPr lang="en-US" altLang="en-US" sz="2800" i="1" dirty="0" smtClean="0"/>
              <a:t>rented</a:t>
            </a:r>
            <a:r>
              <a:rPr lang="en-US" altLang="en-US" i="1" dirty="0" smtClean="0"/>
              <a:t> </a:t>
            </a:r>
            <a:r>
              <a:rPr lang="en-US" altLang="en-US" sz="2800" i="1" dirty="0" smtClean="0"/>
              <a:t>out?</a:t>
            </a:r>
            <a:endParaRPr lang="en-US" altLang="en-US" i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 Maybe okay:  no intent to convert (</a:t>
            </a:r>
            <a:r>
              <a:rPr lang="en-US" altLang="en-US" dirty="0" err="1" smtClean="0"/>
              <a:t>Bolaris</a:t>
            </a:r>
            <a:r>
              <a:rPr lang="en-US" altLang="en-US" dirty="0" smtClean="0"/>
              <a:t> v. </a:t>
            </a:r>
            <a:r>
              <a:rPr lang="en-US" altLang="en-US" dirty="0" err="1" smtClean="0"/>
              <a:t>Com’r</a:t>
            </a:r>
            <a:r>
              <a:rPr lang="en-US" altLang="en-US" dirty="0" smtClean="0"/>
              <a:t> (9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Cir 1985)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776 F. 2d 1428.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 Not okay: permanently converted, no QPRI	</a:t>
            </a:r>
          </a:p>
        </p:txBody>
      </p:sp>
      <p:sp>
        <p:nvSpPr>
          <p:cNvPr id="40963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409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409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EC3C3B4-91C0-4750-9F0B-44723C129526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92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CODI – Exclusion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Bankruptcy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600" u="sng" dirty="0" smtClean="0"/>
              <a:t>Why Consider?</a:t>
            </a:r>
          </a:p>
          <a:p>
            <a:pPr lvl="1">
              <a:lnSpc>
                <a:spcPct val="90000"/>
              </a:lnSpc>
              <a:spcAft>
                <a:spcPct val="30000"/>
              </a:spcAft>
            </a:pPr>
            <a:r>
              <a:rPr lang="en-US" altLang="en-US" dirty="0" smtClean="0"/>
              <a:t>Solvent; no better option available; lender uncooperative</a:t>
            </a:r>
            <a:endParaRPr lang="en-US" altLang="en-US" sz="2400" dirty="0"/>
          </a:p>
          <a:p>
            <a:pPr lvl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u="sng" dirty="0" smtClean="0"/>
              <a:t>No CODI will Result</a:t>
            </a:r>
            <a:r>
              <a:rPr lang="en-US" altLang="en-US" sz="2400" dirty="0" smtClean="0"/>
              <a:t>: If Debt discharged in bankruptcy (e.g., Chapter 7, 11, 13)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600" u="sng" dirty="0" smtClean="0"/>
              <a:t>Works!?</a:t>
            </a:r>
            <a:r>
              <a:rPr lang="en-US" altLang="en-US" sz="2600" dirty="0" smtClean="0"/>
              <a:t>  </a:t>
            </a:r>
          </a:p>
          <a:p>
            <a:pPr lvl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dirty="0" smtClean="0"/>
              <a:t>Usually:  </a:t>
            </a:r>
            <a:r>
              <a:rPr lang="en-US" altLang="en-US" dirty="0"/>
              <a:t>I</a:t>
            </a:r>
            <a:r>
              <a:rPr lang="en-US" altLang="en-US" sz="2400" dirty="0" smtClean="0"/>
              <a:t>f debtor </a:t>
            </a:r>
            <a:r>
              <a:rPr lang="en-US" altLang="en-US" dirty="0" smtClean="0"/>
              <a:t>gets</a:t>
            </a:r>
            <a:r>
              <a:rPr lang="en-US" altLang="en-US" sz="2400" dirty="0" smtClean="0"/>
              <a:t> discharge.  </a:t>
            </a:r>
          </a:p>
          <a:p>
            <a:pPr lvl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dirty="0" smtClean="0"/>
              <a:t>If Trustee </a:t>
            </a:r>
            <a:r>
              <a:rPr lang="en-US" altLang="en-US" sz="2400" u="sng" dirty="0" smtClean="0"/>
              <a:t>abandons/releases</a:t>
            </a:r>
            <a:r>
              <a:rPr lang="en-US" altLang="en-US" sz="2400" dirty="0" smtClean="0"/>
              <a:t> asset – CODI avoided; but </a:t>
            </a:r>
            <a:r>
              <a:rPr lang="en-US" altLang="en-US" sz="2400" u="sng" dirty="0" smtClean="0"/>
              <a:t>not gain/loss on foreclosure sale</a:t>
            </a:r>
            <a:r>
              <a:rPr lang="en-US" altLang="en-US" dirty="0" smtClean="0"/>
              <a:t> </a:t>
            </a:r>
            <a:endParaRPr lang="en-US" altLang="en-US" sz="2400" dirty="0" smtClean="0"/>
          </a:p>
        </p:txBody>
      </p:sp>
      <p:sp>
        <p:nvSpPr>
          <p:cNvPr id="41987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419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4199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DA5B898-45EC-4CFC-AD5F-CC5DB3269938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8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CODI Exclusion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Bankruptcy Rules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Special Rules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u="sng" dirty="0" smtClean="0"/>
              <a:t>Split Tax Year</a:t>
            </a:r>
            <a:r>
              <a:rPr lang="en-US" altLang="en-US" sz="2400" dirty="0" smtClean="0"/>
              <a:t>.  May split tax year into two years.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u="sng" dirty="0" smtClean="0"/>
              <a:t>Return</a:t>
            </a:r>
            <a:r>
              <a:rPr lang="en-US" altLang="en-US" sz="2400" dirty="0" smtClean="0"/>
              <a:t>.  Bankruptcy trustee (</a:t>
            </a:r>
            <a:r>
              <a:rPr lang="en-US" altLang="en-US" sz="2400" dirty="0" err="1" smtClean="0"/>
              <a:t>Ch</a:t>
            </a:r>
            <a:r>
              <a:rPr lang="en-US" altLang="en-US" sz="2400" dirty="0" smtClean="0"/>
              <a:t> 7 or </a:t>
            </a:r>
            <a:r>
              <a:rPr lang="en-US" altLang="en-US" sz="2400" dirty="0" err="1" smtClean="0"/>
              <a:t>Ch</a:t>
            </a:r>
            <a:r>
              <a:rPr lang="en-US" altLang="en-US" sz="2400" dirty="0" smtClean="0"/>
              <a:t> 11) files for bankruptcy estate. (IRS Pub. 908)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u="sng" dirty="0" smtClean="0"/>
              <a:t>Attributes</a:t>
            </a:r>
            <a:r>
              <a:rPr lang="en-US" altLang="en-US" sz="2400" dirty="0" smtClean="0"/>
              <a:t>.  Bankruptcy estate succeeds to tax attributes: (NOL, charitable contribution carryovers, basis, accounting methods, unused PALs, suspended losses.)  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dirty="0" smtClean="0"/>
              <a:t>Warning:  Attributes carved down</a:t>
            </a:r>
          </a:p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2600" dirty="0" smtClean="0"/>
              <a:t>Taxpayer will want tax advise</a:t>
            </a:r>
          </a:p>
        </p:txBody>
      </p:sp>
      <p:sp>
        <p:nvSpPr>
          <p:cNvPr id="43011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430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430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C7465B4-352D-4E25-AF9C-B705107096DA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1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CODI – Exclusion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Insolvency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u="sng" dirty="0" smtClean="0"/>
              <a:t>Exclusion Limited</a:t>
            </a:r>
            <a:r>
              <a:rPr lang="en-US" altLang="en-US" dirty="0" smtClean="0"/>
              <a:t>  $ Limit to extent of insolvency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None/>
            </a:pPr>
            <a:r>
              <a:rPr lang="en-US" altLang="en-US" dirty="0" smtClean="0"/>
              <a:t>	Insolvency = liabilities &gt; assets.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u="sng" dirty="0" smtClean="0"/>
              <a:t>Bankruptcy “Exempt Assets”.</a:t>
            </a:r>
            <a:r>
              <a:rPr lang="en-US" altLang="en-US" sz="2400" dirty="0" smtClean="0"/>
              <a:t>  </a:t>
            </a:r>
            <a:r>
              <a:rPr lang="en-US" altLang="en-US" sz="2400" b="1" dirty="0" smtClean="0"/>
              <a:t>Countable</a:t>
            </a:r>
            <a:r>
              <a:rPr lang="en-US" altLang="en-US" sz="2400" dirty="0" smtClean="0"/>
              <a:t> as assets (IRA, pension, house, wedding ring). 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u="sng" dirty="0" smtClean="0"/>
              <a:t>Contingent liabilities</a:t>
            </a:r>
            <a:r>
              <a:rPr lang="en-US" altLang="en-US" sz="2400" dirty="0" smtClean="0"/>
              <a:t> count only if taxpayer </a:t>
            </a:r>
            <a:r>
              <a:rPr lang="en-US" altLang="en-US" sz="2400" i="1" dirty="0" smtClean="0"/>
              <a:t>likely</a:t>
            </a:r>
            <a:r>
              <a:rPr lang="en-US" altLang="en-US" sz="2400" dirty="0" smtClean="0"/>
              <a:t> to have to pay (estimate).  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u="sng" dirty="0" smtClean="0"/>
              <a:t>Burden of Proof</a:t>
            </a:r>
            <a:r>
              <a:rPr lang="en-US" altLang="en-US" sz="2400" dirty="0" smtClean="0"/>
              <a:t>.  Taxpayer must prove insolvent!</a:t>
            </a:r>
          </a:p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2600" dirty="0" smtClean="0"/>
              <a:t>Why Help:</a:t>
            </a:r>
          </a:p>
          <a:p>
            <a:pPr lvl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400" dirty="0" smtClean="0"/>
              <a:t>Formally Review and Opine if Qualify</a:t>
            </a:r>
          </a:p>
        </p:txBody>
      </p:sp>
      <p:sp>
        <p:nvSpPr>
          <p:cNvPr id="44035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440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440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6D378BC-F2E7-42DC-94CC-C6FDE59A49AF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1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112471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u="sng" dirty="0" smtClean="0">
                <a:latin typeface="+mn-lt"/>
              </a:rPr>
              <a:t>Strategies (Home)</a:t>
            </a:r>
            <a:r>
              <a:rPr lang="en-US" altLang="en-US" sz="4400" dirty="0" smtClean="0">
                <a:latin typeface="+mn-lt"/>
              </a:rPr>
              <a:t>:  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Nonrecourse debt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400" dirty="0" smtClean="0"/>
              <a:t>Walk Out (Foreclosure, Deed in Lieu) – 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200" dirty="0" smtClean="0"/>
              <a:t>Section 121 ($250,000/$500,000 Exclusion)?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400" u="sng" dirty="0" smtClean="0"/>
              <a:t>Fulton Gold</a:t>
            </a:r>
            <a:r>
              <a:rPr lang="en-US" altLang="en-US" sz="2400" dirty="0" smtClean="0"/>
              <a:t> (1934 BTA)?  (Superseded?) T argued loan reduction by </a:t>
            </a:r>
            <a:r>
              <a:rPr lang="en-US" altLang="en-US" sz="2400" u="sng" dirty="0" smtClean="0"/>
              <a:t>original lender</a:t>
            </a:r>
            <a:r>
              <a:rPr lang="en-US" altLang="en-US" sz="2400" dirty="0" smtClean="0"/>
              <a:t> = price adjustment.  Taxpayer won.  </a:t>
            </a:r>
            <a:r>
              <a:rPr lang="en-US" altLang="en-US" sz="2400" u="sng" dirty="0" smtClean="0"/>
              <a:t>Tufts</a:t>
            </a:r>
            <a:r>
              <a:rPr lang="en-US" altLang="en-US" sz="2400" dirty="0" smtClean="0"/>
              <a:t> court noted inconsistency, but declined to rule.  (Risky, consider 6662 disclosure)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000" dirty="0" smtClean="0"/>
              <a:t>Why Advise: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n-US" altLang="en-US" sz="1800" dirty="0" smtClean="0"/>
              <a:t>There may be differences in the “amount” realized and CODI; 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n-US" altLang="en-US" sz="1500" dirty="0" smtClean="0"/>
              <a:t>Will short </a:t>
            </a:r>
            <a:r>
              <a:rPr lang="en-US" altLang="en-US" sz="1500" dirty="0"/>
              <a:t>s</a:t>
            </a:r>
            <a:r>
              <a:rPr lang="en-US" altLang="en-US" sz="1500" dirty="0" smtClean="0"/>
              <a:t>ale have higher value?!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n-US" altLang="en-US" sz="1800" dirty="0" smtClean="0"/>
              <a:t>If rental:  plan as to timing of losses; suspended passive losses released</a:t>
            </a:r>
          </a:p>
        </p:txBody>
      </p:sp>
      <p:sp>
        <p:nvSpPr>
          <p:cNvPr id="47107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4710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471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2E68323-2569-49E0-9963-15E4B6AAAFEF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7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04088"/>
            <a:ext cx="88392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Exception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Qualified RP Business Indebtedness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Why:  To avoid business/investment gain</a:t>
            </a:r>
          </a:p>
          <a:p>
            <a:pPr eaLnBrk="1" hangingPunct="1"/>
            <a:r>
              <a:rPr lang="en-US" altLang="en-US" sz="2800" dirty="0" smtClean="0"/>
              <a:t>Definition of QRPBI</a:t>
            </a:r>
          </a:p>
          <a:p>
            <a:pPr lvl="1" eaLnBrk="1" hangingPunct="1"/>
            <a:r>
              <a:rPr lang="en-US" altLang="en-US" sz="2400" dirty="0" smtClean="0"/>
              <a:t>Debt incurred/assumed in connection with real property </a:t>
            </a:r>
            <a:r>
              <a:rPr lang="en-US" altLang="en-US" sz="2400" u="sng" dirty="0" smtClean="0"/>
              <a:t>used in a trade or business</a:t>
            </a:r>
            <a:r>
              <a:rPr lang="en-US" altLang="en-US" sz="2400" dirty="0" smtClean="0"/>
              <a:t>;</a:t>
            </a:r>
          </a:p>
          <a:p>
            <a:pPr lvl="1" eaLnBrk="1" hangingPunct="1"/>
            <a:r>
              <a:rPr lang="en-US" altLang="en-US" sz="2400" dirty="0" smtClean="0"/>
              <a:t>Debt secured real property;</a:t>
            </a:r>
          </a:p>
          <a:p>
            <a:pPr lvl="1" eaLnBrk="1" hangingPunct="1"/>
            <a:r>
              <a:rPr lang="en-US" altLang="en-US" sz="2400" dirty="0" smtClean="0"/>
              <a:t>QRPBI election; and</a:t>
            </a:r>
          </a:p>
          <a:p>
            <a:pPr lvl="1" eaLnBrk="1" hangingPunct="1"/>
            <a:r>
              <a:rPr lang="en-US" altLang="en-US" sz="2400" dirty="0" smtClean="0"/>
              <a:t>On/After January 1, 1993 (OBRA 1993):  </a:t>
            </a:r>
          </a:p>
          <a:p>
            <a:pPr lvl="2"/>
            <a:r>
              <a:rPr lang="en-US" altLang="en-US" sz="2100" dirty="0" smtClean="0"/>
              <a:t>Debt must be to acquire, construct or substantially improve real property. If debt refinanced on/after January 1, 1993, applies to refinanced debt. </a:t>
            </a:r>
          </a:p>
        </p:txBody>
      </p:sp>
      <p:sp>
        <p:nvSpPr>
          <p:cNvPr id="48131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481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4813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347D47E-1CB4-4E4E-BC51-8F26A69AFC7F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839200" cy="1371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Exception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Qualified RP Business Indebtedness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38912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 sz="2400" u="sng" dirty="0" smtClean="0"/>
              <a:t>Substitute Basis Reduction in Lieu of Gain</a:t>
            </a:r>
            <a:r>
              <a:rPr lang="en-US" altLang="en-US" sz="2400" dirty="0" smtClean="0"/>
              <a:t>.  Taxpayer elects to reduce the depreciable basis of taxpayer’s real property (Section 108(a)(1)(C) and (D)).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en-US" sz="2000" dirty="0" smtClean="0"/>
              <a:t>Applies to taxpayers </a:t>
            </a:r>
            <a:r>
              <a:rPr lang="en-US" altLang="en-US" sz="2000" u="sng" dirty="0" smtClean="0"/>
              <a:t>not</a:t>
            </a:r>
            <a:r>
              <a:rPr lang="en-US" altLang="en-US" sz="2000" dirty="0" smtClean="0"/>
              <a:t> a C Corporation.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en-US" sz="2000" dirty="0" smtClean="0"/>
              <a:t>Applies to taxpayers not bankrupt (under Title 11) or insolvent.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 sz="2400" dirty="0" smtClean="0"/>
              <a:t>Ordering Rule on reductions: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/>
              <a:t>Real Property used in a trade or business or held for investment that secured the QRPBI (other than property held for sale),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/>
              <a:t>Other property used in a trade or business or held for investment ) other than property held for sale).</a:t>
            </a:r>
          </a:p>
        </p:txBody>
      </p:sp>
      <p:sp>
        <p:nvSpPr>
          <p:cNvPr id="49155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4915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4915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3C04E8F-6162-4FEE-AB75-4BC691B1535C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66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8392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Exception</a:t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Qualified RP Business Indebtedness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Limit on Exclusion</a:t>
            </a:r>
          </a:p>
          <a:p>
            <a:pPr lvl="1" eaLnBrk="1" hangingPunct="1"/>
            <a:r>
              <a:rPr lang="en-US" altLang="en-US" sz="2400" u="sng" dirty="0" smtClean="0"/>
              <a:t>Adjusted Basis</a:t>
            </a:r>
            <a:r>
              <a:rPr lang="en-US" altLang="en-US" sz="2400" dirty="0" smtClean="0"/>
              <a:t>.  Cannot exceed the adjusted basis of depreciable property held before discharge; and</a:t>
            </a:r>
          </a:p>
          <a:p>
            <a:pPr lvl="1" eaLnBrk="1" hangingPunct="1"/>
            <a:r>
              <a:rPr lang="en-US" altLang="en-US" sz="2400" u="sng" dirty="0" smtClean="0"/>
              <a:t>Excess Debt</a:t>
            </a:r>
            <a:r>
              <a:rPr lang="en-US" altLang="en-US" sz="2400" dirty="0" smtClean="0"/>
              <a:t>. Cannot exceed the excess of </a:t>
            </a:r>
          </a:p>
          <a:p>
            <a:pPr lvl="1" eaLnBrk="1" hangingPunct="1"/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</a:t>
            </a:r>
            <a:r>
              <a:rPr lang="en-US" altLang="en-US" sz="2400" dirty="0" smtClean="0"/>
              <a:t>) $ debt principal (before the discharge) over </a:t>
            </a:r>
          </a:p>
          <a:p>
            <a:pPr lvl="1" eaLnBrk="1" hangingPunct="1"/>
            <a:r>
              <a:rPr lang="en-US" altLang="en-US" sz="2400" dirty="0" smtClean="0"/>
              <a:t>(ii) FMV of the property securing the debt (less other QRPBI secured.)</a:t>
            </a:r>
          </a:p>
        </p:txBody>
      </p:sp>
      <p:sp>
        <p:nvSpPr>
          <p:cNvPr id="50179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501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5018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2BBD467-EC55-429C-AC0B-4E047510FEB6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970838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CODI on Loan Modification?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CODI? – Sometimes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Significant Modification: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Typical: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reduce interest rate;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extend amortization schedule;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defer principal; and/or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reduce principal</a:t>
            </a:r>
          </a:p>
          <a:p>
            <a:pPr marL="274320" lvl="1" indent="-274320">
              <a:lnSpc>
                <a:spcPct val="90000"/>
              </a:lnSpc>
              <a:buClr>
                <a:schemeClr val="accent3"/>
              </a:buClr>
              <a:buSzPct val="95000"/>
            </a:pPr>
            <a:r>
              <a:rPr lang="en-US" altLang="en-US" dirty="0"/>
              <a:t>Length of loan modification process &amp; results varies widely</a:t>
            </a:r>
          </a:p>
          <a:p>
            <a:pPr>
              <a:lnSpc>
                <a:spcPct val="90000"/>
              </a:lnSpc>
            </a:pPr>
            <a:r>
              <a:rPr lang="en-US" altLang="en-US" sz="2500" dirty="0" smtClean="0"/>
              <a:t>Modification reduces debt burden based on “yield”.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olidFill>
                <a:srgbClr val="FFF307"/>
              </a:solidFill>
            </a:endParaRPr>
          </a:p>
        </p:txBody>
      </p:sp>
      <p:sp>
        <p:nvSpPr>
          <p:cNvPr id="3277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3277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32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AAF2FA6-EF60-4D47-A766-8F4222B98FDA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19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2014 California Real Estate Recap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Housing &amp; Multifamily</a:t>
            </a:r>
          </a:p>
          <a:p>
            <a:pPr lvl="1"/>
            <a:r>
              <a:rPr lang="en-US" dirty="0" smtClean="0"/>
              <a:t>“Hot” Markets </a:t>
            </a:r>
          </a:p>
          <a:p>
            <a:pPr lvl="2"/>
            <a:r>
              <a:rPr lang="en-US" dirty="0" smtClean="0"/>
              <a:t>Strong (SFO, SJ, LA)   - [San Diego?] [distressed 4.8%-10.9%]</a:t>
            </a:r>
          </a:p>
          <a:p>
            <a:pPr lvl="2"/>
            <a:r>
              <a:rPr lang="en-US" dirty="0" smtClean="0"/>
              <a:t>Mixed (Riverside, Sacramento, Bakersfield) [dist:15.1-17.3%]</a:t>
            </a:r>
          </a:p>
          <a:p>
            <a:pPr lvl="1"/>
            <a:r>
              <a:rPr lang="en-US" dirty="0" smtClean="0"/>
              <a:t>Weak </a:t>
            </a:r>
          </a:p>
          <a:p>
            <a:pPr lvl="2"/>
            <a:r>
              <a:rPr lang="en-US" dirty="0" smtClean="0"/>
              <a:t>Merced – (1/577 default); Rialto 1/487 (92377); - </a:t>
            </a:r>
            <a:r>
              <a:rPr lang="en-US" dirty="0"/>
              <a:t>D</a:t>
            </a:r>
            <a:r>
              <a:rPr lang="en-US" dirty="0" smtClean="0"/>
              <a:t>etroit better </a:t>
            </a:r>
          </a:p>
          <a:p>
            <a:pPr lvl="2"/>
            <a:r>
              <a:rPr lang="en-US" dirty="0" smtClean="0"/>
              <a:t>Compare.  Las Vegas (89124) – 1/182 defaulted;</a:t>
            </a:r>
          </a:p>
          <a:p>
            <a:r>
              <a:rPr lang="en-US" u="sng" dirty="0" smtClean="0"/>
              <a:t>Commercial Vacancies </a:t>
            </a:r>
          </a:p>
          <a:p>
            <a:pPr lvl="1"/>
            <a:r>
              <a:rPr lang="en-US" dirty="0" smtClean="0"/>
              <a:t>San Francisco (7.9%); San Jose (11.5%) – all classes</a:t>
            </a:r>
          </a:p>
          <a:p>
            <a:pPr lvl="1"/>
            <a:r>
              <a:rPr lang="en-US" dirty="0" smtClean="0"/>
              <a:t>Sacramento (14.7%); San Diego (18.6%) 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4321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Caution – Modification of Debt Instruments -- Reg. §1.1001-3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43891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 smtClean="0"/>
              <a:t>“Significant Modification” –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/>
              <a:t>Complex:  “facts and circumstances”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/>
              <a:t>Excluded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Small yield change* (Taxable:  Greater of – (A) 0.25% (25 BP) or (B) 5 percent of the annual yield of the unmodified debt instrument)</a:t>
            </a:r>
          </a:p>
          <a:p>
            <a:pPr lvl="1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000" dirty="0" smtClean="0"/>
              <a:t>Small payments date change</a:t>
            </a:r>
          </a:p>
          <a:p>
            <a:pPr lvl="1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000" dirty="0" smtClean="0"/>
              <a:t>Change debtor or security (e.g., change to nonrecourse debt)</a:t>
            </a:r>
          </a:p>
          <a:p>
            <a:pPr lvl="1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000" dirty="0" smtClean="0"/>
              <a:t>Change nature of a debt instrument</a:t>
            </a:r>
          </a:p>
          <a:p>
            <a:pPr lvl="1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000" dirty="0" smtClean="0"/>
              <a:t>Change/waive accounting or financial covenants.</a:t>
            </a:r>
          </a:p>
          <a:p>
            <a:pPr marL="393192" lvl="1" indent="0" eaLnBrk="1" hangingPunct="1">
              <a:lnSpc>
                <a:spcPct val="80000"/>
              </a:lnSpc>
              <a:buNone/>
            </a:pPr>
            <a:endParaRPr lang="en-US" alt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/>
              <a:t>*Yield is determined using OID concepts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dirty="0" smtClean="0"/>
          </a:p>
        </p:txBody>
      </p:sp>
      <p:sp>
        <p:nvSpPr>
          <p:cNvPr id="34819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348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348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8EE84C2-B65D-4EEA-9968-49A32B23D86F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5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Caution – Modification of Debt Instruments -- Reg. §1.1001-3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alt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u="sng" dirty="0" smtClean="0"/>
              <a:t>Change in Value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Complex – Do PV Calculation of all payments to present value using AFR rates.  If computed “value” less than original loan balance, then CODI results.</a:t>
            </a:r>
          </a:p>
          <a:p>
            <a:pPr lvl="1"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Low AFR  = very few interest reductions 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CODI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If principal reduction</a:t>
            </a:r>
          </a:p>
          <a:p>
            <a:pPr lvl="1">
              <a:lnSpc>
                <a:spcPct val="80000"/>
              </a:lnSpc>
            </a:pPr>
            <a:r>
              <a:rPr lang="en-US" altLang="en-US" sz="2700" dirty="0" smtClean="0"/>
              <a:t>CODI </a:t>
            </a:r>
            <a:r>
              <a:rPr lang="en-US" altLang="en-US" sz="2700" b="1" i="1" dirty="0" smtClean="0"/>
              <a:t>may</a:t>
            </a:r>
            <a:r>
              <a:rPr lang="en-US" altLang="en-US" sz="2700" dirty="0" smtClean="0"/>
              <a:t> arise.</a:t>
            </a:r>
          </a:p>
          <a:p>
            <a:pPr lvl="1">
              <a:lnSpc>
                <a:spcPct val="80000"/>
              </a:lnSpc>
            </a:pPr>
            <a:r>
              <a:rPr lang="en-US" altLang="en-US" sz="2700" dirty="0" smtClean="0"/>
              <a:t>If reduction due to federal subsidy – NO CODI (welfare exception)</a:t>
            </a:r>
          </a:p>
          <a:p>
            <a:pPr>
              <a:lnSpc>
                <a:spcPct val="80000"/>
              </a:lnSpc>
            </a:pPr>
            <a:r>
              <a:rPr lang="en-US" altLang="en-US" sz="2900" dirty="0" smtClean="0"/>
              <a:t>Regulations actually more complex – include trade value rules; creditor assignments, etc.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 smtClean="0"/>
          </a:p>
        </p:txBody>
      </p:sp>
      <p:sp>
        <p:nvSpPr>
          <p:cNvPr id="34819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348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348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8EE84C2-B65D-4EEA-9968-49A32B23D86F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8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u="sng" dirty="0" smtClean="0">
                <a:latin typeface="+mn-lt"/>
              </a:rPr>
              <a:t>Other Thoughts</a:t>
            </a:r>
            <a:r>
              <a:rPr lang="en-US" altLang="en-US" sz="4400" dirty="0" smtClean="0">
                <a:latin typeface="+mn-lt"/>
              </a:rPr>
              <a:t/>
            </a:r>
            <a:br>
              <a:rPr lang="en-US" altLang="en-US" sz="4400" dirty="0" smtClean="0">
                <a:latin typeface="+mn-lt"/>
              </a:rPr>
            </a:br>
            <a:r>
              <a:rPr lang="en-US" altLang="en-US" sz="4400" dirty="0" smtClean="0">
                <a:latin typeface="+mn-lt"/>
              </a:rPr>
              <a:t>  Divorce –solutions difficult!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endParaRPr lang="en-US" altLang="en-US" sz="2200" dirty="0" smtClean="0"/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200" dirty="0" smtClean="0"/>
              <a:t>We are not covering.  Think of the property as a “hot potato” that no one wants! </a:t>
            </a:r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endParaRPr lang="en-US" altLang="en-US" sz="2200" dirty="0"/>
          </a:p>
          <a:p>
            <a:pPr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altLang="en-US" sz="2200" dirty="0" smtClean="0"/>
              <a:t>Plan carefully! Someone will get hurt, and you need to cover yourself as to advice.  Avoid conflict-of-interest representation.</a:t>
            </a:r>
          </a:p>
        </p:txBody>
      </p:sp>
      <p:sp>
        <p:nvSpPr>
          <p:cNvPr id="54275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5427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542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CD07743-EA43-4A2D-83D4-9470F347A60C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4400" u="sng" dirty="0" smtClean="0">
                <a:solidFill>
                  <a:schemeClr val="hlink"/>
                </a:solidFill>
                <a:latin typeface="+mn-lt"/>
              </a:rPr>
              <a:t>LOSSES - §165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In General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	IRC Section 165(a) allows a deduction for any loss attributable to a business or a for-profit activity sustained during the taxable year and not compensated for by insurance or otherwise.  The amount of the deduction for a loss is the taxpayer’s adjusted basis as provided in IRC section 1001.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A4FA51-F3EE-4698-85D7-3BA313ADBA74}" type="slidenum">
              <a:rPr lang="en-US" altLang="en-US" sz="1200" smtClean="0">
                <a:latin typeface="Arial Black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353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400" u="sng" dirty="0">
                <a:solidFill>
                  <a:schemeClr val="hlink"/>
                </a:solidFill>
                <a:latin typeface="+mn-lt"/>
              </a:rPr>
              <a:t>LOSSES - §165</a:t>
            </a:r>
            <a:endParaRPr lang="en-US" altLang="en-US" sz="4400" dirty="0" smtClean="0">
              <a:latin typeface="+mn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 smtClean="0"/>
              <a:t>Closed &amp; Completed Event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 smtClean="0"/>
              <a:t>Common Examples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sale,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transfer,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foreclosure,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deed in lieu of foreclosure, or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similar identifiable action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Hopeless Insolvency – </a:t>
            </a:r>
            <a:r>
              <a:rPr lang="en-US" altLang="en-US" u="sng" dirty="0" smtClean="0"/>
              <a:t>Echols v. Commissioner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</p:txBody>
      </p:sp>
      <p:sp>
        <p:nvSpPr>
          <p:cNvPr id="5124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512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51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C1694C-09E5-400E-986B-261CD5EFD05D}" type="slidenum">
              <a:rPr lang="en-US" altLang="en-US" sz="1200" smtClean="0">
                <a:latin typeface="Arial Black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18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Abandonment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Standard –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smtClean="0"/>
              <a:t>	(1) an intention to abandon the asset, and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smtClean="0"/>
              <a:t>	(2) an affirmative act of abandonment.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smtClean="0"/>
              <a:t>	(</a:t>
            </a:r>
            <a:r>
              <a:rPr lang="en-US" altLang="en-US" sz="2400" u="sng" dirty="0" smtClean="0"/>
              <a:t>A.J. Indus., Inc. v. United States</a:t>
            </a:r>
            <a:r>
              <a:rPr lang="en-US" altLang="en-US" sz="2400" dirty="0" smtClean="0"/>
              <a:t>, 503 F.2d 660, 670 (9th Cir. 1974); </a:t>
            </a:r>
            <a:r>
              <a:rPr lang="en-US" altLang="en-US" sz="2400" u="sng" dirty="0" smtClean="0"/>
              <a:t>CRST, Inc. v. Commissioner</a:t>
            </a:r>
            <a:r>
              <a:rPr lang="en-US" altLang="en-US" sz="2400" dirty="0" smtClean="0"/>
              <a:t>, 92 T.C. 1249, 1257 (1989), </a:t>
            </a:r>
            <a:r>
              <a:rPr lang="en-US" altLang="en-US" sz="2400" dirty="0" err="1" smtClean="0"/>
              <a:t>aff’d</a:t>
            </a:r>
            <a:r>
              <a:rPr lang="en-US" altLang="en-US" sz="2400" dirty="0" smtClean="0"/>
              <a:t>, 909 F.2d 1146 (8th Cir. 1990); </a:t>
            </a:r>
            <a:r>
              <a:rPr lang="en-US" altLang="en-US" sz="2400" u="sng" dirty="0" smtClean="0"/>
              <a:t>Rev. Rul. 93-80</a:t>
            </a:r>
            <a:r>
              <a:rPr lang="en-US" altLang="en-US" sz="2400" dirty="0" smtClean="0"/>
              <a:t>, 1993-2 C.B. 239.)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</p:txBody>
      </p:sp>
      <p:sp>
        <p:nvSpPr>
          <p:cNvPr id="8196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819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81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DA081F-E4AD-4245-9CD4-FBCD08CAB2A1}" type="slidenum">
              <a:rPr lang="en-US" altLang="en-US" sz="1200" smtClean="0">
                <a:latin typeface="Arial Black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5006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Abandonment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“Must be observable to outsiders and constitute ‘some step which irrevocably cuts ties to the asset.’”  (</a:t>
            </a:r>
            <a:r>
              <a:rPr lang="en-US" altLang="en-US" sz="2400" u="sng" dirty="0" smtClean="0"/>
              <a:t>United Dairy Farmers</a:t>
            </a:r>
            <a:r>
              <a:rPr lang="en-US" altLang="en-US" sz="2400" dirty="0" smtClean="0"/>
              <a:t>, Inc. v. U.S., 267 F.3d 510, 522 (6th Cir. 2001) (quoting </a:t>
            </a:r>
            <a:r>
              <a:rPr lang="en-US" altLang="en-US" sz="2400" u="sng" dirty="0" err="1" smtClean="0"/>
              <a:t>Corra</a:t>
            </a:r>
            <a:r>
              <a:rPr lang="en-US" altLang="en-US" sz="2400" u="sng" dirty="0" smtClean="0"/>
              <a:t> Resources, Ltd. v. Commissioner</a:t>
            </a:r>
            <a:r>
              <a:rPr lang="en-US" altLang="en-US" sz="2400" dirty="0" smtClean="0"/>
              <a:t>, 945 F.2d 224, 226 (7th Cir. 1991)).)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Mere non-use of an asset is not sufficient to establish an act of abandonment.  (</a:t>
            </a:r>
            <a:r>
              <a:rPr lang="en-US" altLang="en-US" sz="2400" u="sng" dirty="0" err="1" smtClean="0"/>
              <a:t>Standley</a:t>
            </a:r>
            <a:r>
              <a:rPr lang="en-US" altLang="en-US" sz="2400" u="sng" dirty="0" smtClean="0"/>
              <a:t> v. Commissioner</a:t>
            </a:r>
            <a:r>
              <a:rPr lang="en-US" altLang="en-US" sz="2400" dirty="0" smtClean="0"/>
              <a:t>, 99 T.C. 259, 272 (1992), </a:t>
            </a:r>
            <a:r>
              <a:rPr lang="en-US" altLang="en-US" sz="2400" dirty="0" err="1" smtClean="0"/>
              <a:t>aff’d</a:t>
            </a:r>
            <a:r>
              <a:rPr lang="en-US" altLang="en-US" sz="2400" dirty="0" smtClean="0"/>
              <a:t> without published opinion, 24 F.3d 249 (9th Cir. 1994).) </a:t>
            </a:r>
          </a:p>
        </p:txBody>
      </p:sp>
      <p:sp>
        <p:nvSpPr>
          <p:cNvPr id="9220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922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92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C065B9-0B36-4529-913E-8B2F5B66BB0A}" type="slidenum">
              <a:rPr lang="en-US" altLang="en-US" sz="1200" smtClean="0">
                <a:latin typeface="Arial Black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62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Worthlessness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153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Generally - A loss based on worthlessness is deductible in a year that the Taxpayer can and does properly deem the property worthless to him, provided the worthlessness is demonstrable by closed and completed transaction evidenced through fixed and identifiable events.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Worthlessness requires: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 smtClean="0"/>
              <a:t>	(1) 	objective facts demonstrating the property’s worthlessness; and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 smtClean="0"/>
              <a:t>	(2) 	taxpayer’s subjective determination that the property is worthless to him.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</p:txBody>
      </p:sp>
      <p:sp>
        <p:nvSpPr>
          <p:cNvPr id="11268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1126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112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522D44-0F90-4287-88A5-73C04F3C5BE7}" type="slidenum">
              <a:rPr lang="en-US" altLang="en-US" sz="1200" smtClean="0">
                <a:latin typeface="Arial Black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361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Worthless v. Abandonment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Worthlessness, as a separate theory from abandonment, does not necessarily require the full abandonment to sustain the loss.  </a:t>
            </a:r>
          </a:p>
          <a:p>
            <a:pPr eaLnBrk="1" hangingPunct="1"/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The fixed and identifiable event requirement remains.  (</a:t>
            </a:r>
            <a:r>
              <a:rPr lang="en-US" altLang="en-US" sz="2800" u="sng" dirty="0" smtClean="0"/>
              <a:t>Echols v. Commissioner</a:t>
            </a:r>
            <a:r>
              <a:rPr lang="en-US" altLang="en-US" sz="2800" dirty="0" smtClean="0"/>
              <a:t>, 935 F.2d 703 (5th Cir. 1991).) </a:t>
            </a:r>
          </a:p>
        </p:txBody>
      </p:sp>
      <p:sp>
        <p:nvSpPr>
          <p:cNvPr id="1229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122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400800"/>
            <a:ext cx="3352800" cy="365125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122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72352C-5D24-4132-B198-33C161302B4B}" type="slidenum">
              <a:rPr lang="en-US" altLang="en-US" sz="1200" smtClean="0">
                <a:latin typeface="Arial Black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31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4400" u="sng" dirty="0" smtClean="0">
                <a:latin typeface="+mn-lt"/>
              </a:rPr>
              <a:t>Impact if “take back” property</a:t>
            </a:r>
            <a:endParaRPr lang="en-US" altLang="en-US" sz="4000" dirty="0" smtClean="0">
              <a:latin typeface="+mn-lt"/>
            </a:endParaRPr>
          </a:p>
        </p:txBody>
      </p:sp>
      <p:sp>
        <p:nvSpPr>
          <p:cNvPr id="675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Section 1038</a:t>
            </a:r>
          </a:p>
          <a:p>
            <a:pPr eaLnBrk="1" hangingPunct="1"/>
            <a:r>
              <a:rPr lang="en-US" altLang="en-US" sz="2800" dirty="0" smtClean="0"/>
              <a:t>Seller-Financed (PMM Debt)</a:t>
            </a:r>
          </a:p>
          <a:p>
            <a:pPr lvl="1" eaLnBrk="1" hangingPunct="1"/>
            <a:r>
              <a:rPr lang="en-US" altLang="en-US" dirty="0" smtClean="0"/>
              <a:t>General rule: no gain or loss on foreclosure</a:t>
            </a:r>
          </a:p>
          <a:p>
            <a:pPr lvl="1" eaLnBrk="1" hangingPunct="1"/>
            <a:r>
              <a:rPr lang="en-US" altLang="en-US" dirty="0" smtClean="0"/>
              <a:t>Exception (Installment Sale) – Tax = Lesser Of</a:t>
            </a:r>
          </a:p>
          <a:p>
            <a:pPr lvl="2" eaLnBrk="1" hangingPunct="1"/>
            <a:r>
              <a:rPr lang="en-US" altLang="en-US" sz="2200" u="sng" dirty="0" smtClean="0"/>
              <a:t>Untaxed Money Received</a:t>
            </a:r>
            <a:r>
              <a:rPr lang="en-US" altLang="en-US" sz="2200" dirty="0" smtClean="0"/>
              <a:t>.  </a:t>
            </a:r>
            <a:endParaRPr lang="en-US" altLang="en-US" sz="2200" dirty="0"/>
          </a:p>
          <a:p>
            <a:pPr lvl="3"/>
            <a:r>
              <a:rPr lang="en-US" altLang="en-US" dirty="0" smtClean="0"/>
              <a:t>Tax = Money/consideration received less </a:t>
            </a:r>
            <a:r>
              <a:rPr lang="en-US" altLang="en-US" dirty="0" err="1" smtClean="0"/>
              <a:t>Amt</a:t>
            </a:r>
            <a:r>
              <a:rPr lang="en-US" altLang="en-US" dirty="0" smtClean="0"/>
              <a:t> Already Taxed</a:t>
            </a:r>
          </a:p>
          <a:p>
            <a:pPr lvl="2" eaLnBrk="1" hangingPunct="1"/>
            <a:r>
              <a:rPr lang="en-US" altLang="en-US" sz="2200" u="sng" dirty="0" smtClean="0"/>
              <a:t>Total Gain on Sale</a:t>
            </a:r>
            <a:r>
              <a:rPr lang="en-US" altLang="en-US" sz="2200" dirty="0" smtClean="0"/>
              <a:t>.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 sz="2200" dirty="0" smtClean="0"/>
              <a:t>	</a:t>
            </a:r>
          </a:p>
        </p:txBody>
      </p:sp>
      <p:sp>
        <p:nvSpPr>
          <p:cNvPr id="67587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675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6759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35690F1-9C5B-40E3-AB76-5931BBFDC71F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6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Why Advise?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Situations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Short-Sales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Loan Defaults, including foreclosures/deed-in-lieu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Loan Modifications/Loan Relief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Property Taxes/Liens Releases (e.g. IRS)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Who is advising? (bias vs neutral)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Short-sale specialists/brokers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b="1" dirty="0" smtClean="0"/>
              <a:t>Tax advisors (attorneys, CPAs, etc.)</a:t>
            </a:r>
          </a:p>
        </p:txBody>
      </p:sp>
      <p:sp>
        <p:nvSpPr>
          <p:cNvPr id="15364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1536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133600" cy="457200"/>
          </a:xfrm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WKBK&amp;Y</a:t>
            </a:r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848600" y="6400801"/>
            <a:ext cx="838200" cy="304800"/>
          </a:xfrm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D3B3116-701D-4C5D-AA82-50A6250C05C6}" type="slidenum"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2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California Laws to Know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California Anti-Deficiency Statutes. </a:t>
            </a:r>
          </a:p>
          <a:p>
            <a:pPr lvl="1"/>
            <a:r>
              <a:rPr lang="en-US" dirty="0"/>
              <a:t>Purchase Money Mortgages </a:t>
            </a:r>
            <a:r>
              <a:rPr lang="en-US" dirty="0" smtClean="0"/>
              <a:t>(CCP </a:t>
            </a:r>
            <a:r>
              <a:rPr lang="en-US" dirty="0"/>
              <a:t>§ </a:t>
            </a:r>
            <a:r>
              <a:rPr lang="en-US" dirty="0" smtClean="0"/>
              <a:t>580b)  </a:t>
            </a:r>
          </a:p>
          <a:p>
            <a:pPr lvl="1"/>
            <a:r>
              <a:rPr lang="en-US" dirty="0"/>
              <a:t>Refinancing </a:t>
            </a:r>
            <a:r>
              <a:rPr lang="en-US" dirty="0" smtClean="0"/>
              <a:t>(</a:t>
            </a:r>
            <a:r>
              <a:rPr lang="en-US" dirty="0"/>
              <a:t>CCP § 580b)</a:t>
            </a:r>
            <a:endParaRPr lang="en-US" dirty="0" smtClean="0"/>
          </a:p>
          <a:p>
            <a:pPr lvl="1"/>
            <a:r>
              <a:rPr lang="en-US" dirty="0" smtClean="0"/>
              <a:t>Non-Judicial </a:t>
            </a:r>
            <a:r>
              <a:rPr lang="en-US" dirty="0"/>
              <a:t>Foreclosures </a:t>
            </a:r>
            <a:r>
              <a:rPr lang="en-US" dirty="0" smtClean="0"/>
              <a:t>(CCP </a:t>
            </a:r>
            <a:r>
              <a:rPr lang="en-US" dirty="0"/>
              <a:t>§</a:t>
            </a:r>
            <a:r>
              <a:rPr lang="en-US" dirty="0" smtClean="0"/>
              <a:t>580d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/>
              <a:t>Short Sales (</a:t>
            </a:r>
            <a:r>
              <a:rPr lang="en-US" dirty="0" smtClean="0"/>
              <a:t>CCP </a:t>
            </a:r>
            <a:r>
              <a:rPr lang="en-US" dirty="0"/>
              <a:t>§</a:t>
            </a:r>
            <a:r>
              <a:rPr lang="en-US" dirty="0" smtClean="0"/>
              <a:t>580e)</a:t>
            </a:r>
          </a:p>
          <a:p>
            <a:r>
              <a:rPr lang="en-US" dirty="0" smtClean="0"/>
              <a:t>California Delayed Foreclosure</a:t>
            </a:r>
          </a:p>
          <a:p>
            <a:pPr lvl="1"/>
            <a:r>
              <a:rPr lang="en-US" dirty="0" smtClean="0"/>
              <a:t>SB 1149 (Notice about help)</a:t>
            </a:r>
          </a:p>
          <a:p>
            <a:pPr lvl="1"/>
            <a:r>
              <a:rPr lang="en-US" dirty="0" smtClean="0"/>
              <a:t>SB306 (Prelim Bank short-sale offer – 21 days to okay)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0611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California Laws to Know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Statutes</a:t>
            </a:r>
            <a:r>
              <a:rPr lang="en-US" dirty="0"/>
              <a:t>. </a:t>
            </a:r>
          </a:p>
          <a:p>
            <a:pPr lvl="1"/>
            <a:r>
              <a:rPr lang="en-US" dirty="0" smtClean="0"/>
              <a:t>AB 180 (2008) Cannot take retainer to assist   </a:t>
            </a:r>
          </a:p>
          <a:p>
            <a:pPr lvl="1"/>
            <a:r>
              <a:rPr lang="en-US" dirty="0"/>
              <a:t>SB1137 (Only for 2003-2007 Loans) </a:t>
            </a:r>
            <a:endParaRPr lang="en-US" dirty="0" smtClean="0"/>
          </a:p>
          <a:p>
            <a:pPr lvl="2"/>
            <a:r>
              <a:rPr lang="en-US" dirty="0" smtClean="0"/>
              <a:t>30 </a:t>
            </a:r>
            <a:r>
              <a:rPr lang="en-US" dirty="0"/>
              <a:t>Days – Bank must take to reach out)</a:t>
            </a:r>
          </a:p>
          <a:p>
            <a:pPr lvl="2"/>
            <a:r>
              <a:rPr lang="en-US" dirty="0" smtClean="0"/>
              <a:t>60 Day Notice to Evict if occupied &gt; 60 days.  </a:t>
            </a:r>
          </a:p>
          <a:p>
            <a:pPr lvl="2"/>
            <a:r>
              <a:rPr lang="en-US" dirty="0" smtClean="0"/>
              <a:t>Single Point of Contact Required</a:t>
            </a:r>
          </a:p>
          <a:p>
            <a:pPr lvl="2"/>
            <a:r>
              <a:rPr lang="en-US" dirty="0" smtClean="0"/>
              <a:t>$7,500 penalty for </a:t>
            </a:r>
            <a:r>
              <a:rPr lang="en-US" dirty="0" err="1" smtClean="0"/>
              <a:t>robo</a:t>
            </a:r>
            <a:r>
              <a:rPr lang="en-US" dirty="0" smtClean="0"/>
              <a:t>-signing</a:t>
            </a:r>
          </a:p>
          <a:p>
            <a:pPr lvl="2"/>
            <a:r>
              <a:rPr lang="en-US" dirty="0" smtClean="0"/>
              <a:t>Borrower right to sue loan servicer</a:t>
            </a:r>
          </a:p>
          <a:p>
            <a:r>
              <a:rPr lang="en-US" dirty="0" smtClean="0"/>
              <a:t>Federal Law:  Protecting Tenants at Foreclosure Act</a:t>
            </a:r>
          </a:p>
          <a:p>
            <a:pPr lvl="1"/>
            <a:r>
              <a:rPr lang="en-US" dirty="0" smtClean="0"/>
              <a:t>90 day notice to evict former owner; pre-empts 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275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California Laws to Know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Barbara Boxer Letters</a:t>
            </a:r>
          </a:p>
          <a:p>
            <a:pPr lvl="1"/>
            <a:r>
              <a:rPr lang="en-US" dirty="0" smtClean="0"/>
              <a:t>Boxer Letter #1 (12/2013) – IRS letter (nonbinding); appeared might say under 580e a short-sale will treat a loan as a nonrecourse loan for tax purposes;</a:t>
            </a:r>
          </a:p>
          <a:p>
            <a:pPr lvl="1"/>
            <a:r>
              <a:rPr lang="en-US" dirty="0" smtClean="0"/>
              <a:t>Boxer Letter #2 (4/2014) IRS letter clarifies  under 580e a short sale on </a:t>
            </a:r>
            <a:r>
              <a:rPr lang="en-US" u="sng" dirty="0" smtClean="0"/>
              <a:t>nonrecourse</a:t>
            </a:r>
            <a:r>
              <a:rPr lang="en-US" dirty="0" smtClean="0"/>
              <a:t> loan, is treated as a nonrecourse loan for tax purposes. (No CODI)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668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National Servicing Settlements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Banks (Cash payments for bad behavior)</a:t>
            </a:r>
          </a:p>
          <a:p>
            <a:pPr lvl="1"/>
            <a:r>
              <a:rPr lang="en-US" u="sng" dirty="0" smtClean="0"/>
              <a:t>Rev. Rul. 2014-2</a:t>
            </a:r>
            <a:r>
              <a:rPr lang="en-US" dirty="0" smtClean="0"/>
              <a:t>.  Payments received will “reduce nondeductible loss” on foreclosure.</a:t>
            </a:r>
          </a:p>
          <a:p>
            <a:pPr lvl="1"/>
            <a:r>
              <a:rPr lang="en-US" dirty="0" smtClean="0"/>
              <a:t>If Foreclosure/Short-sale gain – will increase gain</a:t>
            </a:r>
          </a:p>
          <a:p>
            <a:pPr lvl="1"/>
            <a:r>
              <a:rPr lang="en-US" dirty="0" smtClean="0"/>
              <a:t>Not an adjustment to CODI</a:t>
            </a:r>
          </a:p>
          <a:p>
            <a:pPr lvl="1"/>
            <a:r>
              <a:rPr lang="en-US" dirty="0" smtClean="0"/>
              <a:t>Not excluded as “welfare” payment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1881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Strategies:  Cash For Keys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Lenders offer money </a:t>
            </a:r>
            <a:r>
              <a:rPr lang="en-US" dirty="0"/>
              <a:t>to owners/tenants to surrender their residence </a:t>
            </a:r>
            <a:endParaRPr lang="en-US" dirty="0" smtClean="0"/>
          </a:p>
          <a:p>
            <a:r>
              <a:rPr lang="en-US" dirty="0" smtClean="0"/>
              <a:t>Either </a:t>
            </a:r>
            <a:r>
              <a:rPr lang="en-US" dirty="0"/>
              <a:t>before foreclosure </a:t>
            </a:r>
            <a:r>
              <a:rPr lang="en-US" dirty="0" smtClean="0"/>
              <a:t>or </a:t>
            </a:r>
            <a:r>
              <a:rPr lang="en-US" dirty="0"/>
              <a:t>after </a:t>
            </a:r>
            <a:r>
              <a:rPr lang="en-US" dirty="0" smtClean="0"/>
              <a:t>foreclosure</a:t>
            </a:r>
          </a:p>
          <a:p>
            <a:r>
              <a:rPr lang="en-US" dirty="0" smtClean="0"/>
              <a:t>Purpose: </a:t>
            </a:r>
            <a:r>
              <a:rPr lang="en-US" dirty="0"/>
              <a:t>avoid </a:t>
            </a:r>
            <a:r>
              <a:rPr lang="en-US" dirty="0" smtClean="0"/>
              <a:t>property </a:t>
            </a:r>
            <a:r>
              <a:rPr lang="en-US" dirty="0"/>
              <a:t>damage and lost recovery for </a:t>
            </a:r>
            <a:r>
              <a:rPr lang="en-US" dirty="0" smtClean="0"/>
              <a:t>utilities.</a:t>
            </a:r>
          </a:p>
          <a:p>
            <a:r>
              <a:rPr lang="en-US" dirty="0" smtClean="0"/>
              <a:t>Tax: Treated as “other income” on Form 1040</a:t>
            </a:r>
            <a:r>
              <a:rPr lang="en-US" smtClean="0"/>
              <a:t>, line 21.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401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Strategies:  Relief Programs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Home Affordable </a:t>
            </a:r>
            <a:r>
              <a:rPr lang="en-US" dirty="0" smtClean="0"/>
              <a:t>Program (HAP)</a:t>
            </a:r>
          </a:p>
          <a:p>
            <a:r>
              <a:rPr lang="en-US" dirty="0"/>
              <a:t>Home Affordable Refinance </a:t>
            </a:r>
            <a:r>
              <a:rPr lang="en-US" dirty="0" smtClean="0"/>
              <a:t>Program (HARP)</a:t>
            </a:r>
          </a:p>
          <a:p>
            <a:r>
              <a:rPr lang="en-US" dirty="0" smtClean="0"/>
              <a:t>Home </a:t>
            </a:r>
            <a:r>
              <a:rPr lang="en-US" dirty="0"/>
              <a:t>Affordable Modification </a:t>
            </a:r>
            <a:r>
              <a:rPr lang="en-US" dirty="0" smtClean="0"/>
              <a:t>Program (HAMP)</a:t>
            </a:r>
          </a:p>
          <a:p>
            <a:r>
              <a:rPr lang="en-US" dirty="0"/>
              <a:t>FHA Refinance </a:t>
            </a:r>
            <a:r>
              <a:rPr lang="en-US" dirty="0" smtClean="0"/>
              <a:t>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7945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Strategies:  </a:t>
            </a:r>
            <a:r>
              <a:rPr lang="en-US" sz="4400" dirty="0" err="1" smtClean="0">
                <a:latin typeface="+mn-lt"/>
              </a:rPr>
              <a:t>CalHFA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Mortgage Assistance </a:t>
            </a:r>
            <a:r>
              <a:rPr lang="en-US" dirty="0" smtClean="0"/>
              <a:t>Corporation</a:t>
            </a:r>
          </a:p>
          <a:p>
            <a:pPr lvl="1"/>
            <a:r>
              <a:rPr lang="en-US" dirty="0" smtClean="0"/>
              <a:t>Federally funded</a:t>
            </a:r>
          </a:p>
          <a:p>
            <a:pPr lvl="1"/>
            <a:r>
              <a:rPr lang="en-US" dirty="0" smtClean="0"/>
              <a:t>Administered through California Authority</a:t>
            </a:r>
          </a:p>
          <a:p>
            <a:pPr lvl="2"/>
            <a:r>
              <a:rPr lang="en-US" dirty="0" smtClean="0"/>
              <a:t>Unemployment </a:t>
            </a:r>
            <a:r>
              <a:rPr lang="en-US" dirty="0"/>
              <a:t>Mortgage Assistance </a:t>
            </a:r>
            <a:r>
              <a:rPr lang="en-US" dirty="0" smtClean="0"/>
              <a:t>Program</a:t>
            </a:r>
          </a:p>
          <a:p>
            <a:pPr lvl="2"/>
            <a:r>
              <a:rPr lang="en-US" dirty="0" smtClean="0"/>
              <a:t>Mortgage </a:t>
            </a:r>
            <a:r>
              <a:rPr lang="en-US" dirty="0"/>
              <a:t>Reinstatement Assistance </a:t>
            </a:r>
            <a:r>
              <a:rPr lang="en-US" dirty="0" smtClean="0"/>
              <a:t>Program</a:t>
            </a:r>
          </a:p>
          <a:p>
            <a:pPr lvl="2"/>
            <a:r>
              <a:rPr lang="en-US" dirty="0" smtClean="0"/>
              <a:t>Principal </a:t>
            </a:r>
            <a:r>
              <a:rPr lang="en-US" dirty="0"/>
              <a:t>Reduction </a:t>
            </a:r>
            <a:r>
              <a:rPr lang="en-US" dirty="0" smtClean="0"/>
              <a:t>Program</a:t>
            </a:r>
          </a:p>
          <a:p>
            <a:pPr lvl="2"/>
            <a:endParaRPr lang="en-US" dirty="0"/>
          </a:p>
          <a:p>
            <a:r>
              <a:rPr lang="en-US" dirty="0" smtClean="0"/>
              <a:t>Payments are considered “welfare” and are nontaxable.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304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+mn-lt"/>
              </a:rPr>
              <a:t>Advise:  Opinions/Comfort Letters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Lender - Income/Solvency Opinions.</a:t>
            </a:r>
            <a:endParaRPr lang="en-US" dirty="0"/>
          </a:p>
          <a:p>
            <a:r>
              <a:rPr lang="en-US" dirty="0" smtClean="0"/>
              <a:t>Lender - Single </a:t>
            </a:r>
            <a:r>
              <a:rPr lang="en-US" dirty="0"/>
              <a:t>Purpose Entity Loan Opinions</a:t>
            </a:r>
          </a:p>
          <a:p>
            <a:r>
              <a:rPr lang="en-US" dirty="0" smtClean="0"/>
              <a:t>Taxpayer </a:t>
            </a:r>
          </a:p>
          <a:p>
            <a:pPr lvl="1"/>
            <a:r>
              <a:rPr lang="en-US" dirty="0" smtClean="0"/>
              <a:t>Opinion on Troubled </a:t>
            </a:r>
            <a:r>
              <a:rPr lang="en-US" dirty="0"/>
              <a:t>Loan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Recourse/Nonrecourse; </a:t>
            </a:r>
            <a:r>
              <a:rPr lang="en-US" dirty="0" smtClean="0"/>
              <a:t>CODI</a:t>
            </a:r>
          </a:p>
          <a:p>
            <a:pPr lvl="1"/>
            <a:r>
              <a:rPr lang="en-US" dirty="0" smtClean="0"/>
              <a:t>-  Insolvency</a:t>
            </a:r>
          </a:p>
          <a:p>
            <a:pPr lvl="1"/>
            <a:r>
              <a:rPr lang="en-US" dirty="0" smtClean="0"/>
              <a:t>-  CODI</a:t>
            </a:r>
            <a:endParaRPr lang="en-US" dirty="0"/>
          </a:p>
          <a:p>
            <a:pPr lvl="1"/>
            <a:r>
              <a:rPr lang="en-US" dirty="0" smtClean="0"/>
              <a:t>-  Gain/Loss</a:t>
            </a:r>
            <a:endParaRPr lang="en-US" dirty="0"/>
          </a:p>
          <a:p>
            <a:r>
              <a:rPr lang="en-US" dirty="0"/>
              <a:t>Client </a:t>
            </a:r>
            <a:r>
              <a:rPr lang="en-US" dirty="0" smtClean="0"/>
              <a:t>Consent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181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+mn-lt"/>
              </a:rPr>
              <a:t>Advise:  Opinions/Conflict Letters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Conflicts of Interest</a:t>
            </a:r>
            <a:endParaRPr lang="en-US" dirty="0"/>
          </a:p>
          <a:p>
            <a:r>
              <a:rPr lang="en-US" dirty="0" smtClean="0"/>
              <a:t>Third Party </a:t>
            </a:r>
            <a:r>
              <a:rPr lang="en-US" dirty="0"/>
              <a:t>R</a:t>
            </a:r>
            <a:r>
              <a:rPr lang="en-US" dirty="0" smtClean="0"/>
              <a:t>epresentations</a:t>
            </a:r>
          </a:p>
          <a:p>
            <a:pPr lvl="1"/>
            <a:r>
              <a:rPr lang="en-US" dirty="0" smtClean="0"/>
              <a:t>Solvency Opinions – Risk (unknown facts); liability</a:t>
            </a:r>
          </a:p>
          <a:p>
            <a:pPr lvl="1"/>
            <a:r>
              <a:rPr lang="en-US" dirty="0" smtClean="0"/>
              <a:t>Alternatives – Compilation &amp; Review Opinion</a:t>
            </a:r>
            <a:endParaRPr lang="en-US" dirty="0"/>
          </a:p>
          <a:p>
            <a:pPr lvl="1"/>
            <a:r>
              <a:rPr lang="en-US" dirty="0" smtClean="0"/>
              <a:t>Audited Financial Statements</a:t>
            </a:r>
          </a:p>
          <a:p>
            <a:pPr lvl="1"/>
            <a:r>
              <a:rPr lang="en-US" dirty="0" smtClean="0"/>
              <a:t>Simple – confirm return filed (release return)</a:t>
            </a:r>
            <a:endParaRPr lang="en-US" dirty="0"/>
          </a:p>
          <a:p>
            <a:pPr lvl="1"/>
            <a:r>
              <a:rPr lang="en-US" dirty="0" smtClean="0"/>
              <a:t>Disclosure Issues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734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Recent Tax Cases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u="sng" dirty="0" err="1"/>
              <a:t>Malonzo</a:t>
            </a:r>
            <a:r>
              <a:rPr lang="en-US" b="1" i="1" u="sng" dirty="0"/>
              <a:t> v. Commissioner</a:t>
            </a:r>
            <a:r>
              <a:rPr lang="en-US" b="1" u="sng" dirty="0"/>
              <a:t>, T.C. Summary Opinion </a:t>
            </a:r>
            <a:r>
              <a:rPr lang="en-US" b="1" u="sng" dirty="0" smtClean="0"/>
              <a:t>2013-47</a:t>
            </a:r>
            <a:r>
              <a:rPr lang="en-US" b="1" dirty="0" smtClean="0"/>
              <a:t>. </a:t>
            </a:r>
            <a:r>
              <a:rPr lang="en-US" dirty="0" smtClean="0"/>
              <a:t>No </a:t>
            </a:r>
            <a:r>
              <a:rPr lang="en-US" u="sng" dirty="0" smtClean="0"/>
              <a:t>ordinary </a:t>
            </a:r>
            <a:r>
              <a:rPr lang="en-US" u="sng" dirty="0"/>
              <a:t>loss</a:t>
            </a:r>
            <a:r>
              <a:rPr lang="en-US" dirty="0"/>
              <a:t> </a:t>
            </a:r>
            <a:r>
              <a:rPr lang="en-US" dirty="0" smtClean="0"/>
              <a:t>on “abandonment” after short-term rental ended (former personal residence).  Mortgage relief -&gt; “capital asset.  [Section 1231 not argued].</a:t>
            </a:r>
            <a:endParaRPr lang="en-US" dirty="0"/>
          </a:p>
          <a:p>
            <a:r>
              <a:rPr lang="en-US" b="1" i="1" u="sng" dirty="0" err="1"/>
              <a:t>Herwig</a:t>
            </a:r>
            <a:r>
              <a:rPr lang="en-US" b="1" i="1" u="sng" dirty="0"/>
              <a:t> v. Commissioner</a:t>
            </a:r>
            <a:r>
              <a:rPr lang="en-US" b="1" u="sng" dirty="0"/>
              <a:t>, T.C. Memo 2014-95 (May 2014</a:t>
            </a:r>
            <a:r>
              <a:rPr lang="en-US" b="1" u="sng" dirty="0" smtClean="0"/>
              <a:t>)</a:t>
            </a:r>
            <a:r>
              <a:rPr lang="en-US" b="1" dirty="0" smtClean="0"/>
              <a:t>.  </a:t>
            </a:r>
            <a:r>
              <a:rPr lang="en-US" dirty="0" smtClean="0"/>
              <a:t>Appeal on foreclosure </a:t>
            </a:r>
            <a:r>
              <a:rPr lang="en-US" dirty="0"/>
              <a:t>deficiency </a:t>
            </a:r>
            <a:r>
              <a:rPr lang="en-US" dirty="0" smtClean="0"/>
              <a:t>held “disposition” open until settled in 2011.  No “disposition” in year of bank notice (2008) or foreclosure (2010). Passive activity losses suspended” until 2011.</a:t>
            </a:r>
            <a:endParaRPr lang="en-US" dirty="0"/>
          </a:p>
          <a:p>
            <a:r>
              <a:rPr lang="en-US" b="1" i="1" u="sng" dirty="0"/>
              <a:t>Callahan v. Commissioner</a:t>
            </a:r>
            <a:r>
              <a:rPr lang="en-US" b="1" u="sng" dirty="0"/>
              <a:t>, T.C. Memo 2013-131 (May 2013</a:t>
            </a:r>
            <a:r>
              <a:rPr lang="en-US" b="1" u="sng" dirty="0" smtClean="0"/>
              <a:t>)</a:t>
            </a:r>
            <a:r>
              <a:rPr lang="en-US" b="1" dirty="0" smtClean="0"/>
              <a:t>.  </a:t>
            </a:r>
            <a:r>
              <a:rPr lang="en-US" dirty="0" smtClean="0"/>
              <a:t>Two fraudulent sale-leasebacks with defaulted loan voided ab </a:t>
            </a:r>
            <a:r>
              <a:rPr lang="en-US" dirty="0" err="1" smtClean="0"/>
              <a:t>inicio</a:t>
            </a:r>
            <a:r>
              <a:rPr lang="en-US" dirty="0" smtClean="0"/>
              <a:t>, remains a taxable sale to seller-taxpayer.  (Facts indicate </a:t>
            </a:r>
            <a:r>
              <a:rPr lang="en-US" i="1" dirty="0" smtClean="0"/>
              <a:t>some</a:t>
            </a:r>
            <a:r>
              <a:rPr lang="en-US" dirty="0" smtClean="0"/>
              <a:t> taxpayer bad behavior.)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WKBK&amp;Y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4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Why Advise?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Tax Advisors in Position to Understand</a:t>
            </a:r>
          </a:p>
          <a:p>
            <a:pPr lvl="1" eaLnBrk="1" hangingPunct="1"/>
            <a:r>
              <a:rPr lang="en-US" altLang="en-US" dirty="0" smtClean="0"/>
              <a:t> Client’s Circumstances</a:t>
            </a:r>
          </a:p>
          <a:p>
            <a:pPr lvl="2" eaLnBrk="1" hangingPunct="1"/>
            <a:r>
              <a:rPr lang="en-US" altLang="en-US" dirty="0" smtClean="0"/>
              <a:t>Lodi v. Silicon Valley</a:t>
            </a:r>
          </a:p>
          <a:p>
            <a:pPr lvl="2" eaLnBrk="1" hangingPunct="1"/>
            <a:r>
              <a:rPr lang="en-US" altLang="en-US" dirty="0" smtClean="0"/>
              <a:t>Riverside v. West Los Angeles</a:t>
            </a:r>
          </a:p>
          <a:p>
            <a:pPr lvl="2" eaLnBrk="1" hangingPunct="1"/>
            <a:r>
              <a:rPr lang="en-US" altLang="en-US" dirty="0" smtClean="0"/>
              <a:t>Personal Financial Situation</a:t>
            </a:r>
          </a:p>
          <a:p>
            <a:pPr lvl="1" eaLnBrk="1" hangingPunct="1"/>
            <a:r>
              <a:rPr lang="en-US" altLang="en-US" dirty="0" smtClean="0"/>
              <a:t> Tax (and foreclosure) </a:t>
            </a:r>
            <a:r>
              <a:rPr lang="en-US" altLang="en-US" dirty="0"/>
              <a:t>L</a:t>
            </a:r>
            <a:r>
              <a:rPr lang="en-US" altLang="en-US" dirty="0" smtClean="0"/>
              <a:t>aw </a:t>
            </a:r>
          </a:p>
          <a:p>
            <a:pPr lvl="1" eaLnBrk="1" hangingPunct="1"/>
            <a:r>
              <a:rPr lang="en-US" altLang="en-US" dirty="0" smtClean="0"/>
              <a:t> Bank policies (and opportunities -limited)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WKBK&amp;Y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E748657-9CB4-4788-97D7-666B4F2BE124}" type="slidenum"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1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391400" cy="12954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+mn-lt"/>
              </a:rPr>
              <a:t>Thank You</a:t>
            </a:r>
            <a:endParaRPr lang="en-US" sz="660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7543800" cy="259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2400" dirty="0" smtClean="0"/>
              <a:t>Belan K. Wagner, Esq. 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bwagner@wkblaw.com</a:t>
            </a:r>
          </a:p>
          <a:p>
            <a:pPr algn="ctr"/>
            <a:endParaRPr lang="en-US" sz="2400" dirty="0" smtClean="0"/>
          </a:p>
          <a:p>
            <a:pPr marL="0" indent="0" algn="ctr">
              <a:buNone/>
            </a:pPr>
            <a:endParaRPr lang="en-US" sz="3200" dirty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21,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WKBK&amp;Y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1772E-5EC7-483C-850E-6950F9F815FE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476327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Wagner Kirkman Blaine 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Klomparens 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&amp;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+mn-lt"/>
              </a:rPr>
              <a:t>Youmans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 LLP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548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10640 Mather Blvd., Suite 200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Mather, CA 95655</a:t>
            </a:r>
            <a:endParaRPr lang="en-US" dirty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0" y="548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1350 Treat Blvd., Suite 400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Walnut Creek, CA 94597</a:t>
            </a:r>
            <a:endParaRPr lang="en-US" dirty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3001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Basic Rules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Recourse v. Nonrecourse</a:t>
            </a:r>
          </a:p>
          <a:p>
            <a:pPr eaLnBrk="1" hangingPunct="1"/>
            <a:r>
              <a:rPr lang="en-US" altLang="en-US" dirty="0" smtClean="0"/>
              <a:t>CODI – 61(a)(12)</a:t>
            </a:r>
          </a:p>
          <a:p>
            <a:pPr lvl="1" eaLnBrk="1" hangingPunct="1"/>
            <a:r>
              <a:rPr lang="en-US" altLang="en-US" dirty="0" smtClean="0"/>
              <a:t> Exclusions</a:t>
            </a:r>
          </a:p>
          <a:p>
            <a:pPr lvl="2" eaLnBrk="1" hangingPunct="1"/>
            <a:r>
              <a:rPr lang="en-US" altLang="en-US" dirty="0" smtClean="0"/>
              <a:t>Interest, </a:t>
            </a:r>
          </a:p>
          <a:p>
            <a:pPr lvl="2" eaLnBrk="1" hangingPunct="1"/>
            <a:r>
              <a:rPr lang="en-US" altLang="en-US" dirty="0"/>
              <a:t>C</a:t>
            </a:r>
            <a:r>
              <a:rPr lang="en-US" altLang="en-US" dirty="0" smtClean="0"/>
              <a:t>ontested debt, </a:t>
            </a:r>
          </a:p>
          <a:p>
            <a:pPr lvl="2" eaLnBrk="1" hangingPunct="1"/>
            <a:r>
              <a:rPr lang="en-US" altLang="en-US" dirty="0"/>
              <a:t>P</a:t>
            </a:r>
            <a:r>
              <a:rPr lang="en-US" altLang="en-US" dirty="0" smtClean="0"/>
              <a:t>urchase price adjustment (statutory; common law)</a:t>
            </a:r>
          </a:p>
          <a:p>
            <a:pPr lvl="1" eaLnBrk="1" hangingPunct="1"/>
            <a:r>
              <a:rPr lang="en-US" altLang="en-US" dirty="0" smtClean="0"/>
              <a:t> Exceptions</a:t>
            </a:r>
          </a:p>
          <a:p>
            <a:pPr lvl="2" eaLnBrk="1" hangingPunct="1"/>
            <a:r>
              <a:rPr lang="en-US" altLang="en-US" dirty="0" smtClean="0"/>
              <a:t>Bankruptcy (108(a)(1)(A))</a:t>
            </a:r>
          </a:p>
          <a:p>
            <a:pPr lvl="2" eaLnBrk="1" hangingPunct="1"/>
            <a:r>
              <a:rPr lang="en-US" altLang="en-US" dirty="0" smtClean="0"/>
              <a:t>Insolvency (108(a)(1)(B))</a:t>
            </a:r>
          </a:p>
          <a:p>
            <a:pPr lvl="2" eaLnBrk="1" hangingPunct="1"/>
            <a:r>
              <a:rPr lang="en-US" altLang="en-US" dirty="0" smtClean="0"/>
              <a:t>Qualified Real Property Business </a:t>
            </a:r>
            <a:r>
              <a:rPr lang="en-US" altLang="en-US" dirty="0" err="1" smtClean="0"/>
              <a:t>Indebtetedness</a:t>
            </a:r>
            <a:r>
              <a:rPr lang="en-US" altLang="en-US" dirty="0" smtClean="0"/>
              <a:t> (a)(1)(D)</a:t>
            </a:r>
          </a:p>
          <a:p>
            <a:pPr lvl="2" eaLnBrk="1" hangingPunct="1"/>
            <a:r>
              <a:rPr lang="en-US" altLang="en-US" dirty="0" smtClean="0"/>
              <a:t>Qualified Personal Residence </a:t>
            </a:r>
            <a:r>
              <a:rPr lang="en-US" altLang="en-US" dirty="0" err="1" smtClean="0"/>
              <a:t>Indetedness</a:t>
            </a:r>
            <a:r>
              <a:rPr lang="en-US" altLang="en-US" dirty="0" smtClean="0"/>
              <a:t> (108(a)(1)(E)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4B9F83F-C2B6-46B8-ABFC-0CDDF07DF39C}" type="slidenum"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4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400" u="sng" dirty="0" smtClean="0">
                <a:latin typeface="+mn-lt"/>
              </a:rPr>
              <a:t>Homes:</a:t>
            </a:r>
            <a:r>
              <a:rPr lang="en-US" altLang="en-US" sz="4400" dirty="0" smtClean="0">
                <a:latin typeface="+mn-lt"/>
              </a:rPr>
              <a:t>  Recourse or Nonrecourse?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u="sng" dirty="0" smtClean="0"/>
              <a:t>California:  Nonrecourse Loan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prstClr val="black"/>
                </a:solidFill>
              </a:rPr>
              <a:t>If l</a:t>
            </a:r>
            <a:r>
              <a:rPr lang="en-US" altLang="en-US" sz="2400" dirty="0" smtClean="0">
                <a:solidFill>
                  <a:prstClr val="black"/>
                </a:solidFill>
              </a:rPr>
              <a:t>oan </a:t>
            </a:r>
            <a:r>
              <a:rPr lang="en-US" altLang="en-US" sz="2400" dirty="0">
                <a:solidFill>
                  <a:prstClr val="black"/>
                </a:solidFill>
              </a:rPr>
              <a:t>says “</a:t>
            </a:r>
            <a:r>
              <a:rPr lang="en-US" altLang="en-US" sz="2400" dirty="0" smtClean="0">
                <a:solidFill>
                  <a:prstClr val="black"/>
                </a:solidFill>
              </a:rPr>
              <a:t>non-recourse”</a:t>
            </a:r>
            <a:endParaRPr lang="en-US" altLang="en-US" sz="2600" dirty="0" smtClean="0"/>
          </a:p>
          <a:p>
            <a:pPr>
              <a:lnSpc>
                <a:spcPct val="90000"/>
              </a:lnSpc>
            </a:pPr>
            <a:r>
              <a:rPr lang="en-US" altLang="en-US" sz="2600" dirty="0" smtClean="0"/>
              <a:t>If </a:t>
            </a:r>
            <a:r>
              <a:rPr lang="en-US" altLang="en-US" sz="2600" dirty="0" err="1" smtClean="0"/>
              <a:t>CCP</a:t>
            </a:r>
            <a:r>
              <a:rPr lang="en-US" altLang="en-US" sz="2600" dirty="0" smtClean="0"/>
              <a:t> 580(b) applies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Purchase loan on a personal residence (occupy 1-4 units)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Same lender loan modification – no new $$</a:t>
            </a:r>
            <a:endParaRPr lang="en-US" altLang="en-US" dirty="0" smtClean="0"/>
          </a:p>
          <a:p>
            <a:pPr lvl="2">
              <a:lnSpc>
                <a:spcPct val="90000"/>
              </a:lnSpc>
            </a:pPr>
            <a:r>
              <a:rPr lang="en-US" altLang="en-US" u="sng" dirty="0" smtClean="0"/>
              <a:t>Probably includes same</a:t>
            </a:r>
            <a:r>
              <a:rPr lang="en-US" altLang="en-US" dirty="0" smtClean="0"/>
              <a:t> lender, if NO new $ received</a:t>
            </a:r>
            <a:endParaRPr lang="en-US" altLang="en-US" sz="1800" dirty="0" smtClean="0"/>
          </a:p>
          <a:p>
            <a:pPr lvl="3">
              <a:lnSpc>
                <a:spcPct val="90000"/>
              </a:lnSpc>
            </a:pPr>
            <a:r>
              <a:rPr lang="en-US" altLang="en-US" sz="2000" u="sng" dirty="0" err="1" smtClean="0"/>
              <a:t>Wendland</a:t>
            </a:r>
            <a:r>
              <a:rPr lang="en-US" altLang="en-US" sz="2000" dirty="0" smtClean="0"/>
              <a:t> (1976 Cal App) Owner pocketed $4K.</a:t>
            </a:r>
            <a:r>
              <a:rPr lang="en-US" altLang="en-US" sz="2000" dirty="0" smtClean="0">
                <a:sym typeface="Wingdings" panose="05000000000000000000" pitchFamily="2" charset="2"/>
              </a:rPr>
              <a:t></a:t>
            </a:r>
            <a:r>
              <a:rPr lang="en-US" altLang="en-US" sz="2000" b="1" u="sng" dirty="0" smtClean="0"/>
              <a:t>recourse</a:t>
            </a:r>
            <a:r>
              <a:rPr lang="en-US" altLang="en-US" sz="2000" dirty="0" smtClean="0"/>
              <a:t>.    </a:t>
            </a:r>
          </a:p>
          <a:p>
            <a:pPr>
              <a:lnSpc>
                <a:spcPct val="90000"/>
              </a:lnSpc>
            </a:pPr>
            <a:r>
              <a:rPr lang="en-US" altLang="en-US" sz="2600" b="1" dirty="0" smtClean="0"/>
              <a:t>If 580(c) Refinance (New Loans &gt; 1/1/2013)</a:t>
            </a:r>
            <a:r>
              <a:rPr lang="en-US" altLang="en-US" sz="2600" dirty="0" smtClean="0"/>
              <a:t> – </a:t>
            </a:r>
          </a:p>
          <a:p>
            <a:pPr lvl="2">
              <a:lnSpc>
                <a:spcPct val="90000"/>
              </a:lnSpc>
            </a:pPr>
            <a:r>
              <a:rPr lang="en-US" altLang="en-US" sz="2400" u="sng" dirty="0" smtClean="0"/>
              <a:t>Any loan/refinance  to the extent</a:t>
            </a:r>
            <a:r>
              <a:rPr lang="en-US" altLang="en-US" sz="2400" dirty="0" smtClean="0"/>
              <a:t> loan pays a 580(b) </a:t>
            </a:r>
            <a:r>
              <a:rPr lang="en-US" altLang="en-US" sz="2400" dirty="0"/>
              <a:t>L</a:t>
            </a:r>
            <a:r>
              <a:rPr lang="en-US" altLang="en-US" sz="2400" dirty="0" smtClean="0"/>
              <a:t>oan principal (including new fees/costs.)</a:t>
            </a:r>
          </a:p>
        </p:txBody>
      </p:sp>
      <p:sp>
        <p:nvSpPr>
          <p:cNvPr id="19459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1946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9D5803D-A037-46DD-AF89-9179C9539431}" type="slidenum"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23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u="sng" dirty="0" smtClean="0">
                <a:latin typeface="+mn-lt"/>
              </a:rPr>
              <a:t>Homes:</a:t>
            </a:r>
            <a:r>
              <a:rPr lang="en-US" altLang="en-US" sz="4400" dirty="0" smtClean="0">
                <a:latin typeface="+mn-lt"/>
              </a:rPr>
              <a:t>  Recourse or Nonrecourse?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600" u="sng" dirty="0" smtClean="0"/>
              <a:t>California:  Recourse</a:t>
            </a:r>
          </a:p>
          <a:p>
            <a:pPr lvl="1">
              <a:lnSpc>
                <a:spcPct val="90000"/>
              </a:lnSpc>
            </a:pPr>
            <a:endParaRPr lang="en-US" altLang="en-US" sz="2400" u="sng" dirty="0" smtClean="0"/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Refi</a:t>
            </a:r>
            <a:r>
              <a:rPr lang="en-US" altLang="en-US" dirty="0" smtClean="0"/>
              <a:t>nance Before </a:t>
            </a:r>
            <a:r>
              <a:rPr lang="en-US" altLang="en-US" sz="2400" dirty="0" smtClean="0"/>
              <a:t> </a:t>
            </a:r>
            <a:r>
              <a:rPr lang="en-US" altLang="en-US" sz="2400" u="sng" dirty="0" smtClean="0"/>
              <a:t>1/1/2013</a:t>
            </a:r>
            <a:r>
              <a:rPr lang="en-US" altLang="en-US" dirty="0" smtClean="0"/>
              <a:t>*   *new lender or &gt;$1.00 out!</a:t>
            </a:r>
            <a:endParaRPr lang="en-US" altLang="en-US" sz="2400" dirty="0" smtClean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Limited Recourse:  </a:t>
            </a:r>
            <a:r>
              <a:rPr lang="en-US" altLang="en-US" dirty="0" err="1" smtClean="0"/>
              <a:t>Refi</a:t>
            </a:r>
            <a:r>
              <a:rPr lang="en-US" altLang="en-US" dirty="0" smtClean="0"/>
              <a:t> &gt; 1/1/2013 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 smtClean="0"/>
              <a:t>Only new money received is “recourse” 580b</a:t>
            </a:r>
          </a:p>
        </p:txBody>
      </p:sp>
      <p:sp>
        <p:nvSpPr>
          <p:cNvPr id="19459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1946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9D5803D-A037-46DD-AF89-9179C9539431}" type="slidenum"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51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4400" dirty="0" smtClean="0">
                <a:latin typeface="+mn-lt"/>
              </a:rPr>
              <a:t>CODI – Recourse v. Nonrecourse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u="sng" dirty="0" smtClean="0"/>
              <a:t>Nonrecourse Loan</a:t>
            </a:r>
            <a:endParaRPr lang="en-US" altLang="en-US" sz="2800" dirty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Sale/foreclosure/deed-in-lieu </a:t>
            </a:r>
            <a:r>
              <a:rPr lang="en-US" altLang="en-US" dirty="0" smtClean="0">
                <a:sym typeface="Wingdings" pitchFamily="2" charset="2"/>
              </a:rPr>
              <a:t></a:t>
            </a:r>
            <a:r>
              <a:rPr lang="en-US" altLang="en-US" dirty="0" smtClean="0"/>
              <a:t> gain/loss;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No CODI (</a:t>
            </a:r>
            <a:r>
              <a:rPr lang="en-US" altLang="en-US" u="sng" dirty="0" smtClean="0"/>
              <a:t>Tufts</a:t>
            </a:r>
            <a:r>
              <a:rPr lang="en-US" altLang="en-US" dirty="0" smtClean="0"/>
              <a:t> (1983))</a:t>
            </a:r>
          </a:p>
          <a:p>
            <a:pPr eaLnBrk="1" hangingPunct="1">
              <a:lnSpc>
                <a:spcPct val="80000"/>
              </a:lnSpc>
            </a:pPr>
            <a:endParaRPr lang="en-US" altLang="en-US" sz="2900" u="sng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900" u="sng" dirty="0" smtClean="0"/>
              <a:t>Recourse Loan</a:t>
            </a:r>
            <a:endParaRPr lang="en-US" altLang="en-US" dirty="0"/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A sale/foreclosure  </a:t>
            </a:r>
            <a:r>
              <a:rPr lang="en-US" altLang="en-US" sz="2400" dirty="0" smtClean="0">
                <a:sym typeface="Wingdings" pitchFamily="2" charset="2"/>
              </a:rPr>
              <a:t></a:t>
            </a:r>
            <a:r>
              <a:rPr lang="en-US" altLang="en-US" sz="2400" dirty="0" smtClean="0"/>
              <a:t> CODI </a:t>
            </a:r>
            <a:r>
              <a:rPr lang="en-US" altLang="en-US" sz="2400" b="1" u="sng" dirty="0" smtClean="0"/>
              <a:t>if debt forgiven</a:t>
            </a:r>
          </a:p>
          <a:p>
            <a:pPr lvl="1">
              <a:lnSpc>
                <a:spcPct val="80000"/>
              </a:lnSpc>
            </a:pPr>
            <a:r>
              <a:rPr lang="en-US" altLang="en-US" sz="2600" dirty="0" smtClean="0"/>
              <a:t>Split treatment (</a:t>
            </a:r>
            <a:r>
              <a:rPr lang="en-US" altLang="en-US" sz="2600" u="sng" dirty="0" err="1" smtClean="0"/>
              <a:t>Gehl</a:t>
            </a:r>
            <a:r>
              <a:rPr lang="en-US" altLang="en-US" sz="2600" u="sng" dirty="0" smtClean="0"/>
              <a:t> – 1994)</a:t>
            </a:r>
            <a:endParaRPr lang="en-US" altLang="en-US" sz="2600" dirty="0"/>
          </a:p>
          <a:p>
            <a:pPr lvl="2">
              <a:lnSpc>
                <a:spcPct val="80000"/>
              </a:lnSpc>
            </a:pPr>
            <a:r>
              <a:rPr lang="en-US" altLang="en-US" sz="2100" dirty="0" smtClean="0"/>
              <a:t>CODI 		= Loan Principal &gt; FMV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 smtClean="0"/>
              <a:t>Gain/Loss 	= FMV – tax basis</a:t>
            </a:r>
          </a:p>
        </p:txBody>
      </p:sp>
      <p:sp>
        <p:nvSpPr>
          <p:cNvPr id="25603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July 21, 2015</a:t>
            </a:r>
            <a:endParaRPr lang="en-US" altLang="en-US" sz="1200" dirty="0" smtClean="0"/>
          </a:p>
        </p:txBody>
      </p:sp>
      <p:sp>
        <p:nvSpPr>
          <p:cNvPr id="2560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/>
              <a:t>WKBK&amp;Y</a:t>
            </a:r>
          </a:p>
        </p:txBody>
      </p:sp>
      <p:sp>
        <p:nvSpPr>
          <p:cNvPr id="2560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9A0E61B-63C5-4E5D-A7FE-9D13F1D74276}" type="slidenum">
              <a:rPr lang="en-US" altLang="en-US" sz="1200" smtClean="0">
                <a:latin typeface="Arial Black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6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3538</TotalTime>
  <Words>3177</Words>
  <Application>Microsoft Office PowerPoint</Application>
  <PresentationFormat>On-screen Show (4:3)</PresentationFormat>
  <Paragraphs>573</Paragraphs>
  <Slides>50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Flow</vt:lpstr>
      <vt:lpstr>  Tax Services for the Troubled Debtor</vt:lpstr>
      <vt:lpstr>Program Overview</vt:lpstr>
      <vt:lpstr>2014 California Real Estate Recap</vt:lpstr>
      <vt:lpstr>Why Advise?</vt:lpstr>
      <vt:lpstr>Why Advise?</vt:lpstr>
      <vt:lpstr>Basic Rules</vt:lpstr>
      <vt:lpstr>Homes:  Recourse or Nonrecourse?</vt:lpstr>
      <vt:lpstr>Homes:  Recourse or Nonrecourse?</vt:lpstr>
      <vt:lpstr>CODI – Recourse v. Nonrecourse</vt:lpstr>
      <vt:lpstr>Short Sale</vt:lpstr>
      <vt:lpstr>Short Sale   Recourse v. Nonrecourse?</vt:lpstr>
      <vt:lpstr>Short Sale   Example</vt:lpstr>
      <vt:lpstr>Other Planning/Services   Short Sales</vt:lpstr>
      <vt:lpstr>Basic Rules:  CODI</vt:lpstr>
      <vt:lpstr>Basic Rules:  CODI</vt:lpstr>
      <vt:lpstr>Contested:  McCormick,  TCM 2009-239 (2009)</vt:lpstr>
      <vt:lpstr>Contested Debt:  Melvin,  TCM 2009-199 (2009)</vt:lpstr>
      <vt:lpstr> Basic Rules:  CODI Exclusions</vt:lpstr>
      <vt:lpstr>What’s Still Available:  CODI Exceptions/Exemptions</vt:lpstr>
      <vt:lpstr>CODI – Exclusion  Qual Principal Residence Debt</vt:lpstr>
      <vt:lpstr>CODI – Exclusion Qual Principal Residence Debt</vt:lpstr>
      <vt:lpstr>CODI – Exclusion Bankruptcy</vt:lpstr>
      <vt:lpstr>CODI Exclusion Bankruptcy Rules</vt:lpstr>
      <vt:lpstr>CODI – Exclusion Insolvency</vt:lpstr>
      <vt:lpstr>Strategies (Home):   Nonrecourse debt</vt:lpstr>
      <vt:lpstr>Exception Qualified RP Business Indebtedness</vt:lpstr>
      <vt:lpstr>Exception Qualified RP Business Indebtedness</vt:lpstr>
      <vt:lpstr>Exception Qualified RP Business Indebtedness</vt:lpstr>
      <vt:lpstr>CODI on Loan Modification?</vt:lpstr>
      <vt:lpstr>Caution – Modification of Debt Instruments -- Reg. §1.1001-3</vt:lpstr>
      <vt:lpstr>Caution – Modification of Debt Instruments -- Reg. §1.1001-3</vt:lpstr>
      <vt:lpstr>Other Thoughts   Divorce –solutions difficult!</vt:lpstr>
      <vt:lpstr>LOSSES - §165</vt:lpstr>
      <vt:lpstr>LOSSES - §165</vt:lpstr>
      <vt:lpstr>Abandonment</vt:lpstr>
      <vt:lpstr>Abandonment</vt:lpstr>
      <vt:lpstr>Worthlessness</vt:lpstr>
      <vt:lpstr>Worthless v. Abandonment</vt:lpstr>
      <vt:lpstr>Impact if “take back” property</vt:lpstr>
      <vt:lpstr>California Laws to Know</vt:lpstr>
      <vt:lpstr>California Laws to Know</vt:lpstr>
      <vt:lpstr>California Laws to Know</vt:lpstr>
      <vt:lpstr>National Servicing Settlements</vt:lpstr>
      <vt:lpstr>Strategies:  Cash For Keys</vt:lpstr>
      <vt:lpstr>Strategies:  Relief Programs</vt:lpstr>
      <vt:lpstr>Strategies:  CalHFA</vt:lpstr>
      <vt:lpstr>Advise:  Opinions/Comfort Letters</vt:lpstr>
      <vt:lpstr>Advise:  Opinions/Conflict Letters</vt:lpstr>
      <vt:lpstr>Recent Tax Cases</vt:lpstr>
      <vt:lpstr>Thank You</vt:lpstr>
    </vt:vector>
  </TitlesOfParts>
  <Company>Wagner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WORTHLESS PARTNERSHIP INTEREST</dc:title>
  <dc:creator>Tricia Nelson</dc:creator>
  <cp:lastModifiedBy>Tricia Nelson</cp:lastModifiedBy>
  <cp:revision>254</cp:revision>
  <cp:lastPrinted>2014-10-14T21:43:00Z</cp:lastPrinted>
  <dcterms:created xsi:type="dcterms:W3CDTF">2011-09-06T22:11:56Z</dcterms:created>
  <dcterms:modified xsi:type="dcterms:W3CDTF">2015-07-11T00:12:03Z</dcterms:modified>
</cp:coreProperties>
</file>