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7" r:id="rId12"/>
    <p:sldId id="311" r:id="rId13"/>
    <p:sldId id="288" r:id="rId14"/>
    <p:sldId id="293" r:id="rId15"/>
    <p:sldId id="269" r:id="rId16"/>
    <p:sldId id="270" r:id="rId17"/>
    <p:sldId id="271" r:id="rId18"/>
    <p:sldId id="272" r:id="rId19"/>
    <p:sldId id="296" r:id="rId20"/>
    <p:sldId id="297" r:id="rId21"/>
    <p:sldId id="295" r:id="rId22"/>
    <p:sldId id="308" r:id="rId23"/>
    <p:sldId id="306" r:id="rId24"/>
    <p:sldId id="309" r:id="rId25"/>
    <p:sldId id="307" r:id="rId26"/>
    <p:sldId id="310" r:id="rId27"/>
    <p:sldId id="273" r:id="rId28"/>
    <p:sldId id="298" r:id="rId29"/>
    <p:sldId id="300" r:id="rId30"/>
    <p:sldId id="299" r:id="rId31"/>
    <p:sldId id="274" r:id="rId32"/>
    <p:sldId id="302" r:id="rId33"/>
    <p:sldId id="301" r:id="rId34"/>
    <p:sldId id="303" r:id="rId35"/>
    <p:sldId id="275" r:id="rId36"/>
    <p:sldId id="276" r:id="rId37"/>
    <p:sldId id="291" r:id="rId38"/>
    <p:sldId id="292" r:id="rId39"/>
    <p:sldId id="278" r:id="rId40"/>
    <p:sldId id="279" r:id="rId41"/>
    <p:sldId id="294" r:id="rId42"/>
    <p:sldId id="280" r:id="rId43"/>
    <p:sldId id="281" r:id="rId44"/>
    <p:sldId id="289" r:id="rId45"/>
    <p:sldId id="312" r:id="rId46"/>
    <p:sldId id="290" r:id="rId47"/>
    <p:sldId id="283" r:id="rId48"/>
    <p:sldId id="277" r:id="rId49"/>
    <p:sldId id="304" r:id="rId50"/>
    <p:sldId id="286" r:id="rId51"/>
    <p:sldId id="305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31CAF-CE99-48F3-AD04-CA89193364E3}" type="datetimeFigureOut">
              <a:rPr lang="en-US" smtClean="0"/>
              <a:t>1/1/2018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63266-F712-438A-9174-51AE7CC5A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5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031847-DC0B-4C4B-A888-4A3F75779F5C}" type="datetimeFigureOut">
              <a:rPr lang="en-US" smtClean="0"/>
              <a:t>1/1/2018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F9B37-C31E-4D56-BED5-0A3F3117F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517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EBF8A3-E13C-4251-8C28-40840DFC835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Tax Treatment of Appreciated Property Donations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Cameron L. Hess</a:t>
            </a:r>
          </a:p>
          <a:p>
            <a:r>
              <a:rPr lang="en-US" dirty="0" smtClean="0"/>
              <a:t>Nonprofit Director</a:t>
            </a:r>
          </a:p>
          <a:p>
            <a:r>
              <a:rPr lang="en-US" dirty="0" smtClean="0"/>
              <a:t>Wagner Kirkman Blaine</a:t>
            </a:r>
          </a:p>
          <a:p>
            <a:r>
              <a:rPr lang="en-US" dirty="0" smtClean="0"/>
              <a:t>Klomparens &amp; Youmans LLP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8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</a:t>
            </a:r>
            <a:br>
              <a:rPr lang="en-US" dirty="0" smtClean="0"/>
            </a:br>
            <a:r>
              <a:rPr lang="en-US" dirty="0" smtClean="0"/>
              <a:t>Appreciated Properties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Deductions Reduced By Built-In Long Term Capital </a:t>
            </a:r>
            <a:r>
              <a:rPr lang="en-US" dirty="0" smtClean="0"/>
              <a:t>Gain:</a:t>
            </a:r>
            <a:endParaRPr lang="en-US" dirty="0"/>
          </a:p>
          <a:p>
            <a:r>
              <a:rPr lang="en-US" dirty="0" smtClean="0"/>
              <a:t>(2) Donation to or for use by a </a:t>
            </a:r>
            <a:r>
              <a:rPr lang="en-US" b="1" dirty="0" smtClean="0"/>
              <a:t>Private </a:t>
            </a:r>
            <a:r>
              <a:rPr lang="en-US" b="1" dirty="0" smtClean="0"/>
              <a:t>Foundation</a:t>
            </a:r>
          </a:p>
          <a:p>
            <a:pPr lvl="1"/>
            <a:r>
              <a:rPr lang="en-US" dirty="0" smtClean="0"/>
              <a:t>Effect:  Roughly </a:t>
            </a:r>
            <a:r>
              <a:rPr lang="en-US" dirty="0" smtClean="0"/>
              <a:t>Tax </a:t>
            </a:r>
            <a:r>
              <a:rPr lang="en-US" dirty="0" smtClean="0"/>
              <a:t>Basis Only Deduction</a:t>
            </a:r>
            <a:endParaRPr lang="en-US" dirty="0" smtClean="0"/>
          </a:p>
          <a:p>
            <a:pPr lvl="1"/>
            <a:r>
              <a:rPr lang="en-US" dirty="0" smtClean="0"/>
              <a:t>Does not matter if use related or not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(Exception:  Private Operating Foundation) – hint – organization “stuck” as private foundation, even though it meets public charity requirements currently.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320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</a:t>
            </a:r>
            <a:br>
              <a:rPr lang="en-US" dirty="0" smtClean="0"/>
            </a:br>
            <a:r>
              <a:rPr lang="en-US" dirty="0" smtClean="0"/>
              <a:t>Appreciated Property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Deductions Reduced By Built-In Long Term Capital Gain:</a:t>
            </a:r>
          </a:p>
          <a:p>
            <a:r>
              <a:rPr lang="en-US" dirty="0" smtClean="0"/>
              <a:t>(3) Donate Intellectual </a:t>
            </a:r>
            <a:r>
              <a:rPr lang="en-US" dirty="0" smtClean="0"/>
              <a:t>Property.  </a:t>
            </a:r>
            <a:endParaRPr lang="en-US" dirty="0"/>
          </a:p>
          <a:p>
            <a:r>
              <a:rPr lang="en-US" dirty="0" smtClean="0"/>
              <a:t>(4) Donate Taxidermy Property (stuffed animals)</a:t>
            </a:r>
          </a:p>
          <a:p>
            <a:endParaRPr lang="en-US" dirty="0"/>
          </a:p>
          <a:p>
            <a:r>
              <a:rPr lang="en-US" dirty="0" smtClean="0"/>
              <a:t>“Capital Gains Property” – Includes 1231(b) – trade/business property </a:t>
            </a:r>
          </a:p>
          <a:p>
            <a:pPr lvl="1"/>
            <a:r>
              <a:rPr lang="en-US" dirty="0" smtClean="0"/>
              <a:t>Depreciable Property</a:t>
            </a:r>
          </a:p>
          <a:p>
            <a:pPr lvl="1"/>
            <a:r>
              <a:rPr lang="en-US" dirty="0" smtClean="0"/>
              <a:t>Real Property (including land)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317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</a:t>
            </a:r>
            <a:br>
              <a:rPr lang="en-US" dirty="0" smtClean="0"/>
            </a:br>
            <a:r>
              <a:rPr lang="en-US" dirty="0" smtClean="0"/>
              <a:t>Appreciated Property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</a:t>
            </a:r>
            <a:r>
              <a:rPr lang="en-US" dirty="0" smtClean="0"/>
              <a:t>3) </a:t>
            </a:r>
            <a:r>
              <a:rPr lang="en-US" dirty="0" smtClean="0"/>
              <a:t>Intellectual </a:t>
            </a:r>
            <a:r>
              <a:rPr lang="en-US" dirty="0" smtClean="0"/>
              <a:t>Property.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smtClean="0"/>
              <a:t>is Intellectual Property?</a:t>
            </a:r>
          </a:p>
          <a:p>
            <a:pPr lvl="1"/>
            <a:r>
              <a:rPr lang="en-US" dirty="0" smtClean="0"/>
              <a:t>Patents.</a:t>
            </a:r>
          </a:p>
          <a:p>
            <a:pPr lvl="1"/>
            <a:r>
              <a:rPr lang="en-US" dirty="0" smtClean="0"/>
              <a:t>Copyrights (not under 1221(a)(3) or 1231(b)(1)(C)).</a:t>
            </a:r>
          </a:p>
          <a:p>
            <a:pPr lvl="1"/>
            <a:r>
              <a:rPr lang="en-US" dirty="0" smtClean="0"/>
              <a:t>Trademarks, Trade names, Trade secrets.</a:t>
            </a:r>
          </a:p>
          <a:p>
            <a:pPr lvl="1"/>
            <a:r>
              <a:rPr lang="en-US" dirty="0" smtClean="0"/>
              <a:t>Know-how.</a:t>
            </a:r>
          </a:p>
          <a:p>
            <a:pPr lvl="1"/>
            <a:r>
              <a:rPr lang="en-US" dirty="0" smtClean="0"/>
              <a:t>Software (not under 197(e)(3)(A)(i)).</a:t>
            </a:r>
          </a:p>
          <a:p>
            <a:pPr lvl="1"/>
            <a:r>
              <a:rPr lang="en-US" dirty="0" smtClean="0"/>
              <a:t>Similar property.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74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Intellectual Property.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00"/>
            <a:r>
              <a:rPr lang="en-US" dirty="0" smtClean="0"/>
              <a:t>Exception:  “Additional deductions” -  (i) year of the contribution and years following = “% x income” to charity from donated property.</a:t>
            </a:r>
          </a:p>
          <a:p>
            <a:pPr marL="1828800"/>
            <a:r>
              <a:rPr lang="en-US" dirty="0" smtClean="0"/>
              <a:t>Deduction ends earlier of (i) legal life or (ii) 10th anniversary.</a:t>
            </a:r>
          </a:p>
          <a:p>
            <a:pPr marL="1828800"/>
            <a:r>
              <a:rPr lang="en-US" dirty="0" smtClean="0"/>
              <a:t>No deduction if donated to private foundations.  </a:t>
            </a:r>
          </a:p>
          <a:p>
            <a:endParaRPr lang="en-US" dirty="0" smtClean="0"/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589585"/>
              </p:ext>
            </p:extLst>
          </p:nvPr>
        </p:nvGraphicFramePr>
        <p:xfrm>
          <a:off x="152400" y="1295400"/>
          <a:ext cx="1828799" cy="5120161"/>
        </p:xfrm>
        <a:graphic>
          <a:graphicData uri="http://schemas.openxmlformats.org/drawingml/2006/table">
            <a:tbl>
              <a:tblPr/>
              <a:tblGrid>
                <a:gridCol w="609600"/>
                <a:gridCol w="1219199"/>
              </a:tblGrid>
              <a:tr h="1056361"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>
                          <a:effectLst/>
                        </a:rPr>
                        <a:t>Tax year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>
                          <a:effectLst/>
                        </a:rPr>
                        <a:t>Deductible percentage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358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1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100%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358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2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100%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358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3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90%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358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4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80%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358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5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70%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358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6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60%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358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7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50%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358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8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effectLst/>
                        </a:rPr>
                        <a:t>40%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543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effectLst/>
                        </a:rPr>
                        <a:t>9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effectLst/>
                        </a:rPr>
                        <a:t>30%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543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effectLst/>
                        </a:rPr>
                        <a:t>10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effectLst/>
                        </a:rPr>
                        <a:t>20%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543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effectLst/>
                        </a:rPr>
                        <a:t>11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effectLst/>
                        </a:rPr>
                        <a:t>10%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543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effectLst/>
                        </a:rPr>
                        <a:t>12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effectLst/>
                        </a:rPr>
                        <a:t>10% </a:t>
                      </a:r>
                    </a:p>
                  </a:txBody>
                  <a:tcPr marL="44865" marR="44865" marT="44865" marB="44865">
                    <a:lnL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26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Intellectual Property.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/>
            <a:r>
              <a:rPr lang="en-US" dirty="0" smtClean="0"/>
              <a:t>Royalty Income (e.g. music rights):  </a:t>
            </a:r>
          </a:p>
          <a:p>
            <a:pPr marL="731520" lvl="1"/>
            <a:r>
              <a:rPr lang="en-US" dirty="0" smtClean="0"/>
              <a:t>Ordinary Income Asset – Limited to Basis.  </a:t>
            </a:r>
          </a:p>
          <a:p>
            <a:pPr marL="365760"/>
            <a:r>
              <a:rPr lang="en-US" dirty="0" smtClean="0"/>
              <a:t>Must Contribute Underlying Asset</a:t>
            </a:r>
          </a:p>
          <a:p>
            <a:pPr marL="731520" lvl="1"/>
            <a:r>
              <a:rPr lang="en-US" dirty="0" smtClean="0"/>
              <a:t>Mere assignment if cash stream = No Deduction</a:t>
            </a:r>
          </a:p>
          <a:p>
            <a:pPr marL="731520" lvl="1"/>
            <a:r>
              <a:rPr lang="en-US" dirty="0" smtClean="0"/>
              <a:t>Must assign underlying rights. </a:t>
            </a:r>
          </a:p>
          <a:p>
            <a:endParaRPr lang="en-US" dirty="0" smtClean="0"/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03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</a:t>
            </a:r>
            <a:br>
              <a:rPr lang="en-US" dirty="0" smtClean="0"/>
            </a:br>
            <a:r>
              <a:rPr lang="en-US" dirty="0" smtClean="0"/>
              <a:t>Appreciated Properties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Special Limits</a:t>
            </a:r>
          </a:p>
          <a:p>
            <a:pPr lvl="1"/>
            <a:r>
              <a:rPr lang="en-US" b="1" dirty="0" smtClean="0"/>
              <a:t>Partial Limit </a:t>
            </a:r>
            <a:r>
              <a:rPr lang="en-US" dirty="0" smtClean="0"/>
              <a:t>– Inventory/Depreciable Property</a:t>
            </a:r>
          </a:p>
          <a:p>
            <a:pPr lvl="2"/>
            <a:r>
              <a:rPr lang="en-US" sz="2400" dirty="0" smtClean="0"/>
              <a:t>Not to a private </a:t>
            </a:r>
            <a:r>
              <a:rPr lang="en-US" sz="2400" dirty="0" smtClean="0"/>
              <a:t>foundation</a:t>
            </a:r>
          </a:p>
          <a:p>
            <a:pPr lvl="2"/>
            <a:r>
              <a:rPr lang="en-US" sz="2400" dirty="0" smtClean="0"/>
              <a:t>Use </a:t>
            </a:r>
            <a:r>
              <a:rPr lang="en-US" sz="2400" dirty="0" smtClean="0"/>
              <a:t>to </a:t>
            </a:r>
            <a:r>
              <a:rPr lang="en-US" sz="2400" dirty="0" smtClean="0"/>
              <a:t>care </a:t>
            </a:r>
            <a:r>
              <a:rPr lang="en-US" sz="2400" dirty="0" smtClean="0"/>
              <a:t>for</a:t>
            </a:r>
            <a:r>
              <a:rPr lang="en-US" sz="2400" dirty="0" smtClean="0"/>
              <a:t> </a:t>
            </a:r>
            <a:r>
              <a:rPr lang="en-US" sz="2400" dirty="0" smtClean="0"/>
              <a:t>ill, needy or </a:t>
            </a:r>
            <a:r>
              <a:rPr lang="en-US" sz="2400" dirty="0" smtClean="0"/>
              <a:t>infants</a:t>
            </a:r>
            <a:endParaRPr lang="en-US" sz="2400" dirty="0" smtClean="0"/>
          </a:p>
          <a:p>
            <a:pPr lvl="2"/>
            <a:r>
              <a:rPr lang="en-US" sz="2400" dirty="0" smtClean="0"/>
              <a:t>No consideration received</a:t>
            </a:r>
          </a:p>
          <a:p>
            <a:pPr lvl="2"/>
            <a:r>
              <a:rPr lang="en-US" sz="2400" dirty="0" smtClean="0"/>
              <a:t>Written acknowledgement of </a:t>
            </a:r>
            <a:r>
              <a:rPr lang="en-US" sz="2400" dirty="0" smtClean="0"/>
              <a:t>qualified </a:t>
            </a:r>
            <a:r>
              <a:rPr lang="en-US" sz="2400" dirty="0" smtClean="0"/>
              <a:t>use</a:t>
            </a:r>
          </a:p>
          <a:p>
            <a:pPr lvl="2"/>
            <a:r>
              <a:rPr lang="en-US" sz="2400" dirty="0" smtClean="0"/>
              <a:t>If FDA regulated – must meet regulations</a:t>
            </a:r>
            <a:r>
              <a:rPr lang="en-US" sz="2400" dirty="0" smtClean="0"/>
              <a:t>.</a:t>
            </a:r>
          </a:p>
          <a:p>
            <a:pPr lvl="1"/>
            <a:r>
              <a:rPr lang="en-US" sz="2700" dirty="0" smtClean="0"/>
              <a:t>Deduction = greater of</a:t>
            </a:r>
          </a:p>
          <a:p>
            <a:pPr lvl="2"/>
            <a:r>
              <a:rPr lang="en-US" sz="2400" dirty="0" smtClean="0"/>
              <a:t>½ Section 170 Deduction or 200% of property Basis</a:t>
            </a:r>
            <a:endParaRPr lang="en-US" sz="2400" dirty="0" smtClean="0"/>
          </a:p>
          <a:p>
            <a:pPr lvl="2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039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Warning:  Surprise Disposition 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Section 1256 – Mark to Market Rule</a:t>
            </a:r>
          </a:p>
          <a:p>
            <a:pPr lvl="1"/>
            <a:r>
              <a:rPr lang="en-US" dirty="0" smtClean="0"/>
              <a:t>OID Bond Issuances</a:t>
            </a:r>
          </a:p>
          <a:p>
            <a:pPr lvl="1"/>
            <a:r>
              <a:rPr lang="en-US" dirty="0" smtClean="0"/>
              <a:t>Options</a:t>
            </a:r>
          </a:p>
          <a:p>
            <a:pPr lvl="1"/>
            <a:r>
              <a:rPr lang="en-US" dirty="0" smtClean="0"/>
              <a:t>Commodity Futures</a:t>
            </a:r>
          </a:p>
          <a:p>
            <a:r>
              <a:rPr lang="en-US" dirty="0" smtClean="0"/>
              <a:t>Installment Sale Notes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544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Pass-Through Entities</a:t>
            </a:r>
            <a:br>
              <a:rPr lang="en-US" dirty="0" smtClean="0"/>
            </a:br>
            <a:r>
              <a:rPr lang="en-US" dirty="0" smtClean="0"/>
              <a:t>Appreciated Property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S Corporations</a:t>
            </a:r>
          </a:p>
          <a:p>
            <a:pPr lvl="1"/>
            <a:r>
              <a:rPr lang="en-US" dirty="0" smtClean="0"/>
              <a:t>Basis Adjustment</a:t>
            </a:r>
          </a:p>
          <a:p>
            <a:pPr lvl="1"/>
            <a:r>
              <a:rPr lang="en-US" dirty="0" smtClean="0"/>
              <a:t>Timing of Deduction</a:t>
            </a:r>
          </a:p>
          <a:p>
            <a:r>
              <a:rPr lang="en-US" dirty="0" smtClean="0"/>
              <a:t>Partnerships</a:t>
            </a:r>
          </a:p>
          <a:p>
            <a:pPr lvl="1"/>
            <a:r>
              <a:rPr lang="en-US" dirty="0" smtClean="0"/>
              <a:t>Rev. Rul. 96-11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59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Gift Tax Returns</a:t>
            </a:r>
          </a:p>
          <a:p>
            <a:pPr lvl="1"/>
            <a:r>
              <a:rPr lang="en-US" dirty="0" smtClean="0"/>
              <a:t>IRC §6501(c)(9) – Disclosure-Statute of Limitations</a:t>
            </a:r>
          </a:p>
          <a:p>
            <a:pPr lvl="1"/>
            <a:r>
              <a:rPr lang="en-US" dirty="0" smtClean="0"/>
              <a:t>Disclosure Requirements</a:t>
            </a:r>
          </a:p>
          <a:p>
            <a:pPr lvl="2"/>
            <a:r>
              <a:rPr lang="en-US" dirty="0" smtClean="0"/>
              <a:t>Describe Method</a:t>
            </a:r>
          </a:p>
          <a:p>
            <a:pPr lvl="2"/>
            <a:r>
              <a:rPr lang="en-US" dirty="0" smtClean="0"/>
              <a:t>Identify Financial Data</a:t>
            </a:r>
          </a:p>
          <a:p>
            <a:pPr lvl="2"/>
            <a:r>
              <a:rPr lang="en-US" dirty="0" smtClean="0"/>
              <a:t>Identify restrictions on property</a:t>
            </a:r>
          </a:p>
          <a:p>
            <a:pPr lvl="2"/>
            <a:r>
              <a:rPr lang="en-US" dirty="0" smtClean="0"/>
              <a:t>Describe Discounts</a:t>
            </a:r>
          </a:p>
          <a:p>
            <a:pPr lvl="1"/>
            <a:r>
              <a:rPr lang="en-US" dirty="0" smtClean="0"/>
              <a:t>Appraisal Report may meet disclosure required, if:</a:t>
            </a:r>
          </a:p>
          <a:p>
            <a:pPr lvl="2"/>
            <a:r>
              <a:rPr lang="en-US" dirty="0" smtClean="0"/>
              <a:t>Qualified Appraiser. (Does appraisals, qualified in area, not donor, related or employee)</a:t>
            </a:r>
          </a:p>
          <a:p>
            <a:pPr lvl="2"/>
            <a:r>
              <a:rPr lang="en-US" dirty="0" smtClean="0"/>
              <a:t>Appraisal Report detail satisfactory (several requirements.)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79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Gift Tax Returns</a:t>
            </a:r>
          </a:p>
          <a:p>
            <a:pPr lvl="1"/>
            <a:r>
              <a:rPr lang="en-US" dirty="0" smtClean="0"/>
              <a:t>Appraisal Report elements</a:t>
            </a:r>
          </a:p>
          <a:p>
            <a:pPr lvl="2"/>
            <a:r>
              <a:rPr lang="en-US" dirty="0" smtClean="0"/>
              <a:t>Date of Transfer</a:t>
            </a:r>
          </a:p>
          <a:p>
            <a:pPr lvl="2"/>
            <a:r>
              <a:rPr lang="en-US" dirty="0" smtClean="0"/>
              <a:t>Description of Property</a:t>
            </a:r>
          </a:p>
          <a:p>
            <a:pPr lvl="2"/>
            <a:r>
              <a:rPr lang="en-US" dirty="0" smtClean="0"/>
              <a:t>Description of Appraisal process</a:t>
            </a:r>
          </a:p>
          <a:p>
            <a:pPr lvl="2"/>
            <a:r>
              <a:rPr lang="en-US" dirty="0" smtClean="0"/>
              <a:t>State assumptions, limitations, conditions affecting appraisal</a:t>
            </a:r>
          </a:p>
          <a:p>
            <a:pPr lvl="2"/>
            <a:r>
              <a:rPr lang="en-US" dirty="0" smtClean="0"/>
              <a:t>Information considered (financial, etc.)</a:t>
            </a:r>
          </a:p>
          <a:p>
            <a:pPr lvl="2"/>
            <a:r>
              <a:rPr lang="en-US" dirty="0" smtClean="0"/>
              <a:t>Procedures followed, reasoning, analysis, conclusions</a:t>
            </a:r>
          </a:p>
          <a:p>
            <a:pPr lvl="2"/>
            <a:r>
              <a:rPr lang="en-US" dirty="0" smtClean="0"/>
              <a:t>Valuation method used – why used.</a:t>
            </a:r>
          </a:p>
          <a:p>
            <a:pPr lvl="2"/>
            <a:r>
              <a:rPr lang="en-US" dirty="0" smtClean="0"/>
              <a:t>Approach &amp; source methods used.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602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Appreciated Property:  Donation Incentives</a:t>
            </a:r>
            <a:endParaRPr lang="en-US" sz="3200" dirty="0" smtClean="0"/>
          </a:p>
          <a:p>
            <a:pPr lvl="1"/>
            <a:r>
              <a:rPr lang="en-US" sz="3200" dirty="0" smtClean="0"/>
              <a:t>Bigger Contribution Impact</a:t>
            </a:r>
            <a:endParaRPr lang="en-US" sz="3200" dirty="0" smtClean="0"/>
          </a:p>
          <a:p>
            <a:pPr lvl="1"/>
            <a:r>
              <a:rPr lang="en-US" sz="3200" dirty="0" smtClean="0"/>
              <a:t>Avoid Capital </a:t>
            </a:r>
            <a:r>
              <a:rPr lang="en-US" sz="3200" dirty="0" smtClean="0"/>
              <a:t>Gain Recognition</a:t>
            </a:r>
            <a:endParaRPr lang="en-US" sz="3200" dirty="0" smtClean="0"/>
          </a:p>
          <a:p>
            <a:pPr lvl="1"/>
            <a:r>
              <a:rPr lang="en-US" sz="3200" dirty="0" smtClean="0"/>
              <a:t>Satisfy </a:t>
            </a:r>
            <a:r>
              <a:rPr lang="en-US" sz="3200" dirty="0" smtClean="0"/>
              <a:t>Multi-Year Pledge Faster</a:t>
            </a:r>
            <a:endParaRPr lang="en-US" sz="3200" dirty="0" smtClean="0"/>
          </a:p>
          <a:p>
            <a:pPr lvl="1"/>
            <a:r>
              <a:rPr lang="en-US" sz="3200" dirty="0" smtClean="0"/>
              <a:t>Estate/Wealth Planning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602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Estate Tax Returns</a:t>
            </a:r>
          </a:p>
          <a:p>
            <a:pPr lvl="1"/>
            <a:r>
              <a:rPr lang="en-US" dirty="0" smtClean="0"/>
              <a:t>Not subject to IRC §6501(c)(9)</a:t>
            </a:r>
          </a:p>
          <a:p>
            <a:pPr lvl="1"/>
            <a:r>
              <a:rPr lang="en-US" dirty="0" smtClean="0"/>
              <a:t>Good idea to follow anyway.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44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Income Tax Returns</a:t>
            </a:r>
          </a:p>
          <a:p>
            <a:pPr lvl="1"/>
            <a:r>
              <a:rPr lang="en-US" sz="2800" u="sng" dirty="0" smtClean="0"/>
              <a:t>Small donations</a:t>
            </a:r>
            <a:r>
              <a:rPr lang="en-US" sz="2800" dirty="0" smtClean="0"/>
              <a:t>.  Some nominal documentation</a:t>
            </a:r>
            <a:r>
              <a:rPr lang="en-US" sz="2800" dirty="0"/>
              <a:t>. </a:t>
            </a:r>
            <a:r>
              <a:rPr lang="en-US" sz="2800" dirty="0" smtClean="0"/>
              <a:t>Canceled </a:t>
            </a:r>
            <a:r>
              <a:rPr lang="en-US" sz="2800" dirty="0"/>
              <a:t>check, </a:t>
            </a:r>
            <a:r>
              <a:rPr lang="en-US" sz="2800" dirty="0" smtClean="0"/>
              <a:t>receipt or other </a:t>
            </a:r>
            <a:r>
              <a:rPr lang="en-US" sz="2800" dirty="0"/>
              <a:t>reliable </a:t>
            </a:r>
            <a:r>
              <a:rPr lang="en-US" sz="2800" dirty="0" smtClean="0"/>
              <a:t>record.</a:t>
            </a:r>
          </a:p>
          <a:p>
            <a:pPr lvl="1"/>
            <a:r>
              <a:rPr lang="en-US" sz="2800" u="sng" dirty="0" smtClean="0"/>
              <a:t>$250 </a:t>
            </a:r>
            <a:r>
              <a:rPr lang="en-US" sz="2800" u="sng" dirty="0" smtClean="0"/>
              <a:t>(Or More)  Item</a:t>
            </a:r>
            <a:r>
              <a:rPr lang="en-US" sz="2800" dirty="0" smtClean="0"/>
              <a:t>.  A “contemporaneous </a:t>
            </a:r>
            <a:r>
              <a:rPr lang="en-US" sz="2800" dirty="0"/>
              <a:t>written </a:t>
            </a:r>
            <a:r>
              <a:rPr lang="en-US" sz="2800" dirty="0" smtClean="0"/>
              <a:t>acknowledgment” before the due date </a:t>
            </a:r>
            <a:r>
              <a:rPr lang="en-US" sz="2800" dirty="0"/>
              <a:t>the donor </a:t>
            </a:r>
            <a:r>
              <a:rPr lang="en-US" sz="2800" dirty="0" smtClean="0"/>
              <a:t>files. </a:t>
            </a:r>
            <a:endParaRPr lang="en-US" sz="2800" dirty="0" smtClean="0"/>
          </a:p>
          <a:p>
            <a:pPr lvl="2"/>
            <a:r>
              <a:rPr lang="en-US" sz="2500" dirty="0" smtClean="0"/>
              <a:t>§170(f)(8) – Each item separate for $250 test; no lumping together. </a:t>
            </a:r>
            <a:endParaRPr lang="en-US" sz="25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9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Income Tax Returns</a:t>
            </a:r>
          </a:p>
          <a:p>
            <a:r>
              <a:rPr lang="en-US" sz="3200" u="sng" dirty="0" smtClean="0"/>
              <a:t>$</a:t>
            </a:r>
            <a:r>
              <a:rPr lang="en-US" sz="3200" u="sng" dirty="0" smtClean="0"/>
              <a:t>250 </a:t>
            </a:r>
            <a:r>
              <a:rPr lang="en-US" sz="3200" u="sng" dirty="0" smtClean="0"/>
              <a:t>(Or More)  Item</a:t>
            </a:r>
            <a:r>
              <a:rPr lang="en-US" sz="3200" dirty="0"/>
              <a:t> </a:t>
            </a:r>
            <a:r>
              <a:rPr lang="en-US" sz="3200" dirty="0" smtClean="0"/>
              <a:t>- </a:t>
            </a:r>
            <a:r>
              <a:rPr lang="en-US" sz="3200" dirty="0" smtClean="0"/>
              <a:t>written acknowledgment (§170(f)(8))</a:t>
            </a:r>
          </a:p>
          <a:p>
            <a:pPr lvl="1"/>
            <a:r>
              <a:rPr lang="en-US" sz="2900" dirty="0" smtClean="0"/>
              <a:t>$ Cash + </a:t>
            </a:r>
            <a:r>
              <a:rPr lang="en-US" sz="2900" dirty="0" smtClean="0"/>
              <a:t>Description of Property</a:t>
            </a:r>
          </a:p>
          <a:p>
            <a:pPr lvl="1"/>
            <a:r>
              <a:rPr lang="en-US" sz="2900" dirty="0" smtClean="0"/>
              <a:t>Whether Goods/Services Received “in consideration”</a:t>
            </a:r>
          </a:p>
          <a:p>
            <a:pPr lvl="2"/>
            <a:r>
              <a:rPr lang="en-US" sz="2700" dirty="0" smtClean="0"/>
              <a:t>Plus, </a:t>
            </a:r>
            <a:r>
              <a:rPr lang="en-US" sz="2700" u="sng" dirty="0" smtClean="0"/>
              <a:t>if yes</a:t>
            </a:r>
            <a:r>
              <a:rPr lang="en-US" sz="2700" dirty="0" smtClean="0"/>
              <a:t>, description &amp; good faith value estimate</a:t>
            </a:r>
            <a:endParaRPr lang="en-US" sz="27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266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400" u="sng" dirty="0" smtClean="0"/>
              <a:t>&gt; </a:t>
            </a:r>
            <a:r>
              <a:rPr lang="en-US" sz="3400" u="sng" dirty="0"/>
              <a:t>$500</a:t>
            </a:r>
            <a:r>
              <a:rPr lang="en-US" sz="3400" dirty="0"/>
              <a:t>. </a:t>
            </a:r>
            <a:endParaRPr lang="en-US" sz="3400" dirty="0" smtClean="0"/>
          </a:p>
          <a:p>
            <a:pPr lvl="1"/>
            <a:r>
              <a:rPr lang="en-US" sz="2800" dirty="0" smtClean="0"/>
              <a:t>Contemp</a:t>
            </a:r>
            <a:r>
              <a:rPr lang="en-US" sz="2800" dirty="0" smtClean="0"/>
              <a:t>. Written Acknowledgement PLUS</a:t>
            </a:r>
            <a:endParaRPr lang="en-US" sz="2800" dirty="0" smtClean="0"/>
          </a:p>
          <a:p>
            <a:pPr lvl="1"/>
            <a:r>
              <a:rPr lang="en-US" sz="2800" dirty="0" smtClean="0"/>
              <a:t>Written Records (§1.170A-13(b)(3)(ii)) – </a:t>
            </a:r>
            <a:r>
              <a:rPr lang="en-US" sz="2800" dirty="0" err="1" smtClean="0"/>
              <a:t>Req’d</a:t>
            </a:r>
            <a:endParaRPr lang="en-US" sz="2800" dirty="0" smtClean="0"/>
          </a:p>
          <a:p>
            <a:pPr lvl="1"/>
            <a:r>
              <a:rPr lang="en-US" sz="2700" dirty="0" smtClean="0"/>
              <a:t>Form 8283 – Page 1 Required</a:t>
            </a:r>
          </a:p>
          <a:p>
            <a:pPr lvl="2"/>
            <a:r>
              <a:rPr lang="en-US" sz="2400" dirty="0" smtClean="0"/>
              <a:t>Manner &amp; Date  Acquired</a:t>
            </a:r>
          </a:p>
          <a:p>
            <a:pPr lvl="2"/>
            <a:r>
              <a:rPr lang="en-US" sz="2400" dirty="0" smtClean="0"/>
              <a:t>Adjusted Basis in Property &amp; value</a:t>
            </a:r>
            <a:endParaRPr lang="en-US" sz="2400" dirty="0" smtClean="0"/>
          </a:p>
          <a:p>
            <a:pPr lvl="2"/>
            <a:r>
              <a:rPr lang="en-US" sz="2700" dirty="0" smtClean="0"/>
              <a:t>Omission = No Deduction, Unless</a:t>
            </a:r>
          </a:p>
          <a:p>
            <a:pPr lvl="2"/>
            <a:r>
              <a:rPr lang="en-US" sz="2800" dirty="0" smtClean="0"/>
              <a:t>Reasonable Cause: State reason for omission on return (</a:t>
            </a:r>
            <a:r>
              <a:rPr lang="en-US" sz="2800" dirty="0" smtClean="0"/>
              <a:t>if IRS accepts)-else $0 Deduction.</a:t>
            </a: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3917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Income Tax Returns</a:t>
            </a:r>
          </a:p>
          <a:p>
            <a:pPr lvl="1"/>
            <a:r>
              <a:rPr lang="en-US" sz="3200" u="sng" dirty="0" smtClean="0"/>
              <a:t>&gt; $</a:t>
            </a:r>
            <a:r>
              <a:rPr lang="en-US" sz="2800" u="sng" dirty="0" smtClean="0"/>
              <a:t>5,000 </a:t>
            </a:r>
            <a:r>
              <a:rPr lang="en-US" sz="2800" u="sng" dirty="0" smtClean="0"/>
              <a:t>item</a:t>
            </a:r>
            <a:endParaRPr lang="en-US" sz="2800" dirty="0" smtClean="0"/>
          </a:p>
          <a:p>
            <a:pPr lvl="2"/>
            <a:r>
              <a:rPr lang="en-US" sz="2800" u="sng" dirty="0" smtClean="0"/>
              <a:t>Qualified </a:t>
            </a:r>
            <a:r>
              <a:rPr lang="en-US" sz="2800" u="sng" dirty="0" smtClean="0"/>
              <a:t>Appraisal</a:t>
            </a:r>
            <a:r>
              <a:rPr lang="en-US" sz="2800" dirty="0" smtClean="0"/>
              <a:t> required.  </a:t>
            </a:r>
          </a:p>
          <a:p>
            <a:pPr lvl="2"/>
            <a:r>
              <a:rPr lang="en-US" sz="2800" b="1" dirty="0"/>
              <a:t>Form </a:t>
            </a:r>
            <a:r>
              <a:rPr lang="en-US" sz="2800" b="1" dirty="0" smtClean="0"/>
              <a:t>8382 </a:t>
            </a:r>
            <a:r>
              <a:rPr lang="en-US" sz="2800" b="1" dirty="0" smtClean="0"/>
              <a:t>Appraisal Summary (Page 2)</a:t>
            </a:r>
          </a:p>
          <a:p>
            <a:pPr lvl="3"/>
            <a:r>
              <a:rPr lang="en-US" sz="2800" dirty="0" smtClean="0"/>
              <a:t>Completed/signed </a:t>
            </a:r>
            <a:r>
              <a:rPr lang="en-US" sz="2800" dirty="0"/>
              <a:t>by </a:t>
            </a:r>
            <a:r>
              <a:rPr lang="en-US" sz="2800" u="sng" dirty="0" smtClean="0"/>
              <a:t>qualified appraiser</a:t>
            </a:r>
          </a:p>
          <a:p>
            <a:pPr lvl="3"/>
            <a:r>
              <a:rPr lang="en-US" sz="2800" dirty="0" smtClean="0"/>
              <a:t>Attached to return</a:t>
            </a:r>
            <a:endParaRPr lang="en-US" sz="2800" dirty="0" smtClean="0"/>
          </a:p>
          <a:p>
            <a:pPr lvl="1"/>
            <a:r>
              <a:rPr lang="en-US" sz="2800" dirty="0" smtClean="0"/>
              <a:t>$</a:t>
            </a:r>
            <a:r>
              <a:rPr lang="en-US" sz="2800" u="sng" dirty="0" smtClean="0"/>
              <a:t>500,000</a:t>
            </a:r>
          </a:p>
          <a:p>
            <a:pPr lvl="2"/>
            <a:r>
              <a:rPr lang="en-US" sz="2800" dirty="0" smtClean="0"/>
              <a:t>Qualified </a:t>
            </a:r>
            <a:r>
              <a:rPr lang="en-US" sz="2800" dirty="0" smtClean="0"/>
              <a:t>Appraisal attached to return.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2276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Income Tax Returns</a:t>
            </a:r>
          </a:p>
          <a:p>
            <a:pPr lvl="1"/>
            <a:r>
              <a:rPr lang="en-US" sz="3200" u="sng" dirty="0" smtClean="0"/>
              <a:t>$500</a:t>
            </a:r>
            <a:r>
              <a:rPr lang="en-US" sz="3200" dirty="0" smtClean="0"/>
              <a:t>, </a:t>
            </a:r>
            <a:r>
              <a:rPr lang="en-US" sz="3200" u="sng" dirty="0" smtClean="0"/>
              <a:t>$5,000, $500,000</a:t>
            </a:r>
          </a:p>
          <a:p>
            <a:pPr lvl="2"/>
            <a:r>
              <a:rPr lang="en-US" sz="2800" dirty="0" smtClean="0"/>
              <a:t>§170(f)(11) – Similar Items “Grouped” for Dollar Testing</a:t>
            </a:r>
          </a:p>
          <a:p>
            <a:pPr lvl="2"/>
            <a:r>
              <a:rPr lang="en-US" sz="2800" dirty="0" smtClean="0"/>
              <a:t>Similar Items = same generic category or type</a:t>
            </a:r>
            <a:r>
              <a:rPr lang="en-US" sz="2800" dirty="0" smtClean="0"/>
              <a:t> </a:t>
            </a:r>
          </a:p>
          <a:p>
            <a:pPr lvl="3"/>
            <a:r>
              <a:rPr lang="en-US" sz="2700" dirty="0" smtClean="0"/>
              <a:t>Coin collections</a:t>
            </a:r>
          </a:p>
          <a:p>
            <a:pPr lvl="3"/>
            <a:r>
              <a:rPr lang="en-US" sz="2700" dirty="0" smtClean="0"/>
              <a:t>Paintings</a:t>
            </a:r>
          </a:p>
          <a:p>
            <a:pPr lvl="3"/>
            <a:r>
              <a:rPr lang="en-US" sz="2700" dirty="0" err="1" smtClean="0"/>
              <a:t>Nonpublicly</a:t>
            </a:r>
            <a:r>
              <a:rPr lang="en-US" sz="2700" dirty="0" smtClean="0"/>
              <a:t> traded stock</a:t>
            </a:r>
          </a:p>
          <a:p>
            <a:pPr lvl="3"/>
            <a:r>
              <a:rPr lang="en-US" sz="2700" dirty="0" smtClean="0"/>
              <a:t>Land or Buildings</a:t>
            </a:r>
            <a:endParaRPr lang="en-US" sz="2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4455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b="1" u="sng" dirty="0" smtClean="0"/>
              <a:t>Substantiation</a:t>
            </a:r>
            <a:endParaRPr lang="en-US" u="sng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16075"/>
          <a:ext cx="8229600" cy="5097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948"/>
                <a:gridCol w="3429000"/>
                <a:gridCol w="4339652"/>
              </a:tblGrid>
              <a:tr h="31224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u="sng" dirty="0">
                          <a:effectLst/>
                        </a:rPr>
                        <a:t>Item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u="sng" dirty="0">
                          <a:effectLst/>
                        </a:rPr>
                        <a:t>(Estate &amp;) Gift Tax (</a:t>
                      </a:r>
                      <a:r>
                        <a:rPr lang="en-US" sz="1200" u="sng" dirty="0" err="1">
                          <a:effectLst/>
                        </a:rPr>
                        <a:t>Regs</a:t>
                      </a:r>
                      <a:r>
                        <a:rPr lang="en-US" sz="1200" u="sng" dirty="0">
                          <a:effectLst/>
                        </a:rPr>
                        <a:t>. §301.6501(c)-1(f)(3</a:t>
                      </a:r>
                      <a:r>
                        <a:rPr lang="en-US" sz="1200" u="sng" dirty="0" smtClean="0">
                          <a:effectLst/>
                        </a:rPr>
                        <a:t>))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u="sng" dirty="0">
                          <a:effectLst/>
                        </a:rPr>
                        <a:t>Income Tax (IRC §170(f)(11)(E)(</a:t>
                      </a:r>
                      <a:r>
                        <a:rPr lang="en-US" sz="1200" u="sng" dirty="0" err="1">
                          <a:effectLst/>
                        </a:rPr>
                        <a:t>i</a:t>
                      </a:r>
                      <a:r>
                        <a:rPr lang="en-US" sz="1200" u="sng" dirty="0" smtClean="0">
                          <a:effectLst/>
                        </a:rPr>
                        <a:t>))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3657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1.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The dates of the transfer and the appraisal.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The date on which the property was appraised.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The date (or expected date) of its contribution.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3657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>
                          <a:effectLst/>
                        </a:rPr>
                        <a:t>The purpose of the appraisal.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A statement that the appraisal was prepared for income tax purposes.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5486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Descriptions of the property, the appraisal process, the assumptions made and any restrictions that affect the analyses, opinions and conclusions.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A description of the property and its physical condition.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The terms of any agreement that relates to the property.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3657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The information considered, including in the case of a business interest, all financial data that was used.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5486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>
                          <a:effectLst/>
                        </a:rPr>
                        <a:t>The appraisal procedures followed and the reasoning that support s that analyses, opinions and conclusions.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3657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>
                          <a:effectLst/>
                        </a:rPr>
                        <a:t>6.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>
                          <a:effectLst/>
                        </a:rPr>
                        <a:t>The valuation </a:t>
                      </a:r>
                      <a:r>
                        <a:rPr lang="en-US" sz="1200" i="1" dirty="0" smtClean="0">
                          <a:effectLst/>
                        </a:rPr>
                        <a:t>method</a:t>
                      </a:r>
                      <a:r>
                        <a:rPr lang="en-US" sz="1200" i="0" baseline="30000" dirty="0" smtClean="0">
                          <a:effectLst/>
                        </a:rPr>
                        <a:t>1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utilized and the rationale for using that method.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>
                          <a:effectLst/>
                        </a:rPr>
                        <a:t>The </a:t>
                      </a:r>
                      <a:r>
                        <a:rPr lang="en-US" sz="1200" i="1" dirty="0" smtClean="0">
                          <a:effectLst/>
                        </a:rPr>
                        <a:t>method</a:t>
                      </a:r>
                      <a:r>
                        <a:rPr lang="en-US" sz="1200" i="0" baseline="30000" dirty="0" smtClean="0">
                          <a:effectLst/>
                        </a:rPr>
                        <a:t>1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of valuation used.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2516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 smtClean="0">
                          <a:effectLst/>
                          <a:latin typeface="+mj-lt"/>
                          <a:ea typeface="Times New Roman"/>
                        </a:rPr>
                        <a:t>7.</a:t>
                      </a:r>
                      <a:endParaRPr lang="en-US" sz="12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  <a:defRPr/>
                      </a:pPr>
                      <a:r>
                        <a:rPr lang="en-US" sz="1200" dirty="0" smtClean="0">
                          <a:effectLst/>
                        </a:rPr>
                        <a:t>The specific </a:t>
                      </a:r>
                      <a:r>
                        <a:rPr lang="en-US" sz="1200" i="1" dirty="0" smtClean="0">
                          <a:effectLst/>
                        </a:rPr>
                        <a:t>basis</a:t>
                      </a:r>
                      <a:r>
                        <a:rPr lang="en-US" sz="1200" i="0" baseline="30000" dirty="0" smtClean="0">
                          <a:effectLst/>
                        </a:rPr>
                        <a:t>2</a:t>
                      </a:r>
                      <a:r>
                        <a:rPr lang="en-US" sz="1200" dirty="0" smtClean="0">
                          <a:effectLst/>
                        </a:rPr>
                        <a:t> for the valuation.</a:t>
                      </a:r>
                      <a:endParaRPr lang="en-U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  <a:defRPr/>
                      </a:pPr>
                      <a:r>
                        <a:rPr lang="en-US" sz="1200" dirty="0" smtClean="0">
                          <a:effectLst/>
                        </a:rPr>
                        <a:t>The </a:t>
                      </a:r>
                      <a:r>
                        <a:rPr lang="en-US" sz="1200" i="1" dirty="0" smtClean="0">
                          <a:effectLst/>
                        </a:rPr>
                        <a:t>basis</a:t>
                      </a:r>
                      <a:r>
                        <a:rPr lang="en-US" sz="1200" i="0" baseline="30000" dirty="0" smtClean="0">
                          <a:effectLst/>
                        </a:rPr>
                        <a:t>2</a:t>
                      </a:r>
                      <a:r>
                        <a:rPr lang="en-US" sz="1200" dirty="0" smtClean="0">
                          <a:effectLst/>
                        </a:rPr>
                        <a:t> for the valuation. </a:t>
                      </a:r>
                    </a:p>
                  </a:txBody>
                  <a:tcPr marL="67456" marR="67456" marT="0" marB="0"/>
                </a:tc>
              </a:tr>
              <a:tr h="2516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 smtClean="0">
                          <a:effectLst/>
                          <a:latin typeface="+mj-lt"/>
                          <a:ea typeface="Times New Roman"/>
                        </a:rPr>
                        <a:t>8.</a:t>
                      </a:r>
                      <a:endParaRPr lang="en-US" sz="12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  <a:defRPr/>
                      </a:pPr>
                      <a:endParaRPr lang="en-U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  <a:defRPr/>
                      </a:pPr>
                      <a:r>
                        <a:rPr lang="en-US" sz="1200" dirty="0" smtClean="0">
                          <a:effectLst/>
                        </a:rPr>
                        <a:t>The appraised FMV of the property on the date of contribution</a:t>
                      </a:r>
                    </a:p>
                  </a:txBody>
                  <a:tcPr marL="67456" marR="67456" marT="0" marB="0"/>
                </a:tc>
              </a:tr>
              <a:tr h="4341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9.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The </a:t>
                      </a:r>
                      <a:r>
                        <a:rPr lang="en-US" sz="1200" dirty="0">
                          <a:effectLst/>
                        </a:rPr>
                        <a:t>name, address and identifying number of the appraiser and the appraiser’s employer</a:t>
                      </a:r>
                      <a:r>
                        <a:rPr lang="en-US" sz="1200" dirty="0" smtClean="0">
                          <a:effectLst/>
                        </a:rPr>
                        <a:t>.</a:t>
                      </a:r>
                    </a:p>
                  </a:txBody>
                  <a:tcPr marL="67456" marR="67456" marT="0" marB="0"/>
                </a:tc>
              </a:tr>
              <a:tr h="3657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dirty="0" smtClean="0">
                          <a:effectLst/>
                          <a:latin typeface="+mj-lt"/>
                          <a:ea typeface="Times New Roman"/>
                        </a:rPr>
                        <a:t>10.</a:t>
                      </a:r>
                      <a:endParaRPr lang="en-US" sz="12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  <a:defRPr/>
                      </a:pPr>
                      <a:r>
                        <a:rPr lang="en-US" sz="1200" dirty="0" smtClean="0">
                          <a:effectLst/>
                        </a:rPr>
                        <a:t>The appraiser’s qualifications.</a:t>
                      </a:r>
                      <a:endParaRPr lang="en-U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502886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baseline="30000" dirty="0" smtClean="0">
                          <a:effectLst/>
                          <a:latin typeface="+mj-lt"/>
                          <a:ea typeface="Times New Roman"/>
                        </a:rPr>
                        <a:t>_________________________________________________________________________</a:t>
                      </a:r>
                    </a:p>
                    <a:p>
                      <a:pPr marL="0" marR="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baseline="30000" dirty="0" smtClean="0">
                          <a:effectLst/>
                          <a:latin typeface="+mj-lt"/>
                          <a:ea typeface="Times New Roman"/>
                        </a:rPr>
                        <a:t>1</a:t>
                      </a:r>
                      <a:r>
                        <a:rPr lang="en-US" sz="1200" dirty="0" smtClean="0">
                          <a:effectLst/>
                          <a:latin typeface="+mj-lt"/>
                          <a:ea typeface="Times New Roman"/>
                        </a:rPr>
                        <a:t>Method – Income</a:t>
                      </a:r>
                      <a:r>
                        <a:rPr lang="en-US" sz="1200" baseline="0" dirty="0" smtClean="0">
                          <a:effectLst/>
                          <a:latin typeface="+mj-lt"/>
                          <a:ea typeface="Times New Roman"/>
                        </a:rPr>
                        <a:t> v. Market Data v. Replacement Cost</a:t>
                      </a:r>
                    </a:p>
                    <a:p>
                      <a:pPr marL="0" marR="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r>
                        <a:rPr lang="en-US" sz="1200" baseline="30000" dirty="0" smtClean="0">
                          <a:effectLst/>
                          <a:latin typeface="+mj-lt"/>
                          <a:ea typeface="Times New Roman"/>
                        </a:rPr>
                        <a:t>2</a:t>
                      </a:r>
                      <a:r>
                        <a:rPr lang="en-US" sz="1200" baseline="0" dirty="0" smtClean="0">
                          <a:effectLst/>
                          <a:latin typeface="+mj-lt"/>
                          <a:ea typeface="Times New Roman"/>
                        </a:rPr>
                        <a:t>Basis – Comparable Sales v. Statistical Sampling</a:t>
                      </a:r>
                      <a:endParaRPr lang="en-US" sz="12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7456" marR="67456" marT="0" marB="0"/>
                </a:tc>
                <a:tc hMerge="1"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</a:tabLs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8BCCE-4F5C-4427-A435-BFC5727C6C3F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7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Qualified Appraisal Requirements</a:t>
            </a:r>
          </a:p>
          <a:p>
            <a:pPr lvl="1"/>
            <a:r>
              <a:rPr lang="en-US" dirty="0" smtClean="0"/>
              <a:t>Overview</a:t>
            </a:r>
          </a:p>
          <a:p>
            <a:pPr lvl="2"/>
            <a:r>
              <a:rPr lang="en-US" dirty="0" smtClean="0"/>
              <a:t>Qualified Appraiser</a:t>
            </a:r>
          </a:p>
          <a:p>
            <a:pPr lvl="2"/>
            <a:r>
              <a:rPr lang="en-US" dirty="0" smtClean="0"/>
              <a:t>No Prohibited Appraisal Fee</a:t>
            </a:r>
          </a:p>
          <a:p>
            <a:pPr lvl="2"/>
            <a:r>
              <a:rPr lang="en-US" dirty="0" smtClean="0"/>
              <a:t>Qualified Appraisal</a:t>
            </a:r>
          </a:p>
          <a:p>
            <a:pPr lvl="2"/>
            <a:r>
              <a:rPr lang="en-US" dirty="0" smtClean="0"/>
              <a:t>Notice 2006-96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3073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Qualified Appraiser (Notice 2006-96</a:t>
            </a:r>
            <a:r>
              <a:rPr lang="en-US" dirty="0" smtClean="0"/>
              <a:t>) &gt;8/17/2006</a:t>
            </a:r>
            <a:endParaRPr lang="en-US" dirty="0" smtClean="0"/>
          </a:p>
          <a:p>
            <a:pPr lvl="1"/>
            <a:r>
              <a:rPr lang="en-US" dirty="0" smtClean="0"/>
              <a:t>Has an earned </a:t>
            </a:r>
            <a:r>
              <a:rPr lang="en-US" b="1" i="1" dirty="0" smtClean="0"/>
              <a:t>appraisal designation</a:t>
            </a:r>
            <a:r>
              <a:rPr lang="en-US" dirty="0" smtClean="0"/>
              <a:t> </a:t>
            </a:r>
            <a:r>
              <a:rPr lang="en-US" dirty="0" smtClean="0"/>
              <a:t>(ASA</a:t>
            </a:r>
            <a:r>
              <a:rPr lang="en-US" dirty="0" smtClean="0"/>
              <a:t>, MAI, etc.) </a:t>
            </a:r>
            <a:r>
              <a:rPr lang="en-US" b="1" u="sng" dirty="0" smtClean="0"/>
              <a:t>or</a:t>
            </a:r>
            <a:r>
              <a:rPr lang="en-US" dirty="0" smtClean="0"/>
              <a:t> </a:t>
            </a:r>
            <a:r>
              <a:rPr lang="en-US" dirty="0" smtClean="0"/>
              <a:t>meets </a:t>
            </a:r>
            <a:r>
              <a:rPr lang="en-US" i="1" dirty="0" smtClean="0"/>
              <a:t>verifiable</a:t>
            </a:r>
            <a:r>
              <a:rPr lang="en-US" dirty="0" smtClean="0"/>
              <a:t> education/experience;</a:t>
            </a:r>
            <a:endParaRPr lang="en-US" dirty="0" smtClean="0"/>
          </a:p>
          <a:p>
            <a:pPr lvl="1"/>
            <a:r>
              <a:rPr lang="en-US" dirty="0" smtClean="0"/>
              <a:t>Regularly performs </a:t>
            </a:r>
            <a:r>
              <a:rPr lang="en-US" dirty="0" smtClean="0"/>
              <a:t>appraisals for compensation; </a:t>
            </a:r>
            <a:r>
              <a:rPr lang="en-US" b="1" u="sng" dirty="0" smtClean="0"/>
              <a:t>and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Not </a:t>
            </a:r>
            <a:r>
              <a:rPr lang="en-US" dirty="0" smtClean="0"/>
              <a:t>prohibited from practice before IRS &gt; 3 years </a:t>
            </a:r>
            <a:r>
              <a:rPr lang="en-US" dirty="0" smtClean="0"/>
              <a:t>ago.</a:t>
            </a:r>
            <a:endParaRPr lang="en-US" dirty="0" smtClean="0"/>
          </a:p>
          <a:p>
            <a:pPr lvl="1"/>
            <a:r>
              <a:rPr lang="en-US" dirty="0"/>
              <a:t>Meets other requirements under regulations</a:t>
            </a:r>
          </a:p>
          <a:p>
            <a:pPr lvl="1"/>
            <a:r>
              <a:rPr lang="en-US" dirty="0"/>
              <a:t>Real Property:  licensed/certified for type of property, within state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Declaration </a:t>
            </a:r>
            <a:r>
              <a:rPr lang="en-US" dirty="0" smtClean="0"/>
              <a:t>complies with statutory statement relating to substantial gross valuation </a:t>
            </a:r>
            <a:r>
              <a:rPr lang="en-US" dirty="0" smtClean="0"/>
              <a:t>misstatement (&gt;2/16/17.)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8231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Qualified Appraiser (Notice 2006-96)</a:t>
            </a:r>
          </a:p>
          <a:p>
            <a:pPr lvl="1"/>
            <a:r>
              <a:rPr lang="en-US" dirty="0" smtClean="0"/>
              <a:t>Business Appraisers</a:t>
            </a:r>
          </a:p>
          <a:p>
            <a:pPr lvl="2"/>
            <a:r>
              <a:rPr lang="en-US" dirty="0" smtClean="0"/>
              <a:t>Issue – no state licensing, even if in connection with real estate entity.</a:t>
            </a:r>
          </a:p>
          <a:p>
            <a:pPr lvl="1"/>
            <a:r>
              <a:rPr lang="en-US" dirty="0" smtClean="0"/>
              <a:t>Credentials</a:t>
            </a:r>
          </a:p>
          <a:p>
            <a:pPr lvl="2"/>
            <a:r>
              <a:rPr lang="en-US" dirty="0" smtClean="0"/>
              <a:t>ASA – Am. Society of Appraisers-Accredited Senior Appraiser</a:t>
            </a:r>
          </a:p>
          <a:p>
            <a:pPr lvl="2"/>
            <a:r>
              <a:rPr lang="en-US" dirty="0" smtClean="0"/>
              <a:t>CVA/AVA – Nat’l Association of Certified Valuation Analysts</a:t>
            </a:r>
          </a:p>
          <a:p>
            <a:pPr lvl="2"/>
            <a:r>
              <a:rPr lang="en-US" dirty="0" smtClean="0"/>
              <a:t>CBA – Institute of Business Appraisers</a:t>
            </a:r>
          </a:p>
          <a:p>
            <a:pPr lvl="2"/>
            <a:r>
              <a:rPr lang="en-US" dirty="0" smtClean="0"/>
              <a:t>Accredited in Business Valuation – AICPA</a:t>
            </a:r>
          </a:p>
          <a:p>
            <a:pPr lvl="1"/>
            <a:r>
              <a:rPr lang="en-US" dirty="0" smtClean="0"/>
              <a:t>Caveat Emptor – review an appraisers credentials/experience before hiring – assume the IRS will challenge the appraiser.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05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- Limits on Donations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50% (60%) Charities Limit – 170(b)(1)(A)</a:t>
            </a:r>
          </a:p>
          <a:p>
            <a:pPr lvl="1"/>
            <a:r>
              <a:rPr lang="en-US" dirty="0" smtClean="0"/>
              <a:t>Church, convention, church association</a:t>
            </a:r>
          </a:p>
          <a:p>
            <a:pPr lvl="1"/>
            <a:r>
              <a:rPr lang="en-US" dirty="0" smtClean="0"/>
              <a:t>Educational organization engaged in teaching</a:t>
            </a:r>
          </a:p>
          <a:p>
            <a:pPr lvl="1"/>
            <a:r>
              <a:rPr lang="en-US" dirty="0" smtClean="0"/>
              <a:t>Publicly supported college or university</a:t>
            </a:r>
          </a:p>
          <a:p>
            <a:pPr lvl="1"/>
            <a:r>
              <a:rPr lang="en-US" dirty="0" smtClean="0"/>
              <a:t>Medical institution (hospital/research)</a:t>
            </a:r>
          </a:p>
          <a:p>
            <a:pPr lvl="1"/>
            <a:r>
              <a:rPr lang="en-US" dirty="0" smtClean="0"/>
              <a:t>Public charity (public support)</a:t>
            </a:r>
          </a:p>
          <a:p>
            <a:pPr lvl="1"/>
            <a:r>
              <a:rPr lang="en-US" dirty="0" smtClean="0"/>
              <a:t>Governmental unit</a:t>
            </a:r>
          </a:p>
          <a:p>
            <a:pPr lvl="1"/>
            <a:r>
              <a:rPr lang="en-US" dirty="0" smtClean="0"/>
              <a:t>Private </a:t>
            </a:r>
            <a:r>
              <a:rPr lang="en-US" u="sng" dirty="0" smtClean="0"/>
              <a:t>operating</a:t>
            </a:r>
            <a:r>
              <a:rPr lang="en-US" dirty="0" smtClean="0"/>
              <a:t> foundation</a:t>
            </a:r>
          </a:p>
          <a:p>
            <a:pPr lvl="1"/>
            <a:r>
              <a:rPr lang="en-US" dirty="0" smtClean="0"/>
              <a:t>Certain agriculture research college affiliated entities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1182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Qualified Appraisal</a:t>
            </a:r>
          </a:p>
          <a:p>
            <a:pPr lvl="1"/>
            <a:r>
              <a:rPr lang="en-US" dirty="0" smtClean="0"/>
              <a:t>Meets the standards of 170(f)(11)</a:t>
            </a:r>
          </a:p>
          <a:p>
            <a:pPr lvl="1"/>
            <a:r>
              <a:rPr lang="en-US" dirty="0" smtClean="0"/>
              <a:t>Declaration complies with statutory statement relating to substantial gross valuation misstatement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9643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 - Appraisals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Mohamed v. Commissioner</a:t>
            </a:r>
          </a:p>
          <a:p>
            <a:pPr lvl="1"/>
            <a:r>
              <a:rPr lang="en-US" dirty="0" smtClean="0"/>
              <a:t>TC Memo 2012-152 (Substantial Compliance)</a:t>
            </a:r>
          </a:p>
          <a:p>
            <a:pPr lvl="1"/>
            <a:r>
              <a:rPr lang="en-US" dirty="0" smtClean="0"/>
              <a:t>2003-2004 years pre-date Notice 2006-96</a:t>
            </a:r>
          </a:p>
          <a:p>
            <a:pPr lvl="1"/>
            <a:r>
              <a:rPr lang="en-US" dirty="0" smtClean="0"/>
              <a:t>Taxpayer followed “form instructions” without  practitioner assistance.</a:t>
            </a:r>
          </a:p>
          <a:p>
            <a:pPr lvl="1"/>
            <a:r>
              <a:rPr lang="en-US" dirty="0" smtClean="0"/>
              <a:t>Taxpayer donated to charitable remainder trust; Summary appraisal was attached (taxpayer signed as “appraiser”)</a:t>
            </a:r>
          </a:p>
          <a:p>
            <a:pPr lvl="1"/>
            <a:r>
              <a:rPr lang="en-US" dirty="0" smtClean="0"/>
              <a:t>Contribution was stated at $18.5 million (actual higher)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5635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 - Appraisals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Other Cases:</a:t>
            </a:r>
          </a:p>
          <a:p>
            <a:pPr lvl="1"/>
            <a:r>
              <a:rPr lang="en-US" u="sng" dirty="0" smtClean="0"/>
              <a:t>Boltar LLC v. Com’r,</a:t>
            </a:r>
            <a:r>
              <a:rPr lang="en-US" dirty="0" smtClean="0"/>
              <a:t> </a:t>
            </a:r>
            <a:r>
              <a:rPr lang="en-US" dirty="0"/>
              <a:t>136 T.C. No. 14 (</a:t>
            </a:r>
            <a:r>
              <a:rPr lang="en-US" dirty="0" smtClean="0"/>
              <a:t>2011).  Appraisal excluded on conservation easement. </a:t>
            </a:r>
            <a:r>
              <a:rPr lang="en-US" dirty="0" smtClean="0"/>
              <a:t>“Unreliable &amp; irrelevant.” </a:t>
            </a:r>
            <a:r>
              <a:rPr lang="en-US" dirty="0" smtClean="0"/>
              <a:t>$42,400 of $3.245 million allowed.</a:t>
            </a:r>
          </a:p>
          <a:p>
            <a:pPr lvl="1"/>
            <a:r>
              <a:rPr lang="en-US" u="sng" dirty="0" smtClean="0"/>
              <a:t>Bond v. Com’r</a:t>
            </a:r>
            <a:r>
              <a:rPr lang="en-US" dirty="0" smtClean="0"/>
              <a:t>, 10 TC. No 4. (1993)  Substantial compliance is sufficient.  Treas. Reg. 1.170A-13 is to facilitate processing and audit; </a:t>
            </a:r>
            <a:r>
              <a:rPr lang="en-US" dirty="0" smtClean="0"/>
              <a:t>1.170A-13 is </a:t>
            </a:r>
            <a:r>
              <a:rPr lang="en-US" i="1" dirty="0" smtClean="0"/>
              <a:t>directory</a:t>
            </a:r>
            <a:r>
              <a:rPr lang="en-US" dirty="0" smtClean="0"/>
              <a:t>, not mandatory.</a:t>
            </a:r>
            <a:endParaRPr lang="en-US" dirty="0" smtClean="0"/>
          </a:p>
          <a:p>
            <a:pPr lvl="1"/>
            <a:r>
              <a:rPr lang="en-US" u="sng" dirty="0" smtClean="0"/>
              <a:t>Hewitt v. </a:t>
            </a:r>
            <a:r>
              <a:rPr lang="en-US" u="sng" dirty="0" err="1" smtClean="0"/>
              <a:t>Com’r</a:t>
            </a:r>
            <a:r>
              <a:rPr lang="en-US" dirty="0" smtClean="0"/>
              <a:t> </a:t>
            </a:r>
            <a:r>
              <a:rPr lang="en-US" dirty="0" smtClean="0"/>
              <a:t>166 F3d. 332 (1998</a:t>
            </a:r>
            <a:r>
              <a:rPr lang="en-US" dirty="0" smtClean="0"/>
              <a:t>) Providing practically none of information by statute/regs is not substantial compliance.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5192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 - Appraisals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Other Cases:</a:t>
            </a:r>
          </a:p>
          <a:p>
            <a:pPr lvl="1"/>
            <a:r>
              <a:rPr lang="en-US" u="sng" dirty="0" smtClean="0"/>
              <a:t>Consolidated Investors Group v. Com’r, T.C. Memo 2009-290 (2009)</a:t>
            </a:r>
            <a:r>
              <a:rPr lang="en-US" dirty="0" smtClean="0"/>
              <a:t>.  Bargain sale.  Appraisal done &gt; 60 days before donation, and was missing some items, but was otherwise complete.  Substantial compliance met.</a:t>
            </a:r>
          </a:p>
          <a:p>
            <a:pPr lvl="1"/>
            <a:r>
              <a:rPr lang="en-US" u="sng" dirty="0"/>
              <a:t>310 </a:t>
            </a:r>
            <a:r>
              <a:rPr lang="en-US" u="sng" dirty="0" smtClean="0"/>
              <a:t>Retail, LLC, v. Com’r</a:t>
            </a:r>
            <a:r>
              <a:rPr lang="en-US" dirty="0" smtClean="0"/>
              <a:t> , TC Memo 2017-164. (2017)  Historic façade. The court could not get to the appraisal due to summary judgment actions as to the contemporaneous written acknowledgement on contributions over $250.00 Court ruled that the deed’s face is sufficient proof that no goods or service were received. 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9405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Substantiation - Appraisals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Other Cases:</a:t>
            </a:r>
          </a:p>
          <a:p>
            <a:pPr lvl="1"/>
            <a:r>
              <a:rPr lang="en-US" u="sng" dirty="0"/>
              <a:t>RERI Holdings I, LLC et al. v. Commissioner, 149 T.C. No. 1 </a:t>
            </a:r>
            <a:r>
              <a:rPr lang="en-US" u="sng" dirty="0" smtClean="0"/>
              <a:t>(2017).</a:t>
            </a:r>
            <a:r>
              <a:rPr lang="en-US" dirty="0" smtClean="0"/>
              <a:t>  Remainder interest purchased for $3 million and gifted following year, claiming a substantially larger deduction.   Substantial </a:t>
            </a:r>
            <a:r>
              <a:rPr lang="en-US" dirty="0"/>
              <a:t>compliance not met. Form 8283 failed to </a:t>
            </a:r>
            <a:r>
              <a:rPr lang="en-US" dirty="0" smtClean="0"/>
              <a:t>include </a:t>
            </a:r>
            <a:r>
              <a:rPr lang="en-US" dirty="0"/>
              <a:t>the donor’s cost or other adjusted basis of the contributed </a:t>
            </a:r>
            <a:r>
              <a:rPr lang="en-US" dirty="0" smtClean="0"/>
              <a:t>property.  The large disparity between the appraisal and the basis meant the absence of basis was substantial. 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1388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Carryover &amp; Errata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 Corporation Limit</a:t>
            </a:r>
          </a:p>
          <a:p>
            <a:r>
              <a:rPr lang="en-US" dirty="0" smtClean="0"/>
              <a:t>Carryover Rule – Individuals &amp; Nonprofits</a:t>
            </a:r>
          </a:p>
          <a:p>
            <a:pPr lvl="1"/>
            <a:r>
              <a:rPr lang="en-US" dirty="0" smtClean="0"/>
              <a:t>5-year Rule</a:t>
            </a:r>
          </a:p>
          <a:p>
            <a:pPr lvl="1"/>
            <a:r>
              <a:rPr lang="en-US" dirty="0" smtClean="0"/>
              <a:t>Special Rules</a:t>
            </a:r>
          </a:p>
          <a:p>
            <a:pPr lvl="2"/>
            <a:r>
              <a:rPr lang="en-US" dirty="0" smtClean="0"/>
              <a:t>15-years Conservation Easements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6895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&amp;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Stock</a:t>
            </a:r>
          </a:p>
          <a:p>
            <a:pPr lvl="1"/>
            <a:r>
              <a:rPr lang="en-US" dirty="0" smtClean="0"/>
              <a:t>Publicly Traded Securities</a:t>
            </a:r>
          </a:p>
          <a:p>
            <a:pPr lvl="2"/>
            <a:r>
              <a:rPr lang="en-US" dirty="0" smtClean="0"/>
              <a:t>No Deduction on Appreciation if &lt; 1 year held </a:t>
            </a:r>
          </a:p>
          <a:p>
            <a:pPr lvl="3"/>
            <a:r>
              <a:rPr lang="en-US" dirty="0" smtClean="0"/>
              <a:t>Deduction = lower of FMV or basis </a:t>
            </a:r>
          </a:p>
          <a:p>
            <a:pPr lvl="2"/>
            <a:r>
              <a:rPr lang="en-US" dirty="0" smtClean="0"/>
              <a:t>Hold &gt; 1 year to get FMV Deduction.</a:t>
            </a:r>
          </a:p>
          <a:p>
            <a:pPr lvl="3"/>
            <a:r>
              <a:rPr lang="en-US" dirty="0" smtClean="0"/>
              <a:t>No capital gain recognition on donation</a:t>
            </a:r>
          </a:p>
          <a:p>
            <a:pPr lvl="3"/>
            <a:r>
              <a:rPr lang="en-US" dirty="0" smtClean="0"/>
              <a:t>Donation Limit</a:t>
            </a:r>
          </a:p>
          <a:p>
            <a:pPr lvl="4"/>
            <a:r>
              <a:rPr lang="en-US" dirty="0" smtClean="0"/>
              <a:t>30%  Public Charity</a:t>
            </a:r>
          </a:p>
          <a:p>
            <a:pPr lvl="4"/>
            <a:r>
              <a:rPr lang="en-US" dirty="0" smtClean="0"/>
              <a:t>20% Private Foundation</a:t>
            </a:r>
          </a:p>
          <a:p>
            <a:pPr lvl="2"/>
            <a:r>
              <a:rPr lang="en-US" dirty="0" smtClean="0"/>
              <a:t>Examples:  stocks, open-end mutual funds, US government bonds, exchange traded corporate bonds.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9536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&amp;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Stock</a:t>
            </a:r>
          </a:p>
          <a:p>
            <a:pPr lvl="1"/>
            <a:r>
              <a:rPr lang="en-US" dirty="0" smtClean="0"/>
              <a:t>Publicly Traded Securities</a:t>
            </a:r>
          </a:p>
          <a:p>
            <a:pPr lvl="2"/>
            <a:r>
              <a:rPr lang="en-US" dirty="0" smtClean="0"/>
              <a:t>Treasury </a:t>
            </a:r>
            <a:r>
              <a:rPr lang="en-US" dirty="0"/>
              <a:t>Reg. §1.170A-13(c</a:t>
            </a:r>
            <a:r>
              <a:rPr lang="en-US" dirty="0" smtClean="0"/>
              <a:t>). No Qualified Appraisal.  </a:t>
            </a:r>
          </a:p>
          <a:p>
            <a:pPr lvl="3"/>
            <a:r>
              <a:rPr lang="en-US" dirty="0" smtClean="0"/>
              <a:t>If not restricted.</a:t>
            </a:r>
          </a:p>
          <a:p>
            <a:pPr lvl="3"/>
            <a:r>
              <a:rPr lang="en-US" dirty="0" smtClean="0"/>
              <a:t>Hi-Low Average Trading Value at Date of Donation</a:t>
            </a:r>
          </a:p>
          <a:p>
            <a:pPr lvl="2"/>
            <a:r>
              <a:rPr lang="en-US" dirty="0" smtClean="0"/>
              <a:t>Restricted Stock</a:t>
            </a:r>
          </a:p>
          <a:p>
            <a:pPr lvl="3"/>
            <a:r>
              <a:rPr lang="en-US" dirty="0" smtClean="0"/>
              <a:t>Rule 144 Stock</a:t>
            </a:r>
          </a:p>
          <a:p>
            <a:pPr lvl="3"/>
            <a:r>
              <a:rPr lang="en-US" dirty="0" smtClean="0"/>
              <a:t>Other Restrictions</a:t>
            </a:r>
          </a:p>
          <a:p>
            <a:pPr lvl="3"/>
            <a:r>
              <a:rPr lang="en-US" dirty="0" smtClean="0"/>
              <a:t>Valuation - Rev</a:t>
            </a:r>
            <a:r>
              <a:rPr lang="en-US" dirty="0"/>
              <a:t>. Rul. </a:t>
            </a:r>
            <a:r>
              <a:rPr lang="en-US" dirty="0" smtClean="0"/>
              <a:t>77-287</a:t>
            </a:r>
          </a:p>
          <a:p>
            <a:pPr lvl="2"/>
            <a:r>
              <a:rPr lang="en-US" dirty="0" smtClean="0"/>
              <a:t>Note – Rule 144 – Restricted Stock CAN be donated.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756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&amp;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Stock</a:t>
            </a:r>
          </a:p>
          <a:p>
            <a:pPr lvl="1"/>
            <a:r>
              <a:rPr lang="en-US" dirty="0" smtClean="0"/>
              <a:t>Non-Publicly Traded Stock</a:t>
            </a:r>
          </a:p>
          <a:p>
            <a:pPr lvl="2"/>
            <a:r>
              <a:rPr lang="en-US" dirty="0" smtClean="0"/>
              <a:t>Example:  Closely held corporation</a:t>
            </a:r>
          </a:p>
          <a:p>
            <a:pPr lvl="2"/>
            <a:r>
              <a:rPr lang="en-US" dirty="0" smtClean="0"/>
              <a:t>Qualified Appraisal Required.  </a:t>
            </a:r>
          </a:p>
          <a:p>
            <a:pPr lvl="2"/>
            <a:r>
              <a:rPr lang="en-US" dirty="0" smtClean="0"/>
              <a:t>Warnings:</a:t>
            </a:r>
          </a:p>
          <a:p>
            <a:pPr lvl="3"/>
            <a:r>
              <a:rPr lang="en-US" dirty="0" smtClean="0"/>
              <a:t>Private Foundations – Lots of Issues!</a:t>
            </a:r>
          </a:p>
          <a:p>
            <a:pPr lvl="4"/>
            <a:r>
              <a:rPr lang="en-US" dirty="0" smtClean="0"/>
              <a:t>Deduction limits</a:t>
            </a:r>
          </a:p>
          <a:p>
            <a:pPr lvl="4"/>
            <a:r>
              <a:rPr lang="en-US" dirty="0" smtClean="0"/>
              <a:t>Prohibited Transactions</a:t>
            </a:r>
          </a:p>
          <a:p>
            <a:pPr lvl="4"/>
            <a:r>
              <a:rPr lang="en-US" dirty="0" smtClean="0"/>
              <a:t>Self Dealing</a:t>
            </a:r>
          </a:p>
          <a:p>
            <a:pPr lvl="4"/>
            <a:r>
              <a:rPr lang="en-US" dirty="0" smtClean="0"/>
              <a:t>Excess Business Holding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8300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&amp;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 Estate</a:t>
            </a:r>
          </a:p>
          <a:p>
            <a:pPr lvl="1"/>
            <a:r>
              <a:rPr lang="en-US" dirty="0" smtClean="0"/>
              <a:t>Bargain Sale Rules</a:t>
            </a:r>
          </a:p>
          <a:p>
            <a:pPr lvl="2"/>
            <a:r>
              <a:rPr lang="en-US" dirty="0" smtClean="0"/>
              <a:t>Sale for less-than fair market value to a sale results in part-sale, part gift</a:t>
            </a:r>
          </a:p>
          <a:p>
            <a:pPr lvl="2"/>
            <a:r>
              <a:rPr lang="en-US" dirty="0" smtClean="0"/>
              <a:t>Gain is recognized on the sale portion</a:t>
            </a:r>
          </a:p>
          <a:p>
            <a:pPr lvl="3"/>
            <a:r>
              <a:rPr lang="en-US" dirty="0" smtClean="0"/>
              <a:t>Only a portion of tax basis is deductible against the sale portion</a:t>
            </a:r>
          </a:p>
          <a:p>
            <a:pPr lvl="3"/>
            <a:r>
              <a:rPr lang="en-US" dirty="0" smtClean="0"/>
              <a:t>Basis is pro-rated.</a:t>
            </a:r>
          </a:p>
          <a:p>
            <a:pPr lvl="2"/>
            <a:r>
              <a:rPr lang="en-US" dirty="0" smtClean="0"/>
              <a:t>A charitable contribution is allowed on the “gift” portion.</a:t>
            </a:r>
          </a:p>
          <a:p>
            <a:pPr lvl="1"/>
            <a:r>
              <a:rPr lang="en-US" dirty="0" smtClean="0"/>
              <a:t>Inadvertent bargain sale</a:t>
            </a:r>
          </a:p>
          <a:p>
            <a:pPr lvl="2"/>
            <a:r>
              <a:rPr lang="en-US" dirty="0" smtClean="0"/>
              <a:t>Charity’s taking property subject to debt involves a sale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05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- Limits on Donations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30% Charities Limit (2</a:t>
            </a:r>
            <a:r>
              <a:rPr lang="en-US" baseline="30000" dirty="0" smtClean="0"/>
              <a:t>nd</a:t>
            </a:r>
            <a:r>
              <a:rPr lang="en-US" dirty="0" smtClean="0"/>
              <a:t> Tier)</a:t>
            </a:r>
          </a:p>
          <a:p>
            <a:pPr lvl="1"/>
            <a:r>
              <a:rPr lang="en-US" dirty="0" smtClean="0"/>
              <a:t>Private foundations</a:t>
            </a:r>
          </a:p>
          <a:p>
            <a:pPr lvl="1"/>
            <a:r>
              <a:rPr lang="en-US" dirty="0" smtClean="0"/>
              <a:t>Limit is the lesser of:</a:t>
            </a:r>
          </a:p>
          <a:p>
            <a:pPr lvl="2"/>
            <a:r>
              <a:rPr lang="en-US" dirty="0" smtClean="0"/>
              <a:t>30% of the contribution base</a:t>
            </a:r>
          </a:p>
          <a:p>
            <a:pPr lvl="2"/>
            <a:r>
              <a:rPr lang="en-US" dirty="0" smtClean="0"/>
              <a:t>Unused portion of the 50% limit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583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&amp;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 Estate</a:t>
            </a:r>
          </a:p>
          <a:p>
            <a:pPr lvl="1"/>
            <a:r>
              <a:rPr lang="en-US" dirty="0" smtClean="0"/>
              <a:t>Fractional Interests</a:t>
            </a:r>
          </a:p>
          <a:p>
            <a:pPr lvl="2"/>
            <a:r>
              <a:rPr lang="en-US" dirty="0" smtClean="0"/>
              <a:t>Generally No Charitable Deduction:</a:t>
            </a:r>
          </a:p>
          <a:p>
            <a:pPr lvl="3"/>
            <a:r>
              <a:rPr lang="en-US" dirty="0" smtClean="0"/>
              <a:t>Fractional Use</a:t>
            </a:r>
          </a:p>
          <a:p>
            <a:pPr lvl="3"/>
            <a:r>
              <a:rPr lang="en-US" dirty="0" smtClean="0"/>
              <a:t>Future Use (until current use ceases)</a:t>
            </a:r>
          </a:p>
          <a:p>
            <a:pPr lvl="1"/>
            <a:r>
              <a:rPr lang="en-US" dirty="0" smtClean="0"/>
              <a:t>Exception</a:t>
            </a:r>
          </a:p>
          <a:p>
            <a:pPr lvl="2"/>
            <a:r>
              <a:rPr lang="en-US" dirty="0" smtClean="0"/>
              <a:t>% of entirety of rights (i.e., 1/4</a:t>
            </a:r>
            <a:r>
              <a:rPr lang="en-US" baseline="30000" dirty="0" smtClean="0"/>
              <a:t>th</a:t>
            </a:r>
            <a:r>
              <a:rPr lang="en-US" dirty="0" smtClean="0"/>
              <a:t> interest in whole.)</a:t>
            </a:r>
            <a:endParaRPr lang="en-US" dirty="0"/>
          </a:p>
          <a:p>
            <a:pPr lvl="2"/>
            <a:r>
              <a:rPr lang="en-US" dirty="0" smtClean="0"/>
              <a:t>Charitable Lead Trusts</a:t>
            </a:r>
          </a:p>
          <a:p>
            <a:pPr lvl="2"/>
            <a:r>
              <a:rPr lang="en-US" dirty="0" smtClean="0"/>
              <a:t>Charitable Remainder Trusts</a:t>
            </a:r>
          </a:p>
          <a:p>
            <a:pPr lvl="2"/>
            <a:r>
              <a:rPr lang="en-US" dirty="0" smtClean="0"/>
              <a:t>Certain Easements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8326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&amp;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 Estate</a:t>
            </a:r>
          </a:p>
          <a:p>
            <a:pPr lvl="1"/>
            <a:r>
              <a:rPr lang="en-US" dirty="0" smtClean="0"/>
              <a:t>Examples of Permitted Donations</a:t>
            </a:r>
          </a:p>
          <a:p>
            <a:pPr lvl="2"/>
            <a:r>
              <a:rPr lang="en-US" dirty="0" smtClean="0"/>
              <a:t>Fee simple</a:t>
            </a:r>
          </a:p>
          <a:p>
            <a:pPr lvl="2"/>
            <a:r>
              <a:rPr lang="en-US" dirty="0" smtClean="0"/>
              <a:t>Entire lease interest held (if fee simple equivalent)</a:t>
            </a:r>
          </a:p>
          <a:p>
            <a:pPr lvl="2"/>
            <a:r>
              <a:rPr lang="en-US" dirty="0" smtClean="0"/>
              <a:t>Oil  rights - operating interest (the land owner interest)</a:t>
            </a:r>
          </a:p>
          <a:p>
            <a:pPr lvl="2"/>
            <a:r>
              <a:rPr lang="en-US" dirty="0" smtClean="0"/>
              <a:t>Future gift, with life estate retained.</a:t>
            </a:r>
          </a:p>
          <a:p>
            <a:pPr lvl="1"/>
            <a:r>
              <a:rPr lang="en-US" dirty="0" smtClean="0"/>
              <a:t>Problem Areas</a:t>
            </a:r>
          </a:p>
          <a:p>
            <a:pPr lvl="2"/>
            <a:r>
              <a:rPr lang="en-US" dirty="0" smtClean="0"/>
              <a:t>“Dealer” property – e.g., home lots by builder</a:t>
            </a:r>
          </a:p>
          <a:p>
            <a:pPr lvl="2"/>
            <a:r>
              <a:rPr lang="en-US" dirty="0" smtClean="0"/>
              <a:t>Debt encumbered property (disguised bargain sale)</a:t>
            </a:r>
          </a:p>
          <a:p>
            <a:pPr lvl="2"/>
            <a:r>
              <a:rPr lang="en-US" dirty="0" smtClean="0"/>
              <a:t>Pass-through real estate entities (debt encumbrances)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0224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Charitable Lead Trusts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§170(f)(2)</a:t>
            </a:r>
          </a:p>
          <a:p>
            <a:pPr marL="548640" lvl="3" indent="-274320">
              <a:buSzPct val="95000"/>
            </a:pPr>
            <a:r>
              <a:rPr lang="en-US" sz="2400" dirty="0"/>
              <a:t>Annually </a:t>
            </a:r>
            <a:r>
              <a:rPr lang="en-US" sz="2400" dirty="0" smtClean="0"/>
              <a:t>pays </a:t>
            </a:r>
            <a:r>
              <a:rPr lang="en-US" sz="2400" dirty="0"/>
              <a:t>501(c)(3</a:t>
            </a:r>
            <a:r>
              <a:rPr lang="en-US" sz="2400" dirty="0" smtClean="0"/>
              <a:t>): </a:t>
            </a:r>
            <a:r>
              <a:rPr lang="en-US" sz="2400" dirty="0"/>
              <a:t>guaranteed annuity or </a:t>
            </a:r>
            <a:r>
              <a:rPr lang="en-US" sz="2400" dirty="0" err="1"/>
              <a:t>unitrust</a:t>
            </a:r>
            <a:r>
              <a:rPr lang="en-US" sz="2400" dirty="0"/>
              <a:t> interest. </a:t>
            </a:r>
            <a:endParaRPr lang="en-US" sz="2400" dirty="0" smtClean="0"/>
          </a:p>
          <a:p>
            <a:pPr lvl="1"/>
            <a:r>
              <a:rPr lang="en-US" dirty="0" smtClean="0"/>
              <a:t>Charitable </a:t>
            </a:r>
            <a:r>
              <a:rPr lang="en-US" dirty="0" smtClean="0"/>
              <a:t>Deduction </a:t>
            </a:r>
            <a:r>
              <a:rPr lang="en-US" dirty="0" smtClean="0"/>
              <a:t>= </a:t>
            </a:r>
            <a:r>
              <a:rPr lang="en-US" dirty="0" err="1" smtClean="0"/>
              <a:t>NPV</a:t>
            </a:r>
            <a:r>
              <a:rPr lang="en-US" dirty="0" smtClean="0"/>
              <a:t> - “Present </a:t>
            </a:r>
            <a:r>
              <a:rPr lang="en-US" dirty="0" smtClean="0"/>
              <a:t>Interest”</a:t>
            </a:r>
          </a:p>
          <a:p>
            <a:pPr lvl="1"/>
            <a:r>
              <a:rPr lang="en-US" dirty="0" smtClean="0"/>
              <a:t>Funding:  Real </a:t>
            </a:r>
            <a:r>
              <a:rPr lang="en-US" dirty="0" smtClean="0"/>
              <a:t>estate, stock </a:t>
            </a:r>
            <a:r>
              <a:rPr lang="en-US" dirty="0" smtClean="0"/>
              <a:t>securities.</a:t>
            </a:r>
            <a:endParaRPr lang="en-US" dirty="0" smtClean="0"/>
          </a:p>
          <a:p>
            <a:pPr lvl="1"/>
            <a:r>
              <a:rPr lang="en-US" dirty="0" smtClean="0"/>
              <a:t>Features:</a:t>
            </a:r>
          </a:p>
          <a:p>
            <a:pPr lvl="2"/>
            <a:r>
              <a:rPr lang="en-US" sz="2400" dirty="0" smtClean="0"/>
              <a:t>Irrevocable Trust – Complex Trust (NOT Tax Exempt)</a:t>
            </a:r>
          </a:p>
          <a:p>
            <a:pPr lvl="2"/>
            <a:r>
              <a:rPr lang="en-US" sz="2400" dirty="0" smtClean="0"/>
              <a:t>Doesn’t Avoid Gain on Sale of Appreciated </a:t>
            </a:r>
            <a:r>
              <a:rPr lang="en-US" sz="2400" dirty="0" err="1" smtClean="0"/>
              <a:t>Propety</a:t>
            </a:r>
            <a:endParaRPr lang="en-US" sz="2400" dirty="0" smtClean="0"/>
          </a:p>
          <a:p>
            <a:pPr lvl="2"/>
            <a:r>
              <a:rPr lang="en-US" sz="2400" dirty="0" smtClean="0"/>
              <a:t>Remainder </a:t>
            </a:r>
            <a:r>
              <a:rPr lang="en-US" sz="2400" dirty="0" smtClean="0"/>
              <a:t>reverts/paid </a:t>
            </a:r>
            <a:r>
              <a:rPr lang="en-US" sz="2400" dirty="0"/>
              <a:t>to </a:t>
            </a:r>
            <a:r>
              <a:rPr lang="en-US" sz="2400" dirty="0" err="1" smtClean="0"/>
              <a:t>noncharitable</a:t>
            </a:r>
            <a:r>
              <a:rPr lang="en-US" sz="2400" dirty="0" smtClean="0"/>
              <a:t> </a:t>
            </a:r>
            <a:r>
              <a:rPr lang="en-US" sz="2400" dirty="0" smtClean="0"/>
              <a:t>beneficiary.</a:t>
            </a:r>
          </a:p>
          <a:p>
            <a:pPr lvl="2"/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102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Charitable Remainder Trusts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§170(f)(2) – Deduction allowed if annuity or </a:t>
            </a:r>
            <a:r>
              <a:rPr lang="en-US" dirty="0" err="1" smtClean="0"/>
              <a:t>unitrust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sz="2500" dirty="0" smtClean="0"/>
              <a:t>Irrevocable Trust - </a:t>
            </a:r>
            <a:r>
              <a:rPr lang="en-US" sz="2500" b="1" dirty="0" smtClean="0"/>
              <a:t>tax exempt </a:t>
            </a:r>
            <a:r>
              <a:rPr lang="en-US" sz="2500" dirty="0" smtClean="0"/>
              <a:t>(except UBTI.)  </a:t>
            </a:r>
          </a:p>
          <a:p>
            <a:pPr lvl="2"/>
            <a:r>
              <a:rPr lang="en-US" sz="2200" dirty="0" smtClean="0"/>
              <a:t>(Treas. Regs</a:t>
            </a:r>
            <a:r>
              <a:rPr lang="en-US" sz="2200" dirty="0"/>
              <a:t>. §§  1.664-1(a)(1)(</a:t>
            </a:r>
            <a:r>
              <a:rPr lang="en-US" sz="2200" dirty="0" err="1"/>
              <a:t>i</a:t>
            </a:r>
            <a:r>
              <a:rPr lang="en-US" sz="2200" dirty="0" smtClean="0"/>
              <a:t>))</a:t>
            </a:r>
          </a:p>
          <a:p>
            <a:pPr lvl="2"/>
            <a:r>
              <a:rPr lang="en-US" sz="2200" dirty="0" smtClean="0"/>
              <a:t>Avoids Gain on Sale of Appreciated Property</a:t>
            </a:r>
            <a:endParaRPr lang="en-US" sz="2200" dirty="0" smtClean="0"/>
          </a:p>
          <a:p>
            <a:pPr lvl="1"/>
            <a:r>
              <a:rPr lang="en-US" sz="2500" dirty="0" smtClean="0"/>
              <a:t>Deduction </a:t>
            </a:r>
            <a:r>
              <a:rPr lang="en-US" sz="2500" dirty="0" smtClean="0"/>
              <a:t>= </a:t>
            </a:r>
            <a:r>
              <a:rPr lang="en-US" sz="2500" dirty="0" err="1" smtClean="0"/>
              <a:t>NPV</a:t>
            </a:r>
            <a:r>
              <a:rPr lang="en-US" sz="2500" dirty="0" smtClean="0"/>
              <a:t> of </a:t>
            </a:r>
            <a:r>
              <a:rPr lang="en-US" sz="2500" dirty="0" smtClean="0"/>
              <a:t>future </a:t>
            </a:r>
            <a:r>
              <a:rPr lang="en-US" sz="2500" dirty="0" smtClean="0"/>
              <a:t>gift</a:t>
            </a:r>
            <a:endParaRPr lang="en-US" sz="2500" dirty="0" smtClean="0"/>
          </a:p>
          <a:p>
            <a:pPr lvl="1"/>
            <a:r>
              <a:rPr lang="en-US" sz="2500" dirty="0" smtClean="0"/>
              <a:t>Funding:  real estate, stock, other investments</a:t>
            </a:r>
            <a:endParaRPr lang="en-US" sz="2500" dirty="0"/>
          </a:p>
          <a:p>
            <a:pPr lvl="1"/>
            <a:r>
              <a:rPr lang="en-US" sz="2500" dirty="0"/>
              <a:t>C</a:t>
            </a:r>
            <a:r>
              <a:rPr lang="en-US" sz="2500" dirty="0" smtClean="0"/>
              <a:t>urrent </a:t>
            </a:r>
            <a:r>
              <a:rPr lang="en-US" sz="2500" dirty="0" smtClean="0"/>
              <a:t>beneficiaries </a:t>
            </a:r>
            <a:r>
              <a:rPr lang="en-US" sz="2500" dirty="0" smtClean="0"/>
              <a:t>get (at </a:t>
            </a:r>
            <a:r>
              <a:rPr lang="en-US" sz="2500" dirty="0"/>
              <a:t>least one </a:t>
            </a:r>
            <a:r>
              <a:rPr lang="en-US" sz="2500" dirty="0" smtClean="0"/>
              <a:t>not </a:t>
            </a:r>
            <a:r>
              <a:rPr lang="en-US" sz="2500" dirty="0"/>
              <a:t>a </a:t>
            </a:r>
            <a:r>
              <a:rPr lang="en-US" sz="2500" dirty="0" smtClean="0"/>
              <a:t>charity)</a:t>
            </a:r>
          </a:p>
          <a:p>
            <a:pPr lvl="2"/>
            <a:r>
              <a:rPr lang="en-US" sz="2200" dirty="0" smtClean="0"/>
              <a:t>Stated Benefit for </a:t>
            </a:r>
            <a:r>
              <a:rPr lang="en-US" sz="2200" dirty="0" smtClean="0"/>
              <a:t>(i) life </a:t>
            </a:r>
            <a:r>
              <a:rPr lang="en-US" sz="2200" dirty="0"/>
              <a:t>or for </a:t>
            </a:r>
            <a:r>
              <a:rPr lang="en-US" sz="2200" dirty="0" smtClean="0"/>
              <a:t>(ii) term </a:t>
            </a:r>
            <a:r>
              <a:rPr lang="en-US" sz="2200" dirty="0"/>
              <a:t>of years;</a:t>
            </a:r>
          </a:p>
          <a:p>
            <a:pPr lvl="2"/>
            <a:r>
              <a:rPr lang="en-US" sz="2200" dirty="0" smtClean="0"/>
              <a:t>Either (i) an </a:t>
            </a:r>
            <a:r>
              <a:rPr lang="en-US" sz="2200" dirty="0" smtClean="0"/>
              <a:t>fixed annuity (=/&gt; 5</a:t>
            </a:r>
            <a:r>
              <a:rPr lang="en-US" sz="2200" dirty="0" smtClean="0"/>
              <a:t>% </a:t>
            </a:r>
            <a:r>
              <a:rPr lang="en-US" sz="2200" dirty="0"/>
              <a:t>initial </a:t>
            </a:r>
            <a:r>
              <a:rPr lang="en-US" sz="2200" dirty="0" err="1" smtClean="0"/>
              <a:t>FMV</a:t>
            </a:r>
            <a:r>
              <a:rPr lang="en-US" sz="2200" dirty="0" smtClean="0"/>
              <a:t>) or (ii) a </a:t>
            </a:r>
            <a:r>
              <a:rPr lang="en-US" sz="2200" dirty="0" smtClean="0"/>
              <a:t>% of annual </a:t>
            </a:r>
            <a:r>
              <a:rPr lang="en-US" sz="2200" dirty="0" smtClean="0"/>
              <a:t>value </a:t>
            </a:r>
            <a:r>
              <a:rPr lang="en-US" sz="2200" dirty="0" smtClean="0"/>
              <a:t>(=/&gt; 5</a:t>
            </a:r>
            <a:r>
              <a:rPr lang="en-US" sz="2200" dirty="0" smtClean="0"/>
              <a:t>% of annual net </a:t>
            </a:r>
            <a:r>
              <a:rPr lang="en-US" sz="2200" dirty="0" err="1" smtClean="0"/>
              <a:t>FMV</a:t>
            </a:r>
            <a:r>
              <a:rPr lang="en-US" sz="2200" dirty="0" smtClean="0"/>
              <a:t>)</a:t>
            </a:r>
            <a:r>
              <a:rPr lang="en-US" sz="2500" dirty="0" smtClean="0"/>
              <a:t>.</a:t>
            </a:r>
            <a:endParaRPr lang="en-US" sz="2500" dirty="0" smtClean="0"/>
          </a:p>
          <a:p>
            <a:pPr lvl="2"/>
            <a:endParaRPr lang="en-US" sz="2500" u="sn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6595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Conservation Easements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Basic </a:t>
            </a:r>
            <a:r>
              <a:rPr lang="en-US" dirty="0" smtClean="0"/>
              <a:t>Elements - §170(h)</a:t>
            </a:r>
            <a:endParaRPr lang="en-US" dirty="0" smtClean="0"/>
          </a:p>
          <a:p>
            <a:pPr lvl="1"/>
            <a:r>
              <a:rPr lang="en-US" dirty="0" smtClean="0"/>
              <a:t>(1) </a:t>
            </a:r>
            <a:r>
              <a:rPr lang="en-US" sz="2700" dirty="0" smtClean="0"/>
              <a:t>Qualified Real </a:t>
            </a:r>
            <a:r>
              <a:rPr lang="en-US" sz="2700" dirty="0" smtClean="0"/>
              <a:t>Property Interest</a:t>
            </a:r>
          </a:p>
          <a:p>
            <a:pPr lvl="2"/>
            <a:r>
              <a:rPr lang="en-US" sz="2400" dirty="0" smtClean="0"/>
              <a:t>Note – 170(e)(3)(B) – Exempt from denial of deduction for fractional interests.</a:t>
            </a:r>
          </a:p>
          <a:p>
            <a:pPr lvl="2"/>
            <a:r>
              <a:rPr lang="en-US" sz="2400" dirty="0" err="1" smtClean="0"/>
              <a:t>i</a:t>
            </a:r>
            <a:r>
              <a:rPr lang="en-US" sz="2400" dirty="0" smtClean="0"/>
              <a:t>) Entire, ii)remainder, or iii) use restricted (common)</a:t>
            </a:r>
          </a:p>
          <a:p>
            <a:pPr lvl="1"/>
            <a:r>
              <a:rPr lang="en-US" dirty="0" smtClean="0"/>
              <a:t>(</a:t>
            </a:r>
            <a:r>
              <a:rPr lang="en-US" dirty="0" smtClean="0"/>
              <a:t>2) </a:t>
            </a:r>
            <a:r>
              <a:rPr lang="en-US" dirty="0" smtClean="0"/>
              <a:t>Qualified </a:t>
            </a:r>
            <a:r>
              <a:rPr lang="en-US" dirty="0" smtClean="0"/>
              <a:t>Conservation Organization</a:t>
            </a:r>
          </a:p>
          <a:p>
            <a:pPr lvl="2"/>
            <a:r>
              <a:rPr lang="en-US" dirty="0" smtClean="0"/>
              <a:t>501(c)(3) – land conservation or government entity</a:t>
            </a:r>
          </a:p>
          <a:p>
            <a:pPr lvl="2"/>
            <a:r>
              <a:rPr lang="en-US" dirty="0" smtClean="0"/>
              <a:t>Resource Test – resources/commitment to perpetually protect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5373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Conservation Easements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Basic Elements</a:t>
            </a:r>
          </a:p>
          <a:p>
            <a:pPr lvl="1"/>
            <a:r>
              <a:rPr lang="en-US" dirty="0" smtClean="0"/>
              <a:t>(3) Conservation </a:t>
            </a:r>
            <a:r>
              <a:rPr lang="en-US" dirty="0" smtClean="0"/>
              <a:t>Purpose</a:t>
            </a:r>
          </a:p>
          <a:p>
            <a:pPr lvl="2"/>
            <a:r>
              <a:rPr lang="en-US" dirty="0" smtClean="0"/>
              <a:t>Recreation/education</a:t>
            </a:r>
          </a:p>
          <a:p>
            <a:pPr lvl="2"/>
            <a:r>
              <a:rPr lang="en-US" dirty="0" smtClean="0"/>
              <a:t>Natural habitat</a:t>
            </a:r>
          </a:p>
          <a:p>
            <a:pPr lvl="2"/>
            <a:r>
              <a:rPr lang="en-US" dirty="0" smtClean="0"/>
              <a:t>Open space (farmland or forestland okay) – scenic</a:t>
            </a:r>
          </a:p>
          <a:p>
            <a:pPr lvl="2"/>
            <a:r>
              <a:rPr lang="en-US" dirty="0" smtClean="0"/>
              <a:t>Historical preservation – land or </a:t>
            </a:r>
            <a:r>
              <a:rPr lang="en-US" dirty="0" smtClean="0"/>
              <a:t>structure</a:t>
            </a:r>
          </a:p>
          <a:p>
            <a:endParaRPr lang="en-US" dirty="0"/>
          </a:p>
          <a:p>
            <a:r>
              <a:rPr lang="en-US" dirty="0" smtClean="0"/>
              <a:t>Exclusively = in perpetuity + </a:t>
            </a:r>
            <a:r>
              <a:rPr lang="en-US" smtClean="0"/>
              <a:t>no surface mining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324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Conservation Easements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Problems</a:t>
            </a:r>
          </a:p>
          <a:p>
            <a:pPr lvl="1"/>
            <a:r>
              <a:rPr lang="en-US" dirty="0" smtClean="0"/>
              <a:t>Mining</a:t>
            </a:r>
          </a:p>
          <a:p>
            <a:pPr lvl="1"/>
            <a:r>
              <a:rPr lang="en-US" dirty="0" smtClean="0"/>
              <a:t>Mortgage</a:t>
            </a:r>
          </a:p>
          <a:p>
            <a:pPr lvl="1"/>
            <a:r>
              <a:rPr lang="en-US" dirty="0" smtClean="0"/>
              <a:t>Valuation</a:t>
            </a:r>
          </a:p>
          <a:p>
            <a:r>
              <a:rPr lang="en-US" dirty="0" smtClean="0"/>
              <a:t>Deduction Limit</a:t>
            </a:r>
          </a:p>
          <a:p>
            <a:pPr lvl="1"/>
            <a:r>
              <a:rPr lang="en-US" dirty="0" smtClean="0"/>
              <a:t>50% Individuals (10% - C Corporation)</a:t>
            </a:r>
          </a:p>
          <a:p>
            <a:pPr lvl="1"/>
            <a:r>
              <a:rPr lang="en-US" dirty="0" smtClean="0"/>
              <a:t>15-year carry-forward</a:t>
            </a:r>
          </a:p>
          <a:p>
            <a:r>
              <a:rPr lang="en-US" dirty="0" smtClean="0"/>
              <a:t>Estate Tax Planning</a:t>
            </a:r>
          </a:p>
          <a:p>
            <a:pPr lvl="1"/>
            <a:r>
              <a:rPr lang="en-US" dirty="0" smtClean="0"/>
              <a:t>Can bequest to get estate tax deduction.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9215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&amp;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Artwork, Jewelry, Collectibles</a:t>
            </a:r>
          </a:p>
          <a:p>
            <a:pPr lvl="1"/>
            <a:r>
              <a:rPr lang="en-US" dirty="0" smtClean="0"/>
              <a:t>General Deduction Limit – Tax Basis! (Tangible Personal Property Limit).  Doesn’t matter if appreciation =</a:t>
            </a:r>
          </a:p>
          <a:p>
            <a:pPr lvl="2"/>
            <a:r>
              <a:rPr lang="en-US" dirty="0" smtClean="0"/>
              <a:t>Ordinary Income</a:t>
            </a:r>
          </a:p>
          <a:p>
            <a:pPr lvl="2"/>
            <a:r>
              <a:rPr lang="en-US" dirty="0" smtClean="0"/>
              <a:t>Capital Gain</a:t>
            </a:r>
          </a:p>
          <a:p>
            <a:pPr lvl="1"/>
            <a:r>
              <a:rPr lang="en-US" dirty="0" smtClean="0"/>
              <a:t>Exception:</a:t>
            </a:r>
          </a:p>
          <a:p>
            <a:pPr lvl="2"/>
            <a:r>
              <a:rPr lang="en-US" dirty="0" smtClean="0"/>
              <a:t>Held &gt; 1-year</a:t>
            </a:r>
          </a:p>
          <a:p>
            <a:pPr lvl="2"/>
            <a:r>
              <a:rPr lang="en-US" dirty="0" smtClean="0"/>
              <a:t>“Type” Normally held by Nonprofit (Check with Charity!)</a:t>
            </a:r>
          </a:p>
          <a:p>
            <a:pPr lvl="1"/>
            <a:r>
              <a:rPr lang="en-US" dirty="0" smtClean="0"/>
              <a:t>Limits – 50(60)/30% limit reduced to 30/20% limit – capital gain property.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6155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Applicable Penalties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Section 6662 Accuracy Related Penalties (20%)</a:t>
            </a:r>
          </a:p>
          <a:p>
            <a:pPr lvl="1"/>
            <a:r>
              <a:rPr lang="en-US" i="1" dirty="0" smtClean="0"/>
              <a:t>Negligence </a:t>
            </a:r>
            <a:r>
              <a:rPr lang="en-US" dirty="0" smtClean="0"/>
              <a:t>or disregard of rules or regulations</a:t>
            </a:r>
          </a:p>
          <a:p>
            <a:pPr lvl="1"/>
            <a:r>
              <a:rPr lang="en-US" dirty="0" smtClean="0"/>
              <a:t>Any </a:t>
            </a:r>
            <a:r>
              <a:rPr lang="en-US" i="1" dirty="0" smtClean="0"/>
              <a:t>substantial understatement</a:t>
            </a:r>
            <a:r>
              <a:rPr lang="en-US" dirty="0" smtClean="0"/>
              <a:t> of income tax</a:t>
            </a:r>
          </a:p>
          <a:p>
            <a:pPr lvl="1"/>
            <a:r>
              <a:rPr lang="en-US" dirty="0" smtClean="0"/>
              <a:t>Any </a:t>
            </a:r>
            <a:r>
              <a:rPr lang="en-US" i="1" dirty="0" smtClean="0"/>
              <a:t>substantial valuation misstatement</a:t>
            </a:r>
          </a:p>
          <a:p>
            <a:r>
              <a:rPr lang="en-US" i="1" dirty="0" smtClean="0"/>
              <a:t>Types</a:t>
            </a:r>
          </a:p>
          <a:p>
            <a:pPr lvl="1"/>
            <a:r>
              <a:rPr lang="en-US" i="1" dirty="0" smtClean="0"/>
              <a:t>Basis overstated by 150% or more</a:t>
            </a:r>
          </a:p>
          <a:p>
            <a:pPr lvl="1"/>
            <a:r>
              <a:rPr lang="en-US" i="1" dirty="0" smtClean="0"/>
              <a:t>Gift/bequest 65% or less than correct amount</a:t>
            </a:r>
          </a:p>
          <a:p>
            <a:r>
              <a:rPr lang="en-US" i="1" dirty="0" smtClean="0"/>
              <a:t>40 % Penalty if “</a:t>
            </a:r>
            <a:r>
              <a:rPr lang="en-US" b="1" i="1" u="sng" dirty="0" smtClean="0"/>
              <a:t>gross</a:t>
            </a:r>
            <a:r>
              <a:rPr lang="en-US" i="1" dirty="0" smtClean="0"/>
              <a:t> </a:t>
            </a:r>
            <a:r>
              <a:rPr lang="en-US" i="1" dirty="0"/>
              <a:t>v</a:t>
            </a:r>
            <a:r>
              <a:rPr lang="en-US" i="1" dirty="0" smtClean="0"/>
              <a:t>aluation misstatement” </a:t>
            </a:r>
          </a:p>
          <a:p>
            <a:pPr lvl="1"/>
            <a:r>
              <a:rPr lang="en-US" i="1" dirty="0" smtClean="0"/>
              <a:t>– substitute – </a:t>
            </a:r>
            <a:r>
              <a:rPr lang="en-US" i="1" strike="sngStrike" dirty="0" smtClean="0"/>
              <a:t>150%</a:t>
            </a:r>
            <a:r>
              <a:rPr lang="en-US" i="1" dirty="0" smtClean="0"/>
              <a:t>200% and </a:t>
            </a:r>
            <a:r>
              <a:rPr lang="en-US" i="1" strike="sngStrike" dirty="0" smtClean="0"/>
              <a:t>65%</a:t>
            </a:r>
            <a:r>
              <a:rPr lang="en-US" i="1" dirty="0" smtClean="0"/>
              <a:t>40%.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9853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Applicable Penalties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Section 6694 Understatement by Tax Return Preparer</a:t>
            </a:r>
          </a:p>
          <a:p>
            <a:pPr lvl="1"/>
            <a:r>
              <a:rPr lang="en-US" i="1" dirty="0" smtClean="0"/>
              <a:t>Unreasonable position ($1,000 or 50% of fee)</a:t>
            </a:r>
            <a:endParaRPr lang="en-US" dirty="0" smtClean="0"/>
          </a:p>
          <a:p>
            <a:pPr lvl="1"/>
            <a:r>
              <a:rPr lang="en-US" i="1" dirty="0" smtClean="0"/>
              <a:t>Willful Misconduct ($5,000 or 50% of fee)</a:t>
            </a:r>
          </a:p>
          <a:p>
            <a:r>
              <a:rPr lang="en-US" i="1" dirty="0" smtClean="0"/>
              <a:t>Section 6701.  Aiding and Abetting</a:t>
            </a:r>
          </a:p>
          <a:p>
            <a:pPr lvl="2"/>
            <a:r>
              <a:rPr lang="en-US" i="1" dirty="0" smtClean="0"/>
              <a:t>Aids or assists in preparation; knows position causes understatement</a:t>
            </a:r>
          </a:p>
          <a:p>
            <a:pPr lvl="2"/>
            <a:r>
              <a:rPr lang="en-US" i="1" dirty="0" smtClean="0"/>
              <a:t>Penalty:  $1,000 ($10,000 for Corporation)</a:t>
            </a:r>
          </a:p>
          <a:p>
            <a:r>
              <a:rPr lang="en-US" i="1" dirty="0" smtClean="0"/>
              <a:t>Section 6695A Appraiser Penalty</a:t>
            </a:r>
          </a:p>
          <a:p>
            <a:pPr lvl="2"/>
            <a:r>
              <a:rPr lang="en-US" i="1" dirty="0" smtClean="0"/>
              <a:t>Knows or should now appraisal is for return/refund</a:t>
            </a:r>
          </a:p>
          <a:p>
            <a:pPr lvl="2"/>
            <a:r>
              <a:rPr lang="en-US" i="1" dirty="0" smtClean="0"/>
              <a:t>Substantial valuation penalty imposed on taxpayer</a:t>
            </a:r>
          </a:p>
          <a:p>
            <a:pPr lvl="2"/>
            <a:r>
              <a:rPr lang="en-US" i="1" dirty="0" smtClean="0"/>
              <a:t>Penalty:  &gt; 10% of underpayment or $1,000; NTE 125% gross income from appraisal.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71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- Limits on Donations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Capital Gain Properties General Limit</a:t>
            </a:r>
          </a:p>
          <a:p>
            <a:pPr lvl="1"/>
            <a:r>
              <a:rPr lang="en-US" dirty="0" smtClean="0"/>
              <a:t>Limits if 170(e)(1)(B) Inapplicable</a:t>
            </a:r>
          </a:p>
          <a:p>
            <a:pPr lvl="1"/>
            <a:r>
              <a:rPr lang="en-US" sz="2800" b="1" dirty="0" smtClean="0"/>
              <a:t>30</a:t>
            </a:r>
            <a:r>
              <a:rPr lang="en-US" sz="2800" b="1" dirty="0" smtClean="0"/>
              <a:t>% </a:t>
            </a:r>
            <a:r>
              <a:rPr lang="en-US" sz="2800" dirty="0" smtClean="0"/>
              <a:t>of Contribution Base (for donations to 50% (60%) charities</a:t>
            </a:r>
            <a:r>
              <a:rPr lang="en-US" sz="2800" dirty="0" smtClean="0"/>
              <a:t>.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b="1" dirty="0" smtClean="0"/>
              <a:t>20%</a:t>
            </a:r>
            <a:r>
              <a:rPr lang="en-US" sz="2800" dirty="0" smtClean="0"/>
              <a:t> of Contribution Base </a:t>
            </a:r>
          </a:p>
          <a:p>
            <a:pPr lvl="2"/>
            <a:r>
              <a:rPr lang="en-US" sz="2800" dirty="0" smtClean="0"/>
              <a:t>Donations </a:t>
            </a:r>
            <a:r>
              <a:rPr lang="en-US" sz="2800" dirty="0" smtClean="0"/>
              <a:t>to </a:t>
            </a:r>
            <a:r>
              <a:rPr lang="en-US" sz="2800" b="1" dirty="0" smtClean="0"/>
              <a:t>private foundations</a:t>
            </a:r>
            <a:r>
              <a:rPr lang="en-US" sz="2800" dirty="0" smtClean="0"/>
              <a:t>.</a:t>
            </a:r>
          </a:p>
          <a:p>
            <a:pPr lvl="2"/>
            <a:r>
              <a:rPr lang="en-US" sz="2800" dirty="0" smtClean="0"/>
              <a:t>Limited to lesser of (i) 20% or (ii) unused portion of 30% base.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9047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Penalty Avoidance/Defenses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Defenses to Penalty</a:t>
            </a:r>
          </a:p>
          <a:p>
            <a:pPr lvl="1"/>
            <a:r>
              <a:rPr lang="en-US" dirty="0" smtClean="0"/>
              <a:t>1.6662-3(c).  Adequate Disclosure</a:t>
            </a:r>
          </a:p>
          <a:p>
            <a:pPr lvl="2"/>
            <a:r>
              <a:rPr lang="en-US" dirty="0" smtClean="0"/>
              <a:t>Form 8275</a:t>
            </a:r>
          </a:p>
          <a:p>
            <a:pPr lvl="2"/>
            <a:r>
              <a:rPr lang="en-US" dirty="0" smtClean="0"/>
              <a:t>Form 8275R  (position contrary to regulation)</a:t>
            </a:r>
          </a:p>
          <a:p>
            <a:pPr lvl="1"/>
            <a:r>
              <a:rPr lang="en-US" dirty="0" smtClean="0"/>
              <a:t>1.6662-4(d).  Substantial authority</a:t>
            </a:r>
          </a:p>
          <a:p>
            <a:pPr lvl="1"/>
            <a:r>
              <a:rPr lang="en-US" dirty="0" smtClean="0"/>
              <a:t>1.6664-4 Reasonable Cause</a:t>
            </a:r>
          </a:p>
          <a:p>
            <a:pPr lvl="2"/>
            <a:r>
              <a:rPr lang="en-US" dirty="0" smtClean="0"/>
              <a:t>Reasonable Cause</a:t>
            </a:r>
          </a:p>
          <a:p>
            <a:pPr lvl="2"/>
            <a:r>
              <a:rPr lang="en-US" dirty="0" smtClean="0"/>
              <a:t>Acted in good faith</a:t>
            </a:r>
          </a:p>
          <a:p>
            <a:pPr lvl="1"/>
            <a:r>
              <a:rPr lang="en-US" dirty="0" smtClean="0"/>
              <a:t>Valuation misstatement</a:t>
            </a:r>
            <a:endParaRPr lang="en-US" dirty="0"/>
          </a:p>
          <a:p>
            <a:pPr lvl="2"/>
            <a:r>
              <a:rPr lang="en-US" dirty="0" smtClean="0"/>
              <a:t>Relied on qualified appraisal by qualified appraiser; and </a:t>
            </a:r>
          </a:p>
          <a:p>
            <a:pPr lvl="2"/>
            <a:r>
              <a:rPr lang="en-US" dirty="0" smtClean="0"/>
              <a:t>Made good faith investigation of value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1478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Penalty Avoidance/Defenses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Defenses to Penalty</a:t>
            </a:r>
          </a:p>
          <a:p>
            <a:pPr lvl="1"/>
            <a:r>
              <a:rPr lang="en-US" u="sng" dirty="0" smtClean="0"/>
              <a:t>Esgar Corp. v. Com’r</a:t>
            </a:r>
            <a:r>
              <a:rPr lang="en-US" dirty="0" smtClean="0"/>
              <a:t>, T.C. Memo 2012-35 (2013).  No penalty where advisor was competent, taxpayer provided information to advisor; taxpayer relied in good faith.</a:t>
            </a:r>
          </a:p>
          <a:p>
            <a:pPr lvl="1"/>
            <a:r>
              <a:rPr lang="en-US" u="sng" dirty="0" smtClean="0"/>
              <a:t>Thompson v. Com’r</a:t>
            </a:r>
            <a:r>
              <a:rPr lang="en-US" dirty="0" smtClean="0"/>
              <a:t>, 370 Fed.App 141 (2010.)  No penalty where valuation of asset was particularly difficult.</a:t>
            </a:r>
          </a:p>
          <a:p>
            <a:pPr lvl="1"/>
            <a:r>
              <a:rPr lang="en-US" u="sng" dirty="0" smtClean="0"/>
              <a:t>McGrady v. Com’r</a:t>
            </a:r>
            <a:r>
              <a:rPr lang="en-US" dirty="0" smtClean="0"/>
              <a:t>, T.C. Memo 2016-233  (2016) Conservation easement.  No penalty for adjustment to donation deduction.  The court questioned some analysis, but Taxpayer had qualified appraiser, qualified appraisal and made a good faith investigation.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339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2017 Tax Cut &amp; Job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Increases </a:t>
            </a:r>
            <a:r>
              <a:rPr lang="en-US" dirty="0" smtClean="0"/>
              <a:t>Standard Deduction </a:t>
            </a:r>
            <a:endParaRPr lang="en-US" dirty="0" smtClean="0"/>
          </a:p>
          <a:p>
            <a:r>
              <a:rPr lang="en-US" u="sng" dirty="0" smtClean="0"/>
              <a:t>Itemized Deductions</a:t>
            </a:r>
            <a:endParaRPr lang="en-US" u="sng" dirty="0" smtClean="0"/>
          </a:p>
          <a:p>
            <a:pPr lvl="1"/>
            <a:r>
              <a:rPr lang="en-US" dirty="0" err="1" smtClean="0"/>
              <a:t>HELOC</a:t>
            </a:r>
            <a:r>
              <a:rPr lang="en-US" dirty="0" smtClean="0"/>
              <a:t> Eliminated (non-acquisition)</a:t>
            </a:r>
          </a:p>
          <a:p>
            <a:pPr lvl="1"/>
            <a:r>
              <a:rPr lang="en-US" dirty="0" smtClean="0"/>
              <a:t>&gt;12/15 – Acquisition/Improvement Loan Limit Lower</a:t>
            </a:r>
          </a:p>
          <a:p>
            <a:pPr lvl="1"/>
            <a:r>
              <a:rPr lang="en-US" dirty="0" smtClean="0"/>
              <a:t>Casualty loss (Non-disaster) + Misc. Suspended (‘18-’25)</a:t>
            </a:r>
          </a:p>
          <a:p>
            <a:pPr lvl="1"/>
            <a:r>
              <a:rPr lang="en-US" dirty="0" smtClean="0"/>
              <a:t>Limit Tax Deduction - $10,000 (‘18-’25)</a:t>
            </a:r>
          </a:p>
          <a:p>
            <a:r>
              <a:rPr lang="en-US" dirty="0" smtClean="0"/>
              <a:t>Increase </a:t>
            </a:r>
            <a:r>
              <a:rPr lang="en-US" dirty="0" smtClean="0"/>
              <a:t>in Public Charities Limit – 60</a:t>
            </a:r>
            <a:r>
              <a:rPr lang="en-US" dirty="0" smtClean="0"/>
              <a:t>%</a:t>
            </a:r>
          </a:p>
          <a:p>
            <a:r>
              <a:rPr lang="en-US" dirty="0" smtClean="0"/>
              <a:t>Phase-Out Suspended (18-25) </a:t>
            </a:r>
            <a:r>
              <a:rPr lang="en-US" dirty="0" smtClean="0">
                <a:sym typeface="Wingdings"/>
              </a:rPr>
              <a:t> - </a:t>
            </a:r>
            <a:r>
              <a:rPr lang="en-US" b="1" dirty="0" smtClean="0">
                <a:sym typeface="Wingdings"/>
              </a:rPr>
              <a:t>BOTTOM LINE:</a:t>
            </a:r>
          </a:p>
          <a:p>
            <a:pPr lvl="1"/>
            <a:r>
              <a:rPr lang="en-US" b="1" dirty="0" smtClean="0"/>
              <a:t>Appreciated Property – Larger Donors Helped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161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</a:t>
            </a:r>
            <a:br>
              <a:rPr lang="en-US" dirty="0" smtClean="0"/>
            </a:br>
            <a:r>
              <a:rPr lang="en-US" dirty="0" smtClean="0"/>
              <a:t>Appreciated Properties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Donation if  Appreciation NOT Long-Term Capital Gain (170(e)(1)(A)):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Built-in Short-term Capital Gain</a:t>
            </a:r>
          </a:p>
          <a:p>
            <a:pPr lvl="1"/>
            <a:r>
              <a:rPr lang="en-US" dirty="0" smtClean="0"/>
              <a:t>Built-in Ordinary </a:t>
            </a:r>
            <a:r>
              <a:rPr lang="en-US" dirty="0" smtClean="0"/>
              <a:t>Income = any amount that would be ordinary income (including 1245 depreciation recapture, etc.) if the asset was sold at fair market value.</a:t>
            </a:r>
          </a:p>
          <a:p>
            <a:endParaRPr lang="en-US" dirty="0" smtClean="0"/>
          </a:p>
          <a:p>
            <a:r>
              <a:rPr lang="en-US" dirty="0" smtClean="0"/>
              <a:t>Limit on Deduction:  Tax </a:t>
            </a:r>
            <a:r>
              <a:rPr lang="en-US" dirty="0"/>
              <a:t>B</a:t>
            </a:r>
            <a:r>
              <a:rPr lang="en-US" dirty="0" smtClean="0"/>
              <a:t>asis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6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</a:t>
            </a:r>
            <a:br>
              <a:rPr lang="en-US" dirty="0" smtClean="0"/>
            </a:br>
            <a:r>
              <a:rPr lang="en-US" dirty="0" smtClean="0"/>
              <a:t>Appreciated Properties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Deductions Reduced By Built-In Long Term Capital Gain</a:t>
            </a:r>
          </a:p>
          <a:p>
            <a:r>
              <a:rPr lang="en-US" u="sng" dirty="0" smtClean="0"/>
              <a:t>(1) Tangible </a:t>
            </a:r>
            <a:r>
              <a:rPr lang="en-US" u="sng" dirty="0" smtClean="0"/>
              <a:t>Personal Property</a:t>
            </a:r>
          </a:p>
          <a:p>
            <a:pPr lvl="2"/>
            <a:r>
              <a:rPr lang="en-US" dirty="0" smtClean="0"/>
              <a:t>If charity will not “use” property received;</a:t>
            </a:r>
          </a:p>
          <a:p>
            <a:pPr lvl="2"/>
            <a:r>
              <a:rPr lang="en-US" dirty="0" smtClean="0"/>
              <a:t>Or charity sells property prior to end of donation year and will not certify its use became impossible or infeasible (and charity had intended to or did use.)</a:t>
            </a:r>
          </a:p>
          <a:p>
            <a:pPr lvl="1"/>
            <a:r>
              <a:rPr lang="en-US" u="sng" dirty="0" smtClean="0"/>
              <a:t>Deduction limited to basis</a:t>
            </a:r>
          </a:p>
          <a:p>
            <a:pPr lvl="2"/>
            <a:r>
              <a:rPr lang="en-US" dirty="0" smtClean="0"/>
              <a:t>Deduction reduced by capital gain amount.</a:t>
            </a:r>
          </a:p>
          <a:p>
            <a:pPr lvl="2"/>
            <a:r>
              <a:rPr lang="en-US" dirty="0" smtClean="0"/>
              <a:t>Recapture under 1245(a), 1250(a), 1252(a), 1254(a) – all treated as </a:t>
            </a:r>
            <a:r>
              <a:rPr lang="en-US" i="1" dirty="0" smtClean="0"/>
              <a:t>capital gain</a:t>
            </a:r>
            <a:r>
              <a:rPr lang="en-US" dirty="0"/>
              <a:t> </a:t>
            </a:r>
            <a:r>
              <a:rPr lang="en-US" dirty="0" smtClean="0"/>
              <a:t>assets.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4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</a:t>
            </a:r>
            <a:br>
              <a:rPr lang="en-US" dirty="0" smtClean="0"/>
            </a:br>
            <a:r>
              <a:rPr lang="en-US" dirty="0" smtClean="0"/>
              <a:t>Appreciated Properties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(2) Tangible </a:t>
            </a:r>
            <a:r>
              <a:rPr lang="en-US" dirty="0" smtClean="0"/>
              <a:t>Personal Property</a:t>
            </a:r>
          </a:p>
          <a:p>
            <a:pPr lvl="1"/>
            <a:r>
              <a:rPr lang="en-US" dirty="0" smtClean="0"/>
              <a:t>Related Use Exception</a:t>
            </a:r>
          </a:p>
          <a:p>
            <a:pPr lvl="1"/>
            <a:r>
              <a:rPr lang="en-US" dirty="0" smtClean="0"/>
              <a:t>If personal property is related to function or use (i.e., use the property for operations) – then deduction allowed at fair market value.</a:t>
            </a:r>
          </a:p>
          <a:p>
            <a:pPr lvl="2"/>
            <a:endParaRPr lang="en-US" dirty="0"/>
          </a:p>
          <a:p>
            <a:r>
              <a:rPr lang="en-US" dirty="0" smtClean="0"/>
              <a:t>Problem – Early Disposition.  </a:t>
            </a:r>
            <a:endParaRPr lang="en-US" dirty="0" smtClean="0"/>
          </a:p>
          <a:p>
            <a:pPr lvl="1"/>
            <a:r>
              <a:rPr lang="en-US" dirty="0" smtClean="0"/>
              <a:t>Charity dispose </a:t>
            </a:r>
            <a:r>
              <a:rPr lang="en-US" dirty="0" smtClean="0"/>
              <a:t>that </a:t>
            </a:r>
            <a:r>
              <a:rPr lang="en-US" dirty="0" smtClean="0"/>
              <a:t>year.  Must get Certification.</a:t>
            </a:r>
          </a:p>
          <a:p>
            <a:pPr lvl="1"/>
            <a:r>
              <a:rPr lang="en-US" dirty="0" smtClean="0"/>
              <a:t>No certification = no Deduction.  </a:t>
            </a:r>
            <a:r>
              <a:rPr lang="en-US" dirty="0" smtClean="0"/>
              <a:t>[They don’t care, you are too unimportant.]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2/23/2018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Wagner Kirkman Blaine Klomparens &amp; Youmans LLP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A3-E13C-4251-8C28-40840DFC835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439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988</TotalTime>
  <Words>3570</Words>
  <Application>Microsoft Office PowerPoint</Application>
  <PresentationFormat>On-screen Show (4:3)</PresentationFormat>
  <Paragraphs>620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Flow</vt:lpstr>
      <vt:lpstr>Tax Treatment of Appreciated Property Donations</vt:lpstr>
      <vt:lpstr>Overview</vt:lpstr>
      <vt:lpstr>Overview - Limits on Donations</vt:lpstr>
      <vt:lpstr>Overview - Limits on Donations</vt:lpstr>
      <vt:lpstr>Overview - Limits on Donations</vt:lpstr>
      <vt:lpstr>Impact of 2017 Tax Cut &amp; Job Act</vt:lpstr>
      <vt:lpstr>Additional  Appreciated Properties Limits</vt:lpstr>
      <vt:lpstr>Additional  Appreciated Properties Limits</vt:lpstr>
      <vt:lpstr>Additional  Appreciated Properties Limits</vt:lpstr>
      <vt:lpstr>Additional  Appreciated Properties Limits</vt:lpstr>
      <vt:lpstr>Additional Appreciated Property Limits</vt:lpstr>
      <vt:lpstr>Additional Appreciated Property Limits</vt:lpstr>
      <vt:lpstr>Intellectual Property.</vt:lpstr>
      <vt:lpstr>Intellectual Property.</vt:lpstr>
      <vt:lpstr>Additional  Appreciated Properties Limits</vt:lpstr>
      <vt:lpstr>Warning:  Surprise Disposition Gain</vt:lpstr>
      <vt:lpstr>Pass-Through Entities Appreciated Property Concerns</vt:lpstr>
      <vt:lpstr>Substantiation</vt:lpstr>
      <vt:lpstr>Substantiation</vt:lpstr>
      <vt:lpstr>Substantiation</vt:lpstr>
      <vt:lpstr>Substantiation</vt:lpstr>
      <vt:lpstr>Substantiation</vt:lpstr>
      <vt:lpstr>Substantiation</vt:lpstr>
      <vt:lpstr>Substantiation</vt:lpstr>
      <vt:lpstr>Substantiation</vt:lpstr>
      <vt:lpstr>Substantiation</vt:lpstr>
      <vt:lpstr>Substantiation</vt:lpstr>
      <vt:lpstr>Substantiation</vt:lpstr>
      <vt:lpstr>Substantiation</vt:lpstr>
      <vt:lpstr>Substantiation</vt:lpstr>
      <vt:lpstr>Substantiation - Appraisals</vt:lpstr>
      <vt:lpstr>Substantiation - Appraisals</vt:lpstr>
      <vt:lpstr>Substantiation - Appraisals</vt:lpstr>
      <vt:lpstr>Substantiation - Appraisals</vt:lpstr>
      <vt:lpstr>Carryover &amp; Errata</vt:lpstr>
      <vt:lpstr>Examples &amp; Issues</vt:lpstr>
      <vt:lpstr>Examples &amp; Issues</vt:lpstr>
      <vt:lpstr>Examples &amp; Issues</vt:lpstr>
      <vt:lpstr>Examples &amp; Issues</vt:lpstr>
      <vt:lpstr>Examples &amp; Issues</vt:lpstr>
      <vt:lpstr>Examples &amp; Issues</vt:lpstr>
      <vt:lpstr>Charitable Lead Trusts</vt:lpstr>
      <vt:lpstr>Charitable Remainder Trusts</vt:lpstr>
      <vt:lpstr>Conservation Easements</vt:lpstr>
      <vt:lpstr>Conservation Easements</vt:lpstr>
      <vt:lpstr>Conservation Easements</vt:lpstr>
      <vt:lpstr>Examples &amp; Issues</vt:lpstr>
      <vt:lpstr>Applicable Penalties</vt:lpstr>
      <vt:lpstr>Applicable Penalties</vt:lpstr>
      <vt:lpstr>Penalty Avoidance/Defenses</vt:lpstr>
      <vt:lpstr>Penalty Avoidance/Defenses</vt:lpstr>
    </vt:vector>
  </TitlesOfParts>
  <Company>Wagner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Treatment of Appreciated Property Donations</dc:title>
  <dc:creator>Cameron Hess</dc:creator>
  <cp:lastModifiedBy>Cameron Hess</cp:lastModifiedBy>
  <cp:revision>46</cp:revision>
  <cp:lastPrinted>2017-12-27T08:43:11Z</cp:lastPrinted>
  <dcterms:created xsi:type="dcterms:W3CDTF">2017-12-27T02:47:25Z</dcterms:created>
  <dcterms:modified xsi:type="dcterms:W3CDTF">2018-01-02T07:35:11Z</dcterms:modified>
</cp:coreProperties>
</file>