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 id="2147483668" r:id="rId3"/>
  </p:sldMasterIdLst>
  <p:notesMasterIdLst>
    <p:notesMasterId r:id="rId55"/>
  </p:notesMasterIdLst>
  <p:sldIdLst>
    <p:sldId id="292" r:id="rId4"/>
    <p:sldId id="256" r:id="rId5"/>
    <p:sldId id="257" r:id="rId6"/>
    <p:sldId id="258" r:id="rId7"/>
    <p:sldId id="259" r:id="rId8"/>
    <p:sldId id="306" r:id="rId9"/>
    <p:sldId id="293" r:id="rId10"/>
    <p:sldId id="260" r:id="rId11"/>
    <p:sldId id="261" r:id="rId12"/>
    <p:sldId id="262" r:id="rId13"/>
    <p:sldId id="294" r:id="rId14"/>
    <p:sldId id="296" r:id="rId15"/>
    <p:sldId id="307" r:id="rId16"/>
    <p:sldId id="263" r:id="rId17"/>
    <p:sldId id="312" r:id="rId18"/>
    <p:sldId id="265" r:id="rId19"/>
    <p:sldId id="297" r:id="rId20"/>
    <p:sldId id="298" r:id="rId21"/>
    <p:sldId id="266" r:id="rId22"/>
    <p:sldId id="299" r:id="rId23"/>
    <p:sldId id="267" r:id="rId24"/>
    <p:sldId id="268" r:id="rId25"/>
    <p:sldId id="300" r:id="rId26"/>
    <p:sldId id="269" r:id="rId27"/>
    <p:sldId id="270" r:id="rId28"/>
    <p:sldId id="301" r:id="rId29"/>
    <p:sldId id="271" r:id="rId30"/>
    <p:sldId id="272" r:id="rId31"/>
    <p:sldId id="273" r:id="rId32"/>
    <p:sldId id="274" r:id="rId33"/>
    <p:sldId id="275" r:id="rId34"/>
    <p:sldId id="276" r:id="rId35"/>
    <p:sldId id="277" r:id="rId36"/>
    <p:sldId id="278" r:id="rId37"/>
    <p:sldId id="313" r:id="rId38"/>
    <p:sldId id="314" r:id="rId39"/>
    <p:sldId id="279" r:id="rId40"/>
    <p:sldId id="280" r:id="rId41"/>
    <p:sldId id="281" r:id="rId42"/>
    <p:sldId id="282" r:id="rId43"/>
    <p:sldId id="311" r:id="rId44"/>
    <p:sldId id="308" r:id="rId45"/>
    <p:sldId id="283" r:id="rId46"/>
    <p:sldId id="284" r:id="rId47"/>
    <p:sldId id="304" r:id="rId48"/>
    <p:sldId id="286" r:id="rId49"/>
    <p:sldId id="285" r:id="rId50"/>
    <p:sldId id="287" r:id="rId51"/>
    <p:sldId id="288" r:id="rId52"/>
    <p:sldId id="289" r:id="rId53"/>
    <p:sldId id="290" r:id="rId54"/>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snapToObjects="1">
      <p:cViewPr>
        <p:scale>
          <a:sx n="74" d="100"/>
          <a:sy n="74" d="100"/>
        </p:scale>
        <p:origin x="-72"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F22A7340-CEBA-9C4A-8A56-6286E4E93122}" type="datetimeFigureOut">
              <a:rPr lang="en-US" smtClean="0"/>
              <a:t>10/21/2015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00EE309F-84AB-6E44-8777-F6087E12BBC5}" type="slidenum">
              <a:rPr lang="en-US" smtClean="0"/>
              <a:t>‹#›</a:t>
            </a:fld>
            <a:endParaRPr lang="en-US"/>
          </a:p>
        </p:txBody>
      </p:sp>
    </p:spTree>
    <p:extLst>
      <p:ext uri="{BB962C8B-B14F-4D97-AF65-F5344CB8AC3E}">
        <p14:creationId xmlns:p14="http://schemas.microsoft.com/office/powerpoint/2010/main" val="14798953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1006453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E309F-84AB-6E44-8777-F6087E12BBC5}" type="slidenum">
              <a:rPr lang="en-US" smtClean="0"/>
              <a:t>3</a:t>
            </a:fld>
            <a:endParaRPr lang="en-US"/>
          </a:p>
        </p:txBody>
      </p:sp>
    </p:spTree>
    <p:extLst>
      <p:ext uri="{BB962C8B-B14F-4D97-AF65-F5344CB8AC3E}">
        <p14:creationId xmlns:p14="http://schemas.microsoft.com/office/powerpoint/2010/main" val="342606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E309F-84AB-6E44-8777-F6087E12BBC5}" type="slidenum">
              <a:rPr lang="en-US" smtClean="0"/>
              <a:t>31</a:t>
            </a:fld>
            <a:endParaRPr lang="en-US"/>
          </a:p>
        </p:txBody>
      </p:sp>
    </p:spTree>
    <p:extLst>
      <p:ext uri="{BB962C8B-B14F-4D97-AF65-F5344CB8AC3E}">
        <p14:creationId xmlns:p14="http://schemas.microsoft.com/office/powerpoint/2010/main" val="156028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E431C-EC51-4ECC-9CCB-1F5C1952EDEE}"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2535047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3ED24-76C6-48EA-BA5E-F8F51EDCD90F}"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817517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1B12C-0737-4130-9713-95A5737AB74A}"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686973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11"/>
          <p:cNvSpPr>
            <a:spLocks noChangeArrowheads="1"/>
          </p:cNvSpPr>
          <p:nvPr/>
        </p:nvSpPr>
        <p:spPr bwMode="ltGray">
          <a:xfrm>
            <a:off x="0" y="2392363"/>
            <a:ext cx="9144000" cy="2189162"/>
          </a:xfrm>
          <a:prstGeom prst="rect">
            <a:avLst/>
          </a:prstGeom>
          <a:solidFill>
            <a:srgbClr val="8B0E0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en-US" dirty="0">
              <a:solidFill>
                <a:srgbClr val="000000"/>
              </a:solidFill>
            </a:endParaRPr>
          </a:p>
        </p:txBody>
      </p:sp>
      <p:sp>
        <p:nvSpPr>
          <p:cNvPr id="2" name="Title 1"/>
          <p:cNvSpPr>
            <a:spLocks noGrp="1"/>
          </p:cNvSpPr>
          <p:nvPr>
            <p:ph type="ctrTitle" hasCustomPrompt="1"/>
          </p:nvPr>
        </p:nvSpPr>
        <p:spPr bwMode="gray">
          <a:xfrm>
            <a:off x="1078992" y="2587752"/>
            <a:ext cx="7772400" cy="1792224"/>
          </a:xfrm>
        </p:spPr>
        <p:txBody>
          <a:bodyPr>
            <a:noAutofit/>
          </a:bodyPr>
          <a:lstStyle>
            <a:lvl1pPr algn="r">
              <a:defRPr sz="3000" baseline="0">
                <a:solidFill>
                  <a:schemeClr val="bg1"/>
                </a:solidFill>
              </a:defRPr>
            </a:lvl1pPr>
          </a:lstStyle>
          <a:p>
            <a:r>
              <a:rPr lang="en-US" sz="3000" dirty="0" smtClean="0"/>
              <a:t>COVER PAGE TITLE (30 PTS)</a:t>
            </a:r>
            <a:br>
              <a:rPr lang="en-US" sz="3000" dirty="0" smtClean="0"/>
            </a:br>
            <a:r>
              <a:rPr lang="en-US" sz="2400" dirty="0" smtClean="0"/>
              <a:t>Cover Page Subtitle 1 (24 </a:t>
            </a:r>
            <a:r>
              <a:rPr lang="en-US" sz="2400" dirty="0" err="1" smtClean="0"/>
              <a:t>pts</a:t>
            </a:r>
            <a:r>
              <a:rPr lang="en-US" sz="2400" dirty="0" smtClean="0"/>
              <a:t>)</a:t>
            </a:r>
            <a:br>
              <a:rPr lang="en-US" sz="2400" dirty="0" smtClean="0"/>
            </a:br>
            <a:r>
              <a:rPr lang="en-US" sz="2400" dirty="0" smtClean="0"/>
              <a:t>Cover Page Subtitle 2 (24 </a:t>
            </a:r>
            <a:r>
              <a:rPr lang="en-US" sz="2400" dirty="0" err="1" smtClean="0"/>
              <a:t>pts</a:t>
            </a:r>
            <a:r>
              <a:rPr lang="en-US" sz="2400" dirty="0" smtClean="0"/>
              <a:t>)</a:t>
            </a:r>
            <a:br>
              <a:rPr lang="en-US" sz="2400" dirty="0" smtClean="0"/>
            </a:br>
            <a:r>
              <a:rPr lang="en-US" sz="2400" dirty="0" smtClean="0"/>
              <a:t>Date (24 </a:t>
            </a:r>
            <a:r>
              <a:rPr lang="en-US" sz="2400" dirty="0" err="1" smtClean="0"/>
              <a:t>pts</a:t>
            </a:r>
            <a:r>
              <a:rPr lang="en-US" sz="2400" dirty="0" smtClean="0"/>
              <a:t>)</a:t>
            </a:r>
            <a:endParaRPr lang="en-US" dirty="0"/>
          </a:p>
        </p:txBody>
      </p:sp>
      <p:sp>
        <p:nvSpPr>
          <p:cNvPr id="3" name="Subtitle 2"/>
          <p:cNvSpPr>
            <a:spLocks noGrp="1"/>
          </p:cNvSpPr>
          <p:nvPr>
            <p:ph type="subTitle" idx="1" hasCustomPrompt="1"/>
          </p:nvPr>
        </p:nvSpPr>
        <p:spPr bwMode="gray">
          <a:xfrm>
            <a:off x="1371600" y="7848600"/>
            <a:ext cx="6400800" cy="182880"/>
          </a:xfrm>
        </p:spPr>
        <p:txBody>
          <a:bodyPr>
            <a:normAutofit/>
          </a:bodyPr>
          <a:lstStyle>
            <a:lvl1pPr marL="0" indent="0" algn="ctr">
              <a:buNone/>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Do Not Use Subtitle Text Box</a:t>
            </a:r>
            <a:endParaRPr lang="en-US" dirty="0"/>
          </a:p>
        </p:txBody>
      </p:sp>
      <p:sp>
        <p:nvSpPr>
          <p:cNvPr id="10" name="Rectangle 8"/>
          <p:cNvSpPr>
            <a:spLocks noChangeArrowheads="1"/>
          </p:cNvSpPr>
          <p:nvPr/>
        </p:nvSpPr>
        <p:spPr bwMode="gray">
          <a:xfrm>
            <a:off x="0" y="6497638"/>
            <a:ext cx="9144000" cy="42862"/>
          </a:xfrm>
          <a:prstGeom prst="rect">
            <a:avLst/>
          </a:prstGeom>
          <a:solidFill>
            <a:srgbClr val="5F60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defTabSz="914400"/>
            <a:endParaRPr lang="en-US" dirty="0">
              <a:solidFill>
                <a:srgbClr val="6F1200"/>
              </a:solidFill>
            </a:endParaRPr>
          </a:p>
        </p:txBody>
      </p:sp>
    </p:spTree>
    <p:extLst>
      <p:ext uri="{BB962C8B-B14F-4D97-AF65-F5344CB8AC3E}">
        <p14:creationId xmlns:p14="http://schemas.microsoft.com/office/powerpoint/2010/main" val="34896406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dirty="0"/>
          </a:p>
        </p:txBody>
      </p:sp>
      <p:sp>
        <p:nvSpPr>
          <p:cNvPr id="3" name="Content Placeholder 2"/>
          <p:cNvSpPr>
            <a:spLocks noGrp="1"/>
          </p:cNvSpPr>
          <p:nvPr>
            <p:ph idx="1"/>
          </p:nvPr>
        </p:nvSpPr>
        <p:spPr bwMode="gray"/>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bwMode="gray"/>
        <p:txBody>
          <a:bodyPr/>
          <a:lstStyle/>
          <a:p>
            <a:fld id="{EEC552C6-2F83-4239-AE29-80147B7BAAED}" type="datetime1">
              <a:rPr lang="en-US" smtClean="0">
                <a:solidFill>
                  <a:srgbClr val="000000">
                    <a:tint val="75000"/>
                  </a:srgbClr>
                </a:solidFill>
              </a:rPr>
              <a:pPr/>
              <a:t>10/21/2015</a:t>
            </a:fld>
            <a:endParaRPr lang="en-US" dirty="0">
              <a:solidFill>
                <a:srgbClr val="000000">
                  <a:tint val="75000"/>
                </a:srgbClr>
              </a:solidFill>
            </a:endParaRPr>
          </a:p>
        </p:txBody>
      </p:sp>
      <p:sp>
        <p:nvSpPr>
          <p:cNvPr id="5" name="Footer Placeholder 4"/>
          <p:cNvSpPr>
            <a:spLocks noGrp="1"/>
          </p:cNvSpPr>
          <p:nvPr>
            <p:ph type="ftr" sz="quarter" idx="11"/>
          </p:nvPr>
        </p:nvSpPr>
        <p:spPr bwMode="gray"/>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435785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1371600" y="7845552"/>
            <a:ext cx="6400800" cy="182880"/>
          </a:xfrm>
        </p:spPr>
        <p:txBody>
          <a:bodyPr anchor="b">
            <a:normAutofit/>
          </a:bodyPr>
          <a:lstStyle>
            <a:lvl1pPr marL="0" indent="0" algn="ctr">
              <a:buNone/>
              <a:defRPr sz="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Rectangle 11"/>
          <p:cNvSpPr>
            <a:spLocks noChangeArrowheads="1"/>
          </p:cNvSpPr>
          <p:nvPr/>
        </p:nvSpPr>
        <p:spPr bwMode="ltGray">
          <a:xfrm>
            <a:off x="0" y="2624328"/>
            <a:ext cx="9144000" cy="1920240"/>
          </a:xfrm>
          <a:prstGeom prst="rect">
            <a:avLst/>
          </a:prstGeom>
          <a:solidFill>
            <a:srgbClr val="8B0E0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en-US" dirty="0">
              <a:solidFill>
                <a:srgbClr val="000000"/>
              </a:solidFill>
            </a:endParaRPr>
          </a:p>
        </p:txBody>
      </p:sp>
      <p:sp>
        <p:nvSpPr>
          <p:cNvPr id="2" name="Title 1"/>
          <p:cNvSpPr>
            <a:spLocks noGrp="1"/>
          </p:cNvSpPr>
          <p:nvPr>
            <p:ph type="title" hasCustomPrompt="1"/>
          </p:nvPr>
        </p:nvSpPr>
        <p:spPr bwMode="gray">
          <a:xfrm>
            <a:off x="1078992" y="2898648"/>
            <a:ext cx="7772400" cy="1371600"/>
          </a:xfrm>
        </p:spPr>
        <p:txBody>
          <a:bodyPr anchor="ctr" anchorCtr="0">
            <a:noAutofit/>
          </a:bodyPr>
          <a:lstStyle>
            <a:lvl1pPr algn="r">
              <a:defRPr sz="3000" b="1" cap="none" baseline="0">
                <a:solidFill>
                  <a:schemeClr val="bg1"/>
                </a:solidFill>
              </a:defRPr>
            </a:lvl1pPr>
          </a:lstStyle>
          <a:p>
            <a:r>
              <a:rPr lang="en-US" dirty="0" smtClean="0"/>
              <a:t>Click to Add Divider Title</a:t>
            </a:r>
            <a:endParaRPr lang="en-US" dirty="0"/>
          </a:p>
        </p:txBody>
      </p:sp>
      <p:sp>
        <p:nvSpPr>
          <p:cNvPr id="8" name="Rectangle 8"/>
          <p:cNvSpPr>
            <a:spLocks noChangeArrowheads="1"/>
          </p:cNvSpPr>
          <p:nvPr/>
        </p:nvSpPr>
        <p:spPr bwMode="gray">
          <a:xfrm>
            <a:off x="0" y="6497638"/>
            <a:ext cx="9144000" cy="42862"/>
          </a:xfrm>
          <a:prstGeom prst="rect">
            <a:avLst/>
          </a:prstGeom>
          <a:solidFill>
            <a:srgbClr val="5F60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defTabSz="914400"/>
            <a:endParaRPr lang="en-US" dirty="0">
              <a:solidFill>
                <a:srgbClr val="6F1200"/>
              </a:solidFill>
            </a:endParaRPr>
          </a:p>
        </p:txBody>
      </p:sp>
      <p:sp>
        <p:nvSpPr>
          <p:cNvPr id="4" name="Date Placeholder 3"/>
          <p:cNvSpPr>
            <a:spLocks noGrp="1"/>
          </p:cNvSpPr>
          <p:nvPr>
            <p:ph type="dt" sz="half" idx="10"/>
          </p:nvPr>
        </p:nvSpPr>
        <p:spPr bwMode="gray"/>
        <p:txBody>
          <a:bodyPr/>
          <a:lstStyle/>
          <a:p>
            <a:fld id="{F8C1B7DE-BE43-41A6-A23B-5E73240AC715}" type="datetime1">
              <a:rPr lang="en-US" smtClean="0">
                <a:solidFill>
                  <a:srgbClr val="000000">
                    <a:tint val="75000"/>
                  </a:srgbClr>
                </a:solidFill>
              </a:rPr>
              <a:pPr/>
              <a:t>10/21/2015</a:t>
            </a:fld>
            <a:endParaRPr lang="en-US" dirty="0">
              <a:solidFill>
                <a:srgbClr val="000000">
                  <a:tint val="75000"/>
                </a:srgbClr>
              </a:solidFill>
            </a:endParaRPr>
          </a:p>
        </p:txBody>
      </p:sp>
      <p:sp>
        <p:nvSpPr>
          <p:cNvPr id="9" name="Footer Placeholder 8"/>
          <p:cNvSpPr>
            <a:spLocks noGrp="1"/>
          </p:cNvSpPr>
          <p:nvPr>
            <p:ph type="ftr" sz="quarter" idx="11"/>
          </p:nvPr>
        </p:nvSpPr>
        <p:spPr bwMode="gray"/>
        <p:txBody>
          <a:bodyPr/>
          <a:lstStyle/>
          <a:p>
            <a:endParaRPr lang="en-US" dirty="0">
              <a:solidFill>
                <a:srgbClr val="000000">
                  <a:tint val="75000"/>
                </a:srgbClr>
              </a:solidFill>
            </a:endParaRPr>
          </a:p>
        </p:txBody>
      </p:sp>
      <p:sp>
        <p:nvSpPr>
          <p:cNvPr id="10" name="Slide Number Placeholder 9"/>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44027975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3" name="Content Placeholder 2"/>
          <p:cNvSpPr>
            <a:spLocks noGrp="1"/>
          </p:cNvSpPr>
          <p:nvPr>
            <p:ph sz="half" idx="1"/>
          </p:nvPr>
        </p:nvSpPr>
        <p:spPr bwMode="gray">
          <a:xfrm>
            <a:off x="457200" y="1143000"/>
            <a:ext cx="4038600" cy="49831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gray">
          <a:xfrm>
            <a:off x="4648200" y="1143000"/>
            <a:ext cx="4038600" cy="49831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gray"/>
        <p:txBody>
          <a:bodyPr/>
          <a:lstStyle/>
          <a:p>
            <a:fld id="{6DD4C8E4-475C-4FE1-A044-859567AA16C1}" type="datetime1">
              <a:rPr lang="en-US" smtClean="0">
                <a:solidFill>
                  <a:srgbClr val="000000">
                    <a:tint val="75000"/>
                  </a:srgbClr>
                </a:solidFill>
              </a:rPr>
              <a:pPr/>
              <a:t>10/21/2015</a:t>
            </a:fld>
            <a:endParaRPr lang="en-US" dirty="0">
              <a:solidFill>
                <a:srgbClr val="000000">
                  <a:tint val="75000"/>
                </a:srgbClr>
              </a:solidFill>
            </a:endParaRPr>
          </a:p>
        </p:txBody>
      </p:sp>
      <p:sp>
        <p:nvSpPr>
          <p:cNvPr id="6" name="Footer Placeholder 5"/>
          <p:cNvSpPr>
            <a:spLocks noGrp="1"/>
          </p:cNvSpPr>
          <p:nvPr>
            <p:ph type="ftr" sz="quarter" idx="11"/>
          </p:nvPr>
        </p:nvSpPr>
        <p:spPr bwMode="gray"/>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10625210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normAutofit/>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bwMode="gray">
          <a:xfrm>
            <a:off x="457200" y="1143000"/>
            <a:ext cx="4040188" cy="639762"/>
          </a:xfrm>
        </p:spPr>
        <p:txBody>
          <a:bodyPr anchor="b"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bwMode="gray">
          <a:xfrm>
            <a:off x="457200" y="1905000"/>
            <a:ext cx="4040188" cy="4221163"/>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bwMode="gray">
          <a:xfrm>
            <a:off x="4645025" y="1143000"/>
            <a:ext cx="4041775" cy="639762"/>
          </a:xfrm>
        </p:spPr>
        <p:txBody>
          <a:bodyPr anchor="b"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bwMode="gray">
          <a:xfrm>
            <a:off x="4645025" y="1905000"/>
            <a:ext cx="4041775" cy="4221163"/>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bwMode="gray"/>
        <p:txBody>
          <a:bodyPr/>
          <a:lstStyle/>
          <a:p>
            <a:fld id="{898F3D5C-30B8-4CF9-BC14-F5E49D637C2B}" type="datetime1">
              <a:rPr lang="en-US" smtClean="0">
                <a:solidFill>
                  <a:srgbClr val="000000">
                    <a:tint val="75000"/>
                  </a:srgbClr>
                </a:solidFill>
              </a:rPr>
              <a:pPr/>
              <a:t>10/21/2015</a:t>
            </a:fld>
            <a:endParaRPr lang="en-US" dirty="0">
              <a:solidFill>
                <a:srgbClr val="000000">
                  <a:tint val="75000"/>
                </a:srgbClr>
              </a:solidFill>
            </a:endParaRPr>
          </a:p>
        </p:txBody>
      </p:sp>
      <p:sp>
        <p:nvSpPr>
          <p:cNvPr id="8" name="Footer Placeholder 7"/>
          <p:cNvSpPr>
            <a:spLocks noGrp="1"/>
          </p:cNvSpPr>
          <p:nvPr>
            <p:ph type="ftr" sz="quarter" idx="11"/>
          </p:nvPr>
        </p:nvSpPr>
        <p:spPr bwMode="gray"/>
        <p:txBody>
          <a:bodyPr/>
          <a:lstStyle/>
          <a:p>
            <a:endParaRPr lang="en-US" dirty="0">
              <a:solidFill>
                <a:srgbClr val="000000">
                  <a:tint val="75000"/>
                </a:srgbClr>
              </a:solidFill>
            </a:endParaRPr>
          </a:p>
        </p:txBody>
      </p:sp>
      <p:sp>
        <p:nvSpPr>
          <p:cNvPr id="9" name="Slide Number Placeholder 8"/>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1963706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3" name="Date Placeholder 2"/>
          <p:cNvSpPr>
            <a:spLocks noGrp="1"/>
          </p:cNvSpPr>
          <p:nvPr>
            <p:ph type="dt" sz="half" idx="10"/>
          </p:nvPr>
        </p:nvSpPr>
        <p:spPr bwMode="gray"/>
        <p:txBody>
          <a:bodyPr/>
          <a:lstStyle/>
          <a:p>
            <a:fld id="{1A4DD476-E0D7-406F-BE09-82056512D3F8}" type="datetime1">
              <a:rPr lang="en-US" smtClean="0">
                <a:solidFill>
                  <a:srgbClr val="000000">
                    <a:tint val="75000"/>
                  </a:srgbClr>
                </a:solidFill>
              </a:rPr>
              <a:pPr/>
              <a:t>10/21/2015</a:t>
            </a:fld>
            <a:endParaRPr lang="en-US" dirty="0">
              <a:solidFill>
                <a:srgbClr val="000000">
                  <a:tint val="75000"/>
                </a:srgbClr>
              </a:solidFill>
            </a:endParaRPr>
          </a:p>
        </p:txBody>
      </p:sp>
      <p:sp>
        <p:nvSpPr>
          <p:cNvPr id="4" name="Footer Placeholder 3"/>
          <p:cNvSpPr>
            <a:spLocks noGrp="1"/>
          </p:cNvSpPr>
          <p:nvPr>
            <p:ph type="ftr" sz="quarter" idx="11"/>
          </p:nvPr>
        </p:nvSpPr>
        <p:spPr bwMode="gray"/>
        <p:txBody>
          <a:bodyPr/>
          <a:lstStyle/>
          <a:p>
            <a:endParaRPr lang="en-US" dirty="0">
              <a:solidFill>
                <a:srgbClr val="000000">
                  <a:tint val="75000"/>
                </a:srgbClr>
              </a:solidFill>
            </a:endParaRPr>
          </a:p>
        </p:txBody>
      </p:sp>
      <p:sp>
        <p:nvSpPr>
          <p:cNvPr id="5" name="Slide Number Placeholder 4"/>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10271489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gray"/>
        <p:txBody>
          <a:bodyPr/>
          <a:lstStyle/>
          <a:p>
            <a:fld id="{C02D7DD8-7186-4D56-A760-FB547017CBAD}" type="datetime1">
              <a:rPr lang="en-US" smtClean="0">
                <a:solidFill>
                  <a:srgbClr val="000000">
                    <a:tint val="75000"/>
                  </a:srgbClr>
                </a:solidFill>
              </a:rPr>
              <a:pPr/>
              <a:t>10/21/2015</a:t>
            </a:fld>
            <a:endParaRPr lang="en-US" dirty="0">
              <a:solidFill>
                <a:srgbClr val="000000">
                  <a:tint val="75000"/>
                </a:srgbClr>
              </a:solidFill>
            </a:endParaRPr>
          </a:p>
        </p:txBody>
      </p:sp>
      <p:sp>
        <p:nvSpPr>
          <p:cNvPr id="3" name="Footer Placeholder 2"/>
          <p:cNvSpPr>
            <a:spLocks noGrp="1"/>
          </p:cNvSpPr>
          <p:nvPr>
            <p:ph type="ftr" sz="quarter" idx="11"/>
          </p:nvPr>
        </p:nvSpPr>
        <p:spPr bwMode="gray"/>
        <p:txBody>
          <a:bodyPr/>
          <a:lstStyle/>
          <a:p>
            <a:endParaRPr lang="en-US" dirty="0">
              <a:solidFill>
                <a:srgbClr val="000000">
                  <a:tint val="75000"/>
                </a:srgbClr>
              </a:solidFill>
            </a:endParaRPr>
          </a:p>
        </p:txBody>
      </p:sp>
      <p:sp>
        <p:nvSpPr>
          <p:cNvPr id="4" name="Slide Number Placeholder 3"/>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704397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11"/>
          <p:cNvSpPr>
            <a:spLocks noChangeArrowheads="1"/>
          </p:cNvSpPr>
          <p:nvPr/>
        </p:nvSpPr>
        <p:spPr bwMode="ltGray">
          <a:xfrm>
            <a:off x="0" y="2392363"/>
            <a:ext cx="9144000" cy="2189162"/>
          </a:xfrm>
          <a:prstGeom prst="rect">
            <a:avLst/>
          </a:prstGeom>
          <a:solidFill>
            <a:srgbClr val="8B0E0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en-US" dirty="0">
              <a:solidFill>
                <a:srgbClr val="000000"/>
              </a:solidFill>
            </a:endParaRPr>
          </a:p>
        </p:txBody>
      </p:sp>
      <p:sp>
        <p:nvSpPr>
          <p:cNvPr id="2" name="Title 1"/>
          <p:cNvSpPr>
            <a:spLocks noGrp="1"/>
          </p:cNvSpPr>
          <p:nvPr>
            <p:ph type="ctrTitle" hasCustomPrompt="1"/>
          </p:nvPr>
        </p:nvSpPr>
        <p:spPr bwMode="gray">
          <a:xfrm>
            <a:off x="1078992" y="2587752"/>
            <a:ext cx="7772400" cy="1792224"/>
          </a:xfrm>
        </p:spPr>
        <p:txBody>
          <a:bodyPr>
            <a:noAutofit/>
          </a:bodyPr>
          <a:lstStyle>
            <a:lvl1pPr algn="r">
              <a:defRPr sz="3000" baseline="0">
                <a:solidFill>
                  <a:schemeClr val="bg1"/>
                </a:solidFill>
              </a:defRPr>
            </a:lvl1pPr>
          </a:lstStyle>
          <a:p>
            <a:r>
              <a:rPr lang="en-US" sz="3000" dirty="0" smtClean="0"/>
              <a:t>COVER PAGE TITLE (30 PTS)</a:t>
            </a:r>
            <a:br>
              <a:rPr lang="en-US" sz="3000" dirty="0" smtClean="0"/>
            </a:br>
            <a:r>
              <a:rPr lang="en-US" sz="2400" dirty="0" smtClean="0"/>
              <a:t>Cover Page Subtitle 1 (24 </a:t>
            </a:r>
            <a:r>
              <a:rPr lang="en-US" sz="2400" dirty="0" err="1" smtClean="0"/>
              <a:t>pts</a:t>
            </a:r>
            <a:r>
              <a:rPr lang="en-US" sz="2400" dirty="0" smtClean="0"/>
              <a:t>)</a:t>
            </a:r>
            <a:br>
              <a:rPr lang="en-US" sz="2400" dirty="0" smtClean="0"/>
            </a:br>
            <a:r>
              <a:rPr lang="en-US" sz="2400" dirty="0" smtClean="0"/>
              <a:t>Cover Page Subtitle 2 (24 </a:t>
            </a:r>
            <a:r>
              <a:rPr lang="en-US" sz="2400" dirty="0" err="1" smtClean="0"/>
              <a:t>pts</a:t>
            </a:r>
            <a:r>
              <a:rPr lang="en-US" sz="2400" dirty="0" smtClean="0"/>
              <a:t>)</a:t>
            </a:r>
            <a:br>
              <a:rPr lang="en-US" sz="2400" dirty="0" smtClean="0"/>
            </a:br>
            <a:r>
              <a:rPr lang="en-US" sz="2400" dirty="0" smtClean="0"/>
              <a:t>Date (24 </a:t>
            </a:r>
            <a:r>
              <a:rPr lang="en-US" sz="2400" dirty="0" err="1" smtClean="0"/>
              <a:t>pts</a:t>
            </a:r>
            <a:r>
              <a:rPr lang="en-US" sz="2400" dirty="0" smtClean="0"/>
              <a:t>)</a:t>
            </a:r>
            <a:endParaRPr lang="en-US" dirty="0"/>
          </a:p>
        </p:txBody>
      </p:sp>
      <p:sp>
        <p:nvSpPr>
          <p:cNvPr id="3" name="Subtitle 2"/>
          <p:cNvSpPr>
            <a:spLocks noGrp="1"/>
          </p:cNvSpPr>
          <p:nvPr>
            <p:ph type="subTitle" idx="1" hasCustomPrompt="1"/>
          </p:nvPr>
        </p:nvSpPr>
        <p:spPr bwMode="gray">
          <a:xfrm>
            <a:off x="1371600" y="7848600"/>
            <a:ext cx="6400800" cy="182880"/>
          </a:xfrm>
        </p:spPr>
        <p:txBody>
          <a:bodyPr>
            <a:normAutofit/>
          </a:bodyPr>
          <a:lstStyle>
            <a:lvl1pPr marL="0" indent="0" algn="ctr">
              <a:buNone/>
              <a:defRPr sz="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Do Not Use Subtitle Text Box</a:t>
            </a:r>
            <a:endParaRPr lang="en-US" dirty="0"/>
          </a:p>
        </p:txBody>
      </p:sp>
      <p:sp>
        <p:nvSpPr>
          <p:cNvPr id="10" name="Rectangle 8"/>
          <p:cNvSpPr>
            <a:spLocks noChangeArrowheads="1"/>
          </p:cNvSpPr>
          <p:nvPr/>
        </p:nvSpPr>
        <p:spPr bwMode="gray">
          <a:xfrm>
            <a:off x="0" y="6497638"/>
            <a:ext cx="9144000" cy="42862"/>
          </a:xfrm>
          <a:prstGeom prst="rect">
            <a:avLst/>
          </a:prstGeom>
          <a:solidFill>
            <a:srgbClr val="5F60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defTabSz="914400"/>
            <a:endParaRPr lang="en-US" dirty="0">
              <a:solidFill>
                <a:srgbClr val="6F1200"/>
              </a:solidFill>
            </a:endParaRPr>
          </a:p>
        </p:txBody>
      </p:sp>
    </p:spTree>
    <p:extLst>
      <p:ext uri="{BB962C8B-B14F-4D97-AF65-F5344CB8AC3E}">
        <p14:creationId xmlns:p14="http://schemas.microsoft.com/office/powerpoint/2010/main" val="39427398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EDB67-F261-43BB-8A08-F55D1627E94E}"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35824946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dirty="0"/>
          </a:p>
        </p:txBody>
      </p:sp>
      <p:sp>
        <p:nvSpPr>
          <p:cNvPr id="3" name="Content Placeholder 2"/>
          <p:cNvSpPr>
            <a:spLocks noGrp="1"/>
          </p:cNvSpPr>
          <p:nvPr>
            <p:ph idx="1"/>
          </p:nvPr>
        </p:nvSpPr>
        <p:spPr bwMode="gray"/>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bwMode="gray"/>
        <p:txBody>
          <a:bodyPr/>
          <a:lstStyle/>
          <a:p>
            <a:fld id="{EEC552C6-2F83-4239-AE29-80147B7BAAED}" type="datetime1">
              <a:rPr lang="en-US" smtClean="0">
                <a:solidFill>
                  <a:srgbClr val="000000">
                    <a:tint val="75000"/>
                  </a:srgbClr>
                </a:solidFill>
              </a:rPr>
              <a:pPr/>
              <a:t>10/21/2015</a:t>
            </a:fld>
            <a:endParaRPr lang="en-US" dirty="0">
              <a:solidFill>
                <a:srgbClr val="000000">
                  <a:tint val="75000"/>
                </a:srgbClr>
              </a:solidFill>
            </a:endParaRPr>
          </a:p>
        </p:txBody>
      </p:sp>
      <p:sp>
        <p:nvSpPr>
          <p:cNvPr id="5" name="Footer Placeholder 4"/>
          <p:cNvSpPr>
            <a:spLocks noGrp="1"/>
          </p:cNvSpPr>
          <p:nvPr>
            <p:ph type="ftr" sz="quarter" idx="11"/>
          </p:nvPr>
        </p:nvSpPr>
        <p:spPr bwMode="gray"/>
        <p:txBody>
          <a:bodyPr/>
          <a:lstStyle/>
          <a:p>
            <a:endParaRPr lang="en-US" dirty="0">
              <a:solidFill>
                <a:srgbClr val="000000">
                  <a:tint val="75000"/>
                </a:srgbClr>
              </a:solidFill>
            </a:endParaRPr>
          </a:p>
        </p:txBody>
      </p:sp>
      <p:sp>
        <p:nvSpPr>
          <p:cNvPr id="6" name="Slide Number Placeholder 5"/>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81679275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1371600" y="7845552"/>
            <a:ext cx="6400800" cy="182880"/>
          </a:xfrm>
        </p:spPr>
        <p:txBody>
          <a:bodyPr anchor="b">
            <a:normAutofit/>
          </a:bodyPr>
          <a:lstStyle>
            <a:lvl1pPr marL="0" indent="0" algn="ctr">
              <a:buNone/>
              <a:defRPr sz="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Rectangle 11"/>
          <p:cNvSpPr>
            <a:spLocks noChangeArrowheads="1"/>
          </p:cNvSpPr>
          <p:nvPr/>
        </p:nvSpPr>
        <p:spPr bwMode="ltGray">
          <a:xfrm>
            <a:off x="0" y="2624328"/>
            <a:ext cx="9144000" cy="1920240"/>
          </a:xfrm>
          <a:prstGeom prst="rect">
            <a:avLst/>
          </a:prstGeom>
          <a:solidFill>
            <a:srgbClr val="8B0E0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a:endParaRPr lang="en-US" dirty="0">
              <a:solidFill>
                <a:srgbClr val="000000"/>
              </a:solidFill>
            </a:endParaRPr>
          </a:p>
        </p:txBody>
      </p:sp>
      <p:sp>
        <p:nvSpPr>
          <p:cNvPr id="2" name="Title 1"/>
          <p:cNvSpPr>
            <a:spLocks noGrp="1"/>
          </p:cNvSpPr>
          <p:nvPr>
            <p:ph type="title" hasCustomPrompt="1"/>
          </p:nvPr>
        </p:nvSpPr>
        <p:spPr bwMode="gray">
          <a:xfrm>
            <a:off x="1078992" y="2898648"/>
            <a:ext cx="7772400" cy="1371600"/>
          </a:xfrm>
        </p:spPr>
        <p:txBody>
          <a:bodyPr anchor="ctr" anchorCtr="0">
            <a:noAutofit/>
          </a:bodyPr>
          <a:lstStyle>
            <a:lvl1pPr algn="r">
              <a:defRPr sz="3000" b="1" cap="none" baseline="0">
                <a:solidFill>
                  <a:schemeClr val="bg1"/>
                </a:solidFill>
              </a:defRPr>
            </a:lvl1pPr>
          </a:lstStyle>
          <a:p>
            <a:r>
              <a:rPr lang="en-US" dirty="0" smtClean="0"/>
              <a:t>Click to Add Divider Title</a:t>
            </a:r>
            <a:endParaRPr lang="en-US" dirty="0"/>
          </a:p>
        </p:txBody>
      </p:sp>
      <p:sp>
        <p:nvSpPr>
          <p:cNvPr id="8" name="Rectangle 8"/>
          <p:cNvSpPr>
            <a:spLocks noChangeArrowheads="1"/>
          </p:cNvSpPr>
          <p:nvPr/>
        </p:nvSpPr>
        <p:spPr bwMode="gray">
          <a:xfrm>
            <a:off x="0" y="6497638"/>
            <a:ext cx="9144000" cy="42862"/>
          </a:xfrm>
          <a:prstGeom prst="rect">
            <a:avLst/>
          </a:prstGeom>
          <a:solidFill>
            <a:srgbClr val="5F60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defTabSz="914400"/>
            <a:endParaRPr lang="en-US" dirty="0">
              <a:solidFill>
                <a:srgbClr val="6F1200"/>
              </a:solidFill>
            </a:endParaRPr>
          </a:p>
        </p:txBody>
      </p:sp>
      <p:sp>
        <p:nvSpPr>
          <p:cNvPr id="4" name="Date Placeholder 3"/>
          <p:cNvSpPr>
            <a:spLocks noGrp="1"/>
          </p:cNvSpPr>
          <p:nvPr>
            <p:ph type="dt" sz="half" idx="10"/>
          </p:nvPr>
        </p:nvSpPr>
        <p:spPr bwMode="gray"/>
        <p:txBody>
          <a:bodyPr/>
          <a:lstStyle/>
          <a:p>
            <a:fld id="{F8C1B7DE-BE43-41A6-A23B-5E73240AC715}" type="datetime1">
              <a:rPr lang="en-US" smtClean="0">
                <a:solidFill>
                  <a:srgbClr val="000000">
                    <a:tint val="75000"/>
                  </a:srgbClr>
                </a:solidFill>
              </a:rPr>
              <a:pPr/>
              <a:t>10/21/2015</a:t>
            </a:fld>
            <a:endParaRPr lang="en-US" dirty="0">
              <a:solidFill>
                <a:srgbClr val="000000">
                  <a:tint val="75000"/>
                </a:srgbClr>
              </a:solidFill>
            </a:endParaRPr>
          </a:p>
        </p:txBody>
      </p:sp>
      <p:sp>
        <p:nvSpPr>
          <p:cNvPr id="9" name="Footer Placeholder 8"/>
          <p:cNvSpPr>
            <a:spLocks noGrp="1"/>
          </p:cNvSpPr>
          <p:nvPr>
            <p:ph type="ftr" sz="quarter" idx="11"/>
          </p:nvPr>
        </p:nvSpPr>
        <p:spPr bwMode="gray"/>
        <p:txBody>
          <a:bodyPr/>
          <a:lstStyle/>
          <a:p>
            <a:endParaRPr lang="en-US" dirty="0">
              <a:solidFill>
                <a:srgbClr val="000000">
                  <a:tint val="75000"/>
                </a:srgbClr>
              </a:solidFill>
            </a:endParaRPr>
          </a:p>
        </p:txBody>
      </p:sp>
      <p:sp>
        <p:nvSpPr>
          <p:cNvPr id="10" name="Slide Number Placeholder 9"/>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1644679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3" name="Content Placeholder 2"/>
          <p:cNvSpPr>
            <a:spLocks noGrp="1"/>
          </p:cNvSpPr>
          <p:nvPr>
            <p:ph sz="half" idx="1"/>
          </p:nvPr>
        </p:nvSpPr>
        <p:spPr bwMode="gray">
          <a:xfrm>
            <a:off x="457200" y="1143000"/>
            <a:ext cx="4038600" cy="49831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gray">
          <a:xfrm>
            <a:off x="4648200" y="1143000"/>
            <a:ext cx="4038600" cy="49831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bwMode="gray"/>
        <p:txBody>
          <a:bodyPr/>
          <a:lstStyle/>
          <a:p>
            <a:fld id="{6DD4C8E4-475C-4FE1-A044-859567AA16C1}" type="datetime1">
              <a:rPr lang="en-US" smtClean="0">
                <a:solidFill>
                  <a:srgbClr val="000000">
                    <a:tint val="75000"/>
                  </a:srgbClr>
                </a:solidFill>
              </a:rPr>
              <a:pPr/>
              <a:t>10/21/2015</a:t>
            </a:fld>
            <a:endParaRPr lang="en-US" dirty="0">
              <a:solidFill>
                <a:srgbClr val="000000">
                  <a:tint val="75000"/>
                </a:srgbClr>
              </a:solidFill>
            </a:endParaRPr>
          </a:p>
        </p:txBody>
      </p:sp>
      <p:sp>
        <p:nvSpPr>
          <p:cNvPr id="6" name="Footer Placeholder 5"/>
          <p:cNvSpPr>
            <a:spLocks noGrp="1"/>
          </p:cNvSpPr>
          <p:nvPr>
            <p:ph type="ftr" sz="quarter" idx="11"/>
          </p:nvPr>
        </p:nvSpPr>
        <p:spPr bwMode="gray"/>
        <p:txBody>
          <a:bodyPr/>
          <a:lstStyle/>
          <a:p>
            <a:endParaRPr lang="en-US" dirty="0">
              <a:solidFill>
                <a:srgbClr val="000000">
                  <a:tint val="75000"/>
                </a:srgbClr>
              </a:solidFill>
            </a:endParaRPr>
          </a:p>
        </p:txBody>
      </p:sp>
      <p:sp>
        <p:nvSpPr>
          <p:cNvPr id="7" name="Slide Number Placeholder 6"/>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1937601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normAutofit/>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bwMode="gray">
          <a:xfrm>
            <a:off x="457200" y="1143000"/>
            <a:ext cx="4040188" cy="639762"/>
          </a:xfrm>
        </p:spPr>
        <p:txBody>
          <a:bodyPr anchor="b"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bwMode="gray">
          <a:xfrm>
            <a:off x="457200" y="1905000"/>
            <a:ext cx="4040188" cy="4221163"/>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bwMode="gray">
          <a:xfrm>
            <a:off x="4645025" y="1143000"/>
            <a:ext cx="4041775" cy="639762"/>
          </a:xfrm>
        </p:spPr>
        <p:txBody>
          <a:bodyPr anchor="b"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bwMode="gray">
          <a:xfrm>
            <a:off x="4645025" y="1905000"/>
            <a:ext cx="4041775" cy="4221163"/>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bwMode="gray"/>
        <p:txBody>
          <a:bodyPr/>
          <a:lstStyle/>
          <a:p>
            <a:fld id="{898F3D5C-30B8-4CF9-BC14-F5E49D637C2B}" type="datetime1">
              <a:rPr lang="en-US" smtClean="0">
                <a:solidFill>
                  <a:srgbClr val="000000">
                    <a:tint val="75000"/>
                  </a:srgbClr>
                </a:solidFill>
              </a:rPr>
              <a:pPr/>
              <a:t>10/21/2015</a:t>
            </a:fld>
            <a:endParaRPr lang="en-US" dirty="0">
              <a:solidFill>
                <a:srgbClr val="000000">
                  <a:tint val="75000"/>
                </a:srgbClr>
              </a:solidFill>
            </a:endParaRPr>
          </a:p>
        </p:txBody>
      </p:sp>
      <p:sp>
        <p:nvSpPr>
          <p:cNvPr id="8" name="Footer Placeholder 7"/>
          <p:cNvSpPr>
            <a:spLocks noGrp="1"/>
          </p:cNvSpPr>
          <p:nvPr>
            <p:ph type="ftr" sz="quarter" idx="11"/>
          </p:nvPr>
        </p:nvSpPr>
        <p:spPr bwMode="gray"/>
        <p:txBody>
          <a:bodyPr/>
          <a:lstStyle/>
          <a:p>
            <a:endParaRPr lang="en-US" dirty="0">
              <a:solidFill>
                <a:srgbClr val="000000">
                  <a:tint val="75000"/>
                </a:srgbClr>
              </a:solidFill>
            </a:endParaRPr>
          </a:p>
        </p:txBody>
      </p:sp>
      <p:sp>
        <p:nvSpPr>
          <p:cNvPr id="9" name="Slide Number Placeholder 8"/>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15486180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3" name="Date Placeholder 2"/>
          <p:cNvSpPr>
            <a:spLocks noGrp="1"/>
          </p:cNvSpPr>
          <p:nvPr>
            <p:ph type="dt" sz="half" idx="10"/>
          </p:nvPr>
        </p:nvSpPr>
        <p:spPr bwMode="gray"/>
        <p:txBody>
          <a:bodyPr/>
          <a:lstStyle/>
          <a:p>
            <a:fld id="{1A4DD476-E0D7-406F-BE09-82056512D3F8}" type="datetime1">
              <a:rPr lang="en-US" smtClean="0">
                <a:solidFill>
                  <a:srgbClr val="000000">
                    <a:tint val="75000"/>
                  </a:srgbClr>
                </a:solidFill>
              </a:rPr>
              <a:pPr/>
              <a:t>10/21/2015</a:t>
            </a:fld>
            <a:endParaRPr lang="en-US" dirty="0">
              <a:solidFill>
                <a:srgbClr val="000000">
                  <a:tint val="75000"/>
                </a:srgbClr>
              </a:solidFill>
            </a:endParaRPr>
          </a:p>
        </p:txBody>
      </p:sp>
      <p:sp>
        <p:nvSpPr>
          <p:cNvPr id="4" name="Footer Placeholder 3"/>
          <p:cNvSpPr>
            <a:spLocks noGrp="1"/>
          </p:cNvSpPr>
          <p:nvPr>
            <p:ph type="ftr" sz="quarter" idx="11"/>
          </p:nvPr>
        </p:nvSpPr>
        <p:spPr bwMode="gray"/>
        <p:txBody>
          <a:bodyPr/>
          <a:lstStyle/>
          <a:p>
            <a:endParaRPr lang="en-US" dirty="0">
              <a:solidFill>
                <a:srgbClr val="000000">
                  <a:tint val="75000"/>
                </a:srgbClr>
              </a:solidFill>
            </a:endParaRPr>
          </a:p>
        </p:txBody>
      </p:sp>
      <p:sp>
        <p:nvSpPr>
          <p:cNvPr id="5" name="Slide Number Placeholder 4"/>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42851251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gray"/>
        <p:txBody>
          <a:bodyPr/>
          <a:lstStyle/>
          <a:p>
            <a:fld id="{C02D7DD8-7186-4D56-A760-FB547017CBAD}" type="datetime1">
              <a:rPr lang="en-US" smtClean="0">
                <a:solidFill>
                  <a:srgbClr val="000000">
                    <a:tint val="75000"/>
                  </a:srgbClr>
                </a:solidFill>
              </a:rPr>
              <a:pPr/>
              <a:t>10/21/2015</a:t>
            </a:fld>
            <a:endParaRPr lang="en-US" dirty="0">
              <a:solidFill>
                <a:srgbClr val="000000">
                  <a:tint val="75000"/>
                </a:srgbClr>
              </a:solidFill>
            </a:endParaRPr>
          </a:p>
        </p:txBody>
      </p:sp>
      <p:sp>
        <p:nvSpPr>
          <p:cNvPr id="3" name="Footer Placeholder 2"/>
          <p:cNvSpPr>
            <a:spLocks noGrp="1"/>
          </p:cNvSpPr>
          <p:nvPr>
            <p:ph type="ftr" sz="quarter" idx="11"/>
          </p:nvPr>
        </p:nvSpPr>
        <p:spPr bwMode="gray"/>
        <p:txBody>
          <a:bodyPr/>
          <a:lstStyle/>
          <a:p>
            <a:endParaRPr lang="en-US" dirty="0">
              <a:solidFill>
                <a:srgbClr val="000000">
                  <a:tint val="75000"/>
                </a:srgbClr>
              </a:solidFill>
            </a:endParaRPr>
          </a:p>
        </p:txBody>
      </p:sp>
      <p:sp>
        <p:nvSpPr>
          <p:cNvPr id="4" name="Slide Number Placeholder 3"/>
          <p:cNvSpPr>
            <a:spLocks noGrp="1"/>
          </p:cNvSpPr>
          <p:nvPr>
            <p:ph type="sldNum" sz="quarter" idx="12"/>
          </p:nvPr>
        </p:nvSpPr>
        <p:spPr bwMode="gray"/>
        <p:txBody>
          <a:bodyPr/>
          <a:lstStyle/>
          <a:p>
            <a:fld id="{0BA36599-E19F-4D92-AC06-962A0E48F04B}"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8885214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60162-7E66-489A-854F-94271DE4DF84}" type="datetime1">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305620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0AF47C-C8C5-4876-972F-DBCDEABCD433}" type="datetime1">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122855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57FD41-6B9D-436F-932D-6BC8696E5491}" type="datetime1">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221168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BA36ED-9002-40DF-BFB0-0DAD6620416B}" type="datetime1">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415393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8F875-607C-4860-857F-8AD7EF3904C5}" type="datetime1">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97091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55CCB-8BBB-4D9E-83C1-2EA6E0C50980}" type="datetime1">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379212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689E5-1506-4BB5-B282-E402D36F2626}" type="datetime1">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C526E-0A08-E844-A4EE-F41C4940EFD7}" type="slidenum">
              <a:rPr lang="en-US" smtClean="0"/>
              <a:t>‹#›</a:t>
            </a:fld>
            <a:endParaRPr lang="en-US"/>
          </a:p>
        </p:txBody>
      </p:sp>
    </p:spTree>
    <p:extLst>
      <p:ext uri="{BB962C8B-B14F-4D97-AF65-F5344CB8AC3E}">
        <p14:creationId xmlns:p14="http://schemas.microsoft.com/office/powerpoint/2010/main" val="274691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19600-CCC2-4531-9CFE-9D9BB68D6892}" type="datetime1">
              <a:rPr lang="en-US" smtClean="0"/>
              <a:t>10/21/2015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C526E-0A08-E844-A4EE-F41C4940EFD7}" type="slidenum">
              <a:rPr lang="en-US" smtClean="0"/>
              <a:t>‹#›</a:t>
            </a:fld>
            <a:endParaRPr lang="en-US"/>
          </a:p>
        </p:txBody>
      </p:sp>
    </p:spTree>
    <p:extLst>
      <p:ext uri="{BB962C8B-B14F-4D97-AF65-F5344CB8AC3E}">
        <p14:creationId xmlns:p14="http://schemas.microsoft.com/office/powerpoint/2010/main" val="669595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7200" y="73152"/>
            <a:ext cx="6629400" cy="84124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457200" y="1161288"/>
            <a:ext cx="8229600" cy="50840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bwMode="gray">
          <a:xfrm>
            <a:off x="457200" y="6300215"/>
            <a:ext cx="2133600" cy="475488"/>
          </a:xfrm>
          <a:prstGeom prst="rect">
            <a:avLst/>
          </a:prstGeom>
        </p:spPr>
        <p:txBody>
          <a:bodyPr vert="horz" lIns="91440" tIns="45720" rIns="91440" bIns="45720" rtlCol="0" anchor="t" anchorCtr="0"/>
          <a:lstStyle>
            <a:lvl1pPr algn="l">
              <a:defRPr sz="1000">
                <a:solidFill>
                  <a:schemeClr val="tx1">
                    <a:tint val="75000"/>
                  </a:schemeClr>
                </a:solidFill>
              </a:defRPr>
            </a:lvl1pPr>
          </a:lstStyle>
          <a:p>
            <a:pPr defTabSz="914400"/>
            <a:fld id="{FCE682D5-ED2B-481A-8B61-1BB0BF564F90}" type="datetime1">
              <a:rPr lang="en-US" smtClean="0">
                <a:solidFill>
                  <a:srgbClr val="000000">
                    <a:tint val="75000"/>
                  </a:srgbClr>
                </a:solidFill>
              </a:rPr>
              <a:pPr defTabSz="914400"/>
              <a:t>10/21/2015</a:t>
            </a:fld>
            <a:endParaRPr lang="en-US" dirty="0">
              <a:solidFill>
                <a:srgbClr val="000000">
                  <a:tint val="75000"/>
                </a:srgbClr>
              </a:solidFill>
            </a:endParaRPr>
          </a:p>
        </p:txBody>
      </p:sp>
      <p:sp>
        <p:nvSpPr>
          <p:cNvPr id="5" name="Footer Placeholder 4"/>
          <p:cNvSpPr>
            <a:spLocks noGrp="1"/>
          </p:cNvSpPr>
          <p:nvPr>
            <p:ph type="ftr" sz="quarter" idx="3"/>
          </p:nvPr>
        </p:nvSpPr>
        <p:spPr bwMode="gray">
          <a:xfrm>
            <a:off x="3124200" y="6300214"/>
            <a:ext cx="2895600" cy="475488"/>
          </a:xfrm>
          <a:prstGeom prst="rect">
            <a:avLst/>
          </a:prstGeom>
        </p:spPr>
        <p:txBody>
          <a:bodyPr vert="horz" lIns="91440" tIns="45720" rIns="91440" bIns="45720" rtlCol="0" anchor="t" anchorCtr="0"/>
          <a:lstStyle>
            <a:lvl1pPr algn="ctr">
              <a:defRPr sz="1000">
                <a:solidFill>
                  <a:schemeClr val="tx1">
                    <a:tint val="75000"/>
                  </a:schemeClr>
                </a:solidFill>
              </a:defRPr>
            </a:lvl1pPr>
          </a:lstStyle>
          <a:p>
            <a:pPr defTabSz="914400"/>
            <a:endParaRPr lang="en-US" dirty="0">
              <a:solidFill>
                <a:srgbClr val="000000">
                  <a:tint val="75000"/>
                </a:srgbClr>
              </a:solidFill>
            </a:endParaRPr>
          </a:p>
        </p:txBody>
      </p:sp>
      <p:sp>
        <p:nvSpPr>
          <p:cNvPr id="6" name="Slide Number Placeholder 5"/>
          <p:cNvSpPr>
            <a:spLocks noGrp="1"/>
          </p:cNvSpPr>
          <p:nvPr>
            <p:ph type="sldNum" sz="quarter" idx="4"/>
          </p:nvPr>
        </p:nvSpPr>
        <p:spPr bwMode="gray">
          <a:xfrm>
            <a:off x="6553200" y="6300214"/>
            <a:ext cx="2133600" cy="475488"/>
          </a:xfrm>
          <a:prstGeom prst="rect">
            <a:avLst/>
          </a:prstGeom>
        </p:spPr>
        <p:txBody>
          <a:bodyPr vert="horz" lIns="91440" tIns="45720" rIns="91440" bIns="45720" rtlCol="0" anchor="t" anchorCtr="0"/>
          <a:lstStyle>
            <a:lvl1pPr algn="r">
              <a:defRPr sz="1000">
                <a:solidFill>
                  <a:schemeClr val="tx1">
                    <a:tint val="75000"/>
                  </a:schemeClr>
                </a:solidFill>
              </a:defRPr>
            </a:lvl1pPr>
          </a:lstStyle>
          <a:p>
            <a:pPr defTabSz="914400"/>
            <a:fld id="{0BA36599-E19F-4D92-AC06-962A0E48F04B}" type="slidenum">
              <a:rPr lang="en-US" smtClean="0">
                <a:solidFill>
                  <a:srgbClr val="000000">
                    <a:tint val="75000"/>
                  </a:srgbClr>
                </a:solidFill>
              </a:rPr>
              <a:pPr defTabSz="914400"/>
              <a:t>‹#›</a:t>
            </a:fld>
            <a:endParaRPr lang="en-US" dirty="0">
              <a:solidFill>
                <a:srgbClr val="000000">
                  <a:tint val="75000"/>
                </a:srgbClr>
              </a:solidFill>
            </a:endParaRPr>
          </a:p>
        </p:txBody>
      </p:sp>
      <p:sp>
        <p:nvSpPr>
          <p:cNvPr id="7" name="Rectangle 7"/>
          <p:cNvSpPr>
            <a:spLocks noChangeArrowheads="1"/>
          </p:cNvSpPr>
          <p:nvPr/>
        </p:nvSpPr>
        <p:spPr bwMode="ltGray">
          <a:xfrm flipV="1">
            <a:off x="0" y="971550"/>
            <a:ext cx="9144000" cy="76200"/>
          </a:xfrm>
          <a:prstGeom prst="rect">
            <a:avLst/>
          </a:prstGeom>
          <a:solidFill>
            <a:srgbClr val="8B0E0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defTabSz="914400"/>
            <a:endParaRPr lang="en-US" dirty="0">
              <a:solidFill>
                <a:srgbClr val="FFFFFF"/>
              </a:solidFill>
            </a:endParaRPr>
          </a:p>
        </p:txBody>
      </p:sp>
      <p:sp>
        <p:nvSpPr>
          <p:cNvPr id="8" name="Rectangle 8"/>
          <p:cNvSpPr>
            <a:spLocks noChangeArrowheads="1"/>
          </p:cNvSpPr>
          <p:nvPr/>
        </p:nvSpPr>
        <p:spPr bwMode="ltGray">
          <a:xfrm>
            <a:off x="0" y="6497638"/>
            <a:ext cx="9144000" cy="42862"/>
          </a:xfrm>
          <a:prstGeom prst="rect">
            <a:avLst/>
          </a:prstGeom>
          <a:solidFill>
            <a:srgbClr val="5F60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defTabSz="914400"/>
            <a:endParaRPr lang="en-US" dirty="0">
              <a:solidFill>
                <a:srgbClr val="6F1200"/>
              </a:solidFill>
            </a:endParaRPr>
          </a:p>
        </p:txBody>
      </p:sp>
    </p:spTree>
    <p:extLst>
      <p:ext uri="{BB962C8B-B14F-4D97-AF65-F5344CB8AC3E}">
        <p14:creationId xmlns:p14="http://schemas.microsoft.com/office/powerpoint/2010/main" val="971500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7200" y="73152"/>
            <a:ext cx="6629400" cy="84124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457200" y="1161288"/>
            <a:ext cx="8229600" cy="50840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bwMode="gray">
          <a:xfrm>
            <a:off x="457200" y="6300215"/>
            <a:ext cx="2133600" cy="475488"/>
          </a:xfrm>
          <a:prstGeom prst="rect">
            <a:avLst/>
          </a:prstGeom>
        </p:spPr>
        <p:txBody>
          <a:bodyPr vert="horz" lIns="91440" tIns="45720" rIns="91440" bIns="45720" rtlCol="0" anchor="t" anchorCtr="0"/>
          <a:lstStyle>
            <a:lvl1pPr algn="l">
              <a:defRPr sz="1000">
                <a:solidFill>
                  <a:schemeClr val="tx1">
                    <a:tint val="75000"/>
                  </a:schemeClr>
                </a:solidFill>
              </a:defRPr>
            </a:lvl1pPr>
          </a:lstStyle>
          <a:p>
            <a:pPr defTabSz="914400"/>
            <a:fld id="{FCE682D5-ED2B-481A-8B61-1BB0BF564F90}" type="datetime1">
              <a:rPr lang="en-US" smtClean="0">
                <a:solidFill>
                  <a:srgbClr val="000000">
                    <a:tint val="75000"/>
                  </a:srgbClr>
                </a:solidFill>
              </a:rPr>
              <a:pPr defTabSz="914400"/>
              <a:t>10/21/2015</a:t>
            </a:fld>
            <a:endParaRPr lang="en-US" dirty="0">
              <a:solidFill>
                <a:srgbClr val="000000">
                  <a:tint val="75000"/>
                </a:srgbClr>
              </a:solidFill>
            </a:endParaRPr>
          </a:p>
        </p:txBody>
      </p:sp>
      <p:sp>
        <p:nvSpPr>
          <p:cNvPr id="5" name="Footer Placeholder 4"/>
          <p:cNvSpPr>
            <a:spLocks noGrp="1"/>
          </p:cNvSpPr>
          <p:nvPr>
            <p:ph type="ftr" sz="quarter" idx="3"/>
          </p:nvPr>
        </p:nvSpPr>
        <p:spPr bwMode="gray">
          <a:xfrm>
            <a:off x="3124200" y="6300214"/>
            <a:ext cx="2895600" cy="475488"/>
          </a:xfrm>
          <a:prstGeom prst="rect">
            <a:avLst/>
          </a:prstGeom>
        </p:spPr>
        <p:txBody>
          <a:bodyPr vert="horz" lIns="91440" tIns="45720" rIns="91440" bIns="45720" rtlCol="0" anchor="t" anchorCtr="0"/>
          <a:lstStyle>
            <a:lvl1pPr algn="ctr">
              <a:defRPr sz="1000">
                <a:solidFill>
                  <a:schemeClr val="tx1">
                    <a:tint val="75000"/>
                  </a:schemeClr>
                </a:solidFill>
              </a:defRPr>
            </a:lvl1pPr>
          </a:lstStyle>
          <a:p>
            <a:pPr defTabSz="914400"/>
            <a:endParaRPr lang="en-US" dirty="0">
              <a:solidFill>
                <a:srgbClr val="000000">
                  <a:tint val="75000"/>
                </a:srgbClr>
              </a:solidFill>
            </a:endParaRPr>
          </a:p>
        </p:txBody>
      </p:sp>
      <p:sp>
        <p:nvSpPr>
          <p:cNvPr id="6" name="Slide Number Placeholder 5"/>
          <p:cNvSpPr>
            <a:spLocks noGrp="1"/>
          </p:cNvSpPr>
          <p:nvPr>
            <p:ph type="sldNum" sz="quarter" idx="4"/>
          </p:nvPr>
        </p:nvSpPr>
        <p:spPr bwMode="gray">
          <a:xfrm>
            <a:off x="6553200" y="6300214"/>
            <a:ext cx="2133600" cy="475488"/>
          </a:xfrm>
          <a:prstGeom prst="rect">
            <a:avLst/>
          </a:prstGeom>
        </p:spPr>
        <p:txBody>
          <a:bodyPr vert="horz" lIns="91440" tIns="45720" rIns="91440" bIns="45720" rtlCol="0" anchor="t" anchorCtr="0"/>
          <a:lstStyle>
            <a:lvl1pPr algn="r">
              <a:defRPr sz="1000">
                <a:solidFill>
                  <a:schemeClr val="tx1">
                    <a:tint val="75000"/>
                  </a:schemeClr>
                </a:solidFill>
              </a:defRPr>
            </a:lvl1pPr>
          </a:lstStyle>
          <a:p>
            <a:pPr defTabSz="914400"/>
            <a:fld id="{0BA36599-E19F-4D92-AC06-962A0E48F04B}" type="slidenum">
              <a:rPr lang="en-US" smtClean="0">
                <a:solidFill>
                  <a:srgbClr val="000000">
                    <a:tint val="75000"/>
                  </a:srgbClr>
                </a:solidFill>
              </a:rPr>
              <a:pPr defTabSz="914400"/>
              <a:t>‹#›</a:t>
            </a:fld>
            <a:endParaRPr lang="en-US" dirty="0">
              <a:solidFill>
                <a:srgbClr val="000000">
                  <a:tint val="75000"/>
                </a:srgbClr>
              </a:solidFill>
            </a:endParaRPr>
          </a:p>
        </p:txBody>
      </p:sp>
      <p:sp>
        <p:nvSpPr>
          <p:cNvPr id="7" name="Rectangle 7"/>
          <p:cNvSpPr>
            <a:spLocks noChangeArrowheads="1"/>
          </p:cNvSpPr>
          <p:nvPr/>
        </p:nvSpPr>
        <p:spPr bwMode="ltGray">
          <a:xfrm flipV="1">
            <a:off x="0" y="971550"/>
            <a:ext cx="9144000" cy="76200"/>
          </a:xfrm>
          <a:prstGeom prst="rect">
            <a:avLst/>
          </a:prstGeom>
          <a:solidFill>
            <a:srgbClr val="8B0E0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defTabSz="914400"/>
            <a:endParaRPr lang="en-US" dirty="0">
              <a:solidFill>
                <a:srgbClr val="FFFFFF"/>
              </a:solidFill>
            </a:endParaRPr>
          </a:p>
        </p:txBody>
      </p:sp>
      <p:sp>
        <p:nvSpPr>
          <p:cNvPr id="8" name="Rectangle 8"/>
          <p:cNvSpPr>
            <a:spLocks noChangeArrowheads="1"/>
          </p:cNvSpPr>
          <p:nvPr/>
        </p:nvSpPr>
        <p:spPr bwMode="ltGray">
          <a:xfrm>
            <a:off x="0" y="6497638"/>
            <a:ext cx="9144000" cy="42862"/>
          </a:xfrm>
          <a:prstGeom prst="rect">
            <a:avLst/>
          </a:prstGeom>
          <a:solidFill>
            <a:srgbClr val="5F606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defTabSz="914400"/>
            <a:endParaRPr lang="en-US" dirty="0">
              <a:solidFill>
                <a:srgbClr val="6F1200"/>
              </a:solidFill>
            </a:endParaRPr>
          </a:p>
        </p:txBody>
      </p:sp>
    </p:spTree>
    <p:extLst>
      <p:ext uri="{BB962C8B-B14F-4D97-AF65-F5344CB8AC3E}">
        <p14:creationId xmlns:p14="http://schemas.microsoft.com/office/powerpoint/2010/main" val="128300702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THE SACRAMENTO COUNTY BAR ASSOCIATION,</a:t>
            </a:r>
            <a:br>
              <a:rPr lang="en-US" sz="2400" dirty="0" smtClean="0"/>
            </a:br>
            <a:r>
              <a:rPr lang="en-US" sz="2400" dirty="0" smtClean="0"/>
              <a:t>TAX LAW SECTION</a:t>
            </a:r>
            <a:br>
              <a:rPr lang="en-US" sz="2400" dirty="0" smtClean="0"/>
            </a:br>
            <a:r>
              <a:rPr lang="en-US" sz="2400" dirty="0" smtClean="0"/>
              <a:t>BASIC PARTNERSHIP TAX –</a:t>
            </a:r>
            <a:br>
              <a:rPr lang="en-US" sz="2400" dirty="0" smtClean="0"/>
            </a:br>
            <a:r>
              <a:rPr lang="en-US" sz="2400" dirty="0" smtClean="0"/>
              <a:t>THE CLIFF’S NOTES VERSION</a:t>
            </a:r>
            <a:br>
              <a:rPr lang="en-US" sz="2400" dirty="0" smtClean="0"/>
            </a:br>
            <a:r>
              <a:rPr lang="en-US" sz="2000" dirty="0" smtClean="0"/>
              <a:t>October 26, 2015</a:t>
            </a:r>
            <a:endParaRPr lang="en-US" sz="2400" dirty="0"/>
          </a:p>
        </p:txBody>
      </p:sp>
      <p:sp>
        <p:nvSpPr>
          <p:cNvPr id="3" name="Subtitle 2"/>
          <p:cNvSpPr>
            <a:spLocks noGrp="1"/>
          </p:cNvSpPr>
          <p:nvPr>
            <p:ph type="subTitle" idx="1"/>
          </p:nvPr>
        </p:nvSpPr>
        <p:spPr/>
        <p:txBody>
          <a:bodyPr>
            <a:normAutofit fontScale="92500" lnSpcReduction="20000"/>
          </a:bodyPr>
          <a:lstStyle/>
          <a:p>
            <a:endParaRPr lang="en-US" dirty="0"/>
          </a:p>
        </p:txBody>
      </p:sp>
    </p:spTree>
    <p:extLst>
      <p:ext uri="{BB962C8B-B14F-4D97-AF65-F5344CB8AC3E}">
        <p14:creationId xmlns:p14="http://schemas.microsoft.com/office/powerpoint/2010/main" val="378461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a:t>
            </a:r>
            <a:r>
              <a:rPr lang="en-US" i="1" dirty="0" smtClean="0"/>
              <a:t>Outside</a:t>
            </a:r>
            <a:r>
              <a:rPr lang="en-US" dirty="0" smtClean="0"/>
              <a:t> Basis</a:t>
            </a:r>
            <a:endParaRPr lang="en-US" dirty="0"/>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sz="2100" u="sng" dirty="0" smtClean="0"/>
              <a:t>A partner’s </a:t>
            </a:r>
            <a:r>
              <a:rPr lang="en-US" sz="2100" i="1" u="sng" dirty="0" smtClean="0"/>
              <a:t>outside</a:t>
            </a:r>
            <a:r>
              <a:rPr lang="en-US" sz="2100" u="sng" dirty="0" smtClean="0"/>
              <a:t> basis includes</a:t>
            </a:r>
            <a:r>
              <a:rPr lang="en-US" sz="2100" dirty="0" smtClean="0"/>
              <a:t>:</a:t>
            </a:r>
          </a:p>
          <a:p>
            <a:pPr lvl="1"/>
            <a:r>
              <a:rPr lang="en-US" sz="2100" u="sng" dirty="0"/>
              <a:t>Partnership Interests acquired by </a:t>
            </a:r>
            <a:r>
              <a:rPr lang="en-US" sz="2100" b="1" u="sng" dirty="0"/>
              <a:t>Purchase</a:t>
            </a:r>
            <a:r>
              <a:rPr lang="en-US" sz="2100" dirty="0"/>
              <a:t>:  Cost basis</a:t>
            </a:r>
            <a:r>
              <a:rPr lang="en-US" sz="2100" dirty="0" smtClean="0"/>
              <a:t>.</a:t>
            </a:r>
            <a:endParaRPr lang="en-US" sz="2100" u="sng" dirty="0" smtClean="0"/>
          </a:p>
          <a:p>
            <a:pPr lvl="1"/>
            <a:r>
              <a:rPr lang="en-US" sz="2100" u="sng" dirty="0" smtClean="0"/>
              <a:t>Partnership </a:t>
            </a:r>
            <a:r>
              <a:rPr lang="en-US" sz="2100" u="sng" dirty="0"/>
              <a:t>Interests acquired by </a:t>
            </a:r>
            <a:r>
              <a:rPr lang="en-US" sz="2100" b="1" u="sng" dirty="0" smtClean="0"/>
              <a:t>Contributions</a:t>
            </a:r>
            <a:r>
              <a:rPr lang="en-US" sz="2100" dirty="0" smtClean="0"/>
              <a:t>:</a:t>
            </a:r>
          </a:p>
          <a:p>
            <a:pPr lvl="2"/>
            <a:r>
              <a:rPr lang="en-US" sz="2100" dirty="0" smtClean="0"/>
              <a:t>Cash contributions by the partner; </a:t>
            </a:r>
          </a:p>
          <a:p>
            <a:pPr lvl="2"/>
            <a:r>
              <a:rPr lang="en-US" sz="2100" dirty="0" smtClean="0"/>
              <a:t>The contributing partner’s </a:t>
            </a:r>
            <a:r>
              <a:rPr lang="en-US" sz="2100" u="sng" dirty="0" smtClean="0"/>
              <a:t>basis</a:t>
            </a:r>
            <a:r>
              <a:rPr lang="en-US" sz="2100" dirty="0" smtClean="0"/>
              <a:t> in any property contributed (</a:t>
            </a:r>
            <a:r>
              <a:rPr lang="en-US" sz="2100" dirty="0" err="1" smtClean="0"/>
              <a:t>FMV</a:t>
            </a:r>
            <a:r>
              <a:rPr lang="en-US" sz="2100" dirty="0" smtClean="0"/>
              <a:t> is irrelevant); </a:t>
            </a:r>
            <a:r>
              <a:rPr lang="en-US" sz="2100" u="sng" dirty="0"/>
              <a:t>and</a:t>
            </a:r>
            <a:r>
              <a:rPr lang="en-US" sz="2100" dirty="0"/>
              <a:t> </a:t>
            </a:r>
            <a:endParaRPr lang="en-US" sz="2100" dirty="0" smtClean="0"/>
          </a:p>
          <a:p>
            <a:pPr lvl="2">
              <a:spcAft>
                <a:spcPts val="600"/>
              </a:spcAft>
            </a:pPr>
            <a:r>
              <a:rPr lang="en-US" sz="2100" dirty="0" smtClean="0"/>
              <a:t>The amount of gain, if any, recognized by the partner on the contribution. </a:t>
            </a:r>
            <a:r>
              <a:rPr lang="en-US" sz="2100" dirty="0"/>
              <a:t>(Code </a:t>
            </a:r>
            <a:r>
              <a:rPr lang="en-US" sz="2100" dirty="0" smtClean="0"/>
              <a:t>§722</a:t>
            </a:r>
            <a:r>
              <a:rPr lang="en-US" sz="2100" dirty="0"/>
              <a:t>.) </a:t>
            </a:r>
          </a:p>
          <a:p>
            <a:pPr marL="225425" indent="0">
              <a:buNone/>
            </a:pPr>
            <a:r>
              <a:rPr lang="en-US" sz="1900" b="1" i="1" u="sng" dirty="0" smtClean="0"/>
              <a:t>Example </a:t>
            </a:r>
            <a:r>
              <a:rPr lang="en-US" sz="1900" b="1" i="1" u="sng" dirty="0"/>
              <a:t>1 (Outside Basis)</a:t>
            </a:r>
            <a:r>
              <a:rPr lang="en-US" sz="1900" b="1" i="1" dirty="0"/>
              <a:t>:</a:t>
            </a:r>
          </a:p>
          <a:p>
            <a:pPr marL="230188" indent="0">
              <a:spcAft>
                <a:spcPts val="600"/>
              </a:spcAft>
              <a:buNone/>
            </a:pPr>
            <a:r>
              <a:rPr lang="en-US" sz="1900" dirty="0"/>
              <a:t>Emily and Scott each contribute $50 to a new partnership, E&amp;S, in exchange for their respective E&amp;S partnership interests.  Emily and Scott each have a $50 </a:t>
            </a:r>
            <a:r>
              <a:rPr lang="en-US" sz="1900" i="1" u="sng" dirty="0"/>
              <a:t>outside</a:t>
            </a:r>
            <a:r>
              <a:rPr lang="en-US" sz="1900" u="sng" dirty="0"/>
              <a:t> basis</a:t>
            </a:r>
            <a:r>
              <a:rPr lang="en-US" sz="1900" dirty="0"/>
              <a:t> in their respective E&amp;S partnership interests.  </a:t>
            </a:r>
          </a:p>
          <a:p>
            <a:pPr marL="230188" indent="0">
              <a:spcAft>
                <a:spcPts val="600"/>
              </a:spcAft>
              <a:buNone/>
            </a:pPr>
            <a:r>
              <a:rPr lang="en-US" sz="1900" u="sng" dirty="0"/>
              <a:t>Assume, instead</a:t>
            </a:r>
            <a:r>
              <a:rPr lang="en-US" sz="1900" dirty="0"/>
              <a:t>, that Emily contributed $25 in cash and property with a </a:t>
            </a:r>
            <a:r>
              <a:rPr lang="en-US" sz="1900" u="sng" dirty="0"/>
              <a:t>basis</a:t>
            </a:r>
            <a:r>
              <a:rPr lang="en-US" sz="1900" dirty="0"/>
              <a:t> of $25 (the FMV of the property may or may not match its basis).  Emily would still have a $50 </a:t>
            </a:r>
            <a:r>
              <a:rPr lang="en-US" sz="1900" i="1" u="sng" dirty="0"/>
              <a:t>outside</a:t>
            </a:r>
            <a:r>
              <a:rPr lang="en-US" sz="1900" u="sng" dirty="0"/>
              <a:t> basis</a:t>
            </a:r>
            <a:r>
              <a:rPr lang="en-US" sz="1900" dirty="0"/>
              <a:t> in her E&amp;S partnership interest ($25 cash plus the $25 basis in the property she contributed). </a:t>
            </a:r>
          </a:p>
          <a:p>
            <a:pPr marL="230188" indent="0">
              <a:buNone/>
            </a:pPr>
            <a:r>
              <a:rPr lang="en-US" sz="1900" u="sng" dirty="0"/>
              <a:t>Assume, now</a:t>
            </a:r>
            <a:r>
              <a:rPr lang="en-US" sz="1900" dirty="0"/>
              <a:t>, that Emily contributed $25 in cash and property with a </a:t>
            </a:r>
            <a:r>
              <a:rPr lang="en-US" sz="1900" u="sng" dirty="0"/>
              <a:t>basis</a:t>
            </a:r>
            <a:r>
              <a:rPr lang="en-US" sz="1900" dirty="0"/>
              <a:t> of $0 (and a FMV of $25).  In this case, Emily would only have a $25 </a:t>
            </a:r>
            <a:r>
              <a:rPr lang="en-US" sz="1900" i="1" u="sng" dirty="0"/>
              <a:t>outside</a:t>
            </a:r>
            <a:r>
              <a:rPr lang="en-US" sz="1900" u="sng" dirty="0"/>
              <a:t> basis</a:t>
            </a:r>
            <a:r>
              <a:rPr lang="en-US" sz="1900" dirty="0"/>
              <a:t> in her E&amp;S partnership interest ($25 cash plus the $0 basis in the property).</a:t>
            </a:r>
          </a:p>
          <a:p>
            <a:pPr marL="457200" lvl="1" indent="0">
              <a:buNone/>
            </a:pPr>
            <a:endParaRPr lang="en-US" dirty="0" smtClean="0"/>
          </a:p>
          <a:p>
            <a:pPr marL="914400" lvl="2" indent="0">
              <a:buNone/>
            </a:pPr>
            <a:endParaRPr lang="en-US" u="sng"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10</a:t>
            </a:fld>
            <a:endParaRPr lang="en-US"/>
          </a:p>
        </p:txBody>
      </p:sp>
    </p:spTree>
    <p:extLst>
      <p:ext uri="{BB962C8B-B14F-4D97-AF65-F5344CB8AC3E}">
        <p14:creationId xmlns:p14="http://schemas.microsoft.com/office/powerpoint/2010/main" val="92422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Computing </a:t>
            </a:r>
            <a:r>
              <a:rPr lang="en-US" sz="3600" i="1" dirty="0" smtClean="0"/>
              <a:t>Outside</a:t>
            </a:r>
            <a:r>
              <a:rPr lang="en-US" sz="3600" dirty="0" smtClean="0"/>
              <a:t> Basis </a:t>
            </a:r>
            <a:r>
              <a:rPr lang="en-US" sz="2400" dirty="0" smtClean="0"/>
              <a:t>(Cont.)</a:t>
            </a:r>
            <a:endParaRPr lang="en-US" sz="2400" dirty="0"/>
          </a:p>
        </p:txBody>
      </p:sp>
      <p:sp>
        <p:nvSpPr>
          <p:cNvPr id="3" name="Content Placeholder 2"/>
          <p:cNvSpPr>
            <a:spLocks noGrp="1"/>
          </p:cNvSpPr>
          <p:nvPr>
            <p:ph idx="1"/>
          </p:nvPr>
        </p:nvSpPr>
        <p:spPr/>
        <p:txBody>
          <a:bodyPr>
            <a:normAutofit/>
          </a:bodyPr>
          <a:lstStyle/>
          <a:p>
            <a:pPr>
              <a:spcAft>
                <a:spcPts val="600"/>
              </a:spcAft>
            </a:pPr>
            <a:r>
              <a:rPr lang="en-US" sz="2000" u="sng" dirty="0" smtClean="0"/>
              <a:t>Treatment of Liabilities</a:t>
            </a:r>
            <a:r>
              <a:rPr lang="en-US" sz="2000" dirty="0" smtClean="0"/>
              <a:t> (Code §</a:t>
            </a:r>
            <a:r>
              <a:rPr lang="en-US" sz="2000" dirty="0"/>
              <a:t>752).  The “simplicity” related to (“</a:t>
            </a:r>
            <a:r>
              <a:rPr lang="en-US" sz="2000" u="sng" dirty="0"/>
              <a:t>tax</a:t>
            </a:r>
            <a:r>
              <a:rPr lang="en-US" sz="2000" dirty="0"/>
              <a:t>”) accounting for property contributions is lost when contributed property is subject to a liability.</a:t>
            </a:r>
          </a:p>
          <a:p>
            <a:pPr marL="339725" lvl="2" indent="0">
              <a:buNone/>
            </a:pPr>
            <a:r>
              <a:rPr lang="en-US" sz="2000" dirty="0"/>
              <a:t>If the partnership assumes a contributing partner’s liability or takes contributed property subject to a liability, the liability “relief” afforded the contributing partner (allocated to other partners under Code §752) is treated as a cash distribution to the contributing partner (under Code §752(b)).  This “deemed” distribution decreases the contributing partner’s </a:t>
            </a:r>
            <a:r>
              <a:rPr lang="en-US" sz="2000" i="1" dirty="0"/>
              <a:t>outside</a:t>
            </a:r>
            <a:r>
              <a:rPr lang="en-US" sz="2000" dirty="0"/>
              <a:t> basis (Code §733), but not below zero (basis never goes negative/below zero).  Any deemed cash distribution in excess of the contributing partner’s </a:t>
            </a:r>
            <a:r>
              <a:rPr lang="en-US" sz="2000" i="1" dirty="0"/>
              <a:t>outside </a:t>
            </a:r>
            <a:r>
              <a:rPr lang="en-US" sz="2000" dirty="0"/>
              <a:t>basis generates taxable capital gain under Code §§731(a)(1) and 741</a:t>
            </a:r>
            <a:r>
              <a:rPr lang="en-US" sz="2000" dirty="0" smtClean="0"/>
              <a:t>.</a:t>
            </a:r>
          </a:p>
          <a:p>
            <a:pPr marL="230188" indent="0">
              <a:buNone/>
            </a:pPr>
            <a:endParaRPr lang="en-US" sz="2000" dirty="0" smtClean="0"/>
          </a:p>
          <a:p>
            <a:pPr marL="230188" indent="0">
              <a:buNone/>
            </a:pPr>
            <a:endParaRPr lang="en-US" sz="2000" dirty="0" smtClean="0"/>
          </a:p>
          <a:p>
            <a:pPr marL="0" indent="0">
              <a:buNone/>
            </a:pPr>
            <a:endParaRPr lang="en-US" sz="2000" dirty="0"/>
          </a:p>
          <a:p>
            <a:pPr marL="0" indent="0">
              <a:buNone/>
            </a:pPr>
            <a:endParaRPr lang="en-US" sz="2000" dirty="0"/>
          </a:p>
          <a:p>
            <a:pPr marL="339725" lvl="2" indent="0">
              <a:buNone/>
            </a:pPr>
            <a:endParaRPr lang="en-US" sz="2900" dirty="0"/>
          </a:p>
        </p:txBody>
      </p:sp>
      <p:sp>
        <p:nvSpPr>
          <p:cNvPr id="4" name="Slide Number Placeholder 3"/>
          <p:cNvSpPr>
            <a:spLocks noGrp="1"/>
          </p:cNvSpPr>
          <p:nvPr>
            <p:ph type="sldNum" sz="quarter" idx="12"/>
          </p:nvPr>
        </p:nvSpPr>
        <p:spPr/>
        <p:txBody>
          <a:bodyPr/>
          <a:lstStyle/>
          <a:p>
            <a:fld id="{8DFC526E-0A08-E844-A4EE-F41C4940EFD7}" type="slidenum">
              <a:rPr lang="en-US" smtClean="0"/>
              <a:t>11</a:t>
            </a:fld>
            <a:endParaRPr lang="en-US"/>
          </a:p>
        </p:txBody>
      </p:sp>
    </p:spTree>
    <p:extLst>
      <p:ext uri="{BB962C8B-B14F-4D97-AF65-F5344CB8AC3E}">
        <p14:creationId xmlns:p14="http://schemas.microsoft.com/office/powerpoint/2010/main" val="2672985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Computing </a:t>
            </a:r>
            <a:r>
              <a:rPr lang="en-US" sz="3600" i="1" dirty="0" smtClean="0"/>
              <a:t>Outside</a:t>
            </a:r>
            <a:r>
              <a:rPr lang="en-US" sz="3600" dirty="0" smtClean="0"/>
              <a:t> Basis </a:t>
            </a:r>
            <a:r>
              <a:rPr lang="en-US" sz="2400" dirty="0"/>
              <a:t>(Cont.)</a:t>
            </a:r>
          </a:p>
        </p:txBody>
      </p:sp>
      <p:sp>
        <p:nvSpPr>
          <p:cNvPr id="3" name="Content Placeholder 2"/>
          <p:cNvSpPr>
            <a:spLocks noGrp="1"/>
          </p:cNvSpPr>
          <p:nvPr>
            <p:ph idx="1"/>
          </p:nvPr>
        </p:nvSpPr>
        <p:spPr>
          <a:xfrm>
            <a:off x="457200" y="1417638"/>
            <a:ext cx="8229600" cy="4525963"/>
          </a:xfrm>
        </p:spPr>
        <p:txBody>
          <a:bodyPr>
            <a:normAutofit/>
          </a:bodyPr>
          <a:lstStyle/>
          <a:p>
            <a:pPr marL="0" indent="0">
              <a:lnSpc>
                <a:spcPts val="2000"/>
              </a:lnSpc>
              <a:buNone/>
            </a:pPr>
            <a:r>
              <a:rPr lang="en-US" sz="2000" b="1" i="1" u="sng" dirty="0" smtClean="0"/>
              <a:t>Example 2</a:t>
            </a:r>
            <a:r>
              <a:rPr lang="en-US" sz="2000" b="1" i="1" u="sng" baseline="30000" dirty="0" smtClean="0"/>
              <a:t>2</a:t>
            </a:r>
            <a:r>
              <a:rPr lang="en-US" sz="2000" b="1" i="1" u="sng" dirty="0" smtClean="0"/>
              <a:t> </a:t>
            </a:r>
            <a:r>
              <a:rPr lang="en-US" sz="2000" b="1" i="1" u="sng" dirty="0"/>
              <a:t>(Outside Basis)</a:t>
            </a:r>
            <a:r>
              <a:rPr lang="en-US" sz="2000" b="1" i="1" dirty="0"/>
              <a:t>:</a:t>
            </a:r>
          </a:p>
          <a:p>
            <a:pPr marL="230188" indent="0">
              <a:lnSpc>
                <a:spcPts val="2000"/>
              </a:lnSpc>
              <a:spcAft>
                <a:spcPts val="1200"/>
              </a:spcAft>
              <a:buNone/>
            </a:pPr>
            <a:r>
              <a:rPr lang="en-US" sz="2000" dirty="0"/>
              <a:t>A acquired a 20% interest in a partnership by contributing property.  At the time of A’s contribution, the property had a fair market value of $10,000, an adjusted basis to A of $4,000, and was subject to a mortgage of $2,000.  Payment of the mortgage was assumed by the </a:t>
            </a:r>
            <a:r>
              <a:rPr lang="en-US" sz="2000" dirty="0" smtClean="0"/>
              <a:t>partnership.</a:t>
            </a:r>
            <a:r>
              <a:rPr lang="en-US" sz="2000" baseline="30000" dirty="0" smtClean="0"/>
              <a:t>3</a:t>
            </a:r>
            <a:r>
              <a:rPr lang="en-US" sz="2000" dirty="0" smtClean="0"/>
              <a:t>  </a:t>
            </a:r>
            <a:r>
              <a:rPr lang="en-US" sz="2000" dirty="0"/>
              <a:t>The </a:t>
            </a:r>
            <a:r>
              <a:rPr lang="en-US" sz="2000" i="1" dirty="0"/>
              <a:t>outside</a:t>
            </a:r>
            <a:r>
              <a:rPr lang="en-US" sz="2000" dirty="0"/>
              <a:t> basis of A’s interest in the partnership is $2,400, computed as follows</a:t>
            </a:r>
            <a:r>
              <a:rPr lang="en-US" sz="2000" dirty="0" smtClean="0"/>
              <a:t>:</a:t>
            </a:r>
          </a:p>
          <a:p>
            <a:pPr marL="230188" indent="0">
              <a:lnSpc>
                <a:spcPts val="2000"/>
              </a:lnSpc>
              <a:spcAft>
                <a:spcPts val="1200"/>
              </a:spcAft>
              <a:buNone/>
            </a:pPr>
            <a:endParaRPr lang="en-US" sz="2000" dirty="0" smtClean="0"/>
          </a:p>
          <a:p>
            <a:pPr marL="230188" indent="0">
              <a:buNone/>
            </a:pPr>
            <a:endParaRPr lang="en-US" sz="2000" dirty="0" smtClean="0"/>
          </a:p>
          <a:p>
            <a:pPr marL="230188" indent="0">
              <a:buNone/>
            </a:pPr>
            <a:endParaRPr lang="en-US" sz="2000" dirty="0" smtClean="0"/>
          </a:p>
          <a:p>
            <a:pPr marL="0" indent="0">
              <a:buNone/>
            </a:pPr>
            <a:endParaRPr lang="en-US" sz="2000" dirty="0"/>
          </a:p>
          <a:p>
            <a:pPr marL="682625" lvl="2" indent="-342900">
              <a:lnSpc>
                <a:spcPts val="2000"/>
              </a:lnSpc>
              <a:spcBef>
                <a:spcPts val="1200"/>
              </a:spcBef>
              <a:buFont typeface="Arial" panose="020B0604020202020204" pitchFamily="34" charset="0"/>
              <a:buChar char="•"/>
            </a:pPr>
            <a:endParaRPr lang="en-US" sz="2000"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12</a:t>
            </a:fld>
            <a:endParaRPr lang="en-US"/>
          </a:p>
        </p:txBody>
      </p:sp>
      <p:sp>
        <p:nvSpPr>
          <p:cNvPr id="5" name="Footer Placeholder 4"/>
          <p:cNvSpPr>
            <a:spLocks noGrp="1"/>
          </p:cNvSpPr>
          <p:nvPr>
            <p:ph type="ftr" sz="quarter" idx="11"/>
          </p:nvPr>
        </p:nvSpPr>
        <p:spPr>
          <a:xfrm>
            <a:off x="619575" y="5776449"/>
            <a:ext cx="4961562" cy="579901"/>
          </a:xfrm>
        </p:spPr>
        <p:txBody>
          <a:bodyPr/>
          <a:lstStyle/>
          <a:p>
            <a:pPr algn="l"/>
            <a:endParaRPr lang="en-US" sz="1400" b="1" baseline="30000" dirty="0" smtClean="0"/>
          </a:p>
          <a:p>
            <a:pPr algn="l"/>
            <a:r>
              <a:rPr lang="en-US" sz="1400" b="1" baseline="30000" dirty="0" smtClean="0"/>
              <a:t>_________________________________________</a:t>
            </a:r>
          </a:p>
          <a:p>
            <a:pPr algn="l"/>
            <a:r>
              <a:rPr lang="en-US" sz="1400" baseline="30000" dirty="0" smtClean="0"/>
              <a:t>2</a:t>
            </a:r>
            <a:r>
              <a:rPr lang="en-US" sz="1400" dirty="0" smtClean="0"/>
              <a:t> From Income Tax Regulations  ("</a:t>
            </a:r>
            <a:r>
              <a:rPr lang="en-US" sz="1400" dirty="0" err="1" smtClean="0"/>
              <a:t>Regs</a:t>
            </a:r>
            <a:r>
              <a:rPr lang="en-US" sz="1400" dirty="0"/>
              <a:t>.") §</a:t>
            </a:r>
            <a:r>
              <a:rPr lang="en-US" sz="1400" dirty="0" smtClean="0"/>
              <a:t>1.722-1, Example (1</a:t>
            </a:r>
            <a:r>
              <a:rPr lang="en-US" sz="1400" b="1" dirty="0" smtClean="0"/>
              <a:t>)</a:t>
            </a:r>
          </a:p>
          <a:p>
            <a:pPr algn="l"/>
            <a:r>
              <a:rPr lang="en-US" sz="1400" b="1" baseline="30000" dirty="0" smtClean="0"/>
              <a:t>3  </a:t>
            </a:r>
            <a:r>
              <a:rPr lang="en-US" sz="1100" dirty="0" smtClean="0"/>
              <a:t>When Contributed Property is subject to debt, the debt is deemed to have been             assumed by the Partnership</a:t>
            </a:r>
            <a:endParaRPr lang="en-US" sz="1100" dirty="0"/>
          </a:p>
        </p:txBody>
      </p:sp>
      <p:graphicFrame>
        <p:nvGraphicFramePr>
          <p:cNvPr id="6" name="Table 5"/>
          <p:cNvGraphicFramePr>
            <a:graphicFrameLocks noGrp="1"/>
          </p:cNvGraphicFramePr>
          <p:nvPr>
            <p:extLst>
              <p:ext uri="{D42A27DB-BD31-4B8C-83A1-F6EECF244321}">
                <p14:modId xmlns:p14="http://schemas.microsoft.com/office/powerpoint/2010/main" val="856446401"/>
              </p:ext>
            </p:extLst>
          </p:nvPr>
        </p:nvGraphicFramePr>
        <p:xfrm>
          <a:off x="832207" y="3246349"/>
          <a:ext cx="7099443" cy="1656080"/>
        </p:xfrm>
        <a:graphic>
          <a:graphicData uri="http://schemas.openxmlformats.org/drawingml/2006/table">
            <a:tbl>
              <a:tblPr firstRow="1" bandRow="1">
                <a:tableStyleId>{5C22544A-7EE6-4342-B048-85BDC9FD1C3A}</a:tableStyleId>
              </a:tblPr>
              <a:tblGrid>
                <a:gridCol w="5702157"/>
                <a:gridCol w="1397286"/>
              </a:tblGrid>
              <a:tr h="370840">
                <a:tc>
                  <a:txBody>
                    <a:bodyPr/>
                    <a:lstStyle/>
                    <a:p>
                      <a:r>
                        <a:rPr lang="en-US" sz="1800" b="0" baseline="0" dirty="0" smtClean="0">
                          <a:solidFill>
                            <a:schemeClr val="tx1"/>
                          </a:solidFill>
                        </a:rPr>
                        <a:t>A’s adjusted basis in property contributed</a:t>
                      </a:r>
                      <a:endParaRPr lang="en-US" sz="18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800" b="0" baseline="0" dirty="0" smtClean="0">
                          <a:solidFill>
                            <a:schemeClr val="tx1"/>
                          </a:solidFill>
                        </a:rPr>
                        <a:t>    $4,000   </a:t>
                      </a:r>
                      <a:endParaRPr lang="en-US" sz="18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r>
                        <a:rPr lang="en-US" sz="1800" u="sng" dirty="0" smtClean="0"/>
                        <a:t>Less</a:t>
                      </a:r>
                      <a:r>
                        <a:rPr lang="en-US" sz="1800" u="none" dirty="0" smtClean="0"/>
                        <a:t>:</a:t>
                      </a:r>
                      <a:r>
                        <a:rPr lang="en-US" sz="1800" dirty="0" smtClean="0"/>
                        <a:t> debt relief equal to that portion</a:t>
                      </a:r>
                      <a:r>
                        <a:rPr lang="en-US" sz="1800" baseline="0" dirty="0" smtClean="0"/>
                        <a:t> of the mortgage assumed by other partners (treated as a distribution to A (80% of $2,000))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800" baseline="0" dirty="0" smtClean="0">
                        <a:solidFill>
                          <a:schemeClr val="tx1"/>
                        </a:solidFill>
                      </a:endParaRPr>
                    </a:p>
                    <a:p>
                      <a:endParaRPr lang="en-US" sz="1800" baseline="0" dirty="0" smtClean="0">
                        <a:solidFill>
                          <a:schemeClr val="tx1"/>
                        </a:solidFill>
                      </a:endParaRPr>
                    </a:p>
                    <a:p>
                      <a:pPr algn="l"/>
                      <a:r>
                        <a:rPr lang="en-US" sz="1800" u="none" baseline="0" dirty="0" smtClean="0">
                          <a:solidFill>
                            <a:schemeClr val="tx1"/>
                          </a:solidFill>
                        </a:rPr>
                        <a:t>     </a:t>
                      </a:r>
                      <a:r>
                        <a:rPr lang="en-US" sz="1800" u="sng" baseline="0" dirty="0" smtClean="0">
                          <a:solidFill>
                            <a:schemeClr val="tx1"/>
                          </a:solidFill>
                        </a:rPr>
                        <a:t>(1,600)</a:t>
                      </a:r>
                      <a:endParaRPr lang="en-US" sz="1800" u="sng"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r>
                        <a:rPr lang="en-US" sz="1800" i="1" dirty="0" smtClean="0"/>
                        <a:t>Outside</a:t>
                      </a:r>
                      <a:r>
                        <a:rPr lang="en-US" sz="1800" i="0" dirty="0" smtClean="0"/>
                        <a:t> basis</a:t>
                      </a:r>
                      <a:r>
                        <a:rPr lang="en-US" sz="1800" i="0" baseline="0" dirty="0" smtClean="0"/>
                        <a:t> of A’s interest</a:t>
                      </a:r>
                      <a:endParaRPr lang="en-US" sz="1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aseline="0" dirty="0" smtClean="0">
                          <a:solidFill>
                            <a:schemeClr val="tx1"/>
                          </a:solidFill>
                        </a:rPr>
                        <a:t>    $2,400</a:t>
                      </a:r>
                      <a:endParaRPr lang="en-US" sz="18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80674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Computing </a:t>
            </a:r>
            <a:r>
              <a:rPr lang="en-US" sz="3600" i="1" dirty="0" smtClean="0"/>
              <a:t>Outside</a:t>
            </a:r>
            <a:r>
              <a:rPr lang="en-US" sz="3600" dirty="0" smtClean="0"/>
              <a:t> Basis </a:t>
            </a:r>
            <a:r>
              <a:rPr lang="en-US" sz="2400" dirty="0"/>
              <a:t>(Cont.)</a:t>
            </a:r>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r>
              <a:rPr lang="en-US" sz="2000" u="sng" dirty="0"/>
              <a:t>If, in </a:t>
            </a:r>
            <a:r>
              <a:rPr lang="en-US" sz="2000" i="1" u="sng" dirty="0"/>
              <a:t>Example 2</a:t>
            </a:r>
            <a:r>
              <a:rPr lang="en-US" sz="2000" dirty="0"/>
              <a:t>, the property contributed by A was subject to a mortgage of $6,000, the </a:t>
            </a:r>
            <a:r>
              <a:rPr lang="en-US" sz="2000" i="1" dirty="0"/>
              <a:t>outside</a:t>
            </a:r>
            <a:r>
              <a:rPr lang="en-US" sz="2000" dirty="0"/>
              <a:t> basis of A’s interest would be zero, computed as follows:</a:t>
            </a:r>
          </a:p>
          <a:p>
            <a:pPr marL="230188" indent="0">
              <a:buNone/>
            </a:pPr>
            <a:endParaRPr lang="en-US" sz="2000" dirty="0" smtClean="0"/>
          </a:p>
          <a:p>
            <a:pPr marL="230188" indent="0">
              <a:buNone/>
            </a:pPr>
            <a:endParaRPr lang="en-US" sz="2000" dirty="0"/>
          </a:p>
          <a:p>
            <a:pPr marL="230188" indent="0">
              <a:buNone/>
            </a:pPr>
            <a:endParaRPr lang="en-US" sz="2000" dirty="0" smtClean="0"/>
          </a:p>
          <a:p>
            <a:pPr marL="230188" indent="0">
              <a:buNone/>
            </a:pPr>
            <a:endParaRPr lang="en-US" sz="2000" dirty="0"/>
          </a:p>
          <a:p>
            <a:pPr marL="230188" indent="0">
              <a:buNone/>
            </a:pPr>
            <a:endParaRPr lang="en-US" sz="2000" dirty="0" smtClean="0"/>
          </a:p>
          <a:p>
            <a:pPr marL="0" indent="0">
              <a:spcBef>
                <a:spcPts val="1200"/>
              </a:spcBef>
              <a:buNone/>
            </a:pPr>
            <a:r>
              <a:rPr lang="en-US" sz="2000" dirty="0" smtClean="0"/>
              <a:t>Since </a:t>
            </a:r>
            <a:r>
              <a:rPr lang="en-US" sz="2000" dirty="0"/>
              <a:t>A’s (</a:t>
            </a:r>
            <a:r>
              <a:rPr lang="en-US" sz="2000" i="1" dirty="0"/>
              <a:t>outside</a:t>
            </a:r>
            <a:r>
              <a:rPr lang="en-US" sz="2000" dirty="0"/>
              <a:t>) basis cannot be less than zero, the $800 by which A’s liability relief exceeds his basis in the property contributed (which liability relief is treated as a distribution of money under Code §752(b)) is treated as capital gain from the sale or exchange of a partnership interest.  See Code §731(a).</a:t>
            </a:r>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13</a:t>
            </a:fld>
            <a:endParaRPr lang="en-US"/>
          </a:p>
        </p:txBody>
      </p:sp>
      <p:sp>
        <p:nvSpPr>
          <p:cNvPr id="5" name="Footer Placeholder 4"/>
          <p:cNvSpPr>
            <a:spLocks noGrp="1"/>
          </p:cNvSpPr>
          <p:nvPr>
            <p:ph type="ftr" sz="quarter" idx="11"/>
          </p:nvPr>
        </p:nvSpPr>
        <p:spPr>
          <a:xfrm>
            <a:off x="619575" y="5776449"/>
            <a:ext cx="4961562" cy="365125"/>
          </a:xfrm>
        </p:spPr>
        <p:txBody>
          <a:bodyPr/>
          <a:lstStyle/>
          <a:p>
            <a:pPr algn="l"/>
            <a:endParaRPr lang="en-US" sz="1400" b="1" baseline="30000" dirty="0" smtClean="0"/>
          </a:p>
          <a:p>
            <a:pPr algn="l"/>
            <a:r>
              <a:rPr lang="en-US" sz="1400" b="1" baseline="30000" dirty="0" smtClean="0"/>
              <a:t>_________________________________________</a:t>
            </a:r>
          </a:p>
          <a:p>
            <a:pPr algn="l"/>
            <a:r>
              <a:rPr lang="en-US" sz="1400" baseline="30000" dirty="0" smtClean="0"/>
              <a:t>2</a:t>
            </a:r>
            <a:r>
              <a:rPr lang="en-US" sz="1400" dirty="0" smtClean="0"/>
              <a:t> From Income Tax Regulations  ("</a:t>
            </a:r>
            <a:r>
              <a:rPr lang="en-US" sz="1400" dirty="0" err="1" smtClean="0"/>
              <a:t>Regs</a:t>
            </a:r>
            <a:r>
              <a:rPr lang="en-US" sz="1400" dirty="0"/>
              <a:t>.") §</a:t>
            </a:r>
            <a:r>
              <a:rPr lang="en-US" sz="1400" dirty="0" smtClean="0"/>
              <a:t>1.722-1, Example (1</a:t>
            </a:r>
            <a:r>
              <a:rPr lang="en-US" sz="1400" b="1" dirty="0" smtClean="0"/>
              <a:t>)</a:t>
            </a:r>
            <a:endParaRPr lang="en-US" sz="1400" b="1" dirty="0"/>
          </a:p>
        </p:txBody>
      </p:sp>
      <p:graphicFrame>
        <p:nvGraphicFramePr>
          <p:cNvPr id="6" name="Table 5"/>
          <p:cNvGraphicFramePr>
            <a:graphicFrameLocks noGrp="1"/>
          </p:cNvGraphicFramePr>
          <p:nvPr>
            <p:extLst>
              <p:ext uri="{D42A27DB-BD31-4B8C-83A1-F6EECF244321}">
                <p14:modId xmlns:p14="http://schemas.microsoft.com/office/powerpoint/2010/main" val="3990712420"/>
              </p:ext>
            </p:extLst>
          </p:nvPr>
        </p:nvGraphicFramePr>
        <p:xfrm>
          <a:off x="976046" y="2193535"/>
          <a:ext cx="7109716" cy="1656080"/>
        </p:xfrm>
        <a:graphic>
          <a:graphicData uri="http://schemas.openxmlformats.org/drawingml/2006/table">
            <a:tbl>
              <a:tblPr firstRow="1" bandRow="1">
                <a:tableStyleId>{5C22544A-7EE6-4342-B048-85BDC9FD1C3A}</a:tableStyleId>
              </a:tblPr>
              <a:tblGrid>
                <a:gridCol w="5928188"/>
                <a:gridCol w="1181528"/>
              </a:tblGrid>
              <a:tr h="370840">
                <a:tc>
                  <a:txBody>
                    <a:bodyPr/>
                    <a:lstStyle/>
                    <a:p>
                      <a:r>
                        <a:rPr lang="en-US" sz="1800" b="0" baseline="0" dirty="0" smtClean="0">
                          <a:solidFill>
                            <a:schemeClr val="tx1"/>
                          </a:solidFill>
                        </a:rPr>
                        <a:t>A’s adjusted basis in property contributed</a:t>
                      </a:r>
                      <a:endParaRPr lang="en-US" sz="18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800" b="0" baseline="0" dirty="0" smtClean="0">
                          <a:solidFill>
                            <a:schemeClr val="tx1"/>
                          </a:solidFill>
                        </a:rPr>
                        <a:t>    $4,000   </a:t>
                      </a:r>
                      <a:endParaRPr lang="en-US" sz="18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r>
                        <a:rPr lang="en-US" sz="1800" u="sng" dirty="0" smtClean="0"/>
                        <a:t>Less</a:t>
                      </a:r>
                      <a:r>
                        <a:rPr lang="en-US" sz="1800" u="none" dirty="0" smtClean="0"/>
                        <a:t>:</a:t>
                      </a:r>
                      <a:r>
                        <a:rPr lang="en-US" sz="1800" dirty="0" smtClean="0"/>
                        <a:t> debt relief equal to that portion</a:t>
                      </a:r>
                      <a:r>
                        <a:rPr lang="en-US" sz="1800" baseline="0" dirty="0" smtClean="0"/>
                        <a:t> of the mortgage assumed by other partners (treated as a distribution to A (80% of $6,000))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lang="en-US" sz="1800" baseline="0" dirty="0" smtClean="0">
                        <a:solidFill>
                          <a:schemeClr val="tx1"/>
                        </a:solidFill>
                      </a:endParaRPr>
                    </a:p>
                    <a:p>
                      <a:pPr algn="l"/>
                      <a:r>
                        <a:rPr lang="en-US" sz="1800" u="none" baseline="0" dirty="0" smtClean="0">
                          <a:solidFill>
                            <a:schemeClr val="tx1"/>
                          </a:solidFill>
                        </a:rPr>
                        <a:t>  </a:t>
                      </a:r>
                    </a:p>
                    <a:p>
                      <a:pPr algn="l"/>
                      <a:r>
                        <a:rPr lang="en-US" sz="1800" u="none" baseline="0" dirty="0" smtClean="0">
                          <a:solidFill>
                            <a:schemeClr val="tx1"/>
                          </a:solidFill>
                        </a:rPr>
                        <a:t>     </a:t>
                      </a:r>
                      <a:r>
                        <a:rPr lang="en-US" sz="1800" u="sng" baseline="0" dirty="0" smtClean="0">
                          <a:solidFill>
                            <a:schemeClr val="tx1"/>
                          </a:solidFill>
                        </a:rPr>
                        <a:t>(4,800)</a:t>
                      </a:r>
                      <a:endParaRPr lang="en-US" sz="1800" u="sng"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370840">
                <a:tc>
                  <a:txBody>
                    <a:bodyPr/>
                    <a:lstStyle/>
                    <a:p>
                      <a:r>
                        <a:rPr lang="en-US" sz="1800" i="0" baseline="0" dirty="0" smtClean="0"/>
                        <a:t>A’s liability relief in excess of basis</a:t>
                      </a:r>
                      <a:endParaRPr lang="en-US" sz="18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aseline="0" dirty="0" smtClean="0">
                          <a:solidFill>
                            <a:schemeClr val="tx1"/>
                          </a:solidFill>
                        </a:rPr>
                        <a:t>     $ (800)</a:t>
                      </a:r>
                      <a:endParaRPr lang="en-US" sz="18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31397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Outside</a:t>
            </a:r>
            <a:r>
              <a:rPr lang="en-US" dirty="0" smtClean="0"/>
              <a:t> Basis and Liabilities</a:t>
            </a:r>
            <a:endParaRPr lang="en-US" dirty="0"/>
          </a:p>
        </p:txBody>
      </p:sp>
      <p:sp>
        <p:nvSpPr>
          <p:cNvPr id="3" name="Content Placeholder 2"/>
          <p:cNvSpPr>
            <a:spLocks noGrp="1"/>
          </p:cNvSpPr>
          <p:nvPr>
            <p:ph idx="1"/>
          </p:nvPr>
        </p:nvSpPr>
        <p:spPr>
          <a:xfrm>
            <a:off x="457200" y="1600200"/>
            <a:ext cx="8229600" cy="4789905"/>
          </a:xfrm>
        </p:spPr>
        <p:txBody>
          <a:bodyPr>
            <a:normAutofit fontScale="55000" lnSpcReduction="20000"/>
          </a:bodyPr>
          <a:lstStyle/>
          <a:p>
            <a:r>
              <a:rPr lang="en-US" sz="4200" b="1" u="sng" dirty="0" smtClean="0"/>
              <a:t>Effect on Contributing Partner:</a:t>
            </a:r>
          </a:p>
          <a:p>
            <a:pPr lvl="1"/>
            <a:r>
              <a:rPr lang="en-US" sz="3800" u="sng" dirty="0" smtClean="0"/>
              <a:t>Partnership assumes liability</a:t>
            </a:r>
            <a:r>
              <a:rPr lang="en-US" sz="3800" dirty="0"/>
              <a:t>:</a:t>
            </a:r>
            <a:r>
              <a:rPr lang="en-US" sz="3800" dirty="0" smtClean="0"/>
              <a:t>  “Deemed” distribution to contributing partner and decreases partner’s </a:t>
            </a:r>
            <a:r>
              <a:rPr lang="en-US" sz="3800" i="1" dirty="0" smtClean="0"/>
              <a:t>outside</a:t>
            </a:r>
            <a:r>
              <a:rPr lang="en-US" sz="3800" dirty="0" smtClean="0"/>
              <a:t> basis.</a:t>
            </a:r>
          </a:p>
          <a:p>
            <a:pPr lvl="1"/>
            <a:r>
              <a:rPr lang="en-US" sz="3800" dirty="0" smtClean="0"/>
              <a:t>Liability in excess of a contributing partner’s </a:t>
            </a:r>
            <a:r>
              <a:rPr lang="en-US" sz="3800" i="1" dirty="0" smtClean="0"/>
              <a:t>outside</a:t>
            </a:r>
            <a:r>
              <a:rPr lang="en-US" sz="3800" dirty="0" smtClean="0"/>
              <a:t> basis which is allocated to other partners is taxable to contributing partner.</a:t>
            </a:r>
          </a:p>
          <a:p>
            <a:pPr marL="457200" lvl="1" indent="0">
              <a:buNone/>
            </a:pPr>
            <a:endParaRPr lang="en-US" sz="3800" dirty="0" smtClean="0"/>
          </a:p>
          <a:p>
            <a:r>
              <a:rPr lang="en-US" sz="4200" b="1" u="sng" dirty="0"/>
              <a:t>E</a:t>
            </a:r>
            <a:r>
              <a:rPr lang="en-US" sz="4200" b="1" u="sng" dirty="0" smtClean="0"/>
              <a:t>ffect on Other </a:t>
            </a:r>
            <a:r>
              <a:rPr lang="en-US" sz="4200" b="1" u="sng" dirty="0"/>
              <a:t>P</a:t>
            </a:r>
            <a:r>
              <a:rPr lang="en-US" sz="4200" b="1" u="sng" dirty="0" smtClean="0"/>
              <a:t>artners</a:t>
            </a:r>
            <a:r>
              <a:rPr lang="en-US" sz="4200" dirty="0" smtClean="0"/>
              <a:t>: </a:t>
            </a:r>
            <a:r>
              <a:rPr lang="en-US" sz="4200" i="1" dirty="0"/>
              <a:t> </a:t>
            </a:r>
            <a:r>
              <a:rPr lang="en-US" sz="4200" i="1" dirty="0" smtClean="0"/>
              <a:t>Outside</a:t>
            </a:r>
            <a:r>
              <a:rPr lang="en-US" sz="4200" dirty="0" smtClean="0"/>
              <a:t> </a:t>
            </a:r>
            <a:r>
              <a:rPr lang="en-US" sz="4200" dirty="0"/>
              <a:t>basis of each noncontributing partner </a:t>
            </a:r>
            <a:r>
              <a:rPr lang="en-US" sz="4200" dirty="0" smtClean="0"/>
              <a:t>is:</a:t>
            </a:r>
            <a:r>
              <a:rPr lang="en-US" sz="4200" dirty="0" smtClean="0">
                <a:effectLst/>
              </a:rPr>
              <a:t> </a:t>
            </a:r>
          </a:p>
          <a:p>
            <a:pPr lvl="1"/>
            <a:r>
              <a:rPr lang="en-US" sz="3800" u="sng" dirty="0"/>
              <a:t>Increased</a:t>
            </a:r>
            <a:r>
              <a:rPr lang="en-US" sz="3800" dirty="0"/>
              <a:t> by his, her or its respective share of the contributing partner’s liabilities which the partnership assumes or takes subject to; and </a:t>
            </a:r>
            <a:endParaRPr lang="en-US" sz="3800" u="sng" dirty="0"/>
          </a:p>
          <a:p>
            <a:pPr lvl="1"/>
            <a:r>
              <a:rPr lang="en-US" sz="3800" u="sng" dirty="0"/>
              <a:t>Decreased</a:t>
            </a:r>
            <a:r>
              <a:rPr lang="en-US" sz="3800" dirty="0"/>
              <a:t> by the portion of his, her or its share of partnership liabilities which are reallocated to the contributing partner. </a:t>
            </a:r>
            <a:endParaRPr lang="en-US" sz="3800" dirty="0" smtClean="0">
              <a:effectLst/>
            </a:endParaRPr>
          </a:p>
          <a:p>
            <a:pPr lvl="1"/>
            <a:endParaRPr lang="en-US" sz="3800" dirty="0" smtClean="0">
              <a:effectLst/>
            </a:endParaRPr>
          </a:p>
          <a:p>
            <a:pPr marL="0" indent="0">
              <a:buNone/>
            </a:pPr>
            <a:endParaRPr lang="en-US" sz="4200" b="1" u="sng" dirty="0"/>
          </a:p>
          <a:p>
            <a:endParaRPr lang="en-US" dirty="0" smtClean="0"/>
          </a:p>
          <a:p>
            <a:pPr marL="457200" lvl="1" indent="0">
              <a:buNone/>
            </a:pPr>
            <a:endParaRPr lang="en-US" sz="3200" dirty="0" smtClean="0"/>
          </a:p>
          <a:p>
            <a:pPr marL="457200" lvl="1" indent="0">
              <a:buNone/>
            </a:pPr>
            <a:endParaRPr lang="en-US" sz="3200"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14</a:t>
            </a:fld>
            <a:endParaRPr lang="en-US"/>
          </a:p>
        </p:txBody>
      </p:sp>
    </p:spTree>
    <p:extLst>
      <p:ext uri="{BB962C8B-B14F-4D97-AF65-F5344CB8AC3E}">
        <p14:creationId xmlns:p14="http://schemas.microsoft.com/office/powerpoint/2010/main" val="2661422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Outside</a:t>
            </a:r>
            <a:r>
              <a:rPr lang="en-US" dirty="0" smtClean="0"/>
              <a:t> Basis and Liabilities </a:t>
            </a:r>
            <a:r>
              <a:rPr lang="en-US" sz="2400" dirty="0" smtClean="0"/>
              <a:t>(Cont.)</a:t>
            </a:r>
            <a:endParaRPr lang="en-US" dirty="0"/>
          </a:p>
        </p:txBody>
      </p:sp>
      <p:sp>
        <p:nvSpPr>
          <p:cNvPr id="3" name="Content Placeholder 2"/>
          <p:cNvSpPr>
            <a:spLocks noGrp="1"/>
          </p:cNvSpPr>
          <p:nvPr>
            <p:ph idx="1"/>
          </p:nvPr>
        </p:nvSpPr>
        <p:spPr>
          <a:xfrm>
            <a:off x="457200" y="1600200"/>
            <a:ext cx="8229600" cy="4789905"/>
          </a:xfrm>
        </p:spPr>
        <p:txBody>
          <a:bodyPr>
            <a:normAutofit fontScale="70000" lnSpcReduction="20000"/>
          </a:bodyPr>
          <a:lstStyle/>
          <a:p>
            <a:pPr marL="457200" lvl="1" indent="0">
              <a:buNone/>
            </a:pPr>
            <a:r>
              <a:rPr lang="en-US" sz="2200" b="1" i="1" u="sng" dirty="0"/>
              <a:t>Example 3 </a:t>
            </a:r>
            <a:r>
              <a:rPr lang="en-US" sz="2200" b="1" i="1" u="sng" dirty="0" smtClean="0"/>
              <a:t>(Effect of assumption of liabilities on other partners)</a:t>
            </a:r>
            <a:r>
              <a:rPr lang="en-US" sz="2200" b="1" i="1" dirty="0" smtClean="0"/>
              <a:t>:</a:t>
            </a:r>
            <a:endParaRPr lang="en-US" sz="2200" dirty="0" smtClean="0">
              <a:effectLst/>
            </a:endParaRPr>
          </a:p>
          <a:p>
            <a:pPr marL="457200" lvl="1" indent="0">
              <a:spcBef>
                <a:spcPts val="0"/>
              </a:spcBef>
              <a:buNone/>
            </a:pPr>
            <a:endParaRPr lang="en-US" sz="2000" u="sng" dirty="0" smtClean="0"/>
          </a:p>
          <a:p>
            <a:pPr marL="457200" lvl="1" indent="0">
              <a:spcBef>
                <a:spcPts val="0"/>
              </a:spcBef>
              <a:buNone/>
              <a:tabLst>
                <a:tab pos="1376363" algn="r"/>
                <a:tab pos="2290763" algn="r"/>
                <a:tab pos="2743200" algn="l"/>
                <a:tab pos="5486400" algn="r"/>
              </a:tabLst>
            </a:pPr>
            <a:r>
              <a:rPr lang="en-US" sz="2000" u="sng" dirty="0" smtClean="0"/>
              <a:t>Assume</a:t>
            </a:r>
            <a:r>
              <a:rPr lang="en-US" sz="2000" dirty="0" smtClean="0"/>
              <a:t> AB Partnership:</a:t>
            </a:r>
          </a:p>
          <a:p>
            <a:pPr marL="457200" lvl="1" indent="0" defTabSz="476250">
              <a:spcBef>
                <a:spcPts val="0"/>
              </a:spcBef>
              <a:buNone/>
              <a:tabLst>
                <a:tab pos="1376363" algn="r"/>
                <a:tab pos="2290763" algn="r"/>
                <a:tab pos="2743200" algn="l"/>
                <a:tab pos="5486400" algn="r"/>
              </a:tabLst>
            </a:pPr>
            <a:endParaRPr lang="en-US" sz="2000" dirty="0" smtClean="0"/>
          </a:p>
          <a:p>
            <a:pPr marL="457200" lvl="1" indent="0" defTabSz="476250">
              <a:spcBef>
                <a:spcPts val="0"/>
              </a:spcBef>
              <a:buNone/>
              <a:tabLst>
                <a:tab pos="1376363" algn="r"/>
                <a:tab pos="2290763" algn="r"/>
                <a:tab pos="2743200" algn="l"/>
                <a:tab pos="5486400" algn="r"/>
              </a:tabLst>
            </a:pPr>
            <a:r>
              <a:rPr lang="en-US" sz="2000" dirty="0" err="1" smtClean="0"/>
              <a:t>Blackacre</a:t>
            </a:r>
            <a:r>
              <a:rPr lang="en-US" sz="2000" dirty="0" smtClean="0"/>
              <a:t>		100	Mortgage/Debt	100</a:t>
            </a:r>
          </a:p>
          <a:p>
            <a:pPr marL="457200" lvl="1" indent="0" defTabSz="476250">
              <a:spcBef>
                <a:spcPts val="0"/>
              </a:spcBef>
              <a:buNone/>
              <a:tabLst>
                <a:tab pos="1376363" algn="r"/>
                <a:tab pos="2290763" algn="r"/>
                <a:tab pos="2743200" algn="l"/>
                <a:tab pos="5486400" algn="r"/>
              </a:tabLst>
            </a:pPr>
            <a:r>
              <a:rPr lang="en-US" sz="2000" dirty="0">
                <a:effectLst/>
              </a:rPr>
              <a:t>	</a:t>
            </a:r>
            <a:r>
              <a:rPr lang="en-US" sz="2000" dirty="0" smtClean="0">
                <a:effectLst/>
              </a:rPr>
              <a:t>		Equity	0</a:t>
            </a:r>
          </a:p>
          <a:p>
            <a:pPr marL="457200" lvl="1" indent="0" defTabSz="476250">
              <a:spcBef>
                <a:spcPts val="0"/>
              </a:spcBef>
              <a:buNone/>
              <a:tabLst>
                <a:tab pos="1376363" algn="r"/>
                <a:tab pos="2290763" algn="r"/>
                <a:tab pos="2743200" algn="l"/>
                <a:tab pos="5486400" algn="r"/>
              </a:tabLst>
            </a:pPr>
            <a:r>
              <a:rPr lang="en-US" sz="2000" i="1" dirty="0" smtClean="0"/>
              <a:t>Outside</a:t>
            </a:r>
            <a:r>
              <a:rPr lang="en-US" sz="2000" dirty="0" smtClean="0"/>
              <a:t> Basis:</a:t>
            </a:r>
          </a:p>
          <a:p>
            <a:pPr marL="457200" lvl="1" indent="0" defTabSz="476250">
              <a:spcBef>
                <a:spcPts val="0"/>
              </a:spcBef>
              <a:buNone/>
              <a:tabLst>
                <a:tab pos="1376363" algn="r"/>
                <a:tab pos="2290763" algn="r"/>
                <a:tab pos="2743200" algn="l"/>
                <a:tab pos="5486400" algn="r"/>
              </a:tabLst>
            </a:pPr>
            <a:r>
              <a:rPr lang="en-US" sz="2000" dirty="0" smtClean="0"/>
              <a:t>A	50</a:t>
            </a:r>
            <a:br>
              <a:rPr lang="en-US" sz="2000" dirty="0" smtClean="0"/>
            </a:br>
            <a:r>
              <a:rPr lang="en-US" sz="2000" dirty="0" smtClean="0"/>
              <a:t>B	50</a:t>
            </a:r>
          </a:p>
          <a:p>
            <a:pPr marL="457200" lvl="1" indent="0" defTabSz="476250">
              <a:spcBef>
                <a:spcPts val="0"/>
              </a:spcBef>
              <a:buNone/>
              <a:tabLst>
                <a:tab pos="1376363" algn="r"/>
                <a:tab pos="2290763" algn="r"/>
                <a:tab pos="2743200" algn="l"/>
                <a:tab pos="5486400" algn="r"/>
              </a:tabLst>
            </a:pPr>
            <a:endParaRPr lang="en-US" sz="2000" dirty="0"/>
          </a:p>
          <a:p>
            <a:pPr marL="457200" lvl="1" indent="0" defTabSz="476250">
              <a:spcBef>
                <a:spcPts val="0"/>
              </a:spcBef>
              <a:buNone/>
              <a:tabLst>
                <a:tab pos="1376363" algn="r"/>
                <a:tab pos="2290763" algn="r"/>
                <a:tab pos="2743200" algn="l"/>
                <a:tab pos="5486400" algn="r"/>
              </a:tabLst>
            </a:pPr>
            <a:r>
              <a:rPr lang="en-US" sz="2000" u="sng" dirty="0" smtClean="0"/>
              <a:t>Assume</a:t>
            </a:r>
            <a:r>
              <a:rPr lang="en-US" sz="2000" dirty="0" smtClean="0"/>
              <a:t> C contributes 100 cash for a 50% interest:</a:t>
            </a:r>
          </a:p>
          <a:p>
            <a:pPr marL="457200" lvl="1" indent="0" defTabSz="476250">
              <a:spcBef>
                <a:spcPts val="0"/>
              </a:spcBef>
              <a:buNone/>
              <a:tabLst>
                <a:tab pos="1376363" algn="r"/>
                <a:tab pos="2290763" algn="r"/>
                <a:tab pos="2743200" algn="l"/>
                <a:tab pos="5486400" algn="r"/>
              </a:tabLst>
            </a:pPr>
            <a:endParaRPr lang="en-US" sz="2000" dirty="0" smtClean="0"/>
          </a:p>
          <a:p>
            <a:pPr marL="457200" lvl="1" indent="0" defTabSz="476250">
              <a:spcBef>
                <a:spcPts val="0"/>
              </a:spcBef>
              <a:buNone/>
              <a:tabLst>
                <a:tab pos="1376363" algn="r"/>
                <a:tab pos="2290763" algn="r"/>
                <a:tab pos="2743200" algn="l"/>
                <a:tab pos="5486400" algn="r"/>
              </a:tabLst>
            </a:pPr>
            <a:r>
              <a:rPr lang="en-US" sz="2000" dirty="0" smtClean="0"/>
              <a:t>Cash		100	Mortgage/Debt	100</a:t>
            </a:r>
          </a:p>
          <a:p>
            <a:pPr marL="457200" lvl="1" indent="0" defTabSz="476250">
              <a:spcBef>
                <a:spcPts val="0"/>
              </a:spcBef>
              <a:buNone/>
              <a:tabLst>
                <a:tab pos="1376363" algn="r"/>
                <a:tab pos="2290763" algn="r"/>
                <a:tab pos="2743200" algn="l"/>
                <a:tab pos="5486400" algn="r"/>
              </a:tabLst>
            </a:pPr>
            <a:r>
              <a:rPr lang="en-US" sz="2000" dirty="0" err="1" smtClean="0"/>
              <a:t>Blackacre</a:t>
            </a:r>
            <a:r>
              <a:rPr lang="en-US" sz="2000" dirty="0" smtClean="0"/>
              <a:t>		100	Equity	100</a:t>
            </a:r>
          </a:p>
          <a:p>
            <a:pPr marL="457200" lvl="1" indent="0" defTabSz="476250">
              <a:spcBef>
                <a:spcPts val="0"/>
              </a:spcBef>
              <a:buNone/>
              <a:tabLst>
                <a:tab pos="1376363" algn="r"/>
                <a:tab pos="2290763" algn="r"/>
                <a:tab pos="2743200" algn="l"/>
                <a:tab pos="5486400" algn="r"/>
              </a:tabLst>
            </a:pPr>
            <a:endParaRPr lang="en-US" sz="2000" dirty="0"/>
          </a:p>
          <a:p>
            <a:pPr marL="457200" lvl="1" indent="0" defTabSz="476250">
              <a:spcBef>
                <a:spcPts val="0"/>
              </a:spcBef>
              <a:buNone/>
              <a:tabLst>
                <a:tab pos="1376363" algn="r"/>
                <a:tab pos="2290763" algn="r"/>
                <a:tab pos="2743200" algn="l"/>
                <a:tab pos="5486400" algn="r"/>
              </a:tabLst>
            </a:pPr>
            <a:r>
              <a:rPr lang="en-US" sz="2000" i="1" dirty="0" smtClean="0"/>
              <a:t>Outside</a:t>
            </a:r>
            <a:r>
              <a:rPr lang="en-US" sz="2000" dirty="0" smtClean="0"/>
              <a:t> Basis:</a:t>
            </a:r>
          </a:p>
          <a:p>
            <a:pPr marL="457200" lvl="1" indent="0" defTabSz="476250">
              <a:spcBef>
                <a:spcPts val="0"/>
              </a:spcBef>
              <a:buNone/>
              <a:tabLst>
                <a:tab pos="1376363" algn="r"/>
                <a:tab pos="2290763" algn="r"/>
                <a:tab pos="2743200" algn="l"/>
                <a:tab pos="5486400" algn="r"/>
              </a:tabLst>
            </a:pPr>
            <a:r>
              <a:rPr lang="en-US" sz="2000" dirty="0" smtClean="0"/>
              <a:t>A	25</a:t>
            </a:r>
          </a:p>
          <a:p>
            <a:pPr marL="457200" lvl="1" indent="0" defTabSz="476250">
              <a:spcBef>
                <a:spcPts val="0"/>
              </a:spcBef>
              <a:buNone/>
              <a:tabLst>
                <a:tab pos="1376363" algn="r"/>
                <a:tab pos="2290763" algn="r"/>
                <a:tab pos="2743200" algn="l"/>
                <a:tab pos="5486400" algn="r"/>
              </a:tabLst>
            </a:pPr>
            <a:r>
              <a:rPr lang="en-US" sz="2000" dirty="0" smtClean="0"/>
              <a:t>B	25</a:t>
            </a:r>
          </a:p>
          <a:p>
            <a:pPr marL="457200" lvl="1" indent="0" defTabSz="476250">
              <a:spcBef>
                <a:spcPts val="0"/>
              </a:spcBef>
              <a:buNone/>
              <a:tabLst>
                <a:tab pos="1376363" algn="r"/>
                <a:tab pos="2290763" algn="r"/>
                <a:tab pos="2743200" algn="l"/>
                <a:tab pos="5486400" algn="r"/>
              </a:tabLst>
            </a:pPr>
            <a:r>
              <a:rPr lang="en-US" sz="2000" dirty="0" smtClean="0"/>
              <a:t>C	150</a:t>
            </a:r>
          </a:p>
          <a:p>
            <a:pPr marL="457200" lvl="1" indent="0" defTabSz="476250">
              <a:buNone/>
              <a:tabLst>
                <a:tab pos="1603375" algn="r"/>
                <a:tab pos="3205163" algn="r"/>
                <a:tab pos="4119563" algn="l"/>
                <a:tab pos="7777163" algn="r"/>
              </a:tabLst>
            </a:pPr>
            <a:endParaRPr lang="en-US" sz="2400" dirty="0" smtClean="0">
              <a:effectLst/>
            </a:endParaRPr>
          </a:p>
          <a:p>
            <a:pPr marL="342900" lvl="1" indent="-342900">
              <a:buFont typeface="Arial"/>
              <a:buChar char="•"/>
            </a:pPr>
            <a:r>
              <a:rPr lang="en-US" sz="2400" b="1" u="sng" dirty="0"/>
              <a:t>Adjustments to Basis</a:t>
            </a:r>
            <a:r>
              <a:rPr lang="en-US" sz="2400" b="1" dirty="0"/>
              <a:t>:  </a:t>
            </a:r>
            <a:r>
              <a:rPr lang="en-US" sz="2400" dirty="0"/>
              <a:t>A partner’s </a:t>
            </a:r>
            <a:r>
              <a:rPr lang="en-US" sz="2400" i="1" dirty="0"/>
              <a:t>outside</a:t>
            </a:r>
            <a:r>
              <a:rPr lang="en-US" sz="2400" dirty="0"/>
              <a:t> basis needs to be adjusted to reflect tax items (i.e. income, gain, loss and deductions from partnership operations), distributions and subsequent contributions.</a:t>
            </a:r>
          </a:p>
          <a:p>
            <a:endParaRPr lang="en-US" sz="2400" b="1" u="sng" dirty="0"/>
          </a:p>
          <a:p>
            <a:endParaRPr lang="en-US" dirty="0" smtClean="0"/>
          </a:p>
          <a:p>
            <a:pPr marL="457200" lvl="1" indent="0">
              <a:buNone/>
            </a:pPr>
            <a:endParaRPr lang="en-US" sz="3200" dirty="0" smtClean="0"/>
          </a:p>
          <a:p>
            <a:pPr marL="457200" lvl="1" indent="0">
              <a:buNone/>
            </a:pPr>
            <a:endParaRPr lang="en-US" sz="3200"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15</a:t>
            </a:fld>
            <a:endParaRPr lang="en-US"/>
          </a:p>
        </p:txBody>
      </p:sp>
    </p:spTree>
    <p:extLst>
      <p:ext uri="{BB962C8B-B14F-4D97-AF65-F5344CB8AC3E}">
        <p14:creationId xmlns:p14="http://schemas.microsoft.com/office/powerpoint/2010/main" val="609487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Accounts &amp; Adjustments</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a:t>C</a:t>
            </a:r>
            <a:r>
              <a:rPr lang="en-US" u="sng" dirty="0" smtClean="0"/>
              <a:t>apital Accounts</a:t>
            </a:r>
            <a:r>
              <a:rPr lang="en-US" dirty="0" smtClean="0"/>
              <a:t>:  Represent the partners’ </a:t>
            </a:r>
            <a:r>
              <a:rPr lang="en-US" dirty="0"/>
              <a:t>equity in the </a:t>
            </a:r>
            <a:r>
              <a:rPr lang="en-US" dirty="0" smtClean="0"/>
              <a:t>partnership</a:t>
            </a:r>
          </a:p>
          <a:p>
            <a:pPr lvl="2"/>
            <a:r>
              <a:rPr lang="en-US" i="1" dirty="0"/>
              <a:t>Outside</a:t>
            </a:r>
            <a:r>
              <a:rPr lang="en-US" dirty="0"/>
              <a:t> basis </a:t>
            </a:r>
            <a:r>
              <a:rPr lang="en-US" dirty="0" smtClean="0"/>
              <a:t>is not necessarily = </a:t>
            </a:r>
            <a:r>
              <a:rPr lang="en-US" dirty="0"/>
              <a:t>Capital </a:t>
            </a:r>
            <a:r>
              <a:rPr lang="en-US" dirty="0" smtClean="0"/>
              <a:t>account</a:t>
            </a:r>
          </a:p>
          <a:p>
            <a:pPr lvl="2"/>
            <a:r>
              <a:rPr lang="en-US" dirty="0"/>
              <a:t>Partnership </a:t>
            </a:r>
            <a:r>
              <a:rPr lang="en-US" dirty="0" smtClean="0"/>
              <a:t>liabilities are </a:t>
            </a:r>
            <a:r>
              <a:rPr lang="en-US" u="sng" dirty="0"/>
              <a:t>not</a:t>
            </a:r>
            <a:r>
              <a:rPr lang="en-US" dirty="0"/>
              <a:t> reflected in capital accounts </a:t>
            </a:r>
            <a:endParaRPr lang="en-US" dirty="0" smtClean="0"/>
          </a:p>
          <a:p>
            <a:pPr marL="914400" lvl="2" indent="0">
              <a:buNone/>
            </a:pPr>
            <a:endParaRPr lang="en-US" dirty="0" smtClean="0"/>
          </a:p>
          <a:p>
            <a:r>
              <a:rPr lang="en-US" u="sng" dirty="0" smtClean="0"/>
              <a:t>Capital Accounts are periodically </a:t>
            </a:r>
            <a:r>
              <a:rPr lang="en-US" u="sng" dirty="0"/>
              <a:t>adjusted </a:t>
            </a:r>
            <a:r>
              <a:rPr lang="en-US" dirty="0"/>
              <a:t>to properly reflect the value of each partner’s interest in the </a:t>
            </a:r>
            <a:r>
              <a:rPr lang="en-US" dirty="0" smtClean="0"/>
              <a:t>partnership</a:t>
            </a:r>
            <a:endParaRPr lang="en-US" dirty="0"/>
          </a:p>
          <a:p>
            <a:pPr lvl="1"/>
            <a:r>
              <a:rPr lang="en-US" u="sng" dirty="0"/>
              <a:t>Increased</a:t>
            </a:r>
            <a:r>
              <a:rPr lang="en-US" dirty="0"/>
              <a:t> by </a:t>
            </a:r>
            <a:r>
              <a:rPr lang="en-US" dirty="0" smtClean="0"/>
              <a:t>the partner’s contributions and the partner’s </a:t>
            </a:r>
            <a:r>
              <a:rPr lang="en-US" dirty="0"/>
              <a:t>share of partnership income and gain </a:t>
            </a:r>
          </a:p>
          <a:p>
            <a:pPr lvl="1"/>
            <a:r>
              <a:rPr lang="en-US" u="sng" dirty="0"/>
              <a:t>Decreased</a:t>
            </a:r>
            <a:r>
              <a:rPr lang="en-US" dirty="0"/>
              <a:t> </a:t>
            </a:r>
            <a:r>
              <a:rPr lang="en-US" dirty="0" smtClean="0"/>
              <a:t>by the </a:t>
            </a:r>
            <a:r>
              <a:rPr lang="en-US" dirty="0"/>
              <a:t>partner’s share of partnership </a:t>
            </a:r>
            <a:r>
              <a:rPr lang="en-US" dirty="0" smtClean="0"/>
              <a:t>loss and distributions </a:t>
            </a:r>
            <a:endParaRPr lang="en-US" dirty="0"/>
          </a:p>
          <a:p>
            <a:pPr marL="457200" lvl="1" indent="0">
              <a:buNone/>
            </a:pP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16</a:t>
            </a:fld>
            <a:endParaRPr lang="en-US"/>
          </a:p>
        </p:txBody>
      </p:sp>
    </p:spTree>
    <p:extLst>
      <p:ext uri="{BB962C8B-B14F-4D97-AF65-F5344CB8AC3E}">
        <p14:creationId xmlns:p14="http://schemas.microsoft.com/office/powerpoint/2010/main" val="415867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Capital Accounts &amp; Adjustments </a:t>
            </a:r>
            <a:r>
              <a:rPr lang="en-US" sz="2400" dirty="0" smtClean="0"/>
              <a:t>(Cont.)</a:t>
            </a:r>
            <a:endParaRPr lang="en-US" sz="2400" dirty="0"/>
          </a:p>
        </p:txBody>
      </p:sp>
      <p:sp>
        <p:nvSpPr>
          <p:cNvPr id="3" name="Content Placeholder 2"/>
          <p:cNvSpPr>
            <a:spLocks noGrp="1"/>
          </p:cNvSpPr>
          <p:nvPr>
            <p:ph idx="1"/>
          </p:nvPr>
        </p:nvSpPr>
        <p:spPr/>
        <p:txBody>
          <a:bodyPr>
            <a:normAutofit/>
          </a:bodyPr>
          <a:lstStyle/>
          <a:p>
            <a:pPr marL="0" indent="0">
              <a:buNone/>
            </a:pPr>
            <a:r>
              <a:rPr lang="en-US" sz="2000" b="1" i="1" u="sng" dirty="0"/>
              <a:t>Example </a:t>
            </a:r>
            <a:r>
              <a:rPr lang="en-US" sz="2000" b="1" i="1" u="sng" dirty="0" smtClean="0"/>
              <a:t>4 (Capital Accounts)</a:t>
            </a:r>
            <a:r>
              <a:rPr lang="en-US" sz="2000" b="1" i="1" dirty="0" smtClean="0"/>
              <a:t>:</a:t>
            </a:r>
            <a:endParaRPr lang="en-US" sz="2000" b="1" i="1" dirty="0"/>
          </a:p>
          <a:p>
            <a:pPr marL="230188" indent="0">
              <a:buNone/>
            </a:pPr>
            <a:r>
              <a:rPr lang="en-US" sz="2000" dirty="0"/>
              <a:t>Assume that Emily and Scott </a:t>
            </a:r>
            <a:r>
              <a:rPr lang="en-US" sz="2000" dirty="0" smtClean="0"/>
              <a:t>form </a:t>
            </a:r>
            <a:r>
              <a:rPr lang="en-US" sz="2000" dirty="0" err="1" smtClean="0"/>
              <a:t>E&amp;S</a:t>
            </a:r>
            <a:r>
              <a:rPr lang="en-US" sz="2000" dirty="0" smtClean="0"/>
              <a:t> (as </a:t>
            </a:r>
            <a:r>
              <a:rPr lang="en-US" sz="2000" dirty="0"/>
              <a:t>described </a:t>
            </a:r>
            <a:r>
              <a:rPr lang="en-US" sz="2000" dirty="0" smtClean="0"/>
              <a:t>in </a:t>
            </a:r>
            <a:r>
              <a:rPr lang="en-US" sz="2000" i="1" dirty="0" smtClean="0"/>
              <a:t>Example 1</a:t>
            </a:r>
            <a:r>
              <a:rPr lang="en-US" sz="2000" dirty="0" smtClean="0"/>
              <a:t>, above), </a:t>
            </a:r>
            <a:r>
              <a:rPr lang="en-US" sz="2000" dirty="0"/>
              <a:t>and each </a:t>
            </a:r>
            <a:r>
              <a:rPr lang="en-US" sz="2000" dirty="0" smtClean="0"/>
              <a:t>contributes  </a:t>
            </a:r>
            <a:r>
              <a:rPr lang="en-US" sz="2000" dirty="0" smtClean="0"/>
              <a:t>$50 cash.  </a:t>
            </a:r>
            <a:r>
              <a:rPr lang="en-US" sz="2000" dirty="0"/>
              <a:t>Emily and Scott agree to share </a:t>
            </a:r>
            <a:r>
              <a:rPr lang="en-US" sz="2000" dirty="0" smtClean="0"/>
              <a:t>all </a:t>
            </a:r>
            <a:r>
              <a:rPr lang="en-US" sz="2000" dirty="0" err="1" smtClean="0"/>
              <a:t>E&amp;S</a:t>
            </a:r>
            <a:r>
              <a:rPr lang="en-US" sz="2000" dirty="0" smtClean="0"/>
              <a:t> </a:t>
            </a:r>
            <a:r>
              <a:rPr lang="en-US" sz="2000" dirty="0"/>
              <a:t>profits and </a:t>
            </a:r>
            <a:r>
              <a:rPr lang="en-US" sz="2000" dirty="0" smtClean="0"/>
              <a:t>losses.  </a:t>
            </a:r>
            <a:r>
              <a:rPr lang="en-US" sz="2000" dirty="0"/>
              <a:t>E&amp;S’s initial balance sheet would be as follows</a:t>
            </a:r>
            <a:r>
              <a:rPr lang="en-US" sz="2000" dirty="0" smtClean="0"/>
              <a:t>:</a:t>
            </a:r>
          </a:p>
          <a:p>
            <a:pPr marL="230188" indent="0">
              <a:buNone/>
            </a:pP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17</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133" y="3055332"/>
            <a:ext cx="5486400" cy="239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024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Capital Accounts &amp; Adjustments </a:t>
            </a:r>
            <a:r>
              <a:rPr lang="en-US" sz="2400" dirty="0" smtClean="0"/>
              <a:t>(Cont.)</a:t>
            </a:r>
            <a:endParaRPr lang="en-US" sz="2400" dirty="0"/>
          </a:p>
        </p:txBody>
      </p:sp>
      <p:sp>
        <p:nvSpPr>
          <p:cNvPr id="3" name="Content Placeholder 2"/>
          <p:cNvSpPr>
            <a:spLocks noGrp="1"/>
          </p:cNvSpPr>
          <p:nvPr>
            <p:ph idx="1"/>
          </p:nvPr>
        </p:nvSpPr>
        <p:spPr>
          <a:xfrm>
            <a:off x="457200" y="1417638"/>
            <a:ext cx="8229600" cy="4525963"/>
          </a:xfrm>
        </p:spPr>
        <p:txBody>
          <a:bodyPr>
            <a:normAutofit fontScale="92500" lnSpcReduction="20000"/>
          </a:bodyPr>
          <a:lstStyle/>
          <a:p>
            <a:pPr marL="0" indent="0">
              <a:buNone/>
            </a:pPr>
            <a:r>
              <a:rPr lang="en-US" sz="2000" b="1" i="1" u="sng" dirty="0"/>
              <a:t>Example </a:t>
            </a:r>
            <a:r>
              <a:rPr lang="en-US" sz="2000" b="1" i="1" u="sng" dirty="0" smtClean="0"/>
              <a:t>5 (Capital Accounts)</a:t>
            </a:r>
            <a:r>
              <a:rPr lang="en-US" sz="2000" b="1" i="1" dirty="0" smtClean="0"/>
              <a:t>:</a:t>
            </a:r>
            <a:endParaRPr lang="en-US" sz="2000" b="1" i="1" dirty="0"/>
          </a:p>
          <a:p>
            <a:pPr marL="230188" indent="0">
              <a:lnSpc>
                <a:spcPts val="2000"/>
              </a:lnSpc>
              <a:buNone/>
            </a:pPr>
            <a:r>
              <a:rPr lang="en-US" sz="2000" u="sng" dirty="0" smtClean="0"/>
              <a:t>Assume, now, </a:t>
            </a:r>
            <a:r>
              <a:rPr lang="en-US" sz="2000" dirty="0" smtClean="0"/>
              <a:t>that </a:t>
            </a:r>
            <a:r>
              <a:rPr lang="en-US" sz="2000" dirty="0"/>
              <a:t>E&amp;S buys property for $</a:t>
            </a:r>
            <a:r>
              <a:rPr lang="en-US" sz="2000"/>
              <a:t>200 </a:t>
            </a:r>
            <a:r>
              <a:rPr lang="en-US" sz="2000"/>
              <a:t>,</a:t>
            </a:r>
            <a:r>
              <a:rPr lang="en-US" sz="2000" smtClean="0"/>
              <a:t> </a:t>
            </a:r>
            <a:r>
              <a:rPr lang="en-US" sz="2000" dirty="0"/>
              <a:t>paying $100 in cash and borrowing $100.  </a:t>
            </a:r>
            <a:r>
              <a:rPr lang="en-US" sz="2000" u="sng" dirty="0"/>
              <a:t>Assume, also</a:t>
            </a:r>
            <a:r>
              <a:rPr lang="en-US" sz="2000" dirty="0"/>
              <a:t>, that E&amp;S earns </a:t>
            </a:r>
            <a:r>
              <a:rPr lang="en-US" sz="2000" dirty="0" smtClean="0"/>
              <a:t>$50 </a:t>
            </a:r>
            <a:r>
              <a:rPr lang="en-US" sz="2000" dirty="0"/>
              <a:t>from its operations.  After these transactions, E&amp;S’s balance sheet would look as follows</a:t>
            </a:r>
            <a:r>
              <a:rPr lang="en-US" sz="2000" dirty="0" smtClean="0"/>
              <a:t>:</a:t>
            </a:r>
          </a:p>
          <a:p>
            <a:pPr marL="230188" indent="0">
              <a:lnSpc>
                <a:spcPts val="2000"/>
              </a:lnSpc>
              <a:buNone/>
            </a:pPr>
            <a:endParaRPr lang="en-US" sz="2000" dirty="0" smtClean="0"/>
          </a:p>
          <a:p>
            <a:pPr marL="230188" indent="0">
              <a:buNone/>
            </a:pPr>
            <a:endParaRPr lang="en-US" sz="2000" dirty="0" smtClean="0"/>
          </a:p>
          <a:p>
            <a:pPr marL="230188" indent="0">
              <a:buNone/>
            </a:pPr>
            <a:endParaRPr lang="en-US" sz="2000" dirty="0"/>
          </a:p>
          <a:p>
            <a:pPr marL="230188" indent="0">
              <a:buNone/>
            </a:pPr>
            <a:endParaRPr lang="en-US" sz="2000" dirty="0" smtClean="0"/>
          </a:p>
          <a:p>
            <a:pPr marL="230188" indent="0">
              <a:buNone/>
            </a:pPr>
            <a:endParaRPr lang="en-US" sz="2000" dirty="0"/>
          </a:p>
          <a:p>
            <a:pPr marL="230188" indent="0">
              <a:buNone/>
            </a:pPr>
            <a:endParaRPr lang="en-US" sz="2000" dirty="0"/>
          </a:p>
          <a:p>
            <a:pPr marL="230188" indent="0">
              <a:buNone/>
            </a:pPr>
            <a:endParaRPr lang="en-US" sz="2000" dirty="0" smtClean="0"/>
          </a:p>
          <a:p>
            <a:pPr marL="230188" indent="0">
              <a:buNone/>
            </a:pPr>
            <a:endParaRPr lang="en-US" sz="2000" dirty="0"/>
          </a:p>
          <a:p>
            <a:pPr marL="230188" indent="0">
              <a:buNone/>
            </a:pPr>
            <a:endParaRPr lang="en-US" sz="2000" dirty="0" smtClean="0"/>
          </a:p>
          <a:p>
            <a:pPr marL="230188" indent="0">
              <a:buNone/>
            </a:pPr>
            <a:r>
              <a:rPr lang="en-US" sz="1800" u="sng" dirty="0" smtClean="0"/>
              <a:t>NOTE</a:t>
            </a:r>
            <a:r>
              <a:rPr lang="en-US" sz="1800" dirty="0"/>
              <a:t>:  Although Emily and Scott’s capital accounts each increase by their respective shares of the partnership’s </a:t>
            </a:r>
            <a:r>
              <a:rPr lang="en-US" sz="1800" dirty="0" smtClean="0"/>
              <a:t>$</a:t>
            </a:r>
            <a:r>
              <a:rPr lang="en-US" sz="1800" dirty="0"/>
              <a:t>5</a:t>
            </a:r>
            <a:r>
              <a:rPr lang="en-US" sz="1800" dirty="0" smtClean="0"/>
              <a:t>0 </a:t>
            </a:r>
            <a:r>
              <a:rPr lang="en-US" sz="1800" dirty="0"/>
              <a:t>worth of income, neither capital account is affected by the loan</a:t>
            </a:r>
            <a:endParaRPr lang="en-US" sz="1800" dirty="0" smtClean="0"/>
          </a:p>
          <a:p>
            <a:pPr marL="230188" indent="0">
              <a:buNone/>
            </a:pPr>
            <a:endParaRPr lang="en-US" sz="2000" dirty="0"/>
          </a:p>
          <a:p>
            <a:pPr marL="230188" indent="0">
              <a:buNone/>
            </a:pPr>
            <a:endParaRPr lang="en-US" sz="2000" dirty="0"/>
          </a:p>
          <a:p>
            <a:pPr marL="230188" indent="0">
              <a:buNone/>
            </a:pPr>
            <a:endParaRPr lang="en-US" sz="2000" dirty="0" smtClean="0"/>
          </a:p>
          <a:p>
            <a:pPr marL="230188" indent="0">
              <a:buNone/>
            </a:pP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18</a:t>
            </a:fld>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294343445"/>
              </p:ext>
            </p:extLst>
          </p:nvPr>
        </p:nvGraphicFramePr>
        <p:xfrm>
          <a:off x="1150707" y="2674461"/>
          <a:ext cx="6084126" cy="2131889"/>
        </p:xfrm>
        <a:graphic>
          <a:graphicData uri="http://schemas.openxmlformats.org/drawingml/2006/table">
            <a:tbl>
              <a:tblPr firstRow="1" firstCol="1" bandRow="1">
                <a:tableStyleId>{5C22544A-7EE6-4342-B048-85BDC9FD1C3A}</a:tableStyleId>
              </a:tblPr>
              <a:tblGrid>
                <a:gridCol w="1250655"/>
                <a:gridCol w="1400076"/>
                <a:gridCol w="976045"/>
                <a:gridCol w="1375845"/>
                <a:gridCol w="1081505"/>
              </a:tblGrid>
              <a:tr h="0">
                <a:tc gridSpan="2">
                  <a:txBody>
                    <a:bodyPr/>
                    <a:lstStyle/>
                    <a:p>
                      <a:pPr marL="0" marR="0" algn="ctr">
                        <a:lnSpc>
                          <a:spcPct val="150000"/>
                        </a:lnSpc>
                        <a:spcBef>
                          <a:spcPts val="0"/>
                        </a:spcBef>
                        <a:spcAft>
                          <a:spcPts val="0"/>
                        </a:spcAft>
                      </a:pPr>
                      <a:r>
                        <a:rPr lang="en-US" sz="1300" u="sng" baseline="0" dirty="0" smtClean="0">
                          <a:solidFill>
                            <a:schemeClr val="tx1"/>
                          </a:solidFill>
                          <a:effectLst/>
                        </a:rPr>
                        <a:t>Assets</a:t>
                      </a:r>
                      <a:endParaRPr lang="en-US" sz="120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marL="0" marR="0" algn="ctr">
                        <a:lnSpc>
                          <a:spcPct val="150000"/>
                        </a:lnSpc>
                        <a:spcBef>
                          <a:spcPts val="0"/>
                        </a:spcBef>
                        <a:spcAft>
                          <a:spcPts val="0"/>
                        </a:spcAft>
                      </a:pPr>
                      <a:r>
                        <a:rPr lang="en-US" sz="1300" u="none" strike="noStrike" baseline="0">
                          <a:solidFill>
                            <a:schemeClr val="tx1"/>
                          </a:solidFill>
                          <a:effectLst/>
                        </a:rPr>
                        <a:t> </a:t>
                      </a:r>
                      <a:endParaRPr lang="en-US" sz="1200" baseline="0">
                        <a:solidFill>
                          <a:schemeClr val="tx1"/>
                        </a:solidFill>
                        <a:effectLst/>
                        <a:latin typeface="Times New Roman"/>
                        <a:ea typeface="Times New Roman"/>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gridSpan="2">
                  <a:txBody>
                    <a:bodyPr/>
                    <a:lstStyle/>
                    <a:p>
                      <a:pPr marL="0" marR="0" algn="ctr">
                        <a:lnSpc>
                          <a:spcPct val="150000"/>
                        </a:lnSpc>
                        <a:spcBef>
                          <a:spcPts val="0"/>
                        </a:spcBef>
                        <a:spcAft>
                          <a:spcPts val="0"/>
                        </a:spcAft>
                      </a:pPr>
                      <a:r>
                        <a:rPr lang="en-US" sz="1300" u="sng" baseline="0" dirty="0">
                          <a:solidFill>
                            <a:schemeClr val="tx1"/>
                          </a:solidFill>
                          <a:effectLst/>
                        </a:rPr>
                        <a:t>Liabilities</a:t>
                      </a:r>
                      <a:endParaRPr lang="en-US" sz="1200" baseline="0" dirty="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hMerge="1">
                  <a:txBody>
                    <a:bodyPr/>
                    <a:lstStyle/>
                    <a:p>
                      <a:endParaRPr lang="en-US"/>
                    </a:p>
                  </a:txBody>
                  <a:tcPr/>
                </a:tc>
              </a:tr>
              <a:tr h="0">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300" u="sng" baseline="0">
                          <a:solidFill>
                            <a:schemeClr val="tx1"/>
                          </a:solidFill>
                          <a:effectLst/>
                        </a:rPr>
                        <a:t>Book Value</a:t>
                      </a:r>
                      <a:endParaRPr lang="en-US" sz="1200" baseline="0">
                        <a:solidFill>
                          <a:schemeClr val="tx1"/>
                        </a:solidFill>
                        <a:effectLst/>
                        <a:latin typeface="Times New Roman"/>
                        <a:ea typeface="Times New Roman"/>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300" u="sng" baseline="0">
                          <a:solidFill>
                            <a:schemeClr val="tx1"/>
                          </a:solidFill>
                          <a:effectLst/>
                        </a:rPr>
                        <a:t>Book Value</a:t>
                      </a:r>
                      <a:endParaRPr lang="en-US" sz="1200" baseline="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r>
              <a:tr h="0">
                <a:tc>
                  <a:txBody>
                    <a:bodyPr/>
                    <a:lstStyle/>
                    <a:p>
                      <a:pPr marL="0" marR="0">
                        <a:lnSpc>
                          <a:spcPct val="150000"/>
                        </a:lnSpc>
                        <a:spcBef>
                          <a:spcPts val="0"/>
                        </a:spcBef>
                        <a:spcAft>
                          <a:spcPts val="0"/>
                        </a:spcAft>
                      </a:pPr>
                      <a:r>
                        <a:rPr lang="en-US" sz="1300" b="0" baseline="0" dirty="0">
                          <a:solidFill>
                            <a:schemeClr val="tx1"/>
                          </a:solidFill>
                          <a:effectLst/>
                        </a:rPr>
                        <a:t>Cash</a:t>
                      </a:r>
                      <a:endParaRPr lang="en-US" sz="1200" b="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r>
                        <a:rPr lang="en-US" sz="1300" baseline="0" dirty="0" smtClean="0">
                          <a:solidFill>
                            <a:schemeClr val="tx1"/>
                          </a:solidFill>
                          <a:effectLst/>
                        </a:rPr>
                        <a:t>    $          </a:t>
                      </a:r>
                      <a:r>
                        <a:rPr lang="en-US" sz="1300" baseline="0" dirty="0">
                          <a:solidFill>
                            <a:schemeClr val="tx1"/>
                          </a:solidFill>
                          <a:effectLst/>
                        </a:rPr>
                        <a:t>50</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r>
                        <a:rPr lang="en-US" sz="1300" baseline="0" dirty="0" smtClean="0">
                          <a:solidFill>
                            <a:schemeClr val="tx1"/>
                          </a:solidFill>
                          <a:effectLst/>
                        </a:rPr>
                        <a:t>  $         </a:t>
                      </a:r>
                      <a:r>
                        <a:rPr lang="en-US" sz="1300" baseline="0" dirty="0">
                          <a:solidFill>
                            <a:schemeClr val="tx1"/>
                          </a:solidFill>
                          <a:effectLst/>
                        </a:rPr>
                        <a:t>100</a:t>
                      </a:r>
                      <a:endParaRPr lang="en-US" sz="1200" baseline="0" dirty="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0">
                <a:tc>
                  <a:txBody>
                    <a:bodyPr/>
                    <a:lstStyle/>
                    <a:p>
                      <a:pPr marL="0" marR="0">
                        <a:lnSpc>
                          <a:spcPct val="150000"/>
                        </a:lnSpc>
                        <a:spcBef>
                          <a:spcPts val="0"/>
                        </a:spcBef>
                        <a:spcAft>
                          <a:spcPts val="0"/>
                        </a:spcAft>
                      </a:pPr>
                      <a:r>
                        <a:rPr lang="en-US" sz="1300" b="0" baseline="0" dirty="0">
                          <a:solidFill>
                            <a:schemeClr val="tx1"/>
                          </a:solidFill>
                          <a:effectLst/>
                        </a:rPr>
                        <a:t>Property</a:t>
                      </a:r>
                      <a:endParaRPr lang="en-US" sz="1200" b="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r>
                        <a:rPr lang="en-US" sz="1300" baseline="0" dirty="0" smtClean="0">
                          <a:solidFill>
                            <a:schemeClr val="tx1"/>
                          </a:solidFill>
                          <a:effectLst/>
                        </a:rPr>
                        <a:t>    $        </a:t>
                      </a:r>
                      <a:r>
                        <a:rPr lang="en-US" sz="1300" baseline="0" dirty="0">
                          <a:solidFill>
                            <a:schemeClr val="tx1"/>
                          </a:solidFill>
                          <a:effectLst/>
                        </a:rPr>
                        <a:t>200</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gridSpan="2">
                  <a:txBody>
                    <a:bodyPr/>
                    <a:lstStyle/>
                    <a:p>
                      <a:pPr marL="0" marR="0" algn="ctr">
                        <a:lnSpc>
                          <a:spcPct val="150000"/>
                        </a:lnSpc>
                        <a:spcBef>
                          <a:spcPts val="0"/>
                        </a:spcBef>
                        <a:spcAft>
                          <a:spcPts val="0"/>
                        </a:spcAft>
                      </a:pPr>
                      <a:r>
                        <a:rPr lang="en-US" sz="1300" b="1" u="sng" baseline="0" dirty="0">
                          <a:solidFill>
                            <a:schemeClr val="tx1"/>
                          </a:solidFill>
                          <a:effectLst/>
                        </a:rPr>
                        <a:t>Capital </a:t>
                      </a:r>
                      <a:r>
                        <a:rPr lang="en-US" sz="1300" b="1" u="sng" baseline="0" dirty="0" smtClean="0">
                          <a:solidFill>
                            <a:schemeClr val="tx1"/>
                          </a:solidFill>
                          <a:effectLst/>
                        </a:rPr>
                        <a:t>Accounts</a:t>
                      </a:r>
                      <a:endParaRPr lang="en-US" sz="1200" b="1" baseline="0" dirty="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pPr marL="0" marR="0">
                        <a:lnSpc>
                          <a:spcPct val="150000"/>
                        </a:lnSpc>
                        <a:spcBef>
                          <a:spcPts val="0"/>
                        </a:spcBef>
                        <a:spcAft>
                          <a:spcPts val="0"/>
                        </a:spcAft>
                      </a:pPr>
                      <a:endParaRPr lang="en-US" sz="1200" baseline="0" dirty="0">
                        <a:solidFill>
                          <a:schemeClr val="tx1"/>
                        </a:solidFill>
                        <a:effectLst/>
                        <a:latin typeface="Times New Roman"/>
                        <a:ea typeface="Times New Roman"/>
                      </a:endParaRPr>
                    </a:p>
                  </a:txBody>
                  <a:tcPr marL="68580" marR="68580" marT="0" marB="0">
                    <a:solidFill>
                      <a:schemeClr val="bg1"/>
                    </a:solidFill>
                  </a:tcPr>
                </a:tc>
              </a:tr>
              <a:tr h="0">
                <a:tc>
                  <a:txBody>
                    <a:bodyPr/>
                    <a:lstStyle/>
                    <a:p>
                      <a:pPr marL="0" marR="0">
                        <a:lnSpc>
                          <a:spcPct val="150000"/>
                        </a:lnSpc>
                        <a:spcBef>
                          <a:spcPts val="0"/>
                        </a:spcBef>
                        <a:spcAft>
                          <a:spcPts val="0"/>
                        </a:spcAft>
                      </a:pPr>
                      <a:endParaRPr lang="en-US" sz="120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endParaRPr lang="en-US" sz="1200" baseline="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200" u="sng" baseline="0" dirty="0" smtClean="0">
                          <a:solidFill>
                            <a:schemeClr val="tx1"/>
                          </a:solidFill>
                          <a:effectLst/>
                        </a:rPr>
                        <a:t>Book Value</a:t>
                      </a:r>
                      <a:endParaRPr lang="en-US" sz="1100" baseline="0" dirty="0" smtClean="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0">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r>
                        <a:rPr lang="en-US" sz="1300" baseline="0" dirty="0" smtClean="0">
                          <a:solidFill>
                            <a:schemeClr val="tx1"/>
                          </a:solidFill>
                          <a:effectLst/>
                        </a:rPr>
                        <a:t>Emily</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300" u="none" strike="noStrike"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r>
                        <a:rPr lang="en-US" sz="1300" baseline="0" dirty="0" smtClean="0">
                          <a:solidFill>
                            <a:schemeClr val="tx1"/>
                          </a:solidFill>
                          <a:effectLst/>
                        </a:rPr>
                        <a:t>  $           </a:t>
                      </a:r>
                      <a:r>
                        <a:rPr lang="en-US" sz="1300" baseline="0" dirty="0">
                          <a:solidFill>
                            <a:schemeClr val="tx1"/>
                          </a:solidFill>
                          <a:effectLst/>
                        </a:rPr>
                        <a:t>75</a:t>
                      </a:r>
                      <a:endParaRPr lang="en-US" sz="1200" baseline="0" dirty="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0">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a:solidFill>
                            <a:schemeClr val="tx1"/>
                          </a:solidFill>
                          <a:effectLst/>
                        </a:rPr>
                        <a:t>            Scott</a:t>
                      </a:r>
                      <a:endParaRPr lang="en-US" sz="1200" baseline="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300" u="none" strike="noStrike" baseline="0">
                          <a:solidFill>
                            <a:schemeClr val="tx1"/>
                          </a:solidFill>
                          <a:effectLst/>
                        </a:rPr>
                        <a:t> </a:t>
                      </a:r>
                      <a:endParaRPr lang="en-US" sz="1200" baseline="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r>
                        <a:rPr lang="en-US" sz="1300" u="none" baseline="0" dirty="0" smtClean="0">
                          <a:solidFill>
                            <a:schemeClr val="tx1"/>
                          </a:solidFill>
                          <a:effectLst/>
                        </a:rPr>
                        <a:t>  </a:t>
                      </a:r>
                      <a:r>
                        <a:rPr lang="en-US" sz="1300" u="sng" baseline="0" dirty="0" smtClean="0">
                          <a:solidFill>
                            <a:schemeClr val="tx1"/>
                          </a:solidFill>
                          <a:effectLst/>
                        </a:rPr>
                        <a:t>$           </a:t>
                      </a:r>
                      <a:r>
                        <a:rPr lang="en-US" sz="1300" u="sng" baseline="0" dirty="0">
                          <a:solidFill>
                            <a:schemeClr val="tx1"/>
                          </a:solidFill>
                          <a:effectLst/>
                        </a:rPr>
                        <a:t>75</a:t>
                      </a:r>
                      <a:endParaRPr lang="en-US" sz="1200" baseline="0" dirty="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0">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50000"/>
                        </a:lnSpc>
                        <a:spcBef>
                          <a:spcPts val="0"/>
                        </a:spcBef>
                        <a:spcAft>
                          <a:spcPts val="0"/>
                        </a:spcAft>
                      </a:pPr>
                      <a:r>
                        <a:rPr lang="en-US" sz="1300" u="none" strike="noStrike" baseline="0" dirty="0">
                          <a:solidFill>
                            <a:schemeClr val="tx1"/>
                          </a:solidFill>
                          <a:effectLst/>
                        </a:rPr>
                        <a:t> </a:t>
                      </a:r>
                      <a:endParaRPr lang="en-US" sz="1200" baseline="0" dirty="0">
                        <a:solidFill>
                          <a:schemeClr val="tx1"/>
                        </a:solidFill>
                        <a:effectLst/>
                        <a:latin typeface="Times New Roman"/>
                        <a:ea typeface="Times New Roman"/>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50000"/>
                        </a:lnSpc>
                        <a:spcBef>
                          <a:spcPts val="0"/>
                        </a:spcBef>
                        <a:spcAft>
                          <a:spcPts val="0"/>
                        </a:spcAft>
                      </a:pPr>
                      <a:r>
                        <a:rPr lang="en-US" sz="1300" baseline="0" dirty="0">
                          <a:solidFill>
                            <a:schemeClr val="tx1"/>
                          </a:solidFill>
                          <a:effectLst/>
                        </a:rPr>
                        <a:t> </a:t>
                      </a:r>
                      <a:r>
                        <a:rPr lang="en-US" sz="1300" baseline="0" dirty="0" smtClean="0">
                          <a:solidFill>
                            <a:schemeClr val="tx1"/>
                          </a:solidFill>
                          <a:effectLst/>
                        </a:rPr>
                        <a:t>  $         </a:t>
                      </a:r>
                      <a:r>
                        <a:rPr lang="en-US" sz="1300" baseline="0" dirty="0">
                          <a:solidFill>
                            <a:schemeClr val="tx1"/>
                          </a:solidFill>
                          <a:effectLst/>
                        </a:rPr>
                        <a:t>150</a:t>
                      </a:r>
                      <a:endParaRPr lang="en-US" sz="1200" baseline="0" dirty="0">
                        <a:solidFill>
                          <a:schemeClr val="tx1"/>
                        </a:solidFill>
                        <a:effectLst/>
                        <a:latin typeface="Times New Roman"/>
                        <a:ea typeface="Times New Roman"/>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5" name="Rectangle 5"/>
          <p:cNvSpPr>
            <a:spLocks noChangeArrowheads="1"/>
          </p:cNvSpPr>
          <p:nvPr/>
        </p:nvSpPr>
        <p:spPr bwMode="auto">
          <a:xfrm>
            <a:off x="457200" y="2674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275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Inside</a:t>
            </a:r>
            <a:r>
              <a:rPr lang="en-US" dirty="0" smtClean="0"/>
              <a:t> Basis</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The partnership </a:t>
            </a:r>
            <a:r>
              <a:rPr lang="en-US" u="sng" dirty="0"/>
              <a:t>takes the contributing partner’s basis in the property </a:t>
            </a:r>
            <a:r>
              <a:rPr lang="en-US" u="sng" dirty="0" smtClean="0"/>
              <a:t>contributed</a:t>
            </a:r>
            <a:r>
              <a:rPr lang="en-US" dirty="0" smtClean="0"/>
              <a:t>:  </a:t>
            </a:r>
          </a:p>
          <a:p>
            <a:pPr lvl="1"/>
            <a:r>
              <a:rPr lang="en-US" dirty="0" smtClean="0"/>
              <a:t>i.e</a:t>
            </a:r>
            <a:r>
              <a:rPr lang="en-US" dirty="0"/>
              <a:t>., the partnership has the same (</a:t>
            </a:r>
            <a:r>
              <a:rPr lang="en-US" i="1" dirty="0"/>
              <a:t>inside</a:t>
            </a:r>
            <a:r>
              <a:rPr lang="en-US" dirty="0"/>
              <a:t>) basis in the property contributed that the contributing partner had immediately prior to the </a:t>
            </a:r>
            <a:r>
              <a:rPr lang="en-US" dirty="0" smtClean="0"/>
              <a:t>contribution. </a:t>
            </a:r>
            <a:r>
              <a:rPr lang="en-US" dirty="0"/>
              <a:t>(Code §723.) </a:t>
            </a:r>
            <a:endParaRPr lang="en-US" dirty="0" smtClean="0"/>
          </a:p>
          <a:p>
            <a:pPr lvl="1"/>
            <a:r>
              <a:rPr lang="en-US" dirty="0" smtClean="0"/>
              <a:t>The Partnership’s </a:t>
            </a:r>
            <a:r>
              <a:rPr lang="en-US" i="1" dirty="0"/>
              <a:t>inside</a:t>
            </a:r>
            <a:r>
              <a:rPr lang="en-US" dirty="0"/>
              <a:t> basis in its assets </a:t>
            </a:r>
            <a:r>
              <a:rPr lang="en-US" dirty="0" smtClean="0"/>
              <a:t>remains </a:t>
            </a:r>
            <a:r>
              <a:rPr lang="en-US" dirty="0"/>
              <a:t>unaffected by the realization of gain by the contributing </a:t>
            </a:r>
            <a:r>
              <a:rPr lang="en-US" dirty="0" smtClean="0"/>
              <a:t>partner.</a:t>
            </a:r>
            <a:endParaRPr lang="en-US" dirty="0"/>
          </a:p>
          <a:p>
            <a:pPr lvl="2"/>
            <a:r>
              <a:rPr lang="en-US" dirty="0"/>
              <a:t>Code §754 election can be affirmatively made to adjust the basis of partnership assets under Code §734(b</a:t>
            </a:r>
            <a:r>
              <a:rPr lang="en-US" dirty="0" smtClean="0"/>
              <a:t>).</a:t>
            </a:r>
            <a:endParaRPr lang="en-US" dirty="0"/>
          </a:p>
          <a:p>
            <a:endParaRPr lang="en-US"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19</a:t>
            </a:fld>
            <a:endParaRPr lang="en-US"/>
          </a:p>
        </p:txBody>
      </p:sp>
    </p:spTree>
    <p:extLst>
      <p:ext uri="{BB962C8B-B14F-4D97-AF65-F5344CB8AC3E}">
        <p14:creationId xmlns:p14="http://schemas.microsoft.com/office/powerpoint/2010/main" val="3261544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normAutofit/>
          </a:bodyPr>
          <a:lstStyle/>
          <a:p>
            <a:r>
              <a:rPr lang="en-US" sz="4000" dirty="0" smtClean="0"/>
              <a:t>Basic Partnership Tax --</a:t>
            </a:r>
            <a:br>
              <a:rPr lang="en-US" sz="4000" dirty="0" smtClean="0"/>
            </a:br>
            <a:r>
              <a:rPr lang="en-US" sz="4000" dirty="0" smtClean="0"/>
              <a:t>The Cliff’s Notes Version</a:t>
            </a:r>
            <a:endParaRPr lang="en-US" sz="4000" dirty="0"/>
          </a:p>
        </p:txBody>
      </p:sp>
      <p:sp>
        <p:nvSpPr>
          <p:cNvPr id="3" name="Subtitle 2"/>
          <p:cNvSpPr>
            <a:spLocks noGrp="1"/>
          </p:cNvSpPr>
          <p:nvPr>
            <p:ph type="subTitle" idx="1"/>
          </p:nvPr>
        </p:nvSpPr>
        <p:spPr>
          <a:xfrm>
            <a:off x="1371600" y="2027988"/>
            <a:ext cx="6400800" cy="4471579"/>
          </a:xfrm>
        </p:spPr>
        <p:txBody>
          <a:bodyPr>
            <a:normAutofit/>
          </a:bodyPr>
          <a:lstStyle/>
          <a:p>
            <a:endParaRPr lang="en-US" sz="2000" b="1" dirty="0" smtClean="0">
              <a:solidFill>
                <a:schemeClr val="tx1"/>
              </a:solidFill>
            </a:endParaRPr>
          </a:p>
          <a:p>
            <a:r>
              <a:rPr lang="en-US" sz="2000" b="1" dirty="0" smtClean="0">
                <a:solidFill>
                  <a:schemeClr val="tx1"/>
                </a:solidFill>
              </a:rPr>
              <a:t>Tax Law </a:t>
            </a:r>
            <a:r>
              <a:rPr lang="en-US" sz="2000" b="1" dirty="0">
                <a:solidFill>
                  <a:schemeClr val="tx1"/>
                </a:solidFill>
              </a:rPr>
              <a:t>Section of </a:t>
            </a:r>
            <a:r>
              <a:rPr lang="en-US" sz="2000" b="1" dirty="0" smtClean="0">
                <a:solidFill>
                  <a:schemeClr val="tx1"/>
                </a:solidFill>
              </a:rPr>
              <a:t>the Sacramento County Bar Association</a:t>
            </a:r>
            <a:endParaRPr lang="en-US" sz="2000" dirty="0" smtClean="0">
              <a:solidFill>
                <a:schemeClr val="tx1"/>
              </a:solidFill>
              <a:effectLst/>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66680342"/>
              </p:ext>
            </p:extLst>
          </p:nvPr>
        </p:nvGraphicFramePr>
        <p:xfrm>
          <a:off x="2621249" y="3549576"/>
          <a:ext cx="3583221" cy="2286000"/>
        </p:xfrm>
        <a:graphic>
          <a:graphicData uri="http://schemas.openxmlformats.org/drawingml/2006/table">
            <a:tbl>
              <a:tblPr firstRow="1" bandRow="1">
                <a:tableStyleId>{5C22544A-7EE6-4342-B048-85BDC9FD1C3A}</a:tableStyleId>
              </a:tblPr>
              <a:tblGrid>
                <a:gridCol w="3583221"/>
              </a:tblGrid>
              <a:tr h="370840">
                <a:tc>
                  <a:txBody>
                    <a:bodyPr/>
                    <a:lstStyle/>
                    <a:p>
                      <a:pPr algn="ctr"/>
                      <a:r>
                        <a:rPr lang="en-US" sz="1800" b="0" kern="1200" dirty="0" smtClean="0">
                          <a:solidFill>
                            <a:schemeClr val="tx1"/>
                          </a:solidFill>
                          <a:effectLst/>
                          <a:latin typeface="+mn-lt"/>
                          <a:ea typeface="+mn-ea"/>
                          <a:cs typeface="+mn-cs"/>
                        </a:rPr>
                        <a:t>Douglas L. Youmans</a:t>
                      </a:r>
                    </a:p>
                    <a:p>
                      <a:pPr algn="ctr"/>
                      <a:r>
                        <a:rPr lang="en-US" sz="1800" b="0" kern="1200" dirty="0" smtClean="0">
                          <a:solidFill>
                            <a:schemeClr val="tx1"/>
                          </a:solidFill>
                          <a:effectLst/>
                          <a:latin typeface="+mn-lt"/>
                          <a:ea typeface="+mn-ea"/>
                          <a:cs typeface="+mn-cs"/>
                        </a:rPr>
                        <a:t>Wagner Kirkman Blaine Klomparens &amp; Youmans LLP</a:t>
                      </a:r>
                    </a:p>
                    <a:p>
                      <a:pPr algn="ctr"/>
                      <a:r>
                        <a:rPr lang="en-US" sz="1800" b="0" kern="1200" dirty="0" smtClean="0">
                          <a:solidFill>
                            <a:schemeClr val="tx1"/>
                          </a:solidFill>
                          <a:effectLst/>
                          <a:latin typeface="+mn-lt"/>
                          <a:ea typeface="+mn-ea"/>
                          <a:cs typeface="+mn-cs"/>
                        </a:rPr>
                        <a:t>10640 Mather Blvd., Suite 200</a:t>
                      </a:r>
                    </a:p>
                    <a:p>
                      <a:pPr algn="ctr"/>
                      <a:r>
                        <a:rPr lang="en-US" sz="1800" b="0" kern="1200" dirty="0" smtClean="0">
                          <a:solidFill>
                            <a:schemeClr val="tx1"/>
                          </a:solidFill>
                          <a:effectLst/>
                          <a:latin typeface="+mn-lt"/>
                          <a:ea typeface="+mn-ea"/>
                          <a:cs typeface="+mn-cs"/>
                        </a:rPr>
                        <a:t>Mather, CA  95655</a:t>
                      </a:r>
                    </a:p>
                    <a:p>
                      <a:pPr algn="ctr"/>
                      <a:r>
                        <a:rPr lang="en-US" sz="1800" b="0" kern="1200" dirty="0" smtClean="0">
                          <a:solidFill>
                            <a:schemeClr val="tx1"/>
                          </a:solidFill>
                          <a:effectLst/>
                          <a:latin typeface="+mn-lt"/>
                          <a:ea typeface="+mn-ea"/>
                          <a:cs typeface="+mn-cs"/>
                        </a:rPr>
                        <a:t>Phone:  (916) 920-5286</a:t>
                      </a:r>
                    </a:p>
                    <a:p>
                      <a:pPr algn="ctr"/>
                      <a:r>
                        <a:rPr lang="en-US" sz="1800" b="0" kern="1200" dirty="0" smtClean="0">
                          <a:solidFill>
                            <a:schemeClr val="tx1"/>
                          </a:solidFill>
                          <a:effectLst/>
                          <a:latin typeface="+mn-lt"/>
                          <a:ea typeface="+mn-ea"/>
                          <a:cs typeface="+mn-cs"/>
                        </a:rPr>
                        <a:t>Fax:  (916) 920-8608</a:t>
                      </a:r>
                    </a:p>
                    <a:p>
                      <a:pPr algn="ctr"/>
                      <a:r>
                        <a:rPr lang="en-US" sz="1800" b="0" kern="1200" dirty="0" smtClean="0">
                          <a:solidFill>
                            <a:schemeClr val="tx1"/>
                          </a:solidFill>
                          <a:effectLst/>
                          <a:latin typeface="+mn-lt"/>
                          <a:ea typeface="+mn-ea"/>
                          <a:cs typeface="+mn-cs"/>
                        </a:rPr>
                        <a:t>Email:  </a:t>
                      </a:r>
                      <a:r>
                        <a:rPr lang="en-US" sz="1800" b="0" kern="1200" dirty="0" err="1" smtClean="0">
                          <a:solidFill>
                            <a:schemeClr val="tx1"/>
                          </a:solidFill>
                          <a:effectLst/>
                          <a:latin typeface="+mn-lt"/>
                          <a:ea typeface="+mn-ea"/>
                          <a:cs typeface="+mn-cs"/>
                        </a:rPr>
                        <a:t>dyoumans@wkblaw.com</a:t>
                      </a:r>
                      <a:r>
                        <a:rPr lang="en-US" b="0" dirty="0" smtClean="0">
                          <a:solidFill>
                            <a:schemeClr val="tx1"/>
                          </a:solidFill>
                          <a:effectLst/>
                        </a:rPr>
                        <a:t> </a:t>
                      </a:r>
                      <a:endParaRPr lang="en-US" b="0" dirty="0">
                        <a:solidFill>
                          <a:schemeClr val="tx1"/>
                        </a:solidFill>
                      </a:endParaRPr>
                    </a:p>
                  </a:txBody>
                  <a:tcPr>
                    <a:noFill/>
                  </a:tcPr>
                </a:tc>
              </a:tr>
            </a:tbl>
          </a:graphicData>
        </a:graphic>
      </p:graphicFrame>
    </p:spTree>
    <p:extLst>
      <p:ext uri="{BB962C8B-B14F-4D97-AF65-F5344CB8AC3E}">
        <p14:creationId xmlns:p14="http://schemas.microsoft.com/office/powerpoint/2010/main" val="538456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Inside</a:t>
            </a:r>
            <a:r>
              <a:rPr lang="en-US" dirty="0" smtClean="0"/>
              <a:t> Basis </a:t>
            </a:r>
            <a:r>
              <a:rPr lang="en-US" sz="2400" dirty="0" smtClean="0"/>
              <a:t>(Cont.)</a:t>
            </a:r>
            <a:endParaRPr lang="en-US" sz="2400" dirty="0"/>
          </a:p>
        </p:txBody>
      </p:sp>
      <p:sp>
        <p:nvSpPr>
          <p:cNvPr id="3" name="Content Placeholder 2"/>
          <p:cNvSpPr>
            <a:spLocks noGrp="1"/>
          </p:cNvSpPr>
          <p:nvPr>
            <p:ph idx="1"/>
          </p:nvPr>
        </p:nvSpPr>
        <p:spPr/>
        <p:txBody>
          <a:bodyPr>
            <a:normAutofit lnSpcReduction="10000"/>
          </a:bodyPr>
          <a:lstStyle/>
          <a:p>
            <a:pPr marL="0" indent="0">
              <a:buNone/>
            </a:pPr>
            <a:r>
              <a:rPr lang="en-US" b="1" i="1" u="sng" dirty="0"/>
              <a:t>Example </a:t>
            </a:r>
            <a:r>
              <a:rPr lang="en-US" b="1" i="1" u="sng" dirty="0" smtClean="0"/>
              <a:t>6 (Inside Basis)</a:t>
            </a:r>
            <a:r>
              <a:rPr lang="en-US" b="1" i="1" dirty="0" smtClean="0"/>
              <a:t>: </a:t>
            </a:r>
            <a:endParaRPr lang="en-US" b="1" i="1" dirty="0"/>
          </a:p>
          <a:p>
            <a:pPr marL="230188" indent="0">
              <a:buNone/>
            </a:pPr>
            <a:r>
              <a:rPr lang="en-US" u="sng" dirty="0"/>
              <a:t>Assume</a:t>
            </a:r>
            <a:r>
              <a:rPr lang="en-US" dirty="0"/>
              <a:t> Emily </a:t>
            </a:r>
            <a:r>
              <a:rPr lang="en-US" dirty="0" smtClean="0"/>
              <a:t>contributes to </a:t>
            </a:r>
            <a:r>
              <a:rPr lang="en-US" dirty="0" err="1" smtClean="0"/>
              <a:t>E&amp;S</a:t>
            </a:r>
            <a:r>
              <a:rPr lang="en-US" dirty="0" smtClean="0"/>
              <a:t> </a:t>
            </a:r>
            <a:r>
              <a:rPr lang="en-US" dirty="0"/>
              <a:t>$25 in cash and property </a:t>
            </a:r>
            <a:r>
              <a:rPr lang="en-US" dirty="0" smtClean="0"/>
              <a:t>in which she has a </a:t>
            </a:r>
            <a:r>
              <a:rPr lang="en-US" dirty="0"/>
              <a:t>basis of $</a:t>
            </a:r>
            <a:r>
              <a:rPr lang="en-US" dirty="0" smtClean="0"/>
              <a:t>25.  </a:t>
            </a:r>
            <a:r>
              <a:rPr lang="en-US" dirty="0"/>
              <a:t>E&amp;S would have an </a:t>
            </a:r>
            <a:r>
              <a:rPr lang="en-US" i="1" dirty="0"/>
              <a:t>inside</a:t>
            </a:r>
            <a:r>
              <a:rPr lang="en-US" dirty="0"/>
              <a:t> basis in the contributed property of $25.</a:t>
            </a:r>
          </a:p>
          <a:p>
            <a:pPr marL="230188" indent="0">
              <a:buNone/>
            </a:pPr>
            <a:r>
              <a:rPr lang="en-US" u="sng" dirty="0"/>
              <a:t>Assume, instead</a:t>
            </a:r>
            <a:r>
              <a:rPr lang="en-US" dirty="0"/>
              <a:t>, that Emily </a:t>
            </a:r>
            <a:r>
              <a:rPr lang="en-US" dirty="0" smtClean="0"/>
              <a:t>contributes </a:t>
            </a:r>
            <a:r>
              <a:rPr lang="en-US" dirty="0"/>
              <a:t>$25 in cash and property with a basis of $0 and FMV of $25.  In this case</a:t>
            </a:r>
            <a:r>
              <a:rPr lang="en-US" dirty="0" smtClean="0"/>
              <a:t>, </a:t>
            </a:r>
            <a:r>
              <a:rPr lang="en-US" dirty="0"/>
              <a:t>E&amp;S would have an </a:t>
            </a:r>
            <a:r>
              <a:rPr lang="en-US" i="1" dirty="0"/>
              <a:t>inside</a:t>
            </a:r>
            <a:r>
              <a:rPr lang="en-US" dirty="0"/>
              <a:t> basis in the contributed property of $0.</a:t>
            </a:r>
          </a:p>
          <a:p>
            <a:pPr marL="0" indent="0">
              <a:buNone/>
            </a:pP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20</a:t>
            </a:fld>
            <a:endParaRPr lang="en-US"/>
          </a:p>
        </p:txBody>
      </p:sp>
    </p:spTree>
    <p:extLst>
      <p:ext uri="{BB962C8B-B14F-4D97-AF65-F5344CB8AC3E}">
        <p14:creationId xmlns:p14="http://schemas.microsoft.com/office/powerpoint/2010/main" val="525402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 Income</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a:t>Partnership is not subject to tax at the entity </a:t>
            </a:r>
            <a:r>
              <a:rPr lang="en-US" b="1" u="sng" dirty="0" smtClean="0"/>
              <a:t>level</a:t>
            </a:r>
          </a:p>
          <a:p>
            <a:pPr lvl="1"/>
            <a:r>
              <a:rPr lang="en-US" dirty="0" smtClean="0"/>
              <a:t>But </a:t>
            </a:r>
            <a:r>
              <a:rPr lang="en-US" dirty="0"/>
              <a:t>elections affecting the computation of partnership taxable income must be made at </a:t>
            </a:r>
            <a:r>
              <a:rPr lang="en-US" dirty="0" smtClean="0"/>
              <a:t>the partnership level </a:t>
            </a:r>
          </a:p>
          <a:p>
            <a:pPr lvl="1"/>
            <a:r>
              <a:rPr lang="en-US" u="sng" dirty="0" smtClean="0"/>
              <a:t>“Phantom Income”</a:t>
            </a:r>
            <a:r>
              <a:rPr lang="en-US" dirty="0" smtClean="0"/>
              <a:t>  results where partnership income is allocated among partners but the partnership does n</a:t>
            </a:r>
            <a:r>
              <a:rPr lang="fr-FR" dirty="0" smtClean="0"/>
              <a:t>o</a:t>
            </a:r>
            <a:r>
              <a:rPr lang="en-US" dirty="0" smtClean="0"/>
              <a:t>t distribute any cash</a:t>
            </a:r>
          </a:p>
          <a:p>
            <a:pPr lvl="2"/>
            <a:r>
              <a:rPr lang="en-US" dirty="0" smtClean="0"/>
              <a:t>Distinguish income allocations from (cash) distributions</a:t>
            </a:r>
          </a:p>
          <a:p>
            <a:pPr marL="0" lvl="1" indent="0">
              <a:buNone/>
            </a:pPr>
            <a:endParaRPr lang="en-US" sz="2400" b="1" u="sng" dirty="0" smtClean="0"/>
          </a:p>
          <a:p>
            <a:pPr marL="342900" lvl="1" indent="-342900">
              <a:buFont typeface="Arial" panose="020B0604020202020204" pitchFamily="34" charset="0"/>
              <a:buChar char="•"/>
            </a:pPr>
            <a:r>
              <a:rPr lang="en-US" sz="3100" b="1" u="sng" dirty="0" smtClean="0"/>
              <a:t>Computation </a:t>
            </a:r>
            <a:r>
              <a:rPr lang="en-US" sz="3100" b="1" u="sng" dirty="0"/>
              <a:t>of Partnership Taxable Income (Code §703(a))</a:t>
            </a:r>
            <a:r>
              <a:rPr lang="en-US" sz="2600" dirty="0"/>
              <a:t>: </a:t>
            </a:r>
          </a:p>
          <a:p>
            <a:pPr marL="341313" lvl="1" indent="0">
              <a:buNone/>
            </a:pPr>
            <a:r>
              <a:rPr lang="en-US" sz="2600" dirty="0"/>
              <a:t>“The taxable income of a partnership shall be computed in the same manner as in the case of an individual except that</a:t>
            </a:r>
            <a:r>
              <a:rPr lang="en-US" sz="2600" dirty="0" smtClean="0"/>
              <a:t>—”</a:t>
            </a:r>
          </a:p>
          <a:p>
            <a:pPr lvl="1"/>
            <a:r>
              <a:rPr lang="en-US" u="sng" dirty="0" smtClean="0"/>
              <a:t>Certain Items are separately stated</a:t>
            </a:r>
            <a:r>
              <a:rPr lang="en-US" dirty="0"/>
              <a:t>:</a:t>
            </a:r>
            <a:endParaRPr lang="en-US" dirty="0" smtClean="0"/>
          </a:p>
          <a:p>
            <a:pPr lvl="2"/>
            <a:r>
              <a:rPr lang="en-US" u="sng" dirty="0"/>
              <a:t>Code §702(a</a:t>
            </a:r>
            <a:r>
              <a:rPr lang="en-US" u="sng" dirty="0" smtClean="0"/>
              <a:t>)</a:t>
            </a:r>
            <a:r>
              <a:rPr lang="en-US" dirty="0" smtClean="0"/>
              <a:t>:  Capital gains/losses, charitable contributions, dividends, etc., are reported to the partners on K-1s</a:t>
            </a:r>
          </a:p>
          <a:p>
            <a:pPr lvl="1"/>
            <a:r>
              <a:rPr lang="en-US" u="sng" dirty="0" smtClean="0"/>
              <a:t>Certain deductions are not allowed</a:t>
            </a:r>
            <a:r>
              <a:rPr lang="en-US" dirty="0" smtClean="0"/>
              <a:t>:</a:t>
            </a:r>
            <a:endParaRPr lang="en-US" u="sng" dirty="0" smtClean="0"/>
          </a:p>
          <a:p>
            <a:pPr lvl="2"/>
            <a:r>
              <a:rPr lang="en-US" u="sng" dirty="0" smtClean="0"/>
              <a:t>Code §703(a)(2)</a:t>
            </a:r>
            <a:r>
              <a:rPr lang="en-US" dirty="0" smtClean="0"/>
              <a:t>:  Personal exemptions, charitable contribution deduction, NOL deduction, etc.</a:t>
            </a:r>
          </a:p>
          <a:p>
            <a:pPr marL="914400" lvl="2" indent="0">
              <a:buNone/>
            </a:pPr>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21</a:t>
            </a:fld>
            <a:endParaRPr lang="en-US"/>
          </a:p>
        </p:txBody>
      </p:sp>
    </p:spTree>
    <p:extLst>
      <p:ext uri="{BB962C8B-B14F-4D97-AF65-F5344CB8AC3E}">
        <p14:creationId xmlns:p14="http://schemas.microsoft.com/office/powerpoint/2010/main" val="1054572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Partnership Taxable Year &amp; Reporting</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Partnership Taxable </a:t>
            </a:r>
            <a:r>
              <a:rPr lang="en-US" u="sng" dirty="0"/>
              <a:t>Y</a:t>
            </a:r>
            <a:r>
              <a:rPr lang="en-US" u="sng" dirty="0" smtClean="0"/>
              <a:t>ear</a:t>
            </a:r>
            <a:r>
              <a:rPr lang="en-US" dirty="0" smtClean="0"/>
              <a:t>:  Determined at the partnership level (</a:t>
            </a:r>
            <a:r>
              <a:rPr lang="en-US" dirty="0"/>
              <a:t>Code </a:t>
            </a:r>
            <a:r>
              <a:rPr lang="en-US" dirty="0" smtClean="0"/>
              <a:t>§706)</a:t>
            </a:r>
            <a:endParaRPr lang="en-US" dirty="0"/>
          </a:p>
          <a:p>
            <a:pPr lvl="1"/>
            <a:r>
              <a:rPr lang="en-US" sz="2900" dirty="0" smtClean="0"/>
              <a:t>Majority interest taxable </a:t>
            </a:r>
            <a:r>
              <a:rPr lang="en-US" sz="2900" dirty="0"/>
              <a:t>year(Code §706(b)(4)(</a:t>
            </a:r>
            <a:r>
              <a:rPr lang="en-US" sz="2900" dirty="0" err="1"/>
              <a:t>i</a:t>
            </a:r>
            <a:r>
              <a:rPr lang="en-US" sz="2900" dirty="0"/>
              <a:t>).)</a:t>
            </a:r>
          </a:p>
          <a:p>
            <a:pPr marL="917575" indent="-177800"/>
            <a:r>
              <a:rPr lang="en-US" sz="2900" dirty="0"/>
              <a:t>“The term “</a:t>
            </a:r>
            <a:r>
              <a:rPr lang="en-US" sz="2900" i="1" dirty="0"/>
              <a:t>majority interest taxable year</a:t>
            </a:r>
            <a:r>
              <a:rPr lang="en-US" sz="2900" dirty="0"/>
              <a:t>” means the taxable year which constituted the taxable year of 1 or more partners having an aggregate interest in partnership profits and capital of more than 50 percent.”  (Emphasis added</a:t>
            </a:r>
            <a:r>
              <a:rPr lang="en-US" sz="2900" dirty="0" smtClean="0"/>
              <a:t>.)</a:t>
            </a:r>
            <a:endParaRPr lang="en-US" sz="2900" dirty="0"/>
          </a:p>
          <a:p>
            <a:pPr lvl="1"/>
            <a:r>
              <a:rPr lang="en-US" sz="2900" dirty="0" smtClean="0"/>
              <a:t>Taxable year of principal partners (</a:t>
            </a:r>
            <a:r>
              <a:rPr lang="en-US" sz="2900" dirty="0"/>
              <a:t>Code §706(b)(3</a:t>
            </a:r>
            <a:r>
              <a:rPr lang="en-US" sz="2900" dirty="0" smtClean="0"/>
              <a:t>).)</a:t>
            </a:r>
          </a:p>
          <a:p>
            <a:pPr marL="917575" lvl="1" indent="-177800">
              <a:buFont typeface="Arial" panose="020B0604020202020204" pitchFamily="34" charset="0"/>
              <a:buChar char="•"/>
            </a:pPr>
            <a:r>
              <a:rPr lang="en-US" sz="2900" dirty="0" smtClean="0"/>
              <a:t>“</a:t>
            </a:r>
            <a:r>
              <a:rPr lang="en-US" sz="2900" dirty="0"/>
              <a:t>For the purpose of this subsection, a </a:t>
            </a:r>
            <a:r>
              <a:rPr lang="en-US" sz="2900" i="1" dirty="0"/>
              <a:t>principal partner</a:t>
            </a:r>
            <a:r>
              <a:rPr lang="en-US" sz="2900" dirty="0"/>
              <a:t> is a partner having an interest of 5 percent or more in partnership profits or capital.”  (Emphasis added</a:t>
            </a:r>
            <a:r>
              <a:rPr lang="en-US" sz="2900" dirty="0" smtClean="0"/>
              <a:t>.)</a:t>
            </a:r>
          </a:p>
          <a:p>
            <a:pPr lvl="1"/>
            <a:r>
              <a:rPr lang="en-US" sz="2900" dirty="0" smtClean="0"/>
              <a:t>Calendar year</a:t>
            </a:r>
          </a:p>
          <a:p>
            <a:pPr lvl="1"/>
            <a:r>
              <a:rPr lang="en-US" sz="2900" dirty="0" smtClean="0"/>
              <a:t>Other—valid business purpose</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22</a:t>
            </a:fld>
            <a:endParaRPr lang="en-US"/>
          </a:p>
        </p:txBody>
      </p:sp>
    </p:spTree>
    <p:extLst>
      <p:ext uri="{BB962C8B-B14F-4D97-AF65-F5344CB8AC3E}">
        <p14:creationId xmlns:p14="http://schemas.microsoft.com/office/powerpoint/2010/main" val="2176254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smtClean="0"/>
              <a:t>Partnership Taxable Year &amp; Reporting </a:t>
            </a:r>
            <a:r>
              <a:rPr lang="en-US" sz="2400" dirty="0" smtClean="0"/>
              <a:t>(Cont.)</a:t>
            </a:r>
            <a:endParaRPr lang="en-US" sz="2400" dirty="0"/>
          </a:p>
        </p:txBody>
      </p:sp>
      <p:sp>
        <p:nvSpPr>
          <p:cNvPr id="3" name="Content Placeholder 2"/>
          <p:cNvSpPr>
            <a:spLocks noGrp="1"/>
          </p:cNvSpPr>
          <p:nvPr>
            <p:ph idx="1"/>
          </p:nvPr>
        </p:nvSpPr>
        <p:spPr/>
        <p:txBody>
          <a:bodyPr>
            <a:normAutofit/>
          </a:bodyPr>
          <a:lstStyle/>
          <a:p>
            <a:r>
              <a:rPr lang="en-US" u="sng" dirty="0" smtClean="0"/>
              <a:t>Partnership Returns</a:t>
            </a:r>
            <a:r>
              <a:rPr lang="en-US" dirty="0"/>
              <a:t>:</a:t>
            </a:r>
            <a:r>
              <a:rPr lang="en-US" dirty="0" smtClean="0"/>
              <a:t>  </a:t>
            </a:r>
          </a:p>
          <a:p>
            <a:pPr lvl="1"/>
            <a:r>
              <a:rPr lang="en-US" dirty="0" smtClean="0"/>
              <a:t>IRS </a:t>
            </a:r>
            <a:r>
              <a:rPr lang="en-US" dirty="0"/>
              <a:t>Form 1065, US Return of Partnership </a:t>
            </a:r>
            <a:r>
              <a:rPr lang="en-US" dirty="0" smtClean="0"/>
              <a:t>Income  </a:t>
            </a:r>
          </a:p>
          <a:p>
            <a:pPr marL="1030288" lvl="2" indent="-290513"/>
            <a:r>
              <a:rPr lang="en-US" dirty="0" smtClean="0"/>
              <a:t>Reports each </a:t>
            </a:r>
            <a:r>
              <a:rPr lang="en-US" dirty="0"/>
              <a:t>partner’s share of the partnership’s income and other tax items on </a:t>
            </a:r>
            <a:r>
              <a:rPr lang="en-US" dirty="0" smtClean="0"/>
              <a:t>Schedule </a:t>
            </a:r>
            <a:r>
              <a:rPr lang="en-US" dirty="0"/>
              <a:t>K-</a:t>
            </a:r>
            <a:r>
              <a:rPr lang="en-US" dirty="0" smtClean="0"/>
              <a:t>1</a:t>
            </a:r>
          </a:p>
          <a:p>
            <a:pPr lvl="1"/>
            <a:r>
              <a:rPr lang="en-US" dirty="0" smtClean="0"/>
              <a:t>California </a:t>
            </a:r>
            <a:r>
              <a:rPr lang="en-US" dirty="0"/>
              <a:t>Form 565, Partnership Return of Income </a:t>
            </a:r>
          </a:p>
        </p:txBody>
      </p:sp>
      <p:sp>
        <p:nvSpPr>
          <p:cNvPr id="4" name="Slide Number Placeholder 3"/>
          <p:cNvSpPr>
            <a:spLocks noGrp="1"/>
          </p:cNvSpPr>
          <p:nvPr>
            <p:ph type="sldNum" sz="quarter" idx="12"/>
          </p:nvPr>
        </p:nvSpPr>
        <p:spPr/>
        <p:txBody>
          <a:bodyPr/>
          <a:lstStyle/>
          <a:p>
            <a:fld id="{8DFC526E-0A08-E844-A4EE-F41C4940EFD7}" type="slidenum">
              <a:rPr lang="en-US" smtClean="0"/>
              <a:t>23</a:t>
            </a:fld>
            <a:endParaRPr lang="en-US"/>
          </a:p>
        </p:txBody>
      </p:sp>
    </p:spTree>
    <p:extLst>
      <p:ext uri="{BB962C8B-B14F-4D97-AF65-F5344CB8AC3E}">
        <p14:creationId xmlns:p14="http://schemas.microsoft.com/office/powerpoint/2010/main" val="2714327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 Distributive Shares</a:t>
            </a:r>
            <a:endParaRPr lang="en-US" dirty="0"/>
          </a:p>
        </p:txBody>
      </p:sp>
      <p:sp>
        <p:nvSpPr>
          <p:cNvPr id="3" name="Content Placeholder 2"/>
          <p:cNvSpPr>
            <a:spLocks noGrp="1"/>
          </p:cNvSpPr>
          <p:nvPr>
            <p:ph idx="1"/>
          </p:nvPr>
        </p:nvSpPr>
        <p:spPr/>
        <p:txBody>
          <a:bodyPr>
            <a:normAutofit/>
          </a:bodyPr>
          <a:lstStyle/>
          <a:p>
            <a:r>
              <a:rPr lang="en-US" u="sng" dirty="0" smtClean="0"/>
              <a:t>Partners’ distributive shares </a:t>
            </a:r>
            <a:r>
              <a:rPr lang="en-US" dirty="0" smtClean="0"/>
              <a:t>are determined </a:t>
            </a:r>
            <a:r>
              <a:rPr lang="en-US" dirty="0"/>
              <a:t>by reference to the partnership agreement </a:t>
            </a:r>
            <a:endParaRPr lang="en-US" dirty="0" smtClean="0"/>
          </a:p>
          <a:p>
            <a:pPr lvl="1"/>
            <a:r>
              <a:rPr lang="en-US" u="sng" dirty="0" smtClean="0"/>
              <a:t>BUT</a:t>
            </a:r>
            <a:r>
              <a:rPr lang="en-US" dirty="0" smtClean="0"/>
              <a:t> allocations </a:t>
            </a:r>
            <a:r>
              <a:rPr lang="en-US" dirty="0"/>
              <a:t>must be consistent with the economic/business </a:t>
            </a:r>
            <a:r>
              <a:rPr lang="en-US" dirty="0" smtClean="0"/>
              <a:t>arrangements </a:t>
            </a:r>
            <a:r>
              <a:rPr lang="en-US" dirty="0"/>
              <a:t>among the </a:t>
            </a:r>
            <a:r>
              <a:rPr lang="en-US" dirty="0" smtClean="0"/>
              <a:t>partners</a:t>
            </a:r>
          </a:p>
          <a:p>
            <a:r>
              <a:rPr lang="en-US" u="sng" dirty="0" smtClean="0"/>
              <a:t>Consider</a:t>
            </a:r>
            <a:r>
              <a:rPr lang="en-US" dirty="0" smtClean="0"/>
              <a:t>:</a:t>
            </a:r>
          </a:p>
          <a:p>
            <a:pPr lvl="1"/>
            <a:r>
              <a:rPr lang="en-US" dirty="0" smtClean="0"/>
              <a:t>Varying Interests During Tax Year </a:t>
            </a:r>
          </a:p>
          <a:p>
            <a:pPr lvl="2"/>
            <a:r>
              <a:rPr lang="en-US" dirty="0" smtClean="0"/>
              <a:t>Because of transfers (sales, exchanges, gifts, bequests)</a:t>
            </a:r>
          </a:p>
          <a:p>
            <a:pPr lvl="1"/>
            <a:r>
              <a:rPr lang="en-US" dirty="0" smtClean="0"/>
              <a:t>Special Allocations</a:t>
            </a:r>
          </a:p>
        </p:txBody>
      </p:sp>
      <p:sp>
        <p:nvSpPr>
          <p:cNvPr id="4" name="Slide Number Placeholder 3"/>
          <p:cNvSpPr>
            <a:spLocks noGrp="1"/>
          </p:cNvSpPr>
          <p:nvPr>
            <p:ph type="sldNum" sz="quarter" idx="12"/>
          </p:nvPr>
        </p:nvSpPr>
        <p:spPr/>
        <p:txBody>
          <a:bodyPr/>
          <a:lstStyle/>
          <a:p>
            <a:fld id="{8DFC526E-0A08-E844-A4EE-F41C4940EFD7}" type="slidenum">
              <a:rPr lang="en-US" smtClean="0"/>
              <a:t>24</a:t>
            </a:fld>
            <a:endParaRPr lang="en-US"/>
          </a:p>
        </p:txBody>
      </p:sp>
    </p:spTree>
    <p:extLst>
      <p:ext uri="{BB962C8B-B14F-4D97-AF65-F5344CB8AC3E}">
        <p14:creationId xmlns:p14="http://schemas.microsoft.com/office/powerpoint/2010/main" val="17928449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Varying Interests During Tax </a:t>
            </a:r>
            <a:r>
              <a:rPr lang="en-US" sz="4000" dirty="0" smtClean="0"/>
              <a:t>Year</a:t>
            </a:r>
            <a:endParaRPr lang="en-US" sz="40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Allocations </a:t>
            </a:r>
            <a:r>
              <a:rPr lang="en-US" dirty="0"/>
              <a:t>must take into account “varying interests of the partners in the partnership” during the taxable year (Code §</a:t>
            </a:r>
            <a:r>
              <a:rPr lang="en-US" dirty="0" smtClean="0"/>
              <a:t>706(d</a:t>
            </a:r>
            <a:r>
              <a:rPr lang="en-US" dirty="0"/>
              <a:t>)(1)</a:t>
            </a:r>
            <a:r>
              <a:rPr lang="en-US" dirty="0" smtClean="0"/>
              <a:t>)</a:t>
            </a:r>
          </a:p>
          <a:p>
            <a:pPr>
              <a:spcBef>
                <a:spcPts val="600"/>
              </a:spcBef>
            </a:pPr>
            <a:r>
              <a:rPr lang="en-US" sz="2800" u="sng" dirty="0" smtClean="0"/>
              <a:t>Two Methods</a:t>
            </a:r>
            <a:r>
              <a:rPr lang="en-US" sz="2800" b="1" dirty="0" smtClean="0"/>
              <a:t>:</a:t>
            </a:r>
          </a:p>
          <a:p>
            <a:pPr lvl="1"/>
            <a:r>
              <a:rPr lang="en-US" u="sng" dirty="0" smtClean="0"/>
              <a:t>Interim </a:t>
            </a:r>
            <a:r>
              <a:rPr lang="en-US" u="sng" dirty="0"/>
              <a:t>Closing of the Books</a:t>
            </a:r>
            <a:r>
              <a:rPr lang="en-US" dirty="0" smtClean="0"/>
              <a:t>:  </a:t>
            </a:r>
          </a:p>
          <a:p>
            <a:pPr lvl="2"/>
            <a:r>
              <a:rPr lang="en-US" sz="2800" dirty="0" smtClean="0"/>
              <a:t>Default method </a:t>
            </a:r>
          </a:p>
          <a:p>
            <a:pPr lvl="2"/>
            <a:r>
              <a:rPr lang="en-US" sz="2800" dirty="0"/>
              <a:t>P</a:t>
            </a:r>
            <a:r>
              <a:rPr lang="en-US" sz="2800" dirty="0" smtClean="0"/>
              <a:t>artnership allocates </a:t>
            </a:r>
            <a:r>
              <a:rPr lang="en-US" sz="2800" dirty="0"/>
              <a:t>items of income or loss as if it had closed its books on the date of the change in ownership (even though its taxable year remains open) </a:t>
            </a:r>
            <a:endParaRPr lang="en-US" sz="2800" dirty="0" smtClean="0"/>
          </a:p>
          <a:p>
            <a:pPr lvl="1"/>
            <a:r>
              <a:rPr lang="en-US" u="sng" dirty="0" smtClean="0"/>
              <a:t>Proration</a:t>
            </a:r>
            <a:r>
              <a:rPr lang="en-US" dirty="0"/>
              <a:t>:</a:t>
            </a:r>
            <a:r>
              <a:rPr lang="en-US" dirty="0" smtClean="0"/>
              <a:t>  </a:t>
            </a:r>
          </a:p>
          <a:p>
            <a:pPr lvl="2"/>
            <a:r>
              <a:rPr lang="en-US" dirty="0"/>
              <a:t>A</a:t>
            </a:r>
            <a:r>
              <a:rPr lang="en-US" dirty="0" smtClean="0"/>
              <a:t>lternative method</a:t>
            </a:r>
          </a:p>
          <a:p>
            <a:pPr lvl="2"/>
            <a:r>
              <a:rPr lang="en-US" dirty="0"/>
              <a:t>P</a:t>
            </a:r>
            <a:r>
              <a:rPr lang="en-US" dirty="0" smtClean="0"/>
              <a:t>artnership determines </a:t>
            </a:r>
            <a:r>
              <a:rPr lang="en-US" dirty="0"/>
              <a:t>each partner’s share of the partnership’s tax items for the year by proration, based on the number of days of the year each respective partner owned the interest which was transferred </a:t>
            </a:r>
          </a:p>
          <a:p>
            <a:pPr marL="914400" lvl="2" indent="0">
              <a:buNone/>
            </a:pPr>
            <a:endParaRPr lang="en-US"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25</a:t>
            </a:fld>
            <a:endParaRPr lang="en-US"/>
          </a:p>
        </p:txBody>
      </p:sp>
    </p:spTree>
    <p:extLst>
      <p:ext uri="{BB962C8B-B14F-4D97-AF65-F5344CB8AC3E}">
        <p14:creationId xmlns:p14="http://schemas.microsoft.com/office/powerpoint/2010/main" val="2446989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Varying Interests During Tax </a:t>
            </a:r>
            <a:r>
              <a:rPr lang="en-US" sz="3600" dirty="0" smtClean="0"/>
              <a:t>Year </a:t>
            </a:r>
            <a:r>
              <a:rPr lang="en-US" sz="2400" dirty="0" smtClean="0"/>
              <a:t>(Cont.)</a:t>
            </a:r>
            <a:endParaRPr lang="en-US" sz="2400" dirty="0"/>
          </a:p>
        </p:txBody>
      </p:sp>
      <p:sp>
        <p:nvSpPr>
          <p:cNvPr id="3" name="Content Placeholder 2"/>
          <p:cNvSpPr>
            <a:spLocks noGrp="1"/>
          </p:cNvSpPr>
          <p:nvPr>
            <p:ph idx="1"/>
          </p:nvPr>
        </p:nvSpPr>
        <p:spPr/>
        <p:txBody>
          <a:bodyPr>
            <a:normAutofit fontScale="92500"/>
          </a:bodyPr>
          <a:lstStyle/>
          <a:p>
            <a:pPr marL="0" indent="0">
              <a:spcAft>
                <a:spcPts val="1200"/>
              </a:spcAft>
              <a:buNone/>
            </a:pPr>
            <a:r>
              <a:rPr lang="en-US" sz="2800" b="1" i="1" u="sng" dirty="0"/>
              <a:t>Example 7</a:t>
            </a:r>
            <a:r>
              <a:rPr lang="en-US" sz="2800" b="1" i="1" u="sng" dirty="0" smtClean="0"/>
              <a:t> (Varying Interests/Proration Method)</a:t>
            </a:r>
            <a:r>
              <a:rPr lang="en-US" sz="2800" b="1" dirty="0" smtClean="0"/>
              <a:t>:</a:t>
            </a:r>
            <a:endParaRPr lang="en-US" sz="2800" dirty="0"/>
          </a:p>
          <a:p>
            <a:pPr marL="230188" indent="0">
              <a:lnSpc>
                <a:spcPts val="3000"/>
              </a:lnSpc>
              <a:buNone/>
            </a:pPr>
            <a:r>
              <a:rPr lang="en-US" sz="2800" dirty="0"/>
              <a:t>If P1 transferred P1’s partnership interest to P2 on May 31 of a given year, P1 would be allocated 41.37% (151/365 = 41.37%) of the P1/P2 distributive share of the partnership tax items for that year and P2 would be allocated the “other” 58.63% (214/365 = 58.63%) of the P1/P2 distributive share of those items for that </a:t>
            </a:r>
            <a:r>
              <a:rPr lang="en-US" sz="2800" dirty="0" smtClean="0"/>
              <a:t>year</a:t>
            </a:r>
          </a:p>
          <a:p>
            <a:pPr marL="230188" indent="0">
              <a:lnSpc>
                <a:spcPts val="3000"/>
              </a:lnSpc>
              <a:buNone/>
            </a:pPr>
            <a:r>
              <a:rPr lang="en-US" sz="2000" b="1" i="1" u="sng" dirty="0" smtClean="0"/>
              <a:t>Hypo 7A</a:t>
            </a:r>
            <a:r>
              <a:rPr lang="en-US" sz="2000" dirty="0" smtClean="0"/>
              <a:t>:  Partnership only engages in 1 transaction, a sale on 2/1, generating $1,000,000 worth of gain.  P1 transfers to P2 on 2/2.  Who wants to </a:t>
            </a:r>
            <a:r>
              <a:rPr lang="en-US" sz="2000" i="1" dirty="0" smtClean="0"/>
              <a:t>close the books</a:t>
            </a:r>
            <a:r>
              <a:rPr lang="en-US" sz="2000" dirty="0" smtClean="0"/>
              <a:t>?  Who wants to </a:t>
            </a:r>
            <a:r>
              <a:rPr lang="en-US" sz="2000" i="1" dirty="0" smtClean="0"/>
              <a:t>prorate</a:t>
            </a:r>
            <a:r>
              <a:rPr lang="en-US" sz="2000" dirty="0" smtClean="0"/>
              <a:t>?</a:t>
            </a:r>
            <a:endParaRPr lang="en-US" sz="2000" b="1" i="1" u="sng" dirty="0"/>
          </a:p>
          <a:p>
            <a:pPr marL="230188" indent="0">
              <a:lnSpc>
                <a:spcPts val="3000"/>
              </a:lnSpc>
              <a:buNone/>
            </a:pPr>
            <a:endParaRPr lang="en-US" sz="2800" dirty="0"/>
          </a:p>
        </p:txBody>
      </p:sp>
      <p:sp>
        <p:nvSpPr>
          <p:cNvPr id="4" name="Slide Number Placeholder 3"/>
          <p:cNvSpPr>
            <a:spLocks noGrp="1"/>
          </p:cNvSpPr>
          <p:nvPr>
            <p:ph type="sldNum" sz="quarter" idx="12"/>
          </p:nvPr>
        </p:nvSpPr>
        <p:spPr/>
        <p:txBody>
          <a:bodyPr/>
          <a:lstStyle/>
          <a:p>
            <a:fld id="{8DFC526E-0A08-E844-A4EE-F41C4940EFD7}" type="slidenum">
              <a:rPr lang="en-US" smtClean="0"/>
              <a:t>26</a:t>
            </a:fld>
            <a:endParaRPr lang="en-US"/>
          </a:p>
        </p:txBody>
      </p:sp>
    </p:spTree>
    <p:extLst>
      <p:ext uri="{BB962C8B-B14F-4D97-AF65-F5344CB8AC3E}">
        <p14:creationId xmlns:p14="http://schemas.microsoft.com/office/powerpoint/2010/main" val="3683820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Allocations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Special allocations </a:t>
            </a:r>
            <a:r>
              <a:rPr lang="en-US" dirty="0" smtClean="0"/>
              <a:t>must (</a:t>
            </a:r>
            <a:r>
              <a:rPr lang="en-US" dirty="0" err="1" smtClean="0"/>
              <a:t>i</a:t>
            </a:r>
            <a:r>
              <a:rPr lang="en-US" dirty="0" smtClean="0"/>
              <a:t>) be reflected in the partnership agreement; and (ii)have </a:t>
            </a:r>
            <a:r>
              <a:rPr lang="en-US" i="1" dirty="0" smtClean="0"/>
              <a:t>substantial economic effect</a:t>
            </a:r>
            <a:r>
              <a:rPr lang="en-US" dirty="0"/>
              <a:t> </a:t>
            </a:r>
            <a:r>
              <a:rPr lang="en-US" dirty="0" smtClean="0"/>
              <a:t>(“SEE”) </a:t>
            </a:r>
            <a:r>
              <a:rPr lang="en-US" dirty="0"/>
              <a:t>(Code §704(b</a:t>
            </a:r>
            <a:r>
              <a:rPr lang="en-US" dirty="0" smtClean="0"/>
              <a:t>)) </a:t>
            </a:r>
          </a:p>
          <a:p>
            <a:pPr lvl="1"/>
            <a:r>
              <a:rPr lang="en-US" u="sng" dirty="0" smtClean="0"/>
              <a:t>SEE</a:t>
            </a:r>
            <a:r>
              <a:rPr lang="en-US" dirty="0" smtClean="0"/>
              <a:t> = whether allocation affects dollar </a:t>
            </a:r>
            <a:r>
              <a:rPr lang="en-US" dirty="0"/>
              <a:t>amount of the partners’ shares of the total partnership income or loss </a:t>
            </a:r>
            <a:r>
              <a:rPr lang="en-US" i="1" dirty="0"/>
              <a:t>independently of tax consequences</a:t>
            </a:r>
            <a:r>
              <a:rPr lang="en-US" dirty="0"/>
              <a:t> </a:t>
            </a:r>
            <a:endParaRPr lang="en-US" dirty="0" smtClean="0"/>
          </a:p>
          <a:p>
            <a:r>
              <a:rPr lang="en-US" u="sng" dirty="0" smtClean="0"/>
              <a:t>Three Tests</a:t>
            </a:r>
            <a:r>
              <a:rPr lang="en-US" dirty="0" smtClean="0"/>
              <a:t>:</a:t>
            </a:r>
          </a:p>
          <a:p>
            <a:pPr lvl="1"/>
            <a:r>
              <a:rPr lang="en-US" u="sng" dirty="0" smtClean="0"/>
              <a:t>Test 1</a:t>
            </a:r>
            <a:r>
              <a:rPr lang="en-US" dirty="0" smtClean="0"/>
              <a:t>: Allocation must have SEE;</a:t>
            </a:r>
          </a:p>
          <a:p>
            <a:pPr lvl="2"/>
            <a:r>
              <a:rPr lang="en-US" dirty="0" smtClean="0"/>
              <a:t>Safe harbor for allocations, mechanical, and well-defined</a:t>
            </a:r>
          </a:p>
          <a:p>
            <a:pPr lvl="1"/>
            <a:r>
              <a:rPr lang="en-US" u="sng" dirty="0" smtClean="0"/>
              <a:t>Test 2</a:t>
            </a:r>
            <a:r>
              <a:rPr lang="en-US" dirty="0" smtClean="0"/>
              <a:t>: Allocation </a:t>
            </a:r>
            <a:r>
              <a:rPr lang="en-US" dirty="0"/>
              <a:t>must be in accordance with “the partners’ interests in the partnership” (“PIP”</a:t>
            </a:r>
            <a:r>
              <a:rPr lang="en-US" dirty="0" smtClean="0"/>
              <a:t>); or</a:t>
            </a:r>
          </a:p>
          <a:p>
            <a:pPr lvl="2"/>
            <a:r>
              <a:rPr lang="en-US" dirty="0"/>
              <a:t>D</a:t>
            </a:r>
            <a:r>
              <a:rPr lang="en-US" dirty="0" smtClean="0"/>
              <a:t>efault </a:t>
            </a:r>
            <a:r>
              <a:rPr lang="en-US" dirty="0"/>
              <a:t>rules for allocations that do not meet the SEE safe harbor </a:t>
            </a:r>
            <a:endParaRPr lang="en-US" dirty="0" smtClean="0"/>
          </a:p>
          <a:p>
            <a:pPr lvl="1"/>
            <a:r>
              <a:rPr lang="en-US" u="sng" dirty="0" smtClean="0"/>
              <a:t>Test 3</a:t>
            </a:r>
            <a:r>
              <a:rPr lang="en-US" dirty="0" smtClean="0"/>
              <a:t>: Allocation </a:t>
            </a:r>
            <a:r>
              <a:rPr lang="en-US" dirty="0"/>
              <a:t>must be deemed to be in accordance with the PIP pursuant to certain special </a:t>
            </a:r>
            <a:r>
              <a:rPr lang="en-US" dirty="0" smtClean="0"/>
              <a:t>rules (“Deemed PIP”).</a:t>
            </a: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27</a:t>
            </a:fld>
            <a:endParaRPr lang="en-US"/>
          </a:p>
        </p:txBody>
      </p:sp>
    </p:spTree>
    <p:extLst>
      <p:ext uri="{BB962C8B-B14F-4D97-AF65-F5344CB8AC3E}">
        <p14:creationId xmlns:p14="http://schemas.microsoft.com/office/powerpoint/2010/main" val="889219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1: SEE </a:t>
            </a:r>
            <a:r>
              <a:rPr lang="en-US" sz="2400" dirty="0" smtClean="0"/>
              <a:t>(</a:t>
            </a:r>
            <a:r>
              <a:rPr lang="en-US" sz="2400" dirty="0" err="1" smtClean="0"/>
              <a:t>Regs</a:t>
            </a:r>
            <a:r>
              <a:rPr lang="en-US" sz="2400" dirty="0"/>
              <a:t>. §1.704-1(b)(2</a:t>
            </a:r>
            <a:r>
              <a:rPr lang="en-US" sz="2400" dirty="0" smtClean="0"/>
              <a:t>))</a:t>
            </a:r>
            <a:endParaRPr lang="en-US" sz="2400" dirty="0"/>
          </a:p>
        </p:txBody>
      </p:sp>
      <p:sp>
        <p:nvSpPr>
          <p:cNvPr id="3" name="Content Placeholder 2"/>
          <p:cNvSpPr>
            <a:spLocks noGrp="1"/>
          </p:cNvSpPr>
          <p:nvPr>
            <p:ph idx="1"/>
          </p:nvPr>
        </p:nvSpPr>
        <p:spPr>
          <a:xfrm>
            <a:off x="457200" y="1600200"/>
            <a:ext cx="8229600" cy="5001473"/>
          </a:xfrm>
        </p:spPr>
        <p:txBody>
          <a:bodyPr>
            <a:normAutofit fontScale="47500" lnSpcReduction="20000"/>
          </a:bodyPr>
          <a:lstStyle/>
          <a:p>
            <a:pPr>
              <a:buFont typeface="Arial" panose="020B0604020202020204" pitchFamily="34" charset="0"/>
              <a:buChar char="•"/>
            </a:pPr>
            <a:r>
              <a:rPr lang="en-US" sz="3800" b="1" u="sng" dirty="0" smtClean="0"/>
              <a:t>Prong 1</a:t>
            </a:r>
            <a:r>
              <a:rPr lang="en-US" sz="3800" dirty="0" smtClean="0"/>
              <a:t>: Does </a:t>
            </a:r>
            <a:r>
              <a:rPr lang="en-US" sz="3800" dirty="0"/>
              <a:t>the allocation have “economic </a:t>
            </a:r>
            <a:r>
              <a:rPr lang="en-US" sz="3800" dirty="0" smtClean="0"/>
              <a:t>effect” (“EE”)?</a:t>
            </a:r>
          </a:p>
          <a:p>
            <a:r>
              <a:rPr lang="en-US" sz="3800" u="sng" dirty="0" smtClean="0"/>
              <a:t>General rule</a:t>
            </a:r>
            <a:r>
              <a:rPr lang="en-US" sz="3800" dirty="0" smtClean="0"/>
              <a:t>: </a:t>
            </a:r>
            <a:r>
              <a:rPr lang="en-US" sz="3800" dirty="0"/>
              <a:t>EE exists if the partnership establishes capital accounts and maintains them in accordance with </a:t>
            </a:r>
            <a:r>
              <a:rPr lang="en-US" sz="3800" dirty="0" smtClean="0"/>
              <a:t>the </a:t>
            </a:r>
            <a:r>
              <a:rPr lang="en-US" sz="3800" dirty="0" err="1" smtClean="0"/>
              <a:t>Regs</a:t>
            </a:r>
            <a:r>
              <a:rPr lang="en-US" sz="3800" dirty="0" smtClean="0"/>
              <a:t>. </a:t>
            </a:r>
          </a:p>
          <a:p>
            <a:pPr lvl="1"/>
            <a:r>
              <a:rPr lang="en-US" sz="3800" u="sng" dirty="0" smtClean="0"/>
              <a:t>Basic Test</a:t>
            </a:r>
          </a:p>
          <a:p>
            <a:pPr marL="914400" lvl="2" indent="0">
              <a:buNone/>
            </a:pPr>
            <a:r>
              <a:rPr lang="en-US" sz="3400" dirty="0" smtClean="0"/>
              <a:t>1.	Capital accounts must be maintained pursuant to </a:t>
            </a:r>
            <a:r>
              <a:rPr lang="en-US" sz="3400" dirty="0" err="1" smtClean="0"/>
              <a:t>Regs</a:t>
            </a:r>
            <a:r>
              <a:rPr lang="en-US" sz="3400" dirty="0"/>
              <a:t>. §1.704-1(b)(2)(iv</a:t>
            </a:r>
            <a:r>
              <a:rPr lang="en-US" sz="3400" dirty="0" smtClean="0"/>
              <a:t>);</a:t>
            </a:r>
          </a:p>
          <a:p>
            <a:pPr marL="914400" lvl="2" indent="0">
              <a:buNone/>
            </a:pPr>
            <a:r>
              <a:rPr lang="en-US" sz="3400" dirty="0" smtClean="0"/>
              <a:t>2.	Liquidating </a:t>
            </a:r>
            <a:r>
              <a:rPr lang="en-US" sz="3400" dirty="0"/>
              <a:t>distributions </a:t>
            </a:r>
            <a:r>
              <a:rPr lang="en-US" sz="3400" dirty="0" smtClean="0"/>
              <a:t>must be made </a:t>
            </a:r>
            <a:r>
              <a:rPr lang="en-US" sz="3400" dirty="0"/>
              <a:t>in accordance </a:t>
            </a:r>
            <a:r>
              <a:rPr lang="en-US" sz="3400" dirty="0" smtClean="0"/>
              <a:t>with the respective </a:t>
            </a:r>
            <a:r>
              <a:rPr lang="en-US" sz="3400" dirty="0"/>
              <a:t>partners’ positive capital account </a:t>
            </a:r>
            <a:r>
              <a:rPr lang="en-US" sz="3400" dirty="0" smtClean="0"/>
              <a:t>balances; and</a:t>
            </a:r>
          </a:p>
          <a:p>
            <a:pPr marL="914400" lvl="2" indent="0">
              <a:buNone/>
            </a:pPr>
            <a:r>
              <a:rPr lang="en-US" sz="3400" dirty="0" smtClean="0"/>
              <a:t>3.	“Deficit </a:t>
            </a:r>
            <a:r>
              <a:rPr lang="en-US" sz="3400" dirty="0"/>
              <a:t>makeup” </a:t>
            </a:r>
            <a:r>
              <a:rPr lang="en-US" sz="3400" dirty="0" smtClean="0"/>
              <a:t>requirement upon liquidation.</a:t>
            </a:r>
          </a:p>
          <a:p>
            <a:pPr lvl="1"/>
            <a:r>
              <a:rPr lang="en-US" sz="3800" u="sng" dirty="0" smtClean="0"/>
              <a:t>Alternate Test</a:t>
            </a:r>
          </a:p>
          <a:p>
            <a:pPr marL="914400" lvl="2" indent="0">
              <a:buNone/>
            </a:pPr>
            <a:r>
              <a:rPr lang="en-US" sz="3400" dirty="0" smtClean="0"/>
              <a:t>1 &amp; 2.	First 2 steps same as Basic Test;</a:t>
            </a:r>
          </a:p>
          <a:p>
            <a:pPr marL="914400" lvl="2" indent="0">
              <a:buNone/>
            </a:pPr>
            <a:r>
              <a:rPr lang="en-US" sz="3400" dirty="0" smtClean="0"/>
              <a:t>3.	</a:t>
            </a:r>
            <a:r>
              <a:rPr lang="en-US" sz="3400" u="sng" dirty="0" smtClean="0"/>
              <a:t>Loss limitation provision</a:t>
            </a:r>
            <a:r>
              <a:rPr lang="en-US" sz="3400" dirty="0" smtClean="0"/>
              <a:t>:  Allocations can’t cause/increase </a:t>
            </a:r>
            <a:r>
              <a:rPr lang="en-US" sz="3400" dirty="0"/>
              <a:t>a deficit balance in a partner’s capital account (in excess of any </a:t>
            </a:r>
            <a:r>
              <a:rPr lang="en-US" sz="3400" dirty="0" smtClean="0"/>
              <a:t>amount </a:t>
            </a:r>
            <a:r>
              <a:rPr lang="en-US" sz="3400" dirty="0"/>
              <a:t>of such deficit </a:t>
            </a:r>
            <a:r>
              <a:rPr lang="en-US" sz="3400" dirty="0" smtClean="0"/>
              <a:t>that </a:t>
            </a:r>
            <a:r>
              <a:rPr lang="en-US" sz="3400" dirty="0"/>
              <a:t>the partner is obligated to restore) as of the end of the partnership taxable year to which the allocation </a:t>
            </a:r>
            <a:r>
              <a:rPr lang="en-US" sz="3400" dirty="0" smtClean="0"/>
              <a:t>relates; and</a:t>
            </a:r>
          </a:p>
          <a:p>
            <a:pPr marL="914400" lvl="2" indent="0">
              <a:buNone/>
            </a:pPr>
            <a:r>
              <a:rPr lang="en-US" sz="3400" dirty="0" smtClean="0"/>
              <a:t>4.	</a:t>
            </a:r>
            <a:r>
              <a:rPr lang="en-US" sz="3400" u="sng" dirty="0" smtClean="0"/>
              <a:t>Qualified </a:t>
            </a:r>
            <a:r>
              <a:rPr lang="en-US" sz="3400" u="sng" dirty="0"/>
              <a:t>income </a:t>
            </a:r>
            <a:r>
              <a:rPr lang="en-US" sz="3400" u="sng" dirty="0" smtClean="0"/>
              <a:t>offset provision</a:t>
            </a:r>
            <a:r>
              <a:rPr lang="en-US" sz="3400" dirty="0" smtClean="0"/>
              <a:t>:  Any </a:t>
            </a:r>
            <a:r>
              <a:rPr lang="en-US" sz="3400" dirty="0"/>
              <a:t>partner who unexpectedly receives certain adjustments, allocations, or distributions will be allocated items of income and gain </a:t>
            </a:r>
            <a:r>
              <a:rPr lang="en-US" sz="3400" dirty="0" smtClean="0"/>
              <a:t>to </a:t>
            </a:r>
            <a:r>
              <a:rPr lang="en-US" sz="3400" dirty="0"/>
              <a:t>eliminate </a:t>
            </a:r>
            <a:r>
              <a:rPr lang="en-US" sz="3400" dirty="0" smtClean="0"/>
              <a:t>any deficit balance.</a:t>
            </a:r>
          </a:p>
          <a:p>
            <a:pPr lvl="1"/>
            <a:r>
              <a:rPr lang="en-US" sz="3800" u="sng" dirty="0" smtClean="0"/>
              <a:t>Economic Effect Equivalence Test</a:t>
            </a:r>
          </a:p>
          <a:p>
            <a:pPr lvl="2"/>
            <a:r>
              <a:rPr lang="en-US" sz="3400" dirty="0" smtClean="0"/>
              <a:t>Liquidation of </a:t>
            </a:r>
            <a:r>
              <a:rPr lang="en-US" sz="3400" dirty="0"/>
              <a:t>partnership at the end of the year in which the allocation </a:t>
            </a:r>
            <a:r>
              <a:rPr lang="en-US" sz="3400" dirty="0" smtClean="0"/>
              <a:t>takes </a:t>
            </a:r>
            <a:r>
              <a:rPr lang="en-US" sz="3400" dirty="0"/>
              <a:t>place </a:t>
            </a:r>
            <a:r>
              <a:rPr lang="en-US" sz="3400" dirty="0" smtClean="0"/>
              <a:t>produces </a:t>
            </a:r>
            <a:r>
              <a:rPr lang="en-US" sz="3400" dirty="0"/>
              <a:t>same results that would occur if </a:t>
            </a:r>
            <a:r>
              <a:rPr lang="en-US" sz="3400" dirty="0" smtClean="0"/>
              <a:t>Basic </a:t>
            </a:r>
            <a:r>
              <a:rPr lang="en-US" sz="3400" dirty="0"/>
              <a:t>Test </a:t>
            </a:r>
            <a:r>
              <a:rPr lang="en-US" sz="3400" dirty="0" smtClean="0"/>
              <a:t>were met</a:t>
            </a:r>
          </a:p>
        </p:txBody>
      </p:sp>
      <p:sp>
        <p:nvSpPr>
          <p:cNvPr id="4" name="Slide Number Placeholder 3"/>
          <p:cNvSpPr>
            <a:spLocks noGrp="1"/>
          </p:cNvSpPr>
          <p:nvPr>
            <p:ph type="sldNum" sz="quarter" idx="12"/>
          </p:nvPr>
        </p:nvSpPr>
        <p:spPr/>
        <p:txBody>
          <a:bodyPr/>
          <a:lstStyle/>
          <a:p>
            <a:fld id="{8DFC526E-0A08-E844-A4EE-F41C4940EFD7}" type="slidenum">
              <a:rPr lang="en-US" smtClean="0"/>
              <a:t>28</a:t>
            </a:fld>
            <a:endParaRPr lang="en-US"/>
          </a:p>
        </p:txBody>
      </p:sp>
    </p:spTree>
    <p:extLst>
      <p:ext uri="{BB962C8B-B14F-4D97-AF65-F5344CB8AC3E}">
        <p14:creationId xmlns:p14="http://schemas.microsoft.com/office/powerpoint/2010/main" val="19035014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1: SEE </a:t>
            </a:r>
            <a:r>
              <a:rPr lang="en-US" sz="2400" dirty="0" smtClean="0"/>
              <a:t>(Cont.)</a:t>
            </a:r>
            <a:endParaRPr lang="en-US" sz="24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smtClean="0"/>
              <a:t>Prong 2</a:t>
            </a:r>
            <a:r>
              <a:rPr lang="en-US" dirty="0" smtClean="0"/>
              <a:t>:  Is </a:t>
            </a:r>
            <a:r>
              <a:rPr lang="en-US" dirty="0"/>
              <a:t>the </a:t>
            </a:r>
            <a:r>
              <a:rPr lang="en-US" dirty="0" smtClean="0"/>
              <a:t>EE </a:t>
            </a:r>
            <a:r>
              <a:rPr lang="en-US" dirty="0"/>
              <a:t>of the allocation “substantial</a:t>
            </a:r>
            <a:r>
              <a:rPr lang="en-US" dirty="0" smtClean="0"/>
              <a:t>”?</a:t>
            </a:r>
          </a:p>
          <a:p>
            <a:r>
              <a:rPr lang="en-US" u="sng" dirty="0" smtClean="0"/>
              <a:t>Subjective </a:t>
            </a:r>
            <a:r>
              <a:rPr lang="en-US" u="sng" dirty="0"/>
              <a:t>test</a:t>
            </a:r>
            <a:r>
              <a:rPr lang="en-US" dirty="0"/>
              <a:t>: </a:t>
            </a:r>
            <a:r>
              <a:rPr lang="en-US" dirty="0" smtClean="0"/>
              <a:t> Is </a:t>
            </a:r>
            <a:r>
              <a:rPr lang="en-US" dirty="0"/>
              <a:t>there a reasonable possibility that the allocation will affect </a:t>
            </a:r>
            <a:r>
              <a:rPr lang="en-US" i="1" dirty="0"/>
              <a:t>substantially</a:t>
            </a:r>
            <a:r>
              <a:rPr lang="en-US" dirty="0"/>
              <a:t> the dollar amounts received by the partners independent of any tax </a:t>
            </a:r>
            <a:r>
              <a:rPr lang="en-US" dirty="0" smtClean="0"/>
              <a:t>consequences?</a:t>
            </a:r>
            <a:endParaRPr lang="en-US" u="sng" dirty="0" smtClean="0"/>
          </a:p>
          <a:p>
            <a:pPr lvl="1"/>
            <a:r>
              <a:rPr lang="en-US" u="sng" dirty="0" smtClean="0"/>
              <a:t>General rule</a:t>
            </a:r>
            <a:r>
              <a:rPr lang="en-US" dirty="0" smtClean="0"/>
              <a:t>:  An </a:t>
            </a:r>
            <a:r>
              <a:rPr lang="en-US" dirty="0"/>
              <a:t>allocation </a:t>
            </a:r>
            <a:r>
              <a:rPr lang="en-US" dirty="0" smtClean="0"/>
              <a:t>is deemed substantial </a:t>
            </a:r>
            <a:r>
              <a:rPr lang="en-US" dirty="0"/>
              <a:t>if there is a reasonable possibility that it will affect the amount of money that partners will receive </a:t>
            </a:r>
            <a:r>
              <a:rPr lang="en-US" i="1" dirty="0"/>
              <a:t>independent of tax consequences</a:t>
            </a:r>
            <a:r>
              <a:rPr lang="en-US" dirty="0"/>
              <a:t> </a:t>
            </a:r>
            <a:endParaRPr lang="en-US" dirty="0" smtClean="0"/>
          </a:p>
          <a:p>
            <a:pPr lvl="2"/>
            <a:r>
              <a:rPr lang="en-US" i="1" dirty="0" smtClean="0"/>
              <a:t>Example</a:t>
            </a:r>
            <a:r>
              <a:rPr lang="en-US" dirty="0" smtClean="0"/>
              <a:t>:  If </a:t>
            </a:r>
            <a:r>
              <a:rPr lang="en-US" dirty="0"/>
              <a:t>a tax savings occurs for one or more partners in the partnership and the economic sharing arrangement is unaltered, then the allocation probably lacks </a:t>
            </a:r>
            <a:r>
              <a:rPr lang="en-US" dirty="0" smtClean="0"/>
              <a:t>substantiality.</a:t>
            </a:r>
            <a:endParaRPr lang="en-US" dirty="0"/>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29</a:t>
            </a:fld>
            <a:endParaRPr lang="en-US"/>
          </a:p>
        </p:txBody>
      </p:sp>
    </p:spTree>
    <p:extLst>
      <p:ext uri="{BB962C8B-B14F-4D97-AF65-F5344CB8AC3E}">
        <p14:creationId xmlns:p14="http://schemas.microsoft.com/office/powerpoint/2010/main" val="3500071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Partnership?</a:t>
            </a:r>
            <a:endParaRPr lang="en-US" dirty="0"/>
          </a:p>
        </p:txBody>
      </p:sp>
      <p:sp>
        <p:nvSpPr>
          <p:cNvPr id="3" name="Content Placeholder 2"/>
          <p:cNvSpPr>
            <a:spLocks noGrp="1"/>
          </p:cNvSpPr>
          <p:nvPr>
            <p:ph idx="1"/>
          </p:nvPr>
        </p:nvSpPr>
        <p:spPr/>
        <p:txBody>
          <a:bodyPr>
            <a:normAutofit lnSpcReduction="10000"/>
          </a:bodyPr>
          <a:lstStyle/>
          <a:p>
            <a:r>
              <a:rPr lang="en-US" u="sng" dirty="0" smtClean="0"/>
              <a:t>CA Law/Uniform Partnership Act</a:t>
            </a:r>
          </a:p>
          <a:p>
            <a:pPr lvl="1"/>
            <a:r>
              <a:rPr lang="en-US" dirty="0" smtClean="0"/>
              <a:t>Association of 2 or more persons to carry on as co-owners a business for profit</a:t>
            </a:r>
            <a:r>
              <a:rPr lang="en-US" dirty="0" smtClean="0">
                <a:effectLst/>
              </a:rPr>
              <a:t> </a:t>
            </a:r>
          </a:p>
          <a:p>
            <a:r>
              <a:rPr lang="en-US" u="sng" dirty="0" smtClean="0"/>
              <a:t>Code</a:t>
            </a:r>
            <a:r>
              <a:rPr lang="en-US" u="sng" baseline="30000" dirty="0" smtClean="0"/>
              <a:t>1</a:t>
            </a:r>
            <a:r>
              <a:rPr lang="en-US" u="sng" dirty="0" smtClean="0"/>
              <a:t> §761(a)</a:t>
            </a:r>
            <a:r>
              <a:rPr lang="en-US" b="1" dirty="0" smtClean="0"/>
              <a:t>:</a:t>
            </a:r>
          </a:p>
          <a:p>
            <a:pPr lvl="1"/>
            <a:r>
              <a:rPr lang="en-US" dirty="0" smtClean="0"/>
              <a:t>includes </a:t>
            </a:r>
            <a:r>
              <a:rPr lang="en-US" dirty="0"/>
              <a:t>a “syndicate, group, pool, joint venture, or other unincorporated organization through, or by means of which any business, financial operation, or venture is carried on and which is not within the meaning of this title, a corporation or trust or </a:t>
            </a:r>
            <a:r>
              <a:rPr lang="en-US" dirty="0" smtClean="0"/>
              <a:t>estate.”</a:t>
            </a:r>
            <a:r>
              <a:rPr lang="en-US" dirty="0" smtClean="0">
                <a:effectLst/>
              </a:rPr>
              <a:t> </a:t>
            </a:r>
            <a:endParaRPr lang="en-US" dirty="0" smtClean="0"/>
          </a:p>
          <a:p>
            <a:pPr lvl="2"/>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3</a:t>
            </a:fld>
            <a:endParaRPr lang="en-US"/>
          </a:p>
        </p:txBody>
      </p:sp>
      <p:sp>
        <p:nvSpPr>
          <p:cNvPr id="5" name="Footer Placeholder 4"/>
          <p:cNvSpPr>
            <a:spLocks noGrp="1"/>
          </p:cNvSpPr>
          <p:nvPr>
            <p:ph type="ftr" sz="quarter" idx="11"/>
          </p:nvPr>
        </p:nvSpPr>
        <p:spPr>
          <a:xfrm>
            <a:off x="565079" y="6126163"/>
            <a:ext cx="7777537" cy="365125"/>
          </a:xfrm>
        </p:spPr>
        <p:txBody>
          <a:bodyPr/>
          <a:lstStyle/>
          <a:p>
            <a:pPr algn="l"/>
            <a:r>
              <a:rPr lang="en-US" b="1" baseline="30000" dirty="0"/>
              <a:t>_________________________________________</a:t>
            </a:r>
          </a:p>
          <a:p>
            <a:pPr algn="l"/>
            <a:r>
              <a:rPr lang="en-US" baseline="30000" dirty="0" smtClean="0"/>
              <a:t>1</a:t>
            </a:r>
            <a:r>
              <a:rPr lang="en-US" dirty="0" smtClean="0"/>
              <a:t> All references to “Code” sections are to the Internal Revenue  Code of  1986, as amended </a:t>
            </a:r>
            <a:endParaRPr lang="en-US" dirty="0"/>
          </a:p>
        </p:txBody>
      </p:sp>
    </p:spTree>
    <p:extLst>
      <p:ext uri="{BB962C8B-B14F-4D97-AF65-F5344CB8AC3E}">
        <p14:creationId xmlns:p14="http://schemas.microsoft.com/office/powerpoint/2010/main" val="2254941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Test 2</a:t>
            </a:r>
            <a:r>
              <a:rPr lang="en-US" dirty="0" smtClean="0"/>
              <a:t>:  PIP </a:t>
            </a:r>
            <a:r>
              <a:rPr lang="en-US" sz="2400" dirty="0"/>
              <a:t>(</a:t>
            </a:r>
            <a:r>
              <a:rPr lang="en-US" sz="2400" dirty="0" err="1"/>
              <a:t>Regs</a:t>
            </a:r>
            <a:r>
              <a:rPr lang="en-US" sz="2400" dirty="0"/>
              <a:t>. §1.704-1(b)(3</a:t>
            </a:r>
            <a:r>
              <a:rPr lang="en-US" sz="2400" dirty="0" smtClean="0"/>
              <a:t>)) </a:t>
            </a:r>
            <a:endParaRPr lang="en-US" sz="2400"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u="sng" dirty="0" smtClean="0"/>
              <a:t>General Rule</a:t>
            </a:r>
            <a:r>
              <a:rPr lang="en-US" dirty="0" smtClean="0"/>
              <a:t>: </a:t>
            </a:r>
            <a:r>
              <a:rPr lang="en-US" dirty="0"/>
              <a:t>D</a:t>
            </a:r>
            <a:r>
              <a:rPr lang="en-US" dirty="0" smtClean="0"/>
              <a:t>etermine </a:t>
            </a:r>
            <a:r>
              <a:rPr lang="en-US" dirty="0"/>
              <a:t>the true economic sharing arrangement of the partners based on all of the facts and circumstances </a:t>
            </a:r>
            <a:endParaRPr lang="en-US" dirty="0" smtClean="0"/>
          </a:p>
          <a:p>
            <a:r>
              <a:rPr lang="en-US" i="1" u="sng" dirty="0" smtClean="0"/>
              <a:t>Factors considered</a:t>
            </a:r>
            <a:r>
              <a:rPr lang="en-US" dirty="0" smtClean="0"/>
              <a:t>:</a:t>
            </a:r>
          </a:p>
          <a:p>
            <a:pPr lvl="1"/>
            <a:r>
              <a:rPr lang="en-US" dirty="0"/>
              <a:t>P</a:t>
            </a:r>
            <a:r>
              <a:rPr lang="en-US" dirty="0" smtClean="0"/>
              <a:t>artners</a:t>
            </a:r>
            <a:r>
              <a:rPr lang="en-US" dirty="0"/>
              <a:t>’ relative contributions </a:t>
            </a:r>
            <a:r>
              <a:rPr lang="en-US" dirty="0" smtClean="0"/>
              <a:t>to partnership;</a:t>
            </a:r>
          </a:p>
          <a:p>
            <a:pPr lvl="1"/>
            <a:r>
              <a:rPr lang="en-US" dirty="0"/>
              <a:t>I</a:t>
            </a:r>
            <a:r>
              <a:rPr lang="en-US" dirty="0" smtClean="0"/>
              <a:t>nterests </a:t>
            </a:r>
            <a:r>
              <a:rPr lang="en-US" dirty="0"/>
              <a:t>of </a:t>
            </a:r>
            <a:r>
              <a:rPr lang="en-US" dirty="0" smtClean="0"/>
              <a:t>partners </a:t>
            </a:r>
            <a:r>
              <a:rPr lang="en-US" dirty="0"/>
              <a:t>in economic </a:t>
            </a:r>
            <a:r>
              <a:rPr lang="en-US" dirty="0" smtClean="0"/>
              <a:t>profits/losses; </a:t>
            </a:r>
          </a:p>
          <a:p>
            <a:pPr lvl="1"/>
            <a:r>
              <a:rPr lang="en-US" dirty="0"/>
              <a:t>I</a:t>
            </a:r>
            <a:r>
              <a:rPr lang="en-US" dirty="0" smtClean="0"/>
              <a:t>nterests of </a:t>
            </a:r>
            <a:r>
              <a:rPr lang="en-US" dirty="0"/>
              <a:t>partners in cash flow and other non-liquidating </a:t>
            </a:r>
            <a:r>
              <a:rPr lang="en-US" dirty="0" smtClean="0"/>
              <a:t>distributions; and</a:t>
            </a:r>
          </a:p>
          <a:p>
            <a:pPr lvl="1"/>
            <a:r>
              <a:rPr lang="en-US" dirty="0"/>
              <a:t>R</a:t>
            </a:r>
            <a:r>
              <a:rPr lang="en-US" dirty="0" smtClean="0"/>
              <a:t>ights </a:t>
            </a:r>
            <a:r>
              <a:rPr lang="en-US" dirty="0"/>
              <a:t>of </a:t>
            </a:r>
            <a:r>
              <a:rPr lang="en-US" dirty="0" smtClean="0"/>
              <a:t>partners </a:t>
            </a:r>
            <a:r>
              <a:rPr lang="en-US" dirty="0"/>
              <a:t>to distributions of capital </a:t>
            </a:r>
            <a:r>
              <a:rPr lang="en-US" dirty="0" smtClean="0"/>
              <a:t>at </a:t>
            </a:r>
            <a:r>
              <a:rPr lang="en-US" dirty="0"/>
              <a:t>liquidation </a:t>
            </a:r>
          </a:p>
        </p:txBody>
      </p:sp>
      <p:sp>
        <p:nvSpPr>
          <p:cNvPr id="4" name="Slide Number Placeholder 3"/>
          <p:cNvSpPr>
            <a:spLocks noGrp="1"/>
          </p:cNvSpPr>
          <p:nvPr>
            <p:ph type="sldNum" sz="quarter" idx="12"/>
          </p:nvPr>
        </p:nvSpPr>
        <p:spPr/>
        <p:txBody>
          <a:bodyPr/>
          <a:lstStyle/>
          <a:p>
            <a:fld id="{8DFC526E-0A08-E844-A4EE-F41C4940EFD7}" type="slidenum">
              <a:rPr lang="en-US" smtClean="0"/>
              <a:t>30</a:t>
            </a:fld>
            <a:endParaRPr lang="en-US"/>
          </a:p>
        </p:txBody>
      </p:sp>
    </p:spTree>
    <p:extLst>
      <p:ext uri="{BB962C8B-B14F-4D97-AF65-F5344CB8AC3E}">
        <p14:creationId xmlns:p14="http://schemas.microsoft.com/office/powerpoint/2010/main" val="1088741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 </a:t>
            </a:r>
            <a:r>
              <a:rPr lang="en-US" dirty="0" smtClean="0"/>
              <a:t>3:  </a:t>
            </a:r>
            <a:r>
              <a:rPr lang="en-US" dirty="0"/>
              <a:t>Deemed </a:t>
            </a:r>
            <a:r>
              <a:rPr lang="en-US" dirty="0" smtClean="0"/>
              <a:t>PIP </a:t>
            </a:r>
            <a:br>
              <a:rPr lang="en-US" dirty="0" smtClean="0"/>
            </a:br>
            <a:r>
              <a:rPr lang="en-US" sz="2700" dirty="0" smtClean="0"/>
              <a:t>(</a:t>
            </a:r>
            <a:r>
              <a:rPr lang="en-US" sz="2700" dirty="0" err="1"/>
              <a:t>Regs</a:t>
            </a:r>
            <a:r>
              <a:rPr lang="en-US" sz="2700" dirty="0"/>
              <a:t>. §1.704-1(b)(4</a:t>
            </a:r>
            <a:r>
              <a:rPr lang="en-US" sz="2700" dirty="0" smtClean="0"/>
              <a:t>)) </a:t>
            </a:r>
            <a:endParaRPr lang="en-US" sz="27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u="sng" dirty="0" smtClean="0"/>
              <a:t>General Rule</a:t>
            </a:r>
            <a:r>
              <a:rPr lang="en-US" dirty="0" smtClean="0"/>
              <a:t>:  Special rules are applied for tax items the allocation of which inherently lacks economic effect because there is no economic consequence to the tax item at issue. Allocations are deemed </a:t>
            </a:r>
            <a:r>
              <a:rPr lang="en-US" dirty="0"/>
              <a:t>to be consistent with PIP if made according to the </a:t>
            </a:r>
            <a:r>
              <a:rPr lang="en-US" dirty="0" err="1" smtClean="0"/>
              <a:t>Regs</a:t>
            </a:r>
            <a:r>
              <a:rPr lang="en-US" dirty="0"/>
              <a:t>.</a:t>
            </a:r>
            <a:endParaRPr lang="en-US" dirty="0" smtClean="0"/>
          </a:p>
          <a:p>
            <a:pPr lvl="1"/>
            <a:r>
              <a:rPr lang="en-US" i="1" u="sng" dirty="0" smtClean="0"/>
              <a:t>Example</a:t>
            </a:r>
            <a:r>
              <a:rPr lang="en-US" dirty="0" smtClean="0"/>
              <a:t>: Applies to allocations </a:t>
            </a:r>
            <a:r>
              <a:rPr lang="en-US" dirty="0"/>
              <a:t>of nonrecourse deductions because they do not have a corresponding economic allocation </a:t>
            </a:r>
          </a:p>
          <a:p>
            <a:pPr marL="0" indent="0">
              <a:buNone/>
            </a:pP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31</a:t>
            </a:fld>
            <a:endParaRPr lang="en-US"/>
          </a:p>
        </p:txBody>
      </p:sp>
    </p:spTree>
    <p:extLst>
      <p:ext uri="{BB962C8B-B14F-4D97-AF65-F5344CB8AC3E}">
        <p14:creationId xmlns:p14="http://schemas.microsoft.com/office/powerpoint/2010/main" val="845480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Allocations With Respect to Contributed Property</a:t>
            </a:r>
            <a:endParaRPr lang="en-US" dirty="0"/>
          </a:p>
        </p:txBody>
      </p:sp>
      <p:sp>
        <p:nvSpPr>
          <p:cNvPr id="3" name="Content Placeholder 2"/>
          <p:cNvSpPr>
            <a:spLocks noGrp="1"/>
          </p:cNvSpPr>
          <p:nvPr>
            <p:ph idx="1"/>
          </p:nvPr>
        </p:nvSpPr>
        <p:spPr/>
        <p:txBody>
          <a:bodyPr>
            <a:normAutofit fontScale="62500" lnSpcReduction="20000"/>
          </a:bodyPr>
          <a:lstStyle/>
          <a:p>
            <a:pPr>
              <a:buFont typeface="Arial" panose="020B0604020202020204" pitchFamily="34" charset="0"/>
              <a:buChar char="•"/>
            </a:pPr>
            <a:r>
              <a:rPr lang="en-US" sz="3600" u="sng" dirty="0"/>
              <a:t>Code §704(c)</a:t>
            </a:r>
            <a:r>
              <a:rPr lang="en-US" sz="3600" dirty="0"/>
              <a:t>. A contributing partner </a:t>
            </a:r>
            <a:r>
              <a:rPr lang="en-US" sz="3600" dirty="0" smtClean="0"/>
              <a:t>must </a:t>
            </a:r>
            <a:r>
              <a:rPr lang="en-US" sz="3600" dirty="0"/>
              <a:t>remain responsible for </a:t>
            </a:r>
            <a:r>
              <a:rPr lang="en-US" sz="3600" dirty="0" smtClean="0"/>
              <a:t>inherent </a:t>
            </a:r>
            <a:r>
              <a:rPr lang="en-US" sz="3600" dirty="0"/>
              <a:t>tax consequences in contributed property when </a:t>
            </a:r>
            <a:r>
              <a:rPr lang="en-US" sz="3600" dirty="0" smtClean="0"/>
              <a:t>unrecognized </a:t>
            </a:r>
            <a:r>
              <a:rPr lang="en-US" sz="3600" dirty="0"/>
              <a:t>gains or losses at the time of contribution are subsequently realized by the </a:t>
            </a:r>
            <a:r>
              <a:rPr lang="en-US" sz="3600" dirty="0" smtClean="0"/>
              <a:t>partnership.  </a:t>
            </a:r>
          </a:p>
          <a:p>
            <a:pPr marL="0" indent="0">
              <a:buNone/>
            </a:pPr>
            <a:endParaRPr lang="en-US" sz="1600" dirty="0" smtClean="0"/>
          </a:p>
          <a:p>
            <a:pPr lvl="1"/>
            <a:r>
              <a:rPr lang="en-US" sz="3200" i="1" u="sng" dirty="0" smtClean="0"/>
              <a:t>Example 8</a:t>
            </a:r>
            <a:r>
              <a:rPr lang="en-US" sz="3200" dirty="0" smtClean="0"/>
              <a:t>: If a partner contributes property with a basis of $4k and a FMV of $10k, upon the partnership’s subsequent sale of the contributed property, the contributing partner is allocated the </a:t>
            </a:r>
            <a:r>
              <a:rPr lang="en-US" sz="3200" u="sng" dirty="0" smtClean="0"/>
              <a:t>first $6k </a:t>
            </a:r>
            <a:r>
              <a:rPr lang="en-US" sz="3200" dirty="0" smtClean="0"/>
              <a:t>of the capital gain arising from the sale.</a:t>
            </a:r>
          </a:p>
          <a:p>
            <a:pPr marL="457200" lvl="1" indent="0">
              <a:buNone/>
            </a:pPr>
            <a:endParaRPr lang="en-US" sz="1600" dirty="0" smtClean="0"/>
          </a:p>
          <a:p>
            <a:pPr marL="457200" lvl="1" indent="0">
              <a:buNone/>
            </a:pPr>
            <a:r>
              <a:rPr lang="en-US" sz="3600" dirty="0" smtClean="0"/>
              <a:t>To address the disparity between book </a:t>
            </a:r>
            <a:r>
              <a:rPr lang="en-US" sz="3600" dirty="0"/>
              <a:t>value </a:t>
            </a:r>
            <a:r>
              <a:rPr lang="en-US" sz="3600" dirty="0" smtClean="0"/>
              <a:t>of property </a:t>
            </a:r>
            <a:r>
              <a:rPr lang="en-US" sz="3600" dirty="0"/>
              <a:t>held by </a:t>
            </a:r>
            <a:r>
              <a:rPr lang="en-US" sz="3600" dirty="0" smtClean="0"/>
              <a:t>the partnership </a:t>
            </a:r>
            <a:r>
              <a:rPr lang="en-US" sz="3600" dirty="0"/>
              <a:t>and its tax </a:t>
            </a:r>
            <a:r>
              <a:rPr lang="en-US" sz="3600" dirty="0" smtClean="0"/>
              <a:t>basis from the contributing partner, the </a:t>
            </a:r>
            <a:r>
              <a:rPr lang="en-US" sz="3600" dirty="0" err="1" smtClean="0"/>
              <a:t>Regs</a:t>
            </a:r>
            <a:r>
              <a:rPr lang="en-US" sz="3600" dirty="0"/>
              <a:t>. require maintenance of “tax capital accounts” for the </a:t>
            </a:r>
            <a:r>
              <a:rPr lang="en-US" sz="3600" dirty="0" smtClean="0"/>
              <a:t>partners </a:t>
            </a:r>
            <a:r>
              <a:rPr lang="en-US" sz="3600" dirty="0"/>
              <a:t>which </a:t>
            </a:r>
            <a:r>
              <a:rPr lang="en-US" sz="3600" dirty="0" smtClean="0"/>
              <a:t>reflect </a:t>
            </a:r>
            <a:r>
              <a:rPr lang="en-US" sz="3600" dirty="0"/>
              <a:t>each </a:t>
            </a:r>
            <a:r>
              <a:rPr lang="en-US" sz="3600" dirty="0" smtClean="0"/>
              <a:t>partners’ </a:t>
            </a:r>
            <a:r>
              <a:rPr lang="en-US" sz="3600" dirty="0"/>
              <a:t>share of the partnership’s </a:t>
            </a:r>
            <a:r>
              <a:rPr lang="en-US" sz="3600" i="1" dirty="0"/>
              <a:t>inside</a:t>
            </a:r>
            <a:r>
              <a:rPr lang="en-US" sz="3600" dirty="0"/>
              <a:t> basis in its assets (net of liabilities</a:t>
            </a:r>
            <a:r>
              <a:rPr lang="en-US" sz="3600" dirty="0" smtClean="0"/>
              <a:t>). </a:t>
            </a:r>
            <a:endParaRPr lang="en-US" sz="3600" dirty="0"/>
          </a:p>
        </p:txBody>
      </p:sp>
      <p:sp>
        <p:nvSpPr>
          <p:cNvPr id="4" name="Slide Number Placeholder 3"/>
          <p:cNvSpPr>
            <a:spLocks noGrp="1"/>
          </p:cNvSpPr>
          <p:nvPr>
            <p:ph type="sldNum" sz="quarter" idx="12"/>
          </p:nvPr>
        </p:nvSpPr>
        <p:spPr/>
        <p:txBody>
          <a:bodyPr/>
          <a:lstStyle/>
          <a:p>
            <a:fld id="{8DFC526E-0A08-E844-A4EE-F41C4940EFD7}" type="slidenum">
              <a:rPr lang="en-US" smtClean="0"/>
              <a:t>32</a:t>
            </a:fld>
            <a:endParaRPr lang="en-US"/>
          </a:p>
        </p:txBody>
      </p:sp>
    </p:spTree>
    <p:extLst>
      <p:ext uri="{BB962C8B-B14F-4D97-AF65-F5344CB8AC3E}">
        <p14:creationId xmlns:p14="http://schemas.microsoft.com/office/powerpoint/2010/main" val="35101467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Basis</a:t>
            </a:r>
            <a:r>
              <a:rPr lang="en-US" dirty="0" smtClean="0"/>
              <a:t>: Limitations on Loss Deductions </a:t>
            </a:r>
            <a:endParaRPr lang="en-US" dirty="0"/>
          </a:p>
        </p:txBody>
      </p:sp>
      <p:sp>
        <p:nvSpPr>
          <p:cNvPr id="3" name="Content Placeholder 2"/>
          <p:cNvSpPr>
            <a:spLocks noGrp="1"/>
          </p:cNvSpPr>
          <p:nvPr>
            <p:ph idx="1"/>
          </p:nvPr>
        </p:nvSpPr>
        <p:spPr>
          <a:xfrm>
            <a:off x="470855" y="1600200"/>
            <a:ext cx="8229600" cy="4525963"/>
          </a:xfrm>
        </p:spPr>
        <p:txBody>
          <a:bodyPr>
            <a:normAutofit fontScale="47500" lnSpcReduction="20000"/>
          </a:bodyPr>
          <a:lstStyle/>
          <a:p>
            <a:pPr>
              <a:buFont typeface="Arial" panose="020B0604020202020204" pitchFamily="34" charset="0"/>
              <a:buChar char="•"/>
            </a:pPr>
            <a:r>
              <a:rPr lang="en-US" sz="4200" dirty="0" smtClean="0"/>
              <a:t>A </a:t>
            </a:r>
            <a:r>
              <a:rPr lang="en-US" sz="4200" dirty="0"/>
              <a:t>partner’s distributive share of partnership loss is allowed as a deduction only to the extent of </a:t>
            </a:r>
            <a:r>
              <a:rPr lang="en-US" sz="4200" dirty="0" smtClean="0"/>
              <a:t>their </a:t>
            </a:r>
            <a:r>
              <a:rPr lang="en-US" sz="4200" i="1" dirty="0" smtClean="0"/>
              <a:t>outside</a:t>
            </a:r>
            <a:r>
              <a:rPr lang="en-US" sz="4200" dirty="0" smtClean="0"/>
              <a:t> </a:t>
            </a:r>
            <a:r>
              <a:rPr lang="en-US" sz="4200" dirty="0"/>
              <a:t>basis at the end of the partnership year in which the loss is </a:t>
            </a:r>
            <a:r>
              <a:rPr lang="en-US" sz="4200" dirty="0" smtClean="0"/>
              <a:t>incurred. </a:t>
            </a:r>
            <a:r>
              <a:rPr lang="en-US" sz="4200" dirty="0"/>
              <a:t>(Code §704(d</a:t>
            </a:r>
            <a:r>
              <a:rPr lang="en-US" sz="4200" dirty="0" smtClean="0"/>
              <a:t>).)</a:t>
            </a:r>
          </a:p>
          <a:p>
            <a:pPr marL="0" indent="0">
              <a:buNone/>
            </a:pPr>
            <a:endParaRPr lang="en-US" sz="2100" dirty="0" smtClean="0"/>
          </a:p>
          <a:p>
            <a:pPr lvl="1"/>
            <a:r>
              <a:rPr lang="en-US" sz="3800" dirty="0" smtClean="0"/>
              <a:t>Such disallowed losses may </a:t>
            </a:r>
            <a:r>
              <a:rPr lang="en-US" sz="3800" dirty="0"/>
              <a:t>be carried forward (indefinitely) until sufficient basis is available to permit their </a:t>
            </a:r>
            <a:r>
              <a:rPr lang="en-US" sz="3800" dirty="0" smtClean="0"/>
              <a:t>deduction.</a:t>
            </a:r>
            <a:r>
              <a:rPr lang="en-US" sz="4200" dirty="0" smtClean="0"/>
              <a:t> </a:t>
            </a:r>
          </a:p>
          <a:p>
            <a:pPr lvl="1"/>
            <a:endParaRPr lang="en-US" dirty="0" smtClean="0"/>
          </a:p>
          <a:p>
            <a:pPr marL="339725" indent="0">
              <a:spcBef>
                <a:spcPts val="0"/>
              </a:spcBef>
              <a:spcAft>
                <a:spcPts val="600"/>
              </a:spcAft>
              <a:buNone/>
            </a:pPr>
            <a:r>
              <a:rPr lang="en-US" b="1" i="1" u="sng" dirty="0"/>
              <a:t>Example 9</a:t>
            </a:r>
            <a:r>
              <a:rPr lang="en-US" b="1" i="1" dirty="0" smtClean="0"/>
              <a:t>:</a:t>
            </a:r>
            <a:endParaRPr lang="en-US" sz="2800" dirty="0"/>
          </a:p>
          <a:p>
            <a:pPr marL="339725" indent="0">
              <a:spcBef>
                <a:spcPts val="0"/>
              </a:spcBef>
              <a:spcAft>
                <a:spcPts val="600"/>
              </a:spcAft>
              <a:buNone/>
            </a:pPr>
            <a:r>
              <a:rPr lang="en-US" u="sng" dirty="0"/>
              <a:t>Assume</a:t>
            </a:r>
            <a:r>
              <a:rPr lang="en-US" dirty="0"/>
              <a:t> ES partnership (50/50)</a:t>
            </a:r>
            <a:endParaRPr lang="en-US" sz="2800" dirty="0"/>
          </a:p>
          <a:p>
            <a:pPr marL="339725" indent="0">
              <a:spcBef>
                <a:spcPts val="0"/>
              </a:spcBef>
              <a:spcAft>
                <a:spcPts val="600"/>
              </a:spcAft>
              <a:buNone/>
            </a:pPr>
            <a:r>
              <a:rPr lang="en-US" dirty="0"/>
              <a:t>E’s </a:t>
            </a:r>
            <a:r>
              <a:rPr lang="en-US" i="1" dirty="0"/>
              <a:t>outside</a:t>
            </a:r>
            <a:r>
              <a:rPr lang="en-US" dirty="0"/>
              <a:t> basis = 0</a:t>
            </a:r>
            <a:endParaRPr lang="en-US" sz="2800" dirty="0"/>
          </a:p>
          <a:p>
            <a:pPr marL="339725" indent="0">
              <a:spcBef>
                <a:spcPts val="0"/>
              </a:spcBef>
              <a:spcAft>
                <a:spcPts val="600"/>
              </a:spcAft>
              <a:buNone/>
            </a:pPr>
            <a:r>
              <a:rPr lang="en-US" dirty="0"/>
              <a:t>ES partnership experiences a $2,000 loss</a:t>
            </a:r>
            <a:endParaRPr lang="en-US" sz="2800" dirty="0"/>
          </a:p>
          <a:p>
            <a:pPr marL="339725" indent="0">
              <a:spcBef>
                <a:spcPts val="0"/>
              </a:spcBef>
              <a:spcAft>
                <a:spcPts val="1200"/>
              </a:spcAft>
              <a:buNone/>
            </a:pPr>
            <a:r>
              <a:rPr lang="en-US" dirty="0"/>
              <a:t>E cannot recognize her $1,000 distributive share of that loss unless/until her </a:t>
            </a:r>
            <a:r>
              <a:rPr lang="en-US" i="1" dirty="0"/>
              <a:t>outside </a:t>
            </a:r>
            <a:r>
              <a:rPr lang="en-US" dirty="0"/>
              <a:t>basis is increased.</a:t>
            </a:r>
            <a:endParaRPr lang="en-US" sz="2800" dirty="0"/>
          </a:p>
          <a:p>
            <a:pPr marL="339725" indent="0">
              <a:spcBef>
                <a:spcPts val="0"/>
              </a:spcBef>
              <a:spcAft>
                <a:spcPts val="600"/>
              </a:spcAft>
              <a:buNone/>
            </a:pPr>
            <a:r>
              <a:rPr lang="en-US" b="1" i="1" u="sng" dirty="0"/>
              <a:t>Planning options?</a:t>
            </a:r>
            <a:endParaRPr lang="en-US" sz="2800" dirty="0"/>
          </a:p>
          <a:p>
            <a:pPr marL="339725" indent="0">
              <a:spcBef>
                <a:spcPts val="0"/>
              </a:spcBef>
              <a:spcAft>
                <a:spcPts val="600"/>
              </a:spcAft>
              <a:buNone/>
            </a:pPr>
            <a:r>
              <a:rPr lang="en-US" dirty="0" smtClean="0"/>
              <a:t>1.  Have </a:t>
            </a:r>
            <a:r>
              <a:rPr lang="en-US" dirty="0"/>
              <a:t>E contribute $1,000 in cash (before year end).</a:t>
            </a:r>
          </a:p>
          <a:p>
            <a:pPr marL="339725" indent="0">
              <a:spcBef>
                <a:spcPts val="0"/>
              </a:spcBef>
              <a:spcAft>
                <a:spcPts val="600"/>
              </a:spcAft>
              <a:buNone/>
            </a:pPr>
            <a:r>
              <a:rPr lang="en-US" dirty="0" smtClean="0"/>
              <a:t>2.  Specially </a:t>
            </a:r>
            <a:r>
              <a:rPr lang="en-US" dirty="0"/>
              <a:t>allocate 100% of the loss to S.</a:t>
            </a:r>
            <a:endParaRPr lang="en-US" sz="2800" dirty="0"/>
          </a:p>
          <a:p>
            <a:pPr marL="339725" indent="0">
              <a:spcBef>
                <a:spcPts val="0"/>
              </a:spcBef>
              <a:spcAft>
                <a:spcPts val="600"/>
              </a:spcAft>
              <a:buNone/>
            </a:pPr>
            <a:r>
              <a:rPr lang="en-US" dirty="0" smtClean="0"/>
              <a:t>3.  ???</a:t>
            </a:r>
            <a:endParaRPr lang="en-US" sz="2800" dirty="0"/>
          </a:p>
          <a:p>
            <a:pPr marL="0" indent="0">
              <a:buNone/>
            </a:pPr>
            <a:r>
              <a:rPr lang="en-US" dirty="0"/>
              <a:t> </a:t>
            </a:r>
            <a:endParaRPr lang="en-US" sz="2800" dirty="0"/>
          </a:p>
          <a:p>
            <a:pPr marL="457200" lvl="1" indent="0">
              <a:buNone/>
            </a:pPr>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33</a:t>
            </a:fld>
            <a:endParaRPr lang="en-US"/>
          </a:p>
        </p:txBody>
      </p:sp>
    </p:spTree>
    <p:extLst>
      <p:ext uri="{BB962C8B-B14F-4D97-AF65-F5344CB8AC3E}">
        <p14:creationId xmlns:p14="http://schemas.microsoft.com/office/powerpoint/2010/main" val="12492082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Risk” Rules: </a:t>
            </a:r>
            <a:br>
              <a:rPr lang="en-US" dirty="0" smtClean="0"/>
            </a:br>
            <a:r>
              <a:rPr lang="en-US" dirty="0" smtClean="0"/>
              <a:t>Limitation on Loss Deductions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P</a:t>
            </a:r>
            <a:r>
              <a:rPr lang="en-US" dirty="0" smtClean="0"/>
              <a:t>artners </a:t>
            </a:r>
            <a:r>
              <a:rPr lang="en-US" dirty="0"/>
              <a:t>may not deduct losses from an activity to the extent that the losses exceed the amount the partner has “at risk” in the </a:t>
            </a:r>
            <a:r>
              <a:rPr lang="en-US" dirty="0" smtClean="0"/>
              <a:t>activity </a:t>
            </a:r>
            <a:r>
              <a:rPr lang="en-US" dirty="0"/>
              <a:t>(Code §465</a:t>
            </a:r>
            <a:r>
              <a:rPr lang="en-US" dirty="0" smtClean="0"/>
              <a:t>).</a:t>
            </a:r>
          </a:p>
          <a:p>
            <a:r>
              <a:rPr lang="en-US" u="sng" dirty="0" smtClean="0"/>
              <a:t>A taxpayer is considered “at risk” to the extent of</a:t>
            </a:r>
            <a:r>
              <a:rPr lang="en-US" dirty="0" smtClean="0"/>
              <a:t>:</a:t>
            </a:r>
          </a:p>
          <a:p>
            <a:pPr lvl="1"/>
            <a:r>
              <a:rPr lang="en-US" dirty="0"/>
              <a:t>T</a:t>
            </a:r>
            <a:r>
              <a:rPr lang="en-US" dirty="0" smtClean="0"/>
              <a:t>he </a:t>
            </a:r>
            <a:r>
              <a:rPr lang="en-US" dirty="0"/>
              <a:t>amount of money and the adjusted basis of property </a:t>
            </a:r>
            <a:r>
              <a:rPr lang="en-US" dirty="0" smtClean="0"/>
              <a:t>contributed by the taxpayer to </a:t>
            </a:r>
            <a:r>
              <a:rPr lang="en-US" dirty="0"/>
              <a:t>the </a:t>
            </a:r>
            <a:r>
              <a:rPr lang="en-US" dirty="0" smtClean="0"/>
              <a:t>activity </a:t>
            </a:r>
            <a:r>
              <a:rPr lang="en-US" dirty="0"/>
              <a:t>(Code §465(b)(1)(A</a:t>
            </a:r>
            <a:r>
              <a:rPr lang="en-US" dirty="0" smtClean="0"/>
              <a:t>)); and  </a:t>
            </a:r>
          </a:p>
          <a:p>
            <a:pPr lvl="1"/>
            <a:r>
              <a:rPr lang="en-US" dirty="0"/>
              <a:t>A</a:t>
            </a:r>
            <a:r>
              <a:rPr lang="en-US" dirty="0" smtClean="0"/>
              <a:t>mounts </a:t>
            </a:r>
            <a:r>
              <a:rPr lang="en-US" dirty="0"/>
              <a:t>borrowed with respect to the activity to the extent </a:t>
            </a:r>
            <a:r>
              <a:rPr lang="en-US" dirty="0" smtClean="0"/>
              <a:t>the taxpayer is personally </a:t>
            </a:r>
            <a:r>
              <a:rPr lang="en-US" dirty="0"/>
              <a:t>liable for repayment of the borrowed amount or has pledged property (other than property that is used in the activity) as security for the borrowed </a:t>
            </a:r>
            <a:r>
              <a:rPr lang="en-US" dirty="0" smtClean="0"/>
              <a:t>amount  </a:t>
            </a:r>
            <a:r>
              <a:rPr lang="en-US" dirty="0"/>
              <a:t>(Code §465(b)(2</a:t>
            </a:r>
            <a:r>
              <a:rPr lang="en-US" dirty="0" smtClean="0"/>
              <a:t>)).</a:t>
            </a:r>
          </a:p>
          <a:p>
            <a:pPr lvl="2"/>
            <a:r>
              <a:rPr lang="en-US" i="1" dirty="0" smtClean="0"/>
              <a:t>Note</a:t>
            </a:r>
            <a:r>
              <a:rPr lang="en-US" dirty="0"/>
              <a:t>: </a:t>
            </a:r>
            <a:r>
              <a:rPr lang="en-US" dirty="0" smtClean="0"/>
              <a:t> A </a:t>
            </a:r>
            <a:r>
              <a:rPr lang="en-US" dirty="0"/>
              <a:t>partner may have an </a:t>
            </a:r>
            <a:r>
              <a:rPr lang="en-US" i="1" dirty="0"/>
              <a:t>outside</a:t>
            </a:r>
            <a:r>
              <a:rPr lang="en-US" dirty="0"/>
              <a:t> basis sufficient to cover a loss and still be denied a deduction for their share of partnership losses if their </a:t>
            </a:r>
            <a:r>
              <a:rPr lang="en-US" i="1" dirty="0"/>
              <a:t>outside</a:t>
            </a:r>
            <a:r>
              <a:rPr lang="en-US" dirty="0"/>
              <a:t> basis includes a share of the partnership’s </a:t>
            </a:r>
            <a:r>
              <a:rPr lang="en-US" i="1" dirty="0"/>
              <a:t>nonrecourse</a:t>
            </a:r>
            <a:r>
              <a:rPr lang="en-US" dirty="0"/>
              <a:t> </a:t>
            </a:r>
            <a:r>
              <a:rPr lang="en-US" dirty="0" smtClean="0"/>
              <a:t>liabilities because the partner is not personally liable for such liabilities.</a:t>
            </a:r>
          </a:p>
        </p:txBody>
      </p:sp>
      <p:sp>
        <p:nvSpPr>
          <p:cNvPr id="4" name="Slide Number Placeholder 3"/>
          <p:cNvSpPr>
            <a:spLocks noGrp="1"/>
          </p:cNvSpPr>
          <p:nvPr>
            <p:ph type="sldNum" sz="quarter" idx="12"/>
          </p:nvPr>
        </p:nvSpPr>
        <p:spPr/>
        <p:txBody>
          <a:bodyPr/>
          <a:lstStyle/>
          <a:p>
            <a:fld id="{8DFC526E-0A08-E844-A4EE-F41C4940EFD7}" type="slidenum">
              <a:rPr lang="en-US" smtClean="0"/>
              <a:t>34</a:t>
            </a:fld>
            <a:endParaRPr lang="en-US"/>
          </a:p>
        </p:txBody>
      </p:sp>
    </p:spTree>
    <p:extLst>
      <p:ext uri="{BB962C8B-B14F-4D97-AF65-F5344CB8AC3E}">
        <p14:creationId xmlns:p14="http://schemas.microsoft.com/office/powerpoint/2010/main" val="296213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Risk” Rules: </a:t>
            </a:r>
            <a:br>
              <a:rPr lang="en-US" dirty="0"/>
            </a:br>
            <a:r>
              <a:rPr lang="en-US" dirty="0"/>
              <a:t>Limitation on Loss </a:t>
            </a:r>
            <a:r>
              <a:rPr lang="en-US" dirty="0" smtClean="0"/>
              <a:t>Deductions </a:t>
            </a:r>
            <a:r>
              <a:rPr lang="en-US" sz="2700" dirty="0" smtClean="0"/>
              <a:t>(Cont.)</a:t>
            </a:r>
            <a:endParaRPr lang="en-US" sz="2700"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US" sz="2200" b="1" i="1" u="sng" dirty="0" smtClean="0"/>
              <a:t>Example 10 (At Risk Limitation on Loss Deductions)</a:t>
            </a:r>
            <a:r>
              <a:rPr lang="en-US" sz="2200" b="1" i="1" dirty="0" smtClean="0"/>
              <a:t>:</a:t>
            </a:r>
            <a:endParaRPr lang="en-US" sz="2200" dirty="0"/>
          </a:p>
          <a:p>
            <a:pPr marL="457200" lvl="1" indent="0">
              <a:spcBef>
                <a:spcPts val="0"/>
              </a:spcBef>
              <a:buNone/>
            </a:pPr>
            <a:endParaRPr lang="en-US" sz="2000" u="sng" dirty="0"/>
          </a:p>
          <a:p>
            <a:pPr marL="457200" lvl="1" indent="0">
              <a:spcBef>
                <a:spcPts val="0"/>
              </a:spcBef>
              <a:buNone/>
              <a:tabLst>
                <a:tab pos="1376363" algn="r"/>
                <a:tab pos="2290763" algn="r"/>
                <a:tab pos="2743200" algn="l"/>
                <a:tab pos="5486400" algn="r"/>
              </a:tabLst>
            </a:pPr>
            <a:r>
              <a:rPr lang="en-US" sz="2000" u="sng" dirty="0"/>
              <a:t>Assume</a:t>
            </a:r>
            <a:r>
              <a:rPr lang="en-US" sz="2000" dirty="0"/>
              <a:t> </a:t>
            </a:r>
            <a:r>
              <a:rPr lang="en-US" sz="2000" dirty="0" smtClean="0"/>
              <a:t>ES LLC, taxed as a partnership.  </a:t>
            </a:r>
            <a:r>
              <a:rPr lang="en-US" sz="2000" dirty="0" err="1" smtClean="0"/>
              <a:t>E&amp;S</a:t>
            </a:r>
            <a:r>
              <a:rPr lang="en-US" sz="2000" dirty="0" smtClean="0"/>
              <a:t> are equal (50/50) members.</a:t>
            </a:r>
            <a:endParaRPr lang="en-US" sz="2000" dirty="0"/>
          </a:p>
          <a:p>
            <a:pPr marL="457200" lvl="1" indent="0" defTabSz="476250">
              <a:spcBef>
                <a:spcPts val="0"/>
              </a:spcBef>
              <a:buNone/>
              <a:tabLst>
                <a:tab pos="1376363" algn="r"/>
                <a:tab pos="2290763" algn="r"/>
                <a:tab pos="2743200" algn="l"/>
                <a:tab pos="5486400" algn="r"/>
              </a:tabLst>
            </a:pPr>
            <a:endParaRPr lang="en-US" sz="2000" dirty="0" smtClean="0"/>
          </a:p>
          <a:p>
            <a:pPr marL="457200" lvl="1" indent="0" defTabSz="476250">
              <a:spcBef>
                <a:spcPts val="0"/>
              </a:spcBef>
              <a:buNone/>
              <a:tabLst>
                <a:tab pos="1376363" algn="r"/>
                <a:tab pos="2290763" algn="r"/>
                <a:tab pos="2743200" algn="l"/>
                <a:tab pos="5486400" algn="r"/>
              </a:tabLst>
            </a:pPr>
            <a:r>
              <a:rPr lang="en-US" sz="2000" b="1" i="1" u="sng" dirty="0" smtClean="0"/>
              <a:t>Year 1</a:t>
            </a:r>
            <a:r>
              <a:rPr lang="en-US" sz="2000" b="1" i="1" dirty="0" smtClean="0"/>
              <a:t>:</a:t>
            </a:r>
          </a:p>
          <a:p>
            <a:pPr marL="457200" lvl="1" indent="0" defTabSz="476250">
              <a:spcBef>
                <a:spcPts val="0"/>
              </a:spcBef>
              <a:buNone/>
              <a:tabLst>
                <a:tab pos="1376363" algn="r"/>
                <a:tab pos="2290763" algn="r"/>
                <a:tab pos="2743200" algn="l"/>
                <a:tab pos="5486400" algn="r"/>
              </a:tabLst>
            </a:pPr>
            <a:endParaRPr lang="en-US" sz="2000" i="1" u="sng" dirty="0" smtClean="0"/>
          </a:p>
          <a:p>
            <a:pPr marL="457200" lvl="1" indent="0" defTabSz="476250">
              <a:spcBef>
                <a:spcPts val="0"/>
              </a:spcBef>
              <a:buNone/>
              <a:tabLst>
                <a:tab pos="1376363" algn="r"/>
                <a:tab pos="2290763" algn="r"/>
                <a:tab pos="2743200" algn="l"/>
                <a:tab pos="5486400" algn="r"/>
              </a:tabLst>
            </a:pPr>
            <a:r>
              <a:rPr lang="en-US" sz="2000" dirty="0" smtClean="0"/>
              <a:t>ES LLC buys land subject to </a:t>
            </a:r>
            <a:r>
              <a:rPr lang="en-US" sz="2000" u="sng" dirty="0" smtClean="0"/>
              <a:t>100% nonrecourse loan</a:t>
            </a:r>
            <a:r>
              <a:rPr lang="en-US" sz="2000" dirty="0" smtClean="0"/>
              <a:t>.</a:t>
            </a:r>
          </a:p>
          <a:p>
            <a:pPr marL="457200" lvl="1" indent="0" defTabSz="476250">
              <a:spcBef>
                <a:spcPts val="0"/>
              </a:spcBef>
              <a:buNone/>
              <a:tabLst>
                <a:tab pos="1376363" algn="r"/>
                <a:tab pos="2290763" algn="r"/>
                <a:tab pos="2743200" algn="l"/>
                <a:tab pos="5486400" algn="r"/>
              </a:tabLst>
            </a:pPr>
            <a:endParaRPr lang="en-US" sz="2000" dirty="0"/>
          </a:p>
          <a:p>
            <a:pPr marL="457200" lvl="1" indent="0" defTabSz="476250">
              <a:spcBef>
                <a:spcPts val="0"/>
              </a:spcBef>
              <a:buNone/>
              <a:tabLst>
                <a:tab pos="1603375" algn="r"/>
                <a:tab pos="2290763" algn="r"/>
                <a:tab pos="3205163" algn="l"/>
                <a:tab pos="5486400" algn="r"/>
              </a:tabLst>
            </a:pPr>
            <a:r>
              <a:rPr lang="en-US" sz="2000" dirty="0" err="1"/>
              <a:t>Blackacre</a:t>
            </a:r>
            <a:r>
              <a:rPr lang="en-US" sz="2000" dirty="0"/>
              <a:t>	</a:t>
            </a:r>
            <a:r>
              <a:rPr lang="en-US" sz="2000" dirty="0" smtClean="0"/>
              <a:t>	100</a:t>
            </a:r>
            <a:r>
              <a:rPr lang="en-US" sz="2000" dirty="0"/>
              <a:t>	Mortgage/Debt	100</a:t>
            </a:r>
          </a:p>
          <a:p>
            <a:pPr marL="457200" lvl="1" indent="0" defTabSz="476250">
              <a:spcBef>
                <a:spcPts val="0"/>
              </a:spcBef>
              <a:buNone/>
              <a:tabLst>
                <a:tab pos="1603375" algn="r"/>
                <a:tab pos="2290763" algn="r"/>
                <a:tab pos="3205163" algn="l"/>
                <a:tab pos="5486400" algn="r"/>
              </a:tabLst>
            </a:pPr>
            <a:r>
              <a:rPr lang="en-US" sz="2000" dirty="0"/>
              <a:t>			</a:t>
            </a:r>
            <a:r>
              <a:rPr lang="en-US" sz="2000" dirty="0" smtClean="0"/>
              <a:t>Equity</a:t>
            </a:r>
            <a:r>
              <a:rPr lang="en-US" sz="2000" dirty="0"/>
              <a:t>	0</a:t>
            </a:r>
          </a:p>
          <a:p>
            <a:pPr marL="457200" lvl="1" indent="0" defTabSz="476250">
              <a:spcBef>
                <a:spcPts val="0"/>
              </a:spcBef>
              <a:buNone/>
              <a:tabLst>
                <a:tab pos="1603375" algn="r"/>
                <a:tab pos="2290763" algn="r"/>
                <a:tab pos="3205163" algn="l"/>
                <a:tab pos="5486400" algn="r"/>
              </a:tabLst>
            </a:pPr>
            <a:r>
              <a:rPr lang="en-US" sz="2000" dirty="0"/>
              <a:t>Outside Basis:</a:t>
            </a:r>
          </a:p>
          <a:p>
            <a:pPr marL="457200" lvl="1" indent="0" defTabSz="476250">
              <a:spcBef>
                <a:spcPts val="0"/>
              </a:spcBef>
              <a:buNone/>
              <a:tabLst>
                <a:tab pos="1603375" algn="r"/>
                <a:tab pos="2290763" algn="r"/>
                <a:tab pos="3205163" algn="l"/>
                <a:tab pos="5486400" algn="r"/>
              </a:tabLst>
            </a:pPr>
            <a:r>
              <a:rPr lang="en-US" sz="2000" dirty="0"/>
              <a:t>E	50</a:t>
            </a:r>
            <a:br>
              <a:rPr lang="en-US" sz="2000" dirty="0"/>
            </a:br>
            <a:r>
              <a:rPr lang="en-US" sz="2000" dirty="0" smtClean="0"/>
              <a:t>S</a:t>
            </a:r>
            <a:r>
              <a:rPr lang="en-US" sz="2000" dirty="0"/>
              <a:t>	50</a:t>
            </a:r>
          </a:p>
          <a:p>
            <a:pPr marL="457200" lvl="1" indent="0" defTabSz="476250">
              <a:spcBef>
                <a:spcPts val="0"/>
              </a:spcBef>
              <a:buNone/>
              <a:tabLst>
                <a:tab pos="1376363" algn="r"/>
                <a:tab pos="2290763" algn="r"/>
                <a:tab pos="2743200" algn="l"/>
                <a:tab pos="5486400" algn="r"/>
              </a:tabLst>
            </a:pPr>
            <a:endParaRPr lang="en-US" sz="2000" dirty="0" smtClean="0"/>
          </a:p>
          <a:p>
            <a:pPr marL="457200" lvl="1" indent="0" defTabSz="476250">
              <a:spcBef>
                <a:spcPts val="0"/>
              </a:spcBef>
              <a:buNone/>
              <a:tabLst>
                <a:tab pos="1376363" algn="r"/>
                <a:tab pos="2290763" algn="r"/>
                <a:tab pos="2743200" algn="l"/>
                <a:tab pos="5486400" algn="r"/>
              </a:tabLst>
            </a:pPr>
            <a:r>
              <a:rPr lang="en-US" sz="2000" dirty="0" smtClean="0"/>
              <a:t>ES LLC incurs an $80 loss.</a:t>
            </a:r>
          </a:p>
          <a:p>
            <a:pPr marL="457200" lvl="1" indent="0" defTabSz="476250">
              <a:spcBef>
                <a:spcPts val="0"/>
              </a:spcBef>
              <a:buNone/>
              <a:tabLst>
                <a:tab pos="1376363" algn="r"/>
                <a:tab pos="2290763" algn="r"/>
                <a:tab pos="2743200" algn="l"/>
                <a:tab pos="5486400" algn="r"/>
              </a:tabLst>
            </a:pPr>
            <a:endParaRPr lang="en-US" sz="2000" dirty="0"/>
          </a:p>
          <a:p>
            <a:pPr marL="457200" lvl="1" indent="0" defTabSz="476250">
              <a:spcBef>
                <a:spcPts val="0"/>
              </a:spcBef>
              <a:buNone/>
              <a:tabLst>
                <a:tab pos="1376363" algn="r"/>
                <a:tab pos="2290763" algn="r"/>
                <a:tab pos="2743200" algn="l"/>
                <a:tab pos="5486400" algn="r"/>
              </a:tabLst>
            </a:pPr>
            <a:r>
              <a:rPr lang="en-US" sz="2000" dirty="0" smtClean="0"/>
              <a:t>Because E &amp; S are </a:t>
            </a:r>
            <a:r>
              <a:rPr lang="en-US" sz="2000" u="sng" dirty="0" smtClean="0"/>
              <a:t>not</a:t>
            </a:r>
            <a:r>
              <a:rPr lang="en-US" sz="2000" dirty="0" smtClean="0"/>
              <a:t> at risk, neither can deduct their $40 distributive share of the loss unless/until they are at risk (i.e., the loss is carried forward).</a:t>
            </a:r>
            <a:endParaRPr lang="en-US" dirty="0" smtClean="0"/>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35</a:t>
            </a:fld>
            <a:endParaRPr lang="en-US"/>
          </a:p>
        </p:txBody>
      </p:sp>
    </p:spTree>
    <p:extLst>
      <p:ext uri="{BB962C8B-B14F-4D97-AF65-F5344CB8AC3E}">
        <p14:creationId xmlns:p14="http://schemas.microsoft.com/office/powerpoint/2010/main" val="2406959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Risk” Rules: </a:t>
            </a:r>
            <a:br>
              <a:rPr lang="en-US" dirty="0"/>
            </a:br>
            <a:r>
              <a:rPr lang="en-US" dirty="0"/>
              <a:t>Limitation on Loss </a:t>
            </a:r>
            <a:r>
              <a:rPr lang="en-US" dirty="0" smtClean="0"/>
              <a:t>Deductions </a:t>
            </a:r>
            <a:r>
              <a:rPr lang="en-US" sz="2700" dirty="0" smtClean="0"/>
              <a:t>(Cont.)</a:t>
            </a:r>
            <a:endParaRPr lang="en-US" sz="2700" dirty="0"/>
          </a:p>
        </p:txBody>
      </p:sp>
      <p:sp>
        <p:nvSpPr>
          <p:cNvPr id="3" name="Content Placeholder 2"/>
          <p:cNvSpPr>
            <a:spLocks noGrp="1"/>
          </p:cNvSpPr>
          <p:nvPr>
            <p:ph idx="1"/>
          </p:nvPr>
        </p:nvSpPr>
        <p:spPr/>
        <p:txBody>
          <a:bodyPr>
            <a:normAutofit fontScale="25000" lnSpcReduction="20000"/>
          </a:bodyPr>
          <a:lstStyle/>
          <a:p>
            <a:pPr lvl="1">
              <a:buFont typeface="Arial" panose="020B0604020202020204" pitchFamily="34" charset="0"/>
              <a:buChar char="•"/>
            </a:pPr>
            <a:r>
              <a:rPr lang="en-US" sz="7200" u="sng" dirty="0" smtClean="0"/>
              <a:t>Partnership </a:t>
            </a:r>
            <a:r>
              <a:rPr lang="en-US" sz="7200" u="sng" dirty="0"/>
              <a:t>Tax Items Increase/Decrease Amounts At </a:t>
            </a:r>
            <a:r>
              <a:rPr lang="en-US" sz="7200" u="sng" dirty="0" smtClean="0"/>
              <a:t>Risk</a:t>
            </a:r>
            <a:r>
              <a:rPr lang="en-US" sz="7200" dirty="0" smtClean="0"/>
              <a:t>:</a:t>
            </a:r>
          </a:p>
          <a:p>
            <a:pPr lvl="2">
              <a:buFont typeface="Arial" panose="020B0604020202020204" pitchFamily="34" charset="0"/>
              <a:buChar char="•"/>
            </a:pPr>
            <a:r>
              <a:rPr lang="en-US" sz="6400" dirty="0" smtClean="0"/>
              <a:t>A </a:t>
            </a:r>
            <a:r>
              <a:rPr lang="en-US" sz="6400" dirty="0"/>
              <a:t>partner’s amount at risk is </a:t>
            </a:r>
            <a:r>
              <a:rPr lang="en-US" sz="6400" u="sng" dirty="0"/>
              <a:t>increased</a:t>
            </a:r>
            <a:r>
              <a:rPr lang="en-US" sz="6400" dirty="0"/>
              <a:t> by the partner’s distributive share of the partnership’s income, gain, and tax-exempt income.</a:t>
            </a:r>
          </a:p>
          <a:p>
            <a:pPr lvl="2">
              <a:lnSpc>
                <a:spcPts val="1800"/>
              </a:lnSpc>
            </a:pPr>
            <a:r>
              <a:rPr lang="en-US" sz="7200" dirty="0"/>
              <a:t>A partner’s amount at risk is </a:t>
            </a:r>
            <a:r>
              <a:rPr lang="en-US" sz="7200" u="sng" dirty="0"/>
              <a:t>decreased</a:t>
            </a:r>
            <a:r>
              <a:rPr lang="en-US" sz="7200" dirty="0"/>
              <a:t> by the partner’s distributive share of partnership losses, their share of partnership expenses relating to the production of tax-exempt income, and </a:t>
            </a:r>
            <a:r>
              <a:rPr lang="en-US" sz="7200" dirty="0" smtClean="0"/>
              <a:t>distributions.</a:t>
            </a:r>
          </a:p>
          <a:p>
            <a:pPr marL="461962" lvl="2" indent="0">
              <a:spcBef>
                <a:spcPts val="600"/>
              </a:spcBef>
              <a:spcAft>
                <a:spcPts val="1200"/>
              </a:spcAft>
              <a:buNone/>
            </a:pPr>
            <a:r>
              <a:rPr lang="en-US" sz="6200" b="1" i="1" u="sng" dirty="0" smtClean="0"/>
              <a:t>Example 11 (At Risk Limitation on Loss Deductions/Carryforward)</a:t>
            </a:r>
            <a:r>
              <a:rPr lang="en-US" sz="6200" b="1" i="1" dirty="0" smtClean="0"/>
              <a:t>:</a:t>
            </a:r>
          </a:p>
          <a:p>
            <a:pPr marL="457200" lvl="1" indent="0" defTabSz="476250">
              <a:spcBef>
                <a:spcPts val="0"/>
              </a:spcBef>
              <a:spcAft>
                <a:spcPts val="1200"/>
              </a:spcAft>
              <a:buNone/>
              <a:tabLst>
                <a:tab pos="1376363" algn="r"/>
                <a:tab pos="2290763" algn="r"/>
                <a:tab pos="2743200" algn="l"/>
                <a:tab pos="5486400" algn="r"/>
              </a:tabLst>
            </a:pPr>
            <a:r>
              <a:rPr lang="en-US" sz="6200" b="1" i="1" u="sng" dirty="0" smtClean="0"/>
              <a:t>Year 2</a:t>
            </a:r>
            <a:r>
              <a:rPr lang="en-US" sz="6200" b="1" i="1" dirty="0" smtClean="0"/>
              <a:t>:</a:t>
            </a:r>
            <a:endParaRPr lang="en-US" sz="6200" b="1" i="1" dirty="0"/>
          </a:p>
          <a:p>
            <a:pPr marL="457200" lvl="1" indent="0" defTabSz="476250">
              <a:spcBef>
                <a:spcPts val="0"/>
              </a:spcBef>
              <a:spcAft>
                <a:spcPts val="600"/>
              </a:spcAft>
              <a:buNone/>
              <a:tabLst>
                <a:tab pos="1376363" algn="r"/>
                <a:tab pos="2290763" algn="r"/>
                <a:tab pos="2743200" algn="l"/>
                <a:tab pos="5486400" algn="r"/>
              </a:tabLst>
            </a:pPr>
            <a:r>
              <a:rPr lang="en-US" sz="6200" dirty="0" smtClean="0"/>
              <a:t>ES </a:t>
            </a:r>
            <a:r>
              <a:rPr lang="en-US" sz="6200" dirty="0"/>
              <a:t>LLC </a:t>
            </a:r>
            <a:r>
              <a:rPr lang="en-US" sz="6200" dirty="0" smtClean="0"/>
              <a:t>realizes income of $100.</a:t>
            </a:r>
          </a:p>
          <a:p>
            <a:pPr marL="457200" lvl="1" indent="0" defTabSz="476250">
              <a:spcBef>
                <a:spcPts val="0"/>
              </a:spcBef>
              <a:spcAft>
                <a:spcPts val="600"/>
              </a:spcAft>
              <a:buNone/>
              <a:tabLst>
                <a:tab pos="1376363" algn="r"/>
                <a:tab pos="2290763" algn="r"/>
                <a:tab pos="2743200" algn="l"/>
                <a:tab pos="5486400" algn="r"/>
              </a:tabLst>
            </a:pPr>
            <a:r>
              <a:rPr lang="en-US" sz="6200" dirty="0" smtClean="0"/>
              <a:t>E &amp; S are each allocated $50 as their distributive shares of the income.</a:t>
            </a:r>
          </a:p>
          <a:p>
            <a:pPr marL="457200" lvl="1" indent="0" defTabSz="476250">
              <a:spcBef>
                <a:spcPts val="0"/>
              </a:spcBef>
              <a:spcAft>
                <a:spcPts val="600"/>
              </a:spcAft>
              <a:buNone/>
              <a:tabLst>
                <a:tab pos="1376363" algn="r"/>
                <a:tab pos="2290763" algn="r"/>
                <a:tab pos="2743200" algn="l"/>
                <a:tab pos="5486400" algn="r"/>
              </a:tabLst>
            </a:pPr>
            <a:r>
              <a:rPr lang="en-US" sz="6200" dirty="0" smtClean="0"/>
              <a:t>This (income allocation) puts E &amp; S at risk for $50, allowing each to recognize the disallowed year 1 loss which was carried forward.</a:t>
            </a:r>
          </a:p>
          <a:p>
            <a:pPr marL="457200" lvl="1" indent="0" defTabSz="476250">
              <a:lnSpc>
                <a:spcPts val="1200"/>
              </a:lnSpc>
              <a:spcBef>
                <a:spcPts val="1200"/>
              </a:spcBef>
              <a:spcAft>
                <a:spcPts val="900"/>
              </a:spcAft>
              <a:buNone/>
              <a:tabLst>
                <a:tab pos="1376363" algn="r"/>
                <a:tab pos="2290763" algn="r"/>
                <a:tab pos="2743200" algn="l"/>
                <a:tab pos="5486400" algn="r"/>
              </a:tabLst>
            </a:pPr>
            <a:r>
              <a:rPr lang="en-US" sz="6200" dirty="0" smtClean="0"/>
              <a:t>“Net effect”:  E &amp; S only recognize $10 in income in year 2:</a:t>
            </a:r>
          </a:p>
          <a:p>
            <a:pPr marL="457200" lvl="1" indent="0" defTabSz="476250">
              <a:lnSpc>
                <a:spcPts val="1200"/>
              </a:lnSpc>
              <a:spcBef>
                <a:spcPts val="0"/>
              </a:spcBef>
              <a:spcAft>
                <a:spcPts val="600"/>
              </a:spcAft>
              <a:buNone/>
              <a:tabLst>
                <a:tab pos="3657600" algn="dec"/>
                <a:tab pos="5486400" algn="r"/>
              </a:tabLst>
            </a:pPr>
            <a:r>
              <a:rPr lang="en-US" sz="6200" dirty="0" smtClean="0"/>
              <a:t>Year 2 income	50</a:t>
            </a:r>
          </a:p>
          <a:p>
            <a:pPr marL="457200" lvl="1" indent="0" defTabSz="476250">
              <a:lnSpc>
                <a:spcPts val="1200"/>
              </a:lnSpc>
              <a:spcBef>
                <a:spcPts val="0"/>
              </a:spcBef>
              <a:spcAft>
                <a:spcPts val="600"/>
              </a:spcAft>
              <a:buNone/>
              <a:tabLst>
                <a:tab pos="3657600" algn="dec"/>
                <a:tab pos="5486400" algn="r"/>
              </a:tabLst>
            </a:pPr>
            <a:r>
              <a:rPr lang="en-US" sz="6200" dirty="0" smtClean="0"/>
              <a:t>Year 1 loss	</a:t>
            </a:r>
            <a:r>
              <a:rPr lang="en-US" sz="6200" u="sng" dirty="0" smtClean="0"/>
              <a:t>(40)</a:t>
            </a:r>
            <a:endParaRPr lang="en-US" sz="6200" dirty="0" smtClean="0"/>
          </a:p>
          <a:p>
            <a:pPr marL="457200" lvl="1" indent="0" defTabSz="476250">
              <a:lnSpc>
                <a:spcPts val="1200"/>
              </a:lnSpc>
              <a:spcBef>
                <a:spcPts val="0"/>
              </a:spcBef>
              <a:buNone/>
              <a:tabLst>
                <a:tab pos="3657600" algn="dec"/>
                <a:tab pos="5486400" algn="r"/>
              </a:tabLst>
            </a:pPr>
            <a:r>
              <a:rPr lang="en-US" sz="6200" dirty="0" smtClean="0"/>
              <a:t>Net income recognized	10</a:t>
            </a:r>
            <a:endParaRPr lang="en-US" sz="6200" dirty="0"/>
          </a:p>
          <a:p>
            <a:pPr marL="457200" lvl="1" indent="0" defTabSz="476250">
              <a:lnSpc>
                <a:spcPts val="1200"/>
              </a:lnSpc>
              <a:spcBef>
                <a:spcPts val="0"/>
              </a:spcBef>
              <a:buNone/>
              <a:tabLst>
                <a:tab pos="1376363" algn="r"/>
                <a:tab pos="2290763" algn="r"/>
                <a:tab pos="2743200" algn="l"/>
                <a:tab pos="5486400" algn="r"/>
              </a:tabLst>
            </a:pPr>
            <a:endParaRPr lang="en-US" sz="2000" dirty="0"/>
          </a:p>
          <a:p>
            <a:pPr marL="457200" lvl="2" indent="0">
              <a:buNone/>
            </a:pPr>
            <a:endParaRPr lang="en-US" sz="1800" dirty="0"/>
          </a:p>
          <a:p>
            <a:pPr marL="457200" lvl="1" indent="0">
              <a:buNone/>
            </a:pPr>
            <a:endParaRPr lang="en-US" sz="20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36</a:t>
            </a:fld>
            <a:endParaRPr lang="en-US"/>
          </a:p>
        </p:txBody>
      </p:sp>
    </p:spTree>
    <p:extLst>
      <p:ext uri="{BB962C8B-B14F-4D97-AF65-F5344CB8AC3E}">
        <p14:creationId xmlns:p14="http://schemas.microsoft.com/office/powerpoint/2010/main" val="1415490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Risk” </a:t>
            </a:r>
            <a:r>
              <a:rPr lang="en-US" dirty="0" smtClean="0"/>
              <a:t>Rules: Other Considerations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a:t>Limited Partners </a:t>
            </a:r>
            <a:r>
              <a:rPr lang="en-US" u="sng" dirty="0" smtClean="0"/>
              <a:t>(“LPs”) and </a:t>
            </a:r>
            <a:r>
              <a:rPr lang="en-US" u="sng" dirty="0"/>
              <a:t>LLC </a:t>
            </a:r>
            <a:r>
              <a:rPr lang="en-US" u="sng" dirty="0" smtClean="0"/>
              <a:t>Members</a:t>
            </a:r>
            <a:r>
              <a:rPr lang="en-US" dirty="0"/>
              <a:t>:</a:t>
            </a:r>
            <a:r>
              <a:rPr lang="en-US" dirty="0" smtClean="0"/>
              <a:t>  In certain circumstances, LPs and LLC members may be </a:t>
            </a:r>
            <a:r>
              <a:rPr lang="en-US" dirty="0"/>
              <a:t>considered personally liable </a:t>
            </a:r>
            <a:r>
              <a:rPr lang="en-US" dirty="0" smtClean="0"/>
              <a:t>for </a:t>
            </a:r>
            <a:r>
              <a:rPr lang="en-US" dirty="0"/>
              <a:t>partnership/LLC </a:t>
            </a:r>
            <a:r>
              <a:rPr lang="en-US" dirty="0" smtClean="0"/>
              <a:t>liabilities.</a:t>
            </a:r>
          </a:p>
          <a:p>
            <a:pPr lvl="1"/>
            <a:r>
              <a:rPr lang="en-US" b="1" i="1" dirty="0"/>
              <a:t>D</a:t>
            </a:r>
            <a:r>
              <a:rPr lang="en-US" b="1" i="1" dirty="0" smtClean="0"/>
              <a:t>etermining </a:t>
            </a:r>
            <a:r>
              <a:rPr lang="en-US" b="1" i="1" dirty="0"/>
              <a:t>F</a:t>
            </a:r>
            <a:r>
              <a:rPr lang="en-US" b="1" i="1" dirty="0" smtClean="0"/>
              <a:t>actor</a:t>
            </a:r>
            <a:r>
              <a:rPr lang="en-US" dirty="0" smtClean="0"/>
              <a:t>:  Does </a:t>
            </a:r>
            <a:r>
              <a:rPr lang="en-US" dirty="0"/>
              <a:t>the “ultimate liability for payment” rests with the </a:t>
            </a:r>
            <a:r>
              <a:rPr lang="en-US" dirty="0" smtClean="0"/>
              <a:t>LP </a:t>
            </a:r>
            <a:r>
              <a:rPr lang="en-US" dirty="0"/>
              <a:t>or LLC </a:t>
            </a:r>
            <a:r>
              <a:rPr lang="en-US" dirty="0" smtClean="0"/>
              <a:t>member?  </a:t>
            </a:r>
          </a:p>
          <a:p>
            <a:pPr lvl="2"/>
            <a:r>
              <a:rPr lang="en-US" dirty="0" smtClean="0"/>
              <a:t>If</a:t>
            </a:r>
            <a:r>
              <a:rPr lang="en-US" dirty="0"/>
              <a:t> </a:t>
            </a:r>
            <a:r>
              <a:rPr lang="en-US" dirty="0" smtClean="0"/>
              <a:t>the LP/LLC </a:t>
            </a:r>
            <a:r>
              <a:rPr lang="en-US" dirty="0"/>
              <a:t>member is </a:t>
            </a:r>
            <a:r>
              <a:rPr lang="en-US" dirty="0" smtClean="0"/>
              <a:t>“the </a:t>
            </a:r>
            <a:r>
              <a:rPr lang="en-US" dirty="0"/>
              <a:t>obligor of last </a:t>
            </a:r>
            <a:r>
              <a:rPr lang="en-US" dirty="0" smtClean="0"/>
              <a:t>resort” then at risk </a:t>
            </a:r>
            <a:r>
              <a:rPr lang="en-US" dirty="0"/>
              <a:t>status </a:t>
            </a:r>
            <a:r>
              <a:rPr lang="en-US" dirty="0" smtClean="0"/>
              <a:t>exists for </a:t>
            </a:r>
            <a:r>
              <a:rPr lang="en-US" dirty="0"/>
              <a:t>that </a:t>
            </a:r>
            <a:r>
              <a:rPr lang="en-US" dirty="0" smtClean="0"/>
              <a:t>liability.</a:t>
            </a:r>
          </a:p>
          <a:p>
            <a:pPr lvl="2"/>
            <a:r>
              <a:rPr lang="en-US" i="1" dirty="0" smtClean="0"/>
              <a:t>Note:  </a:t>
            </a:r>
            <a:r>
              <a:rPr lang="en-US" dirty="0" smtClean="0"/>
              <a:t>A mere </a:t>
            </a:r>
            <a:r>
              <a:rPr lang="en-US" dirty="0"/>
              <a:t>guarantee of a recourse liability of the </a:t>
            </a:r>
            <a:r>
              <a:rPr lang="en-US" dirty="0" smtClean="0"/>
              <a:t>partnership is generally </a:t>
            </a:r>
            <a:r>
              <a:rPr lang="en-US" u="sng" dirty="0" smtClean="0"/>
              <a:t>not enough</a:t>
            </a:r>
            <a:r>
              <a:rPr lang="en-US" dirty="0" smtClean="0"/>
              <a:t> </a:t>
            </a:r>
            <a:r>
              <a:rPr lang="en-US" dirty="0"/>
              <a:t>to </a:t>
            </a:r>
            <a:r>
              <a:rPr lang="en-US" dirty="0" smtClean="0"/>
              <a:t>be deemed at risk.</a:t>
            </a:r>
          </a:p>
          <a:p>
            <a:r>
              <a:rPr lang="en-US" u="sng" dirty="0"/>
              <a:t>Unlimited” Loss Carry-</a:t>
            </a:r>
            <a:r>
              <a:rPr lang="en-US" u="sng" dirty="0" smtClean="0"/>
              <a:t>Forwards</a:t>
            </a:r>
            <a:r>
              <a:rPr lang="en-US" dirty="0"/>
              <a:t>:</a:t>
            </a:r>
            <a:r>
              <a:rPr lang="en-US" dirty="0" smtClean="0"/>
              <a:t>  Any disallowed losses are carried </a:t>
            </a:r>
            <a:r>
              <a:rPr lang="en-US" dirty="0"/>
              <a:t>over </a:t>
            </a:r>
            <a:r>
              <a:rPr lang="en-US" dirty="0" smtClean="0"/>
              <a:t>to </a:t>
            </a:r>
            <a:r>
              <a:rPr lang="en-US" dirty="0"/>
              <a:t>future taxable years </a:t>
            </a:r>
            <a:r>
              <a:rPr lang="en-US" dirty="0" smtClean="0"/>
              <a:t>(indefinitely) and </a:t>
            </a:r>
            <a:r>
              <a:rPr lang="en-US" dirty="0"/>
              <a:t>deductible if/when the taxpayer’s amount at risk </a:t>
            </a:r>
            <a:r>
              <a:rPr lang="en-US" dirty="0" smtClean="0"/>
              <a:t>increases  </a:t>
            </a:r>
            <a:r>
              <a:rPr lang="en-US" dirty="0"/>
              <a:t>(Code §465(a)(2</a:t>
            </a:r>
            <a:r>
              <a:rPr lang="en-US" dirty="0" smtClean="0"/>
              <a:t>)).</a:t>
            </a: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37</a:t>
            </a:fld>
            <a:endParaRPr lang="en-US"/>
          </a:p>
        </p:txBody>
      </p:sp>
    </p:spTree>
    <p:extLst>
      <p:ext uri="{BB962C8B-B14F-4D97-AF65-F5344CB8AC3E}">
        <p14:creationId xmlns:p14="http://schemas.microsoft.com/office/powerpoint/2010/main" val="27717420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Partnership Distributions: </a:t>
            </a:r>
            <a:br>
              <a:rPr lang="en-US" dirty="0" smtClean="0"/>
            </a:br>
            <a:r>
              <a:rPr lang="en-US" dirty="0" smtClean="0"/>
              <a:t>Current or Liquidating?</a:t>
            </a:r>
            <a:endParaRPr lang="en-US" dirty="0"/>
          </a:p>
        </p:txBody>
      </p:sp>
      <p:sp>
        <p:nvSpPr>
          <p:cNvPr id="3" name="Content Placeholder 2"/>
          <p:cNvSpPr>
            <a:spLocks noGrp="1"/>
          </p:cNvSpPr>
          <p:nvPr>
            <p:ph idx="1"/>
          </p:nvPr>
        </p:nvSpPr>
        <p:spPr/>
        <p:txBody>
          <a:bodyPr>
            <a:normAutofit fontScale="92500" lnSpcReduction="10000"/>
          </a:bodyPr>
          <a:lstStyle/>
          <a:p>
            <a:r>
              <a:rPr lang="en-US" sz="3100" dirty="0" smtClean="0"/>
              <a:t>A </a:t>
            </a:r>
            <a:r>
              <a:rPr lang="en-US" sz="3100" u="sng" dirty="0"/>
              <a:t>l</a:t>
            </a:r>
            <a:r>
              <a:rPr lang="en-US" sz="3100" u="sng" dirty="0" smtClean="0"/>
              <a:t>iquidating distribution</a:t>
            </a:r>
            <a:r>
              <a:rPr lang="en-US" sz="3100" dirty="0" smtClean="0"/>
              <a:t>:  terminates </a:t>
            </a:r>
            <a:r>
              <a:rPr lang="en-US" sz="3100" dirty="0"/>
              <a:t>the partner’s entire interest in the </a:t>
            </a:r>
            <a:r>
              <a:rPr lang="en-US" sz="3100" dirty="0" smtClean="0"/>
              <a:t>partnership. (</a:t>
            </a:r>
            <a:r>
              <a:rPr lang="en-US" sz="3100" dirty="0" err="1"/>
              <a:t>Regs</a:t>
            </a:r>
            <a:r>
              <a:rPr lang="en-US" sz="3100" dirty="0"/>
              <a:t>. §1.761-1(d</a:t>
            </a:r>
            <a:r>
              <a:rPr lang="en-US" sz="3100" dirty="0" smtClean="0"/>
              <a:t>).) </a:t>
            </a:r>
          </a:p>
          <a:p>
            <a:pPr lvl="1"/>
            <a:r>
              <a:rPr lang="en-US" dirty="0"/>
              <a:t>M</a:t>
            </a:r>
            <a:r>
              <a:rPr lang="en-US" dirty="0" smtClean="0"/>
              <a:t>ay </a:t>
            </a:r>
            <a:r>
              <a:rPr lang="en-US" dirty="0"/>
              <a:t>trigger loss recognition to </a:t>
            </a:r>
            <a:r>
              <a:rPr lang="en-US" dirty="0" err="1" smtClean="0"/>
              <a:t>distributee</a:t>
            </a:r>
            <a:r>
              <a:rPr lang="en-US" dirty="0"/>
              <a:t>-partner if </a:t>
            </a:r>
            <a:r>
              <a:rPr lang="en-US" dirty="0" smtClean="0"/>
              <a:t>distribution is </a:t>
            </a:r>
            <a:r>
              <a:rPr lang="en-US" dirty="0"/>
              <a:t>less cash than the </a:t>
            </a:r>
            <a:r>
              <a:rPr lang="en-US" dirty="0" err="1"/>
              <a:t>distributee</a:t>
            </a:r>
            <a:r>
              <a:rPr lang="en-US" dirty="0"/>
              <a:t>-partner’s </a:t>
            </a:r>
            <a:r>
              <a:rPr lang="en-US" i="1" dirty="0"/>
              <a:t>outside</a:t>
            </a:r>
            <a:r>
              <a:rPr lang="en-US" dirty="0"/>
              <a:t> </a:t>
            </a:r>
            <a:r>
              <a:rPr lang="en-US" dirty="0" smtClean="0"/>
              <a:t>basis. </a:t>
            </a:r>
          </a:p>
          <a:p>
            <a:pPr marL="1030288" lvl="2" indent="-290513"/>
            <a:r>
              <a:rPr lang="en-US" sz="2800" dirty="0"/>
              <a:t>Unrealized receivables and inventory </a:t>
            </a:r>
            <a:r>
              <a:rPr lang="en-US" sz="2800" dirty="0" smtClean="0"/>
              <a:t>are treated </a:t>
            </a:r>
            <a:r>
              <a:rPr lang="en-US" sz="2800" dirty="0"/>
              <a:t>as cash for this </a:t>
            </a:r>
            <a:r>
              <a:rPr lang="en-US" sz="2800" dirty="0" smtClean="0"/>
              <a:t>purpose. </a:t>
            </a:r>
          </a:p>
          <a:p>
            <a:r>
              <a:rPr lang="en-US" sz="3100" dirty="0"/>
              <a:t>A </a:t>
            </a:r>
            <a:r>
              <a:rPr lang="en-US" sz="3100" u="sng" dirty="0"/>
              <a:t>current distribution</a:t>
            </a:r>
            <a:r>
              <a:rPr lang="en-US" sz="3100" dirty="0"/>
              <a:t> is any distribution which is not a liquidating </a:t>
            </a:r>
            <a:r>
              <a:rPr lang="en-US" sz="3100" dirty="0" smtClean="0"/>
              <a:t>distribution.</a:t>
            </a:r>
          </a:p>
        </p:txBody>
      </p:sp>
      <p:sp>
        <p:nvSpPr>
          <p:cNvPr id="4" name="Slide Number Placeholder 3"/>
          <p:cNvSpPr>
            <a:spLocks noGrp="1"/>
          </p:cNvSpPr>
          <p:nvPr>
            <p:ph type="sldNum" sz="quarter" idx="12"/>
          </p:nvPr>
        </p:nvSpPr>
        <p:spPr/>
        <p:txBody>
          <a:bodyPr/>
          <a:lstStyle/>
          <a:p>
            <a:fld id="{8DFC526E-0A08-E844-A4EE-F41C4940EFD7}" type="slidenum">
              <a:rPr lang="en-US" smtClean="0"/>
              <a:t>38</a:t>
            </a:fld>
            <a:endParaRPr lang="en-US"/>
          </a:p>
        </p:txBody>
      </p:sp>
    </p:spTree>
    <p:extLst>
      <p:ext uri="{BB962C8B-B14F-4D97-AF65-F5344CB8AC3E}">
        <p14:creationId xmlns:p14="http://schemas.microsoft.com/office/powerpoint/2010/main" val="10660438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Distributions: Gain or Loss?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u="sng" dirty="0" smtClean="0"/>
              <a:t>General Rule</a:t>
            </a:r>
            <a:r>
              <a:rPr lang="en-US" sz="3400" dirty="0" smtClean="0"/>
              <a:t>:  </a:t>
            </a:r>
            <a:r>
              <a:rPr lang="en-US" sz="3400" dirty="0" err="1"/>
              <a:t>N</a:t>
            </a:r>
            <a:r>
              <a:rPr lang="en-US" sz="3400" dirty="0" err="1" smtClean="0"/>
              <a:t>onrecognition</a:t>
            </a:r>
            <a:r>
              <a:rPr lang="en-US" sz="3400" dirty="0" smtClean="0"/>
              <a:t> </a:t>
            </a:r>
            <a:r>
              <a:rPr lang="en-US" sz="3400" dirty="0"/>
              <a:t>of gain or loss to all parties </a:t>
            </a:r>
            <a:r>
              <a:rPr lang="en-US" sz="3400" dirty="0" smtClean="0"/>
              <a:t>on </a:t>
            </a:r>
            <a:r>
              <a:rPr lang="en-US" sz="3400" dirty="0"/>
              <a:t>distribution of partnership property or money to partners (Code §</a:t>
            </a:r>
            <a:r>
              <a:rPr lang="en-US" sz="3400" dirty="0" smtClean="0"/>
              <a:t>731)</a:t>
            </a:r>
            <a:endParaRPr lang="en-US" sz="3400" u="sng" dirty="0" smtClean="0"/>
          </a:p>
          <a:p>
            <a:r>
              <a:rPr lang="en-US" u="sng" dirty="0" smtClean="0"/>
              <a:t>Cash </a:t>
            </a:r>
            <a:r>
              <a:rPr lang="en-US" u="sng" dirty="0"/>
              <a:t>Distributions</a:t>
            </a:r>
            <a:r>
              <a:rPr lang="en-US" dirty="0"/>
              <a:t>:  </a:t>
            </a:r>
            <a:r>
              <a:rPr lang="en-US" dirty="0" err="1"/>
              <a:t>D</a:t>
            </a:r>
            <a:r>
              <a:rPr lang="en-US" dirty="0" err="1" smtClean="0"/>
              <a:t>istributee</a:t>
            </a:r>
            <a:r>
              <a:rPr lang="en-US" dirty="0"/>
              <a:t>-partner reduces </a:t>
            </a:r>
            <a:r>
              <a:rPr lang="en-US" dirty="0" smtClean="0"/>
              <a:t>their </a:t>
            </a:r>
            <a:r>
              <a:rPr lang="en-US" i="1" dirty="0" smtClean="0"/>
              <a:t>outside </a:t>
            </a:r>
            <a:r>
              <a:rPr lang="en-US" dirty="0"/>
              <a:t>basis by </a:t>
            </a:r>
            <a:r>
              <a:rPr lang="en-US" dirty="0" smtClean="0"/>
              <a:t>amount </a:t>
            </a:r>
            <a:r>
              <a:rPr lang="en-US" dirty="0"/>
              <a:t>of money </a:t>
            </a:r>
            <a:r>
              <a:rPr lang="en-US" dirty="0" smtClean="0"/>
              <a:t>received. </a:t>
            </a:r>
            <a:r>
              <a:rPr lang="en-US" dirty="0"/>
              <a:t>(Code §</a:t>
            </a:r>
            <a:r>
              <a:rPr lang="en-US" dirty="0" smtClean="0"/>
              <a:t>733.)</a:t>
            </a:r>
          </a:p>
          <a:p>
            <a:pPr lvl="1"/>
            <a:r>
              <a:rPr lang="en-US" i="1" u="sng" dirty="0" smtClean="0"/>
              <a:t>Exception</a:t>
            </a:r>
            <a:r>
              <a:rPr lang="en-US" dirty="0" smtClean="0"/>
              <a:t>:  Cash distribution in excess of </a:t>
            </a:r>
            <a:r>
              <a:rPr lang="en-US" dirty="0" err="1" smtClean="0"/>
              <a:t>distributee</a:t>
            </a:r>
            <a:r>
              <a:rPr lang="en-US" dirty="0"/>
              <a:t>-</a:t>
            </a:r>
            <a:r>
              <a:rPr lang="en-US" dirty="0" smtClean="0"/>
              <a:t>partner’s </a:t>
            </a:r>
            <a:r>
              <a:rPr lang="en-US" i="1" dirty="0" smtClean="0"/>
              <a:t>outside </a:t>
            </a:r>
            <a:r>
              <a:rPr lang="en-US" dirty="0" smtClean="0"/>
              <a:t>basis is taxable gain to </a:t>
            </a:r>
            <a:r>
              <a:rPr lang="en-US" dirty="0" err="1" smtClean="0"/>
              <a:t>distributee</a:t>
            </a:r>
            <a:r>
              <a:rPr lang="en-US" dirty="0" smtClean="0"/>
              <a:t>-partner.</a:t>
            </a:r>
          </a:p>
          <a:p>
            <a:pPr lvl="2"/>
            <a:r>
              <a:rPr lang="en-US" dirty="0" smtClean="0"/>
              <a:t>Exception does </a:t>
            </a:r>
            <a:r>
              <a:rPr lang="en-US" u="sng" dirty="0"/>
              <a:t>not</a:t>
            </a:r>
            <a:r>
              <a:rPr lang="en-US" dirty="0"/>
              <a:t> apply to property </a:t>
            </a:r>
            <a:r>
              <a:rPr lang="en-US" dirty="0" smtClean="0"/>
              <a:t>distributions. </a:t>
            </a:r>
          </a:p>
          <a:p>
            <a:r>
              <a:rPr lang="en-US" u="sng" dirty="0" smtClean="0"/>
              <a:t>Property Distributions</a:t>
            </a:r>
            <a:r>
              <a:rPr lang="en-US" dirty="0" smtClean="0"/>
              <a:t>:  </a:t>
            </a:r>
            <a:r>
              <a:rPr lang="en-US" dirty="0" err="1" smtClean="0"/>
              <a:t>Distributee</a:t>
            </a:r>
            <a:r>
              <a:rPr lang="en-US" dirty="0" smtClean="0"/>
              <a:t>-partner’s </a:t>
            </a:r>
            <a:r>
              <a:rPr lang="en-US" i="1" dirty="0" smtClean="0"/>
              <a:t>outside</a:t>
            </a:r>
            <a:r>
              <a:rPr lang="en-US" dirty="0" smtClean="0"/>
              <a:t> basis is allocated among properties distributed and their continuing interest in the partnership (Code §§732 and 733) which “preserves” any inherent gain or loss in the property distributed or in their interest in the partnership. </a:t>
            </a:r>
          </a:p>
          <a:p>
            <a:r>
              <a:rPr lang="en-US" u="sng" dirty="0" smtClean="0"/>
              <a:t>Losses</a:t>
            </a:r>
            <a:r>
              <a:rPr lang="en-US" dirty="0"/>
              <a:t>:</a:t>
            </a:r>
            <a:r>
              <a:rPr lang="en-US" dirty="0" smtClean="0"/>
              <a:t>  </a:t>
            </a:r>
            <a:r>
              <a:rPr lang="en-US" dirty="0"/>
              <a:t>A loss is </a:t>
            </a:r>
            <a:r>
              <a:rPr lang="en-US" u="sng" dirty="0"/>
              <a:t>never</a:t>
            </a:r>
            <a:r>
              <a:rPr lang="en-US" dirty="0"/>
              <a:t> recognized in a current </a:t>
            </a:r>
            <a:r>
              <a:rPr lang="en-US" dirty="0" smtClean="0"/>
              <a:t>distribution.</a:t>
            </a: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39</a:t>
            </a:fld>
            <a:endParaRPr lang="en-US"/>
          </a:p>
        </p:txBody>
      </p:sp>
    </p:spTree>
    <p:extLst>
      <p:ext uri="{BB962C8B-B14F-4D97-AF65-F5344CB8AC3E}">
        <p14:creationId xmlns:p14="http://schemas.microsoft.com/office/powerpoint/2010/main" val="1297330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Individual or Entity?</a:t>
            </a:r>
            <a:endParaRPr lang="en-US" dirty="0"/>
          </a:p>
        </p:txBody>
      </p:sp>
      <p:sp>
        <p:nvSpPr>
          <p:cNvPr id="3" name="Content Placeholder 2"/>
          <p:cNvSpPr>
            <a:spLocks noGrp="1"/>
          </p:cNvSpPr>
          <p:nvPr>
            <p:ph idx="1"/>
          </p:nvPr>
        </p:nvSpPr>
        <p:spPr/>
        <p:txBody>
          <a:bodyPr>
            <a:normAutofit/>
          </a:bodyPr>
          <a:lstStyle/>
          <a:p>
            <a:r>
              <a:rPr lang="en-US" sz="2800" u="sng" dirty="0" smtClean="0"/>
              <a:t>Aggregate Concepts</a:t>
            </a:r>
          </a:p>
          <a:p>
            <a:pPr lvl="1"/>
            <a:r>
              <a:rPr lang="en-US" sz="2000" dirty="0" smtClean="0"/>
              <a:t>Only the partners are subject to tax in their individual capacities</a:t>
            </a:r>
            <a:r>
              <a:rPr lang="en-US" sz="2000" dirty="0"/>
              <a:t> </a:t>
            </a:r>
            <a:r>
              <a:rPr lang="en-US" sz="2000" dirty="0" smtClean="0"/>
              <a:t>(Code §701)</a:t>
            </a:r>
            <a:r>
              <a:rPr lang="en-US" sz="2000" dirty="0" smtClean="0">
                <a:effectLst/>
              </a:rPr>
              <a:t> </a:t>
            </a:r>
          </a:p>
          <a:p>
            <a:pPr lvl="1"/>
            <a:r>
              <a:rPr lang="en-US" sz="2000" dirty="0" smtClean="0"/>
              <a:t>Each partner only accounts for his/her distributive share of partnership income (Code §702)</a:t>
            </a:r>
            <a:r>
              <a:rPr lang="en-US" sz="2000" dirty="0" smtClean="0">
                <a:effectLst/>
              </a:rPr>
              <a:t> </a:t>
            </a:r>
            <a:endParaRPr lang="en-US" sz="2000" dirty="0" smtClean="0"/>
          </a:p>
          <a:p>
            <a:r>
              <a:rPr lang="en-US" sz="2800" u="sng" dirty="0" smtClean="0"/>
              <a:t>Entity Concepts</a:t>
            </a:r>
          </a:p>
          <a:p>
            <a:pPr lvl="1"/>
            <a:r>
              <a:rPr lang="en-US" sz="2200" dirty="0" smtClean="0"/>
              <a:t>Partnership has its own taxable year</a:t>
            </a:r>
          </a:p>
          <a:p>
            <a:pPr lvl="1"/>
            <a:r>
              <a:rPr lang="en-US" sz="2200" dirty="0" smtClean="0"/>
              <a:t>Certain events must occur to terminate partnership (Code §708)</a:t>
            </a:r>
          </a:p>
          <a:p>
            <a:pPr lvl="1"/>
            <a:r>
              <a:rPr lang="en-US" sz="2200" dirty="0"/>
              <a:t>P</a:t>
            </a:r>
            <a:r>
              <a:rPr lang="en-US" sz="2200" dirty="0" smtClean="0"/>
              <a:t>artner </a:t>
            </a:r>
            <a:r>
              <a:rPr lang="en-US" sz="2200" dirty="0"/>
              <a:t>may engage </a:t>
            </a:r>
            <a:r>
              <a:rPr lang="en-US" sz="2200" dirty="0" smtClean="0"/>
              <a:t>in transactions </a:t>
            </a:r>
            <a:r>
              <a:rPr lang="en-US" sz="2200" dirty="0"/>
              <a:t>with the partnership in a capacity other than as a </a:t>
            </a:r>
            <a:r>
              <a:rPr lang="en-US" sz="2200" dirty="0" smtClean="0"/>
              <a:t>member</a:t>
            </a:r>
          </a:p>
          <a:p>
            <a:pPr lvl="1"/>
            <a:r>
              <a:rPr lang="en-US" sz="2200" dirty="0" smtClean="0">
                <a:effectLst/>
              </a:rPr>
              <a:t> Most tax elections made by partnership</a:t>
            </a:r>
            <a:endParaRPr lang="en-US" sz="2200" dirty="0" smtClean="0"/>
          </a:p>
          <a:p>
            <a:pPr lvl="1"/>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4</a:t>
            </a:fld>
            <a:endParaRPr lang="en-US"/>
          </a:p>
        </p:txBody>
      </p:sp>
    </p:spTree>
    <p:extLst>
      <p:ext uri="{BB962C8B-B14F-4D97-AF65-F5344CB8AC3E}">
        <p14:creationId xmlns:p14="http://schemas.microsoft.com/office/powerpoint/2010/main" val="2701071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Distributions: Basis Effects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a:t>General Rule</a:t>
            </a:r>
            <a:r>
              <a:rPr lang="en-US" dirty="0"/>
              <a:t>: </a:t>
            </a:r>
            <a:r>
              <a:rPr lang="en-US" dirty="0" smtClean="0"/>
              <a:t> </a:t>
            </a:r>
            <a:r>
              <a:rPr lang="en-US" dirty="0" err="1" smtClean="0"/>
              <a:t>Distributee</a:t>
            </a:r>
            <a:r>
              <a:rPr lang="en-US" dirty="0" smtClean="0"/>
              <a:t>-partner </a:t>
            </a:r>
            <a:r>
              <a:rPr lang="en-US" dirty="0"/>
              <a:t>takes </a:t>
            </a:r>
            <a:r>
              <a:rPr lang="en-US" dirty="0" smtClean="0"/>
              <a:t>partnership’s </a:t>
            </a:r>
            <a:r>
              <a:rPr lang="en-US" i="1" dirty="0"/>
              <a:t>inside</a:t>
            </a:r>
            <a:r>
              <a:rPr lang="en-US" dirty="0"/>
              <a:t> basis in the distributed </a:t>
            </a:r>
            <a:r>
              <a:rPr lang="en-US" dirty="0" smtClean="0"/>
              <a:t>property </a:t>
            </a:r>
            <a:r>
              <a:rPr lang="en-US" dirty="0"/>
              <a:t>and </a:t>
            </a:r>
            <a:r>
              <a:rPr lang="en-US" dirty="0" smtClean="0"/>
              <a:t>reduces their </a:t>
            </a:r>
            <a:r>
              <a:rPr lang="en-US" i="1" dirty="0" smtClean="0"/>
              <a:t>outside</a:t>
            </a:r>
            <a:r>
              <a:rPr lang="en-US" dirty="0" smtClean="0"/>
              <a:t> </a:t>
            </a:r>
            <a:r>
              <a:rPr lang="en-US" dirty="0"/>
              <a:t>basis in </a:t>
            </a:r>
            <a:r>
              <a:rPr lang="en-US" dirty="0" smtClean="0"/>
              <a:t>their partnership </a:t>
            </a:r>
            <a:r>
              <a:rPr lang="en-US" dirty="0"/>
              <a:t>interest by that amount equal to the sum of (</a:t>
            </a:r>
            <a:r>
              <a:rPr lang="en-US" dirty="0" err="1"/>
              <a:t>i</a:t>
            </a:r>
            <a:r>
              <a:rPr lang="en-US" dirty="0"/>
              <a:t>) any money </a:t>
            </a:r>
            <a:r>
              <a:rPr lang="en-US" dirty="0" smtClean="0"/>
              <a:t>received; </a:t>
            </a:r>
            <a:r>
              <a:rPr lang="en-US" dirty="0"/>
              <a:t>plus (ii) the partnership’s </a:t>
            </a:r>
            <a:r>
              <a:rPr lang="en-US" i="1" dirty="0"/>
              <a:t>inside</a:t>
            </a:r>
            <a:r>
              <a:rPr lang="en-US" dirty="0"/>
              <a:t> basis in the property </a:t>
            </a:r>
            <a:r>
              <a:rPr lang="en-US" dirty="0" smtClean="0"/>
              <a:t>distributed. </a:t>
            </a:r>
            <a:r>
              <a:rPr lang="en-US" dirty="0"/>
              <a:t>(Code §§732(a) and </a:t>
            </a:r>
            <a:r>
              <a:rPr lang="en-US" dirty="0" smtClean="0"/>
              <a:t>733.) </a:t>
            </a:r>
          </a:p>
          <a:p>
            <a:r>
              <a:rPr lang="en-US" b="1" i="1" dirty="0" smtClean="0"/>
              <a:t>Limitation</a:t>
            </a:r>
            <a:r>
              <a:rPr lang="en-US" dirty="0" smtClean="0"/>
              <a:t>: </a:t>
            </a:r>
            <a:r>
              <a:rPr lang="en-US" dirty="0"/>
              <a:t>Basis </a:t>
            </a:r>
            <a:r>
              <a:rPr lang="en-US" dirty="0" smtClean="0"/>
              <a:t>in </a:t>
            </a:r>
            <a:r>
              <a:rPr lang="en-US" dirty="0"/>
              <a:t>property received by </a:t>
            </a:r>
            <a:r>
              <a:rPr lang="en-US" dirty="0" err="1" smtClean="0"/>
              <a:t>distributee</a:t>
            </a:r>
            <a:r>
              <a:rPr lang="en-US" dirty="0"/>
              <a:t>-partner cannot exceed </a:t>
            </a:r>
            <a:r>
              <a:rPr lang="en-US" dirty="0" err="1" smtClean="0"/>
              <a:t>distributee</a:t>
            </a:r>
            <a:r>
              <a:rPr lang="en-US" dirty="0"/>
              <a:t>-partner’s </a:t>
            </a:r>
            <a:r>
              <a:rPr lang="en-US" i="1" dirty="0"/>
              <a:t>outside</a:t>
            </a:r>
            <a:r>
              <a:rPr lang="en-US" dirty="0"/>
              <a:t> basis immediately prior to the distribution reduced by any cash received </a:t>
            </a:r>
            <a:r>
              <a:rPr lang="en-US" dirty="0" smtClean="0"/>
              <a:t>in </a:t>
            </a:r>
            <a:r>
              <a:rPr lang="en-US" dirty="0"/>
              <a:t>the same </a:t>
            </a:r>
            <a:r>
              <a:rPr lang="en-US" dirty="0" smtClean="0"/>
              <a:t>transaction. </a:t>
            </a:r>
            <a:r>
              <a:rPr lang="en-US" dirty="0"/>
              <a:t>(Code §732(a)(2</a:t>
            </a:r>
            <a:r>
              <a:rPr lang="en-US" dirty="0" smtClean="0"/>
              <a:t>).)  </a:t>
            </a:r>
          </a:p>
          <a:p>
            <a:pPr lvl="1"/>
            <a:r>
              <a:rPr lang="en-US" dirty="0" smtClean="0"/>
              <a:t>If this limit applies, the </a:t>
            </a:r>
            <a:r>
              <a:rPr lang="en-US" dirty="0" err="1" smtClean="0"/>
              <a:t>distributee</a:t>
            </a:r>
            <a:r>
              <a:rPr lang="en-US" dirty="0" smtClean="0"/>
              <a:t>-partner’s </a:t>
            </a:r>
            <a:r>
              <a:rPr lang="en-US" dirty="0"/>
              <a:t>basis in </a:t>
            </a:r>
            <a:r>
              <a:rPr lang="en-US" dirty="0" smtClean="0"/>
              <a:t>the property </a:t>
            </a:r>
            <a:r>
              <a:rPr lang="en-US" dirty="0"/>
              <a:t>distributed </a:t>
            </a:r>
            <a:r>
              <a:rPr lang="en-US" dirty="0" smtClean="0"/>
              <a:t>is equal to the </a:t>
            </a:r>
            <a:r>
              <a:rPr lang="en-US" dirty="0" err="1" smtClean="0"/>
              <a:t>distributee</a:t>
            </a:r>
            <a:r>
              <a:rPr lang="en-US" dirty="0" smtClean="0"/>
              <a:t>-partner’s </a:t>
            </a:r>
            <a:r>
              <a:rPr lang="en-US" i="1" dirty="0"/>
              <a:t>outside</a:t>
            </a:r>
            <a:r>
              <a:rPr lang="en-US" dirty="0"/>
              <a:t> basis immediately prior to </a:t>
            </a:r>
            <a:r>
              <a:rPr lang="en-US" dirty="0" smtClean="0"/>
              <a:t>distribution</a:t>
            </a:r>
            <a:r>
              <a:rPr lang="en-US" dirty="0"/>
              <a:t>, reduced by any actual or deemed cash received; and </a:t>
            </a:r>
            <a:r>
              <a:rPr lang="en-US" dirty="0" smtClean="0"/>
              <a:t>their </a:t>
            </a:r>
            <a:r>
              <a:rPr lang="en-US" i="1" dirty="0" smtClean="0"/>
              <a:t>outside</a:t>
            </a:r>
            <a:r>
              <a:rPr lang="en-US" dirty="0" smtClean="0"/>
              <a:t> </a:t>
            </a:r>
            <a:r>
              <a:rPr lang="en-US" dirty="0"/>
              <a:t>basis in their partnership interest will be </a:t>
            </a:r>
            <a:r>
              <a:rPr lang="en-US" dirty="0" smtClean="0"/>
              <a:t>zero.</a:t>
            </a: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40</a:t>
            </a:fld>
            <a:endParaRPr lang="en-US"/>
          </a:p>
        </p:txBody>
      </p:sp>
    </p:spTree>
    <p:extLst>
      <p:ext uri="{BB962C8B-B14F-4D97-AF65-F5344CB8AC3E}">
        <p14:creationId xmlns:p14="http://schemas.microsoft.com/office/powerpoint/2010/main" val="6906690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Current Distributions:  Basis </a:t>
            </a:r>
            <a:r>
              <a:rPr lang="en-US" sz="2700" dirty="0" smtClean="0"/>
              <a:t>(Cont.)</a:t>
            </a:r>
            <a:endParaRPr lang="en-US" sz="2700" dirty="0"/>
          </a:p>
        </p:txBody>
      </p:sp>
      <p:sp>
        <p:nvSpPr>
          <p:cNvPr id="3" name="Content Placeholder 2"/>
          <p:cNvSpPr>
            <a:spLocks noGrp="1"/>
          </p:cNvSpPr>
          <p:nvPr>
            <p:ph idx="1"/>
          </p:nvPr>
        </p:nvSpPr>
        <p:spPr/>
        <p:txBody>
          <a:bodyPr>
            <a:normAutofit fontScale="62500" lnSpcReduction="20000"/>
          </a:bodyPr>
          <a:lstStyle/>
          <a:p>
            <a:pPr marL="0" indent="0">
              <a:spcAft>
                <a:spcPts val="600"/>
              </a:spcAft>
              <a:buNone/>
            </a:pPr>
            <a:r>
              <a:rPr lang="en-US" b="1" i="1" u="sng" dirty="0" smtClean="0"/>
              <a:t>Example 12 (Current Distribution/Basis)</a:t>
            </a:r>
            <a:r>
              <a:rPr lang="en-US" b="1" i="1" dirty="0" smtClean="0"/>
              <a:t>:</a:t>
            </a:r>
            <a:endParaRPr lang="en-US" b="1" i="1" dirty="0"/>
          </a:p>
          <a:p>
            <a:pPr marL="230188" indent="0">
              <a:buNone/>
            </a:pPr>
            <a:r>
              <a:rPr lang="en-US" dirty="0"/>
              <a:t>Emily and Scott form E&amp;S as equal partners.  Emily receives a current distribution of property from E&amp;S.  At the date of distribution, the property has an FMV of $14,000 and an </a:t>
            </a:r>
            <a:r>
              <a:rPr lang="en-US" i="1" dirty="0"/>
              <a:t>inside</a:t>
            </a:r>
            <a:r>
              <a:rPr lang="en-US" dirty="0"/>
              <a:t> basis of $7,500.  Immediately prior to the distribution, Emily’s </a:t>
            </a:r>
            <a:r>
              <a:rPr lang="en-US" i="1" dirty="0"/>
              <a:t>outside</a:t>
            </a:r>
            <a:r>
              <a:rPr lang="en-US" dirty="0"/>
              <a:t> basis is $12,000.  </a:t>
            </a:r>
            <a:endParaRPr lang="en-US" dirty="0" smtClean="0"/>
          </a:p>
          <a:p>
            <a:pPr marL="687388" indent="-457200">
              <a:buFont typeface="Arial" panose="020B0604020202020204" pitchFamily="34" charset="0"/>
              <a:buChar char="•"/>
            </a:pPr>
            <a:r>
              <a:rPr lang="en-US" dirty="0" smtClean="0"/>
              <a:t>Neither </a:t>
            </a:r>
            <a:r>
              <a:rPr lang="en-US" dirty="0"/>
              <a:t>E&amp;S nor Emily recognizes a gain on the distribution.  Emily’s basis in the property distributed to her becomes $7,500 (i.e., the </a:t>
            </a:r>
            <a:r>
              <a:rPr lang="en-US" i="1" dirty="0"/>
              <a:t>inside</a:t>
            </a:r>
            <a:r>
              <a:rPr lang="en-US" dirty="0"/>
              <a:t> basis of the property to E&amp;S), and her </a:t>
            </a:r>
            <a:r>
              <a:rPr lang="en-US" i="1" dirty="0"/>
              <a:t>outside</a:t>
            </a:r>
            <a:r>
              <a:rPr lang="en-US" dirty="0"/>
              <a:t> basis is reduced to $4,500 ($12,000 - $7,500).</a:t>
            </a:r>
          </a:p>
          <a:p>
            <a:pPr marL="230188" indent="0">
              <a:buNone/>
            </a:pPr>
            <a:r>
              <a:rPr lang="en-US" u="sng" dirty="0"/>
              <a:t>Assume, instead</a:t>
            </a:r>
            <a:r>
              <a:rPr lang="en-US" dirty="0"/>
              <a:t>, that Emily’s outside basis immediately prior to the distribution is $6,000.  In this case, Emily’s </a:t>
            </a:r>
            <a:r>
              <a:rPr lang="en-US" i="1" dirty="0"/>
              <a:t>outside</a:t>
            </a:r>
            <a:r>
              <a:rPr lang="en-US" dirty="0"/>
              <a:t> basis is not sufficient to match E&amp;S’ </a:t>
            </a:r>
            <a:r>
              <a:rPr lang="en-US" i="1" dirty="0"/>
              <a:t>inside</a:t>
            </a:r>
            <a:r>
              <a:rPr lang="en-US" dirty="0"/>
              <a:t> basis in the property.  </a:t>
            </a:r>
            <a:endParaRPr lang="en-US" dirty="0" smtClean="0"/>
          </a:p>
          <a:p>
            <a:pPr marL="687388" indent="-457200">
              <a:buFont typeface="Arial" panose="020B0604020202020204" pitchFamily="34" charset="0"/>
              <a:buChar char="•"/>
            </a:pPr>
            <a:r>
              <a:rPr lang="en-US" dirty="0" smtClean="0"/>
              <a:t>Again, neither </a:t>
            </a:r>
            <a:r>
              <a:rPr lang="en-US" dirty="0"/>
              <a:t>E&amp;S nor Emily recognizes a gain on the distribution. Upon the distribution, Emily’s </a:t>
            </a:r>
            <a:r>
              <a:rPr lang="en-US" i="1" dirty="0"/>
              <a:t>outside</a:t>
            </a:r>
            <a:r>
              <a:rPr lang="en-US" dirty="0"/>
              <a:t> basis is reduced to zero ($6,000 - $6,000), and she takes a basis in the distributed property of $6,000</a:t>
            </a:r>
            <a:r>
              <a:rPr lang="en-US" dirty="0" smtClean="0"/>
              <a:t>.</a:t>
            </a: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41</a:t>
            </a:fld>
            <a:endParaRPr lang="en-US"/>
          </a:p>
        </p:txBody>
      </p:sp>
    </p:spTree>
    <p:extLst>
      <p:ext uri="{BB962C8B-B14F-4D97-AF65-F5344CB8AC3E}">
        <p14:creationId xmlns:p14="http://schemas.microsoft.com/office/powerpoint/2010/main" val="32381548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dirty="0" smtClean="0"/>
              <a:t>Distributions </a:t>
            </a:r>
            <a:r>
              <a:rPr lang="en-US" sz="3600" dirty="0"/>
              <a:t>in Complete Liquidation of Partnership Interests</a:t>
            </a:r>
            <a:r>
              <a:rPr lang="en-US" sz="3600" b="1" dirty="0"/>
              <a:t/>
            </a:r>
            <a:br>
              <a:rPr lang="en-US" sz="3600" b="1" dirty="0"/>
            </a:br>
            <a:endParaRPr lang="en-US" sz="3600" dirty="0"/>
          </a:p>
        </p:txBody>
      </p:sp>
      <p:sp>
        <p:nvSpPr>
          <p:cNvPr id="3" name="Content Placeholder 2"/>
          <p:cNvSpPr>
            <a:spLocks noGrp="1"/>
          </p:cNvSpPr>
          <p:nvPr>
            <p:ph idx="1"/>
          </p:nvPr>
        </p:nvSpPr>
        <p:spPr/>
        <p:txBody>
          <a:bodyPr>
            <a:normAutofit/>
          </a:bodyPr>
          <a:lstStyle/>
          <a:p>
            <a:pPr marL="457200" lvl="2" defTabSz="914400">
              <a:buFont typeface="Arial" pitchFamily="34" charset="0"/>
              <a:buChar char="•"/>
            </a:pPr>
            <a:r>
              <a:rPr lang="en-US" sz="1900" u="sng" dirty="0" smtClean="0">
                <a:solidFill>
                  <a:srgbClr val="000000"/>
                </a:solidFill>
                <a:latin typeface="Arial"/>
                <a:cs typeface="Arial"/>
              </a:rPr>
              <a:t>Taxation</a:t>
            </a:r>
            <a:r>
              <a:rPr lang="en-US" sz="1900" dirty="0">
                <a:solidFill>
                  <a:srgbClr val="000000"/>
                </a:solidFill>
                <a:latin typeface="Arial"/>
                <a:cs typeface="Arial"/>
              </a:rPr>
              <a:t>.</a:t>
            </a:r>
          </a:p>
          <a:p>
            <a:pPr marL="800100" lvl="3" indent="-338138" defTabSz="914400">
              <a:buFont typeface="Arial" pitchFamily="34" charset="0"/>
              <a:buChar char="–"/>
            </a:pPr>
            <a:r>
              <a:rPr lang="en-US" sz="1700" u="sng" dirty="0">
                <a:solidFill>
                  <a:srgbClr val="000000"/>
                </a:solidFill>
                <a:latin typeface="Arial"/>
                <a:cs typeface="Arial"/>
              </a:rPr>
              <a:t>Exception to General Rule with Respect to Recognition of Loss</a:t>
            </a:r>
            <a:r>
              <a:rPr lang="en-US" sz="1700" dirty="0">
                <a:solidFill>
                  <a:srgbClr val="000000"/>
                </a:solidFill>
                <a:latin typeface="Arial"/>
                <a:cs typeface="Arial"/>
              </a:rPr>
              <a:t>:  A liquidating distribution may trigger loss recognition to the </a:t>
            </a:r>
            <a:r>
              <a:rPr lang="en-US" sz="1700" dirty="0" err="1">
                <a:solidFill>
                  <a:srgbClr val="000000"/>
                </a:solidFill>
                <a:latin typeface="Arial"/>
                <a:cs typeface="Arial"/>
              </a:rPr>
              <a:t>distributee</a:t>
            </a:r>
            <a:r>
              <a:rPr lang="en-US" sz="1700" dirty="0">
                <a:solidFill>
                  <a:srgbClr val="000000"/>
                </a:solidFill>
                <a:latin typeface="Arial"/>
                <a:cs typeface="Arial"/>
              </a:rPr>
              <a:t>-partner if the distribution consists of less cash than the </a:t>
            </a:r>
            <a:r>
              <a:rPr lang="en-US" sz="1700" dirty="0" err="1">
                <a:solidFill>
                  <a:srgbClr val="000000"/>
                </a:solidFill>
                <a:latin typeface="Arial"/>
                <a:cs typeface="Arial"/>
              </a:rPr>
              <a:t>distributee</a:t>
            </a:r>
            <a:r>
              <a:rPr lang="en-US" sz="1700" dirty="0">
                <a:solidFill>
                  <a:srgbClr val="000000"/>
                </a:solidFill>
                <a:latin typeface="Arial"/>
                <a:cs typeface="Arial"/>
              </a:rPr>
              <a:t>-partner’s </a:t>
            </a:r>
            <a:r>
              <a:rPr lang="en-US" sz="1700" i="1" dirty="0">
                <a:solidFill>
                  <a:srgbClr val="000000"/>
                </a:solidFill>
                <a:latin typeface="Arial"/>
                <a:cs typeface="Arial"/>
              </a:rPr>
              <a:t>outside</a:t>
            </a:r>
            <a:r>
              <a:rPr lang="en-US" sz="1700" dirty="0">
                <a:solidFill>
                  <a:srgbClr val="000000"/>
                </a:solidFill>
                <a:latin typeface="Arial"/>
                <a:cs typeface="Arial"/>
              </a:rPr>
              <a:t> basis.</a:t>
            </a:r>
          </a:p>
          <a:p>
            <a:pPr marL="1087437" lvl="4" indent="-285750" defTabSz="914400">
              <a:buFont typeface="Arial" panose="020B0604020202020204" pitchFamily="34" charset="0"/>
              <a:buChar char="•"/>
            </a:pPr>
            <a:r>
              <a:rPr lang="en-US" sz="1700" dirty="0">
                <a:solidFill>
                  <a:srgbClr val="000000"/>
                </a:solidFill>
                <a:latin typeface="Arial"/>
                <a:cs typeface="Arial"/>
              </a:rPr>
              <a:t>Unrealized receivables and inventory will be treated as cash for this purpose.</a:t>
            </a:r>
          </a:p>
          <a:p>
            <a:pPr marL="461963" lvl="2" indent="-236538" defTabSz="914400">
              <a:buFont typeface="Arial" pitchFamily="34" charset="0"/>
              <a:buChar char="•"/>
            </a:pPr>
            <a:r>
              <a:rPr lang="en-US" sz="1900" u="sng" dirty="0">
                <a:solidFill>
                  <a:srgbClr val="000000"/>
                </a:solidFill>
                <a:latin typeface="Arial"/>
                <a:cs typeface="Arial"/>
              </a:rPr>
              <a:t>Basis of Property Received in Complete Liquidation of a Partnership Interest</a:t>
            </a:r>
          </a:p>
          <a:p>
            <a:pPr marL="800100" lvl="3" indent="-338138" defTabSz="914400">
              <a:buFont typeface="Arial" pitchFamily="34" charset="0"/>
              <a:buChar char="–"/>
            </a:pPr>
            <a:r>
              <a:rPr lang="en-US" sz="1700" dirty="0" smtClean="0">
                <a:solidFill>
                  <a:srgbClr val="000000"/>
                </a:solidFill>
                <a:latin typeface="Arial"/>
                <a:cs typeface="Arial"/>
              </a:rPr>
              <a:t>The </a:t>
            </a:r>
            <a:r>
              <a:rPr lang="en-US" sz="1700" i="1" dirty="0" smtClean="0">
                <a:solidFill>
                  <a:srgbClr val="000000"/>
                </a:solidFill>
                <a:latin typeface="Arial"/>
                <a:cs typeface="Arial"/>
              </a:rPr>
              <a:t>inside</a:t>
            </a:r>
            <a:r>
              <a:rPr lang="en-US" sz="1700" dirty="0" smtClean="0">
                <a:solidFill>
                  <a:srgbClr val="000000"/>
                </a:solidFill>
                <a:latin typeface="Arial"/>
                <a:cs typeface="Arial"/>
              </a:rPr>
              <a:t> </a:t>
            </a:r>
            <a:r>
              <a:rPr lang="en-US" sz="1700" dirty="0">
                <a:solidFill>
                  <a:srgbClr val="000000"/>
                </a:solidFill>
                <a:latin typeface="Arial"/>
                <a:cs typeface="Arial"/>
              </a:rPr>
              <a:t>basis of property distributed as part of a liquidating distribution is carried over, </a:t>
            </a:r>
            <a:r>
              <a:rPr lang="en-US" sz="1700" dirty="0" smtClean="0">
                <a:solidFill>
                  <a:srgbClr val="000000"/>
                </a:solidFill>
                <a:latin typeface="Arial"/>
                <a:cs typeface="Arial"/>
              </a:rPr>
              <a:t>and increased </a:t>
            </a:r>
            <a:r>
              <a:rPr lang="en-US" sz="1700" dirty="0">
                <a:solidFill>
                  <a:srgbClr val="000000"/>
                </a:solidFill>
                <a:latin typeface="Arial"/>
                <a:cs typeface="Arial"/>
              </a:rPr>
              <a:t>when the </a:t>
            </a:r>
            <a:r>
              <a:rPr lang="en-US" sz="1700" dirty="0" err="1">
                <a:solidFill>
                  <a:srgbClr val="000000"/>
                </a:solidFill>
                <a:latin typeface="Arial"/>
                <a:cs typeface="Arial"/>
              </a:rPr>
              <a:t>distributee</a:t>
            </a:r>
            <a:r>
              <a:rPr lang="en-US" sz="1700" dirty="0">
                <a:solidFill>
                  <a:srgbClr val="000000"/>
                </a:solidFill>
                <a:latin typeface="Arial"/>
                <a:cs typeface="Arial"/>
              </a:rPr>
              <a:t>-partner’s </a:t>
            </a:r>
            <a:r>
              <a:rPr lang="en-US" sz="1700" i="1" dirty="0">
                <a:solidFill>
                  <a:srgbClr val="000000"/>
                </a:solidFill>
                <a:latin typeface="Arial"/>
                <a:cs typeface="Arial"/>
              </a:rPr>
              <a:t>outside</a:t>
            </a:r>
            <a:r>
              <a:rPr lang="en-US" sz="1700" dirty="0">
                <a:solidFill>
                  <a:srgbClr val="000000"/>
                </a:solidFill>
                <a:latin typeface="Arial"/>
                <a:cs typeface="Arial"/>
              </a:rPr>
              <a:t> basis </a:t>
            </a:r>
            <a:r>
              <a:rPr lang="en-US" sz="1700" dirty="0" smtClean="0">
                <a:solidFill>
                  <a:srgbClr val="000000"/>
                </a:solidFill>
                <a:latin typeface="Arial"/>
                <a:cs typeface="Arial"/>
              </a:rPr>
              <a:t>(</a:t>
            </a:r>
            <a:r>
              <a:rPr lang="en-US" sz="1700" dirty="0">
                <a:solidFill>
                  <a:srgbClr val="000000"/>
                </a:solidFill>
                <a:latin typeface="Arial"/>
                <a:cs typeface="Arial"/>
              </a:rPr>
              <a:t>as reduced by any cash or liability reduction as a result of the distribution) is greater than the property’s </a:t>
            </a:r>
            <a:r>
              <a:rPr lang="en-US" sz="1700" i="1" dirty="0" smtClean="0">
                <a:solidFill>
                  <a:srgbClr val="000000"/>
                </a:solidFill>
                <a:latin typeface="Arial"/>
                <a:cs typeface="Arial"/>
              </a:rPr>
              <a:t>inside</a:t>
            </a:r>
            <a:r>
              <a:rPr lang="en-US" sz="1700" dirty="0" smtClean="0">
                <a:solidFill>
                  <a:srgbClr val="000000"/>
                </a:solidFill>
                <a:latin typeface="Arial"/>
                <a:cs typeface="Arial"/>
              </a:rPr>
              <a:t> basis.</a:t>
            </a:r>
          </a:p>
          <a:p>
            <a:pPr marL="800100" lvl="3" indent="-338138" defTabSz="914400">
              <a:buFont typeface="Arial" pitchFamily="34" charset="0"/>
              <a:buChar char="–"/>
            </a:pPr>
            <a:r>
              <a:rPr lang="en-US" sz="1700" dirty="0" smtClean="0">
                <a:solidFill>
                  <a:srgbClr val="000000"/>
                </a:solidFill>
                <a:latin typeface="Arial"/>
                <a:cs typeface="Arial"/>
              </a:rPr>
              <a:t>A </a:t>
            </a:r>
            <a:r>
              <a:rPr lang="en-US" sz="1700" dirty="0" err="1">
                <a:solidFill>
                  <a:srgbClr val="000000"/>
                </a:solidFill>
                <a:latin typeface="Arial"/>
                <a:cs typeface="Arial"/>
              </a:rPr>
              <a:t>distributee</a:t>
            </a:r>
            <a:r>
              <a:rPr lang="en-US" sz="1700" dirty="0">
                <a:solidFill>
                  <a:srgbClr val="000000"/>
                </a:solidFill>
                <a:latin typeface="Arial"/>
                <a:cs typeface="Arial"/>
              </a:rPr>
              <a:t>-partner’s basis in unrealized receivables and inventory cannot exceed the </a:t>
            </a:r>
            <a:r>
              <a:rPr lang="en-US" sz="1700" i="1" dirty="0" smtClean="0">
                <a:solidFill>
                  <a:srgbClr val="000000"/>
                </a:solidFill>
                <a:latin typeface="Arial"/>
                <a:cs typeface="Arial"/>
              </a:rPr>
              <a:t>inside</a:t>
            </a:r>
            <a:r>
              <a:rPr lang="en-US" sz="1700" dirty="0" smtClean="0">
                <a:solidFill>
                  <a:srgbClr val="000000"/>
                </a:solidFill>
                <a:latin typeface="Arial"/>
                <a:cs typeface="Arial"/>
              </a:rPr>
              <a:t> basis </a:t>
            </a:r>
            <a:r>
              <a:rPr lang="en-US" sz="1700" dirty="0">
                <a:solidFill>
                  <a:srgbClr val="000000"/>
                </a:solidFill>
                <a:latin typeface="Arial"/>
                <a:cs typeface="Arial"/>
              </a:rPr>
              <a:t>in such property.</a:t>
            </a:r>
          </a:p>
          <a:p>
            <a:pPr marL="457200" lvl="1" indent="0">
              <a:buNone/>
            </a:pP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42</a:t>
            </a:fld>
            <a:endParaRPr lang="en-US"/>
          </a:p>
        </p:txBody>
      </p:sp>
    </p:spTree>
    <p:extLst>
      <p:ext uri="{BB962C8B-B14F-4D97-AF65-F5344CB8AC3E}">
        <p14:creationId xmlns:p14="http://schemas.microsoft.com/office/powerpoint/2010/main" val="473551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of Partnership Interests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smtClean="0"/>
              <a:t>General Rule</a:t>
            </a:r>
            <a:r>
              <a:rPr lang="en-US" dirty="0" smtClean="0"/>
              <a:t>:  The </a:t>
            </a:r>
            <a:r>
              <a:rPr lang="en-US" dirty="0"/>
              <a:t>amount and character of gain or loss, basis and holding period are based on the partnership interest held by the selling partner and </a:t>
            </a:r>
            <a:r>
              <a:rPr lang="en-US" u="sng" dirty="0"/>
              <a:t>not </a:t>
            </a:r>
            <a:r>
              <a:rPr lang="en-US" dirty="0"/>
              <a:t>on the assets owned by the </a:t>
            </a:r>
            <a:r>
              <a:rPr lang="en-US" dirty="0" smtClean="0"/>
              <a:t>partnership. </a:t>
            </a:r>
          </a:p>
          <a:p>
            <a:pPr lvl="1"/>
            <a:r>
              <a:rPr lang="en-US" b="1" i="1" u="sng" dirty="0" smtClean="0"/>
              <a:t>Exceptions</a:t>
            </a:r>
            <a:r>
              <a:rPr lang="en-US" dirty="0" smtClean="0"/>
              <a:t>:  “Hot assets”, </a:t>
            </a:r>
            <a:r>
              <a:rPr lang="en-US" dirty="0"/>
              <a:t>collectibles, or Code §1250 capital gain at the time of the </a:t>
            </a:r>
            <a:r>
              <a:rPr lang="en-US" dirty="0" smtClean="0"/>
              <a:t>sale. (Code </a:t>
            </a:r>
            <a:r>
              <a:rPr lang="en-US" dirty="0"/>
              <a:t>§</a:t>
            </a:r>
            <a:r>
              <a:rPr lang="en-US" dirty="0" smtClean="0"/>
              <a:t>751.)</a:t>
            </a:r>
          </a:p>
          <a:p>
            <a:r>
              <a:rPr lang="en-US" u="sng" dirty="0" smtClean="0"/>
              <a:t>Selling Partner</a:t>
            </a:r>
            <a:r>
              <a:rPr lang="en-US" dirty="0" smtClean="0"/>
              <a:t>:  Recognizes </a:t>
            </a:r>
            <a:r>
              <a:rPr lang="en-US" dirty="0"/>
              <a:t>capital </a:t>
            </a:r>
            <a:r>
              <a:rPr lang="en-US" dirty="0" smtClean="0"/>
              <a:t>gain/loss </a:t>
            </a:r>
            <a:r>
              <a:rPr lang="en-US" dirty="0"/>
              <a:t>measured by </a:t>
            </a:r>
            <a:r>
              <a:rPr lang="en-US" dirty="0" smtClean="0"/>
              <a:t>difference </a:t>
            </a:r>
            <a:r>
              <a:rPr lang="en-US" dirty="0"/>
              <a:t>between </a:t>
            </a:r>
            <a:r>
              <a:rPr lang="en-US" dirty="0" smtClean="0"/>
              <a:t>amount </a:t>
            </a:r>
            <a:r>
              <a:rPr lang="en-US" dirty="0"/>
              <a:t>realized and </a:t>
            </a:r>
            <a:r>
              <a:rPr lang="en-US" dirty="0" smtClean="0"/>
              <a:t>selling partner’s </a:t>
            </a:r>
            <a:r>
              <a:rPr lang="en-US" i="1" dirty="0"/>
              <a:t>outside</a:t>
            </a:r>
            <a:r>
              <a:rPr lang="en-US" dirty="0"/>
              <a:t> </a:t>
            </a:r>
            <a:r>
              <a:rPr lang="en-US" dirty="0" smtClean="0"/>
              <a:t>basis.</a:t>
            </a:r>
          </a:p>
          <a:p>
            <a:r>
              <a:rPr lang="en-US" u="sng" dirty="0" smtClean="0"/>
              <a:t>Buying Partner</a:t>
            </a:r>
            <a:r>
              <a:rPr lang="en-US" dirty="0" smtClean="0"/>
              <a:t>: </a:t>
            </a:r>
            <a:r>
              <a:rPr lang="en-US" i="1" dirty="0" smtClean="0"/>
              <a:t>Outside</a:t>
            </a:r>
            <a:r>
              <a:rPr lang="en-US" dirty="0" smtClean="0"/>
              <a:t> basis = cost of partnership interest.</a:t>
            </a:r>
          </a:p>
          <a:p>
            <a:pPr lvl="1"/>
            <a:r>
              <a:rPr lang="en-US" dirty="0" smtClean="0"/>
              <a:t>Consider additional optional adjustments under Code §743.</a:t>
            </a: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43</a:t>
            </a:fld>
            <a:endParaRPr lang="en-US"/>
          </a:p>
        </p:txBody>
      </p:sp>
    </p:spTree>
    <p:extLst>
      <p:ext uri="{BB962C8B-B14F-4D97-AF65-F5344CB8AC3E}">
        <p14:creationId xmlns:p14="http://schemas.microsoft.com/office/powerpoint/2010/main" val="15820372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Partnership Termination (for Federal Income Tax Purposes)</a:t>
            </a:r>
            <a:endParaRPr lang="en-US" dirty="0"/>
          </a:p>
        </p:txBody>
      </p:sp>
      <p:sp>
        <p:nvSpPr>
          <p:cNvPr id="3" name="Content Placeholder 2"/>
          <p:cNvSpPr>
            <a:spLocks noGrp="1"/>
          </p:cNvSpPr>
          <p:nvPr>
            <p:ph idx="1"/>
          </p:nvPr>
        </p:nvSpPr>
        <p:spPr/>
        <p:txBody>
          <a:bodyPr>
            <a:normAutofit fontScale="55000" lnSpcReduction="20000"/>
          </a:bodyPr>
          <a:lstStyle/>
          <a:p>
            <a:r>
              <a:rPr lang="en-US" sz="3600" b="1" u="sng" dirty="0" smtClean="0"/>
              <a:t>(Actual) Termination</a:t>
            </a:r>
            <a:r>
              <a:rPr lang="en-US" sz="3600" dirty="0" smtClean="0"/>
              <a:t>: When a </a:t>
            </a:r>
            <a:r>
              <a:rPr lang="en-US" sz="3600" dirty="0"/>
              <a:t>partnership </a:t>
            </a:r>
            <a:r>
              <a:rPr lang="en-US" sz="3600" dirty="0" smtClean="0"/>
              <a:t>ceases </a:t>
            </a:r>
            <a:r>
              <a:rPr lang="en-US" sz="3600" dirty="0"/>
              <a:t>to do </a:t>
            </a:r>
            <a:r>
              <a:rPr lang="en-US" sz="3600" dirty="0" smtClean="0"/>
              <a:t>business.  </a:t>
            </a:r>
            <a:r>
              <a:rPr lang="en-US" sz="3600" dirty="0"/>
              <a:t>(Code §708(b)(1)(A</a:t>
            </a:r>
            <a:r>
              <a:rPr lang="en-US" sz="3600" dirty="0" smtClean="0"/>
              <a:t>).)</a:t>
            </a:r>
          </a:p>
          <a:p>
            <a:pPr lvl="1"/>
            <a:r>
              <a:rPr lang="en-US" sz="3600" b="1" u="sng" dirty="0"/>
              <a:t>Effects</a:t>
            </a:r>
            <a:r>
              <a:rPr lang="en-US" sz="3600" dirty="0"/>
              <a:t>:</a:t>
            </a:r>
          </a:p>
          <a:p>
            <a:pPr lvl="2"/>
            <a:r>
              <a:rPr lang="en-US" sz="3600" dirty="0"/>
              <a:t>The partnership’s taxable year closes upon termination.</a:t>
            </a:r>
          </a:p>
          <a:p>
            <a:pPr lvl="2"/>
            <a:r>
              <a:rPr lang="en-US" sz="3600" dirty="0"/>
              <a:t>All partnership assets are treated as distributed to the partners.</a:t>
            </a:r>
          </a:p>
          <a:p>
            <a:endParaRPr lang="en-US" dirty="0" smtClean="0"/>
          </a:p>
          <a:p>
            <a:r>
              <a:rPr lang="en-US" sz="3600" b="1" u="sng" dirty="0" smtClean="0"/>
              <a:t>Deemed Termination</a:t>
            </a:r>
            <a:r>
              <a:rPr lang="en-US" sz="3600" dirty="0"/>
              <a:t>:</a:t>
            </a:r>
            <a:r>
              <a:rPr lang="en-US" sz="3600" dirty="0" smtClean="0"/>
              <a:t>  When there </a:t>
            </a:r>
            <a:r>
              <a:rPr lang="en-US" sz="3600" dirty="0"/>
              <a:t>is a sale or exchange of 50% or more of the total interests in partnership capital and profits within any 12-month </a:t>
            </a:r>
            <a:r>
              <a:rPr lang="en-US" sz="3600" dirty="0" smtClean="0"/>
              <a:t>period, </a:t>
            </a:r>
            <a:r>
              <a:rPr lang="en-US" sz="3600" dirty="0"/>
              <a:t>regardless of whether </a:t>
            </a:r>
            <a:r>
              <a:rPr lang="en-US" sz="3600" dirty="0" smtClean="0"/>
              <a:t>it actually </a:t>
            </a:r>
            <a:r>
              <a:rPr lang="en-US" sz="3600" dirty="0"/>
              <a:t>ceases to do </a:t>
            </a:r>
            <a:r>
              <a:rPr lang="en-US" sz="3600" dirty="0" smtClean="0"/>
              <a:t>business.  (Code </a:t>
            </a:r>
            <a:r>
              <a:rPr lang="en-US" sz="3600" dirty="0"/>
              <a:t>§708(b)(1)(B</a:t>
            </a:r>
            <a:r>
              <a:rPr lang="en-US" sz="3600" dirty="0" smtClean="0"/>
              <a:t>)). </a:t>
            </a:r>
            <a:endParaRPr lang="en-US" sz="3600" dirty="0"/>
          </a:p>
          <a:p>
            <a:pPr lvl="1"/>
            <a:r>
              <a:rPr lang="en-US" sz="3600" b="1" u="sng" dirty="0"/>
              <a:t>Effects</a:t>
            </a:r>
            <a:r>
              <a:rPr lang="en-US" sz="3600" dirty="0"/>
              <a:t>:</a:t>
            </a:r>
          </a:p>
          <a:p>
            <a:pPr lvl="2"/>
            <a:r>
              <a:rPr lang="en-US" sz="3600" dirty="0" smtClean="0"/>
              <a:t>Old </a:t>
            </a:r>
            <a:r>
              <a:rPr lang="en-US" sz="3600" dirty="0"/>
              <a:t>partnership is terminated and a new partnership is </a:t>
            </a:r>
            <a:r>
              <a:rPr lang="en-US" sz="3600" dirty="0" smtClean="0"/>
              <a:t>formed (</a:t>
            </a:r>
            <a:r>
              <a:rPr lang="en-US" sz="3600" dirty="0" err="1"/>
              <a:t>Regs</a:t>
            </a:r>
            <a:r>
              <a:rPr lang="en-US" sz="3600" dirty="0"/>
              <a:t>. §1.708-1(b)(4</a:t>
            </a:r>
            <a:r>
              <a:rPr lang="en-US" sz="3600" dirty="0" smtClean="0"/>
              <a:t>));</a:t>
            </a:r>
          </a:p>
          <a:p>
            <a:pPr lvl="2"/>
            <a:r>
              <a:rPr lang="en-US" sz="3600" dirty="0"/>
              <a:t>T</a:t>
            </a:r>
            <a:r>
              <a:rPr lang="en-US" sz="3600" dirty="0" smtClean="0"/>
              <a:t>axable </a:t>
            </a:r>
            <a:r>
              <a:rPr lang="en-US" sz="3600" dirty="0"/>
              <a:t>year of </a:t>
            </a:r>
            <a:r>
              <a:rPr lang="en-US" sz="3600" dirty="0" smtClean="0"/>
              <a:t>old partnership </a:t>
            </a:r>
            <a:r>
              <a:rPr lang="en-US" sz="3600" dirty="0"/>
              <a:t>ends on </a:t>
            </a:r>
            <a:r>
              <a:rPr lang="en-US" sz="3600" dirty="0" smtClean="0"/>
              <a:t>date </a:t>
            </a:r>
            <a:r>
              <a:rPr lang="en-US" sz="3600" dirty="0"/>
              <a:t>of </a:t>
            </a:r>
            <a:r>
              <a:rPr lang="en-US" sz="3600" dirty="0" smtClean="0"/>
              <a:t>termination and must </a:t>
            </a:r>
            <a:r>
              <a:rPr lang="en-US" sz="3600" dirty="0"/>
              <a:t>file a final tax </a:t>
            </a:r>
            <a:r>
              <a:rPr lang="en-US" sz="3600" dirty="0" smtClean="0"/>
              <a:t>return; and </a:t>
            </a:r>
          </a:p>
          <a:p>
            <a:pPr lvl="2"/>
            <a:r>
              <a:rPr lang="en-US" sz="3600" dirty="0" smtClean="0"/>
              <a:t>“</a:t>
            </a:r>
            <a:r>
              <a:rPr lang="en-US" sz="3600" dirty="0"/>
              <a:t>R</a:t>
            </a:r>
            <a:r>
              <a:rPr lang="en-US" sz="3600" dirty="0" smtClean="0"/>
              <a:t>estarts</a:t>
            </a:r>
            <a:r>
              <a:rPr lang="en-US" sz="3600" dirty="0"/>
              <a:t>” any recovery period for depreciable </a:t>
            </a:r>
            <a:r>
              <a:rPr lang="en-US" sz="3600" dirty="0" smtClean="0"/>
              <a:t>property. </a:t>
            </a:r>
          </a:p>
        </p:txBody>
      </p:sp>
      <p:sp>
        <p:nvSpPr>
          <p:cNvPr id="4" name="Slide Number Placeholder 3"/>
          <p:cNvSpPr>
            <a:spLocks noGrp="1"/>
          </p:cNvSpPr>
          <p:nvPr>
            <p:ph type="sldNum" sz="quarter" idx="12"/>
          </p:nvPr>
        </p:nvSpPr>
        <p:spPr/>
        <p:txBody>
          <a:bodyPr/>
          <a:lstStyle/>
          <a:p>
            <a:fld id="{8DFC526E-0A08-E844-A4EE-F41C4940EFD7}" type="slidenum">
              <a:rPr lang="en-US" smtClean="0"/>
              <a:t>44</a:t>
            </a:fld>
            <a:endParaRPr lang="en-US"/>
          </a:p>
        </p:txBody>
      </p:sp>
    </p:spTree>
    <p:extLst>
      <p:ext uri="{BB962C8B-B14F-4D97-AF65-F5344CB8AC3E}">
        <p14:creationId xmlns:p14="http://schemas.microsoft.com/office/powerpoint/2010/main" val="993873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Partnership Termination (for Federal Income Tax Purposes) </a:t>
            </a:r>
            <a:r>
              <a:rPr lang="en-US" sz="2400" dirty="0" smtClean="0"/>
              <a:t>(Cont.)</a:t>
            </a:r>
            <a:endParaRPr lang="en-US" sz="2400" dirty="0"/>
          </a:p>
        </p:txBody>
      </p:sp>
      <p:sp>
        <p:nvSpPr>
          <p:cNvPr id="3" name="Content Placeholder 2"/>
          <p:cNvSpPr>
            <a:spLocks noGrp="1"/>
          </p:cNvSpPr>
          <p:nvPr>
            <p:ph idx="1"/>
          </p:nvPr>
        </p:nvSpPr>
        <p:spPr/>
        <p:txBody>
          <a:bodyPr>
            <a:normAutofit lnSpcReduction="10000"/>
          </a:bodyPr>
          <a:lstStyle/>
          <a:p>
            <a:pPr marL="0" indent="0">
              <a:buNone/>
            </a:pPr>
            <a:r>
              <a:rPr lang="en-US" sz="2800" b="1" i="1" u="sng"/>
              <a:t>Example </a:t>
            </a:r>
            <a:r>
              <a:rPr lang="en-US" sz="2800" b="1" i="1" u="sng" smtClean="0"/>
              <a:t>13 </a:t>
            </a:r>
            <a:r>
              <a:rPr lang="en-US" sz="2800" b="1" i="1" u="sng" dirty="0" smtClean="0"/>
              <a:t>(Partnership Termination)</a:t>
            </a:r>
            <a:r>
              <a:rPr lang="en-US" sz="2800" b="1" i="1" dirty="0" smtClean="0"/>
              <a:t>:</a:t>
            </a:r>
            <a:endParaRPr lang="en-US" sz="2800" dirty="0"/>
          </a:p>
          <a:p>
            <a:pPr marL="230188" indent="0">
              <a:lnSpc>
                <a:spcPts val="2400"/>
              </a:lnSpc>
              <a:buNone/>
            </a:pPr>
            <a:r>
              <a:rPr lang="en-US" sz="2800" dirty="0"/>
              <a:t>Following a deemed termination, a commercial building with a 39-year life, having an original cost of $1,000,000 and 13 years’ worth of accumulated depreciation of $333,000, would be depreciated by the “new” partnership over 39 years using an adjusted basis of $667,000.</a:t>
            </a:r>
          </a:p>
          <a:p>
            <a:pPr lvl="2"/>
            <a:r>
              <a:rPr lang="en-US" dirty="0" smtClean="0"/>
              <a:t>This </a:t>
            </a:r>
            <a:r>
              <a:rPr lang="en-US" dirty="0"/>
              <a:t>is often a more complicated issue than a “real” termination under Code §708(b)(1)(A) because the partnership and the remaining partners may unwittingly carry on the partnership’s operations and have to deal with any unintended tax consequences caused by the deemed termination “after the fact.”</a:t>
            </a:r>
          </a:p>
          <a:p>
            <a:pPr marL="0" indent="0">
              <a:buNone/>
            </a:pPr>
            <a:endParaRPr lang="en-US"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45</a:t>
            </a:fld>
            <a:endParaRPr lang="en-US"/>
          </a:p>
        </p:txBody>
      </p:sp>
    </p:spTree>
    <p:extLst>
      <p:ext uri="{BB962C8B-B14F-4D97-AF65-F5344CB8AC3E}">
        <p14:creationId xmlns:p14="http://schemas.microsoft.com/office/powerpoint/2010/main" val="1586472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Disposition of Partner’s Interest At Death or Retirement</a:t>
            </a:r>
          </a:p>
        </p:txBody>
      </p:sp>
      <p:sp>
        <p:nvSpPr>
          <p:cNvPr id="3" name="Content Placeholder 2"/>
          <p:cNvSpPr>
            <a:spLocks noGrp="1"/>
          </p:cNvSpPr>
          <p:nvPr>
            <p:ph idx="1"/>
          </p:nvPr>
        </p:nvSpPr>
        <p:spPr/>
        <p:txBody>
          <a:bodyPr>
            <a:normAutofit fontScale="85000" lnSpcReduction="20000"/>
          </a:bodyPr>
          <a:lstStyle/>
          <a:p>
            <a:pPr marL="457200" lvl="1" indent="0">
              <a:buNone/>
            </a:pPr>
            <a:r>
              <a:rPr lang="en-US" dirty="0" smtClean="0"/>
              <a:t>Interests </a:t>
            </a:r>
            <a:r>
              <a:rPr lang="en-US" dirty="0"/>
              <a:t>may </a:t>
            </a:r>
            <a:r>
              <a:rPr lang="en-US" dirty="0" smtClean="0"/>
              <a:t>be</a:t>
            </a:r>
          </a:p>
          <a:p>
            <a:pPr lvl="1">
              <a:buFont typeface="Arial" panose="020B0604020202020204" pitchFamily="34" charset="0"/>
              <a:buChar char="•"/>
            </a:pPr>
            <a:r>
              <a:rPr lang="en-US" dirty="0" smtClean="0"/>
              <a:t>Liquidated </a:t>
            </a:r>
            <a:r>
              <a:rPr lang="en-US" dirty="0"/>
              <a:t>as part of a complete liquidation of the partnership. </a:t>
            </a:r>
            <a:endParaRPr lang="en-US" dirty="0" smtClean="0"/>
          </a:p>
          <a:p>
            <a:pPr lvl="2"/>
            <a:r>
              <a:rPr lang="en-US" dirty="0"/>
              <a:t>P</a:t>
            </a:r>
            <a:r>
              <a:rPr lang="en-US" dirty="0" smtClean="0"/>
              <a:t>artnership </a:t>
            </a:r>
            <a:r>
              <a:rPr lang="en-US" dirty="0"/>
              <a:t>continues to be recognized for tax purposes during the windup period and the partners (or the successors in interest of deceased partners) are treated as partners for tax purposes until the liquidation is completed.  </a:t>
            </a:r>
            <a:endParaRPr lang="en-US" dirty="0" smtClean="0"/>
          </a:p>
          <a:p>
            <a:pPr lvl="2"/>
            <a:r>
              <a:rPr lang="en-US" dirty="0" smtClean="0"/>
              <a:t>Distributions </a:t>
            </a:r>
            <a:r>
              <a:rPr lang="en-US" dirty="0"/>
              <a:t>in complete liquidation of a partnership are taxed under Code §§731, 732 and 751(b). </a:t>
            </a:r>
          </a:p>
          <a:p>
            <a:pPr lvl="1">
              <a:buFont typeface="Arial" panose="020B0604020202020204" pitchFamily="34" charset="0"/>
              <a:buChar char="•"/>
            </a:pPr>
            <a:r>
              <a:rPr lang="en-US" dirty="0"/>
              <a:t>D</a:t>
            </a:r>
            <a:r>
              <a:rPr lang="en-US" dirty="0" smtClean="0"/>
              <a:t>isposed </a:t>
            </a:r>
            <a:r>
              <a:rPr lang="en-US" dirty="0"/>
              <a:t>of by sale to another partner or to a third </a:t>
            </a:r>
            <a:r>
              <a:rPr lang="en-US" dirty="0" smtClean="0"/>
              <a:t>party.</a:t>
            </a:r>
          </a:p>
          <a:p>
            <a:pPr lvl="2"/>
            <a:r>
              <a:rPr lang="en-US" dirty="0"/>
              <a:t>C</a:t>
            </a:r>
            <a:r>
              <a:rPr lang="en-US" dirty="0" smtClean="0"/>
              <a:t>onsequences to </a:t>
            </a:r>
            <a:r>
              <a:rPr lang="en-US" dirty="0"/>
              <a:t>selling partner are governed by Code §§741 and 751(a). </a:t>
            </a:r>
          </a:p>
          <a:p>
            <a:pPr lvl="1">
              <a:buFont typeface="Arial" panose="020B0604020202020204" pitchFamily="34" charset="0"/>
              <a:buChar char="•"/>
            </a:pPr>
            <a:r>
              <a:rPr lang="en-US" dirty="0"/>
              <a:t>L</a:t>
            </a:r>
            <a:r>
              <a:rPr lang="en-US" dirty="0" smtClean="0"/>
              <a:t>iquidated </a:t>
            </a:r>
            <a:r>
              <a:rPr lang="en-US" dirty="0"/>
              <a:t>in exchange for distributions from </a:t>
            </a:r>
            <a:r>
              <a:rPr lang="en-US" dirty="0" smtClean="0"/>
              <a:t>the continuing partnership. </a:t>
            </a:r>
          </a:p>
          <a:p>
            <a:pPr lvl="2"/>
            <a:r>
              <a:rPr lang="en-US" dirty="0" smtClean="0"/>
              <a:t>Governed by Code §736.</a:t>
            </a:r>
            <a:endParaRPr lang="en-US" dirty="0"/>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46</a:t>
            </a:fld>
            <a:endParaRPr lang="en-US"/>
          </a:p>
        </p:txBody>
      </p:sp>
    </p:spTree>
    <p:extLst>
      <p:ext uri="{BB962C8B-B14F-4D97-AF65-F5344CB8AC3E}">
        <p14:creationId xmlns:p14="http://schemas.microsoft.com/office/powerpoint/2010/main" val="1967075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Code §736 Payments</a:t>
            </a:r>
            <a:endParaRPr lang="en-US" dirty="0"/>
          </a:p>
        </p:txBody>
      </p:sp>
      <p:sp>
        <p:nvSpPr>
          <p:cNvPr id="3" name="Content Placeholder 2"/>
          <p:cNvSpPr>
            <a:spLocks noGrp="1"/>
          </p:cNvSpPr>
          <p:nvPr>
            <p:ph idx="1"/>
          </p:nvPr>
        </p:nvSpPr>
        <p:spPr>
          <a:xfrm>
            <a:off x="457200" y="1600200"/>
            <a:ext cx="8229600" cy="5145150"/>
          </a:xfrm>
        </p:spPr>
        <p:txBody>
          <a:bodyPr>
            <a:normAutofit fontScale="40000" lnSpcReduction="20000"/>
          </a:bodyPr>
          <a:lstStyle/>
          <a:p>
            <a:pPr marL="0" indent="0">
              <a:buNone/>
            </a:pPr>
            <a:r>
              <a:rPr lang="en-US" sz="4800" u="sng" dirty="0" smtClean="0"/>
              <a:t>Code </a:t>
            </a:r>
            <a:r>
              <a:rPr lang="en-US" sz="4800" u="sng" dirty="0"/>
              <a:t>§736</a:t>
            </a:r>
            <a:r>
              <a:rPr lang="en-US" sz="4800" dirty="0"/>
              <a:t> </a:t>
            </a:r>
            <a:r>
              <a:rPr lang="en-US" sz="4800" dirty="0" smtClean="0"/>
              <a:t>governs payments made </a:t>
            </a:r>
            <a:r>
              <a:rPr lang="en-US" sz="4800" dirty="0"/>
              <a:t>by a </a:t>
            </a:r>
            <a:r>
              <a:rPr lang="en-US" sz="4800" dirty="0" smtClean="0"/>
              <a:t>partnership:</a:t>
            </a:r>
          </a:p>
          <a:p>
            <a:pPr marL="457200" lvl="1" indent="0">
              <a:buNone/>
            </a:pPr>
            <a:r>
              <a:rPr lang="en-US" sz="4800" dirty="0" smtClean="0"/>
              <a:t>(</a:t>
            </a:r>
            <a:r>
              <a:rPr lang="en-US" sz="4800" dirty="0" err="1"/>
              <a:t>i</a:t>
            </a:r>
            <a:r>
              <a:rPr lang="en-US" sz="4800" dirty="0"/>
              <a:t>) </a:t>
            </a:r>
            <a:r>
              <a:rPr lang="en-US" sz="4800" dirty="0" smtClean="0"/>
              <a:t>To </a:t>
            </a:r>
            <a:r>
              <a:rPr lang="en-US" sz="4800" dirty="0"/>
              <a:t>a retired partner, or to a deceased partner’s successor in </a:t>
            </a:r>
            <a:r>
              <a:rPr lang="en-US" sz="4800" dirty="0" smtClean="0"/>
              <a:t>interest; and </a:t>
            </a:r>
          </a:p>
          <a:p>
            <a:pPr marL="457200" lvl="1" indent="0">
              <a:spcAft>
                <a:spcPts val="600"/>
              </a:spcAft>
              <a:buNone/>
            </a:pPr>
            <a:r>
              <a:rPr lang="en-US" sz="4800" dirty="0" smtClean="0"/>
              <a:t>(</a:t>
            </a:r>
            <a:r>
              <a:rPr lang="en-US" sz="4800" dirty="0"/>
              <a:t>ii) </a:t>
            </a:r>
            <a:r>
              <a:rPr lang="en-US" sz="4800" dirty="0" smtClean="0"/>
              <a:t>In </a:t>
            </a:r>
            <a:r>
              <a:rPr lang="en-US" sz="4800" dirty="0"/>
              <a:t>liquidation of </a:t>
            </a:r>
            <a:r>
              <a:rPr lang="en-US" sz="4800" dirty="0" smtClean="0"/>
              <a:t>their entire </a:t>
            </a:r>
            <a:r>
              <a:rPr lang="en-US" sz="4800" dirty="0"/>
              <a:t>interest in the </a:t>
            </a:r>
            <a:r>
              <a:rPr lang="en-US" sz="4800" dirty="0" smtClean="0"/>
              <a:t>partnership.</a:t>
            </a:r>
          </a:p>
          <a:p>
            <a:r>
              <a:rPr lang="en-US" sz="4800" u="sng" dirty="0" smtClean="0"/>
              <a:t>Death </a:t>
            </a:r>
            <a:r>
              <a:rPr lang="en-US" sz="4800" u="sng" dirty="0"/>
              <a:t>of a </a:t>
            </a:r>
            <a:r>
              <a:rPr lang="en-US" sz="4800" u="sng" dirty="0" smtClean="0"/>
              <a:t>Partner</a:t>
            </a:r>
            <a:r>
              <a:rPr lang="en-US" sz="4800" dirty="0"/>
              <a:t>:</a:t>
            </a:r>
            <a:r>
              <a:rPr lang="en-US" sz="4800" dirty="0" smtClean="0"/>
              <a:t>  A partnership </a:t>
            </a:r>
            <a:r>
              <a:rPr lang="en-US" sz="4800" dirty="0"/>
              <a:t>does not terminate for tax purposes upon the death of a partner (Code §708(b</a:t>
            </a:r>
            <a:r>
              <a:rPr lang="en-US" sz="4800" dirty="0" smtClean="0"/>
              <a:t>)), and </a:t>
            </a:r>
            <a:r>
              <a:rPr lang="en-US" sz="4800" dirty="0"/>
              <a:t>the decedent’s successor in interest is recognized as a continuing partner until the decedent’s interest is sold or </a:t>
            </a:r>
            <a:r>
              <a:rPr lang="en-US" sz="4800" dirty="0" smtClean="0"/>
              <a:t>liquidated.  </a:t>
            </a:r>
            <a:r>
              <a:rPr lang="en-US" sz="4800" dirty="0"/>
              <a:t>(See </a:t>
            </a:r>
            <a:r>
              <a:rPr lang="en-US" sz="4800" dirty="0" err="1"/>
              <a:t>Regs</a:t>
            </a:r>
            <a:r>
              <a:rPr lang="en-US" sz="4800" dirty="0"/>
              <a:t>. §§1.706-1(c)(3)(</a:t>
            </a:r>
            <a:r>
              <a:rPr lang="en-US" sz="4800" dirty="0" err="1"/>
              <a:t>i</a:t>
            </a:r>
            <a:r>
              <a:rPr lang="en-US" sz="4800" dirty="0"/>
              <a:t>) &amp; 1.736-1(a)(1)(ii</a:t>
            </a:r>
            <a:r>
              <a:rPr lang="en-US" sz="4800" dirty="0" smtClean="0"/>
              <a:t>).)  </a:t>
            </a:r>
          </a:p>
          <a:p>
            <a:pPr lvl="1">
              <a:spcBef>
                <a:spcPts val="600"/>
              </a:spcBef>
              <a:spcAft>
                <a:spcPts val="600"/>
              </a:spcAft>
            </a:pPr>
            <a:r>
              <a:rPr lang="en-US" sz="4000" i="1" u="sng" dirty="0" smtClean="0"/>
              <a:t>Example</a:t>
            </a:r>
            <a:r>
              <a:rPr lang="en-US" sz="4000" dirty="0" smtClean="0"/>
              <a:t>:  If a </a:t>
            </a:r>
            <a:r>
              <a:rPr lang="en-US" sz="4000" dirty="0"/>
              <a:t>decedent partner’s interest is liquidated as a result of </a:t>
            </a:r>
            <a:r>
              <a:rPr lang="en-US" sz="4000" dirty="0" smtClean="0"/>
              <a:t>death</a:t>
            </a:r>
            <a:r>
              <a:rPr lang="en-US" sz="4000" dirty="0"/>
              <a:t>, the successor to </a:t>
            </a:r>
            <a:r>
              <a:rPr lang="en-US" sz="4000" dirty="0" smtClean="0"/>
              <a:t>the decedent’s </a:t>
            </a:r>
            <a:r>
              <a:rPr lang="en-US" sz="4000" dirty="0"/>
              <a:t>interest is treated in the same manner as a retired partner for Code §736 </a:t>
            </a:r>
            <a:r>
              <a:rPr lang="en-US" sz="4000" dirty="0" smtClean="0"/>
              <a:t>purposes.  </a:t>
            </a:r>
            <a:r>
              <a:rPr lang="en-US" sz="4000" dirty="0"/>
              <a:t>(See </a:t>
            </a:r>
            <a:r>
              <a:rPr lang="en-US" sz="4000" dirty="0" err="1"/>
              <a:t>Regs</a:t>
            </a:r>
            <a:r>
              <a:rPr lang="en-US" sz="4000" dirty="0"/>
              <a:t>. §1.736-1(a)(1)(</a:t>
            </a:r>
            <a:r>
              <a:rPr lang="en-US" sz="4000" dirty="0" err="1"/>
              <a:t>i</a:t>
            </a:r>
            <a:r>
              <a:rPr lang="en-US" sz="4000" dirty="0" smtClean="0"/>
              <a:t>).) </a:t>
            </a:r>
          </a:p>
          <a:p>
            <a:r>
              <a:rPr lang="en-US" sz="4800" u="sng" dirty="0" smtClean="0"/>
              <a:t>Retired Partner</a:t>
            </a:r>
            <a:r>
              <a:rPr lang="en-US" sz="4800" dirty="0"/>
              <a:t>:</a:t>
            </a:r>
            <a:r>
              <a:rPr lang="en-US" sz="4800" dirty="0" smtClean="0"/>
              <a:t>  </a:t>
            </a:r>
          </a:p>
          <a:p>
            <a:pPr lvl="1"/>
            <a:r>
              <a:rPr lang="en-US" sz="4800" dirty="0" smtClean="0"/>
              <a:t>A partner is treated </a:t>
            </a:r>
            <a:r>
              <a:rPr lang="en-US" sz="4800" dirty="0"/>
              <a:t>as a retired partner only when </a:t>
            </a:r>
            <a:r>
              <a:rPr lang="en-US" sz="4800" dirty="0" smtClean="0"/>
              <a:t>they cease </a:t>
            </a:r>
            <a:r>
              <a:rPr lang="en-US" sz="4800" dirty="0"/>
              <a:t>to be a partner under local </a:t>
            </a:r>
            <a:r>
              <a:rPr lang="en-US" sz="4800" dirty="0" smtClean="0"/>
              <a:t>law. </a:t>
            </a:r>
            <a:endParaRPr lang="en-US" sz="4800" dirty="0"/>
          </a:p>
          <a:p>
            <a:pPr lvl="1"/>
            <a:r>
              <a:rPr lang="en-US" sz="4800" dirty="0" smtClean="0"/>
              <a:t>A retired </a:t>
            </a:r>
            <a:r>
              <a:rPr lang="en-US" sz="4800" dirty="0"/>
              <a:t>partner is treated as a continuing partner until the Code §736 liquidation process is </a:t>
            </a:r>
            <a:r>
              <a:rPr lang="en-US" sz="4800" dirty="0" smtClean="0"/>
              <a:t>complete.  </a:t>
            </a:r>
            <a:r>
              <a:rPr lang="en-US" sz="4800" dirty="0"/>
              <a:t>(</a:t>
            </a:r>
            <a:r>
              <a:rPr lang="en-US" sz="4800" dirty="0" err="1"/>
              <a:t>Regs</a:t>
            </a:r>
            <a:r>
              <a:rPr lang="en-US" sz="4800" dirty="0"/>
              <a:t>. §§1.736-1(a)(1)(ii) &amp; 1.736-1(a)(6</a:t>
            </a:r>
            <a:r>
              <a:rPr lang="en-US" sz="4800" dirty="0" smtClean="0"/>
              <a:t>).) </a:t>
            </a:r>
          </a:p>
          <a:p>
            <a:pPr lvl="1"/>
            <a:r>
              <a:rPr lang="en-US" sz="4800" dirty="0" smtClean="0"/>
              <a:t>The taxable </a:t>
            </a:r>
            <a:r>
              <a:rPr lang="en-US" sz="4800" dirty="0"/>
              <a:t>year of a partnership does not terminate </a:t>
            </a:r>
            <a:r>
              <a:rPr lang="en-US" sz="4800" dirty="0" smtClean="0"/>
              <a:t>with </a:t>
            </a:r>
            <a:r>
              <a:rPr lang="en-US" sz="4800" dirty="0"/>
              <a:t>respect to a retired partner until </a:t>
            </a:r>
            <a:r>
              <a:rPr lang="en-US" sz="4800" dirty="0" smtClean="0"/>
              <a:t>all </a:t>
            </a:r>
            <a:r>
              <a:rPr lang="en-US" sz="4800" dirty="0"/>
              <a:t>Code §736 payments have been </a:t>
            </a:r>
            <a:r>
              <a:rPr lang="en-US" sz="4800" dirty="0" smtClean="0"/>
              <a:t>made.  </a:t>
            </a:r>
            <a:r>
              <a:rPr lang="en-US" sz="4800" dirty="0"/>
              <a:t>(</a:t>
            </a:r>
            <a:r>
              <a:rPr lang="en-US" sz="4800" dirty="0" err="1"/>
              <a:t>Regs</a:t>
            </a:r>
            <a:r>
              <a:rPr lang="en-US" sz="4800" dirty="0"/>
              <a:t>. §1.736-1(a)(6</a:t>
            </a:r>
            <a:r>
              <a:rPr lang="en-US" sz="4800" dirty="0" smtClean="0"/>
              <a:t>).) </a:t>
            </a:r>
          </a:p>
        </p:txBody>
      </p:sp>
      <p:sp>
        <p:nvSpPr>
          <p:cNvPr id="4" name="Slide Number Placeholder 3"/>
          <p:cNvSpPr>
            <a:spLocks noGrp="1"/>
          </p:cNvSpPr>
          <p:nvPr>
            <p:ph type="sldNum" sz="quarter" idx="12"/>
          </p:nvPr>
        </p:nvSpPr>
        <p:spPr/>
        <p:txBody>
          <a:bodyPr/>
          <a:lstStyle/>
          <a:p>
            <a:fld id="{8DFC526E-0A08-E844-A4EE-F41C4940EFD7}" type="slidenum">
              <a:rPr lang="en-US" smtClean="0"/>
              <a:t>47</a:t>
            </a:fld>
            <a:endParaRPr lang="en-US"/>
          </a:p>
        </p:txBody>
      </p:sp>
    </p:spTree>
    <p:extLst>
      <p:ext uri="{BB962C8B-B14F-4D97-AF65-F5344CB8AC3E}">
        <p14:creationId xmlns:p14="http://schemas.microsoft.com/office/powerpoint/2010/main" val="1353852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Categorizing Liquidating Payments</a:t>
            </a:r>
            <a:endParaRPr lang="en-US" dirty="0"/>
          </a:p>
        </p:txBody>
      </p:sp>
      <p:sp>
        <p:nvSpPr>
          <p:cNvPr id="3" name="Content Placeholder 2"/>
          <p:cNvSpPr>
            <a:spLocks noGrp="1"/>
          </p:cNvSpPr>
          <p:nvPr>
            <p:ph idx="1"/>
          </p:nvPr>
        </p:nvSpPr>
        <p:spPr/>
        <p:txBody>
          <a:bodyPr>
            <a:normAutofit/>
          </a:bodyPr>
          <a:lstStyle/>
          <a:p>
            <a:pPr marL="0" indent="0">
              <a:buNone/>
            </a:pPr>
            <a:r>
              <a:rPr lang="en-US" u="sng" dirty="0"/>
              <a:t>Code </a:t>
            </a:r>
            <a:r>
              <a:rPr lang="en-US" u="sng" dirty="0" smtClean="0"/>
              <a:t>§736 provides for 2 categories for </a:t>
            </a:r>
            <a:r>
              <a:rPr lang="en-US" u="sng" dirty="0"/>
              <a:t>payments in liquidation of a partner’s </a:t>
            </a:r>
            <a:r>
              <a:rPr lang="en-US" u="sng" dirty="0" smtClean="0"/>
              <a:t>interest</a:t>
            </a:r>
            <a:r>
              <a:rPr lang="en-US" b="1" dirty="0" smtClean="0"/>
              <a:t>: </a:t>
            </a:r>
          </a:p>
          <a:p>
            <a:r>
              <a:rPr lang="en-US" u="sng" dirty="0"/>
              <a:t>Code §736(b</a:t>
            </a:r>
            <a:r>
              <a:rPr lang="en-US" u="sng" dirty="0" smtClean="0"/>
              <a:t>) Payments</a:t>
            </a:r>
            <a:r>
              <a:rPr lang="en-US" dirty="0" smtClean="0"/>
              <a:t>:  Payments </a:t>
            </a:r>
            <a:r>
              <a:rPr lang="en-US" dirty="0"/>
              <a:t>for the partner’s interest in partnership </a:t>
            </a:r>
            <a:r>
              <a:rPr lang="en-US" dirty="0" smtClean="0"/>
              <a:t>property, which payments are </a:t>
            </a:r>
            <a:r>
              <a:rPr lang="en-US" dirty="0"/>
              <a:t>treated as received under the usual distribution rules set forth in Code §§731, 732(b) and 751(b</a:t>
            </a:r>
            <a:r>
              <a:rPr lang="en-US" dirty="0" smtClean="0"/>
              <a:t>);    and </a:t>
            </a:r>
          </a:p>
          <a:p>
            <a:r>
              <a:rPr lang="en-US" u="sng" dirty="0"/>
              <a:t>Code §736(a</a:t>
            </a:r>
            <a:r>
              <a:rPr lang="en-US" u="sng" dirty="0" smtClean="0"/>
              <a:t>) Payments</a:t>
            </a:r>
            <a:r>
              <a:rPr lang="en-US" dirty="0" smtClean="0"/>
              <a:t>:  All </a:t>
            </a:r>
            <a:r>
              <a:rPr lang="en-US" dirty="0"/>
              <a:t>other </a:t>
            </a:r>
            <a:r>
              <a:rPr lang="en-US" dirty="0" smtClean="0"/>
              <a:t>payments. </a:t>
            </a:r>
          </a:p>
        </p:txBody>
      </p:sp>
      <p:sp>
        <p:nvSpPr>
          <p:cNvPr id="4" name="Slide Number Placeholder 3"/>
          <p:cNvSpPr>
            <a:spLocks noGrp="1"/>
          </p:cNvSpPr>
          <p:nvPr>
            <p:ph type="sldNum" sz="quarter" idx="12"/>
          </p:nvPr>
        </p:nvSpPr>
        <p:spPr/>
        <p:txBody>
          <a:bodyPr/>
          <a:lstStyle/>
          <a:p>
            <a:fld id="{8DFC526E-0A08-E844-A4EE-F41C4940EFD7}" type="slidenum">
              <a:rPr lang="en-US" smtClean="0"/>
              <a:t>48</a:t>
            </a:fld>
            <a:endParaRPr lang="en-US"/>
          </a:p>
        </p:txBody>
      </p:sp>
    </p:spTree>
    <p:extLst>
      <p:ext uri="{BB962C8B-B14F-4D97-AF65-F5344CB8AC3E}">
        <p14:creationId xmlns:p14="http://schemas.microsoft.com/office/powerpoint/2010/main" val="9735938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Code §736(a) Payments</a:t>
            </a:r>
            <a:endParaRPr lang="en-US" dirty="0"/>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r>
              <a:rPr lang="en-US" u="sng" dirty="0" smtClean="0"/>
              <a:t>Code §736(a) payments</a:t>
            </a:r>
            <a:r>
              <a:rPr lang="en-US" dirty="0" smtClean="0"/>
              <a:t>.  If payments are determined:</a:t>
            </a:r>
          </a:p>
          <a:p>
            <a:pPr lvl="1"/>
            <a:r>
              <a:rPr lang="en-US" u="sng" dirty="0" smtClean="0"/>
              <a:t>With </a:t>
            </a:r>
            <a:r>
              <a:rPr lang="en-US" u="sng" dirty="0"/>
              <a:t>regard to the income of the </a:t>
            </a:r>
            <a:r>
              <a:rPr lang="en-US" u="sng" dirty="0" smtClean="0"/>
              <a:t>partnership</a:t>
            </a:r>
            <a:r>
              <a:rPr lang="en-US" dirty="0" smtClean="0"/>
              <a:t>; they are treated under Code §</a:t>
            </a:r>
            <a:r>
              <a:rPr lang="en-US" dirty="0"/>
              <a:t>736(a)(1) as a distributive share of partnership </a:t>
            </a:r>
            <a:r>
              <a:rPr lang="en-US" dirty="0" smtClean="0"/>
              <a:t>income;</a:t>
            </a:r>
          </a:p>
          <a:p>
            <a:pPr lvl="1"/>
            <a:r>
              <a:rPr lang="en-US" u="sng" dirty="0" smtClean="0"/>
              <a:t>Without </a:t>
            </a:r>
            <a:r>
              <a:rPr lang="en-US" u="sng" dirty="0"/>
              <a:t>regard to the income of the </a:t>
            </a:r>
            <a:r>
              <a:rPr lang="en-US" u="sng" dirty="0" smtClean="0"/>
              <a:t>partnership</a:t>
            </a:r>
            <a:r>
              <a:rPr lang="en-US" dirty="0" smtClean="0"/>
              <a:t>; they are treated under Code </a:t>
            </a:r>
            <a:r>
              <a:rPr lang="en-US" dirty="0"/>
              <a:t>§736(a)(2) as §707(c) “guaranteed </a:t>
            </a:r>
            <a:r>
              <a:rPr lang="en-US" dirty="0" smtClean="0"/>
              <a:t>payments.” </a:t>
            </a:r>
          </a:p>
          <a:p>
            <a:r>
              <a:rPr lang="en-US" u="sng" dirty="0" smtClean="0"/>
              <a:t>Code </a:t>
            </a:r>
            <a:r>
              <a:rPr lang="en-US" u="sng" dirty="0"/>
              <a:t>§736(a) payments</a:t>
            </a:r>
            <a:r>
              <a:rPr lang="en-US" dirty="0"/>
              <a:t> </a:t>
            </a:r>
            <a:r>
              <a:rPr lang="en-US" dirty="0" smtClean="0"/>
              <a:t>generally </a:t>
            </a:r>
            <a:r>
              <a:rPr lang="en-US" dirty="0"/>
              <a:t>result in ordinary income to the recipient and a reduction in the ordinary income of the other </a:t>
            </a:r>
            <a:r>
              <a:rPr lang="en-US" dirty="0" smtClean="0"/>
              <a:t>partners.</a:t>
            </a:r>
          </a:p>
          <a:p>
            <a:pPr>
              <a:buFont typeface="Arial" panose="020B0604020202020204" pitchFamily="34" charset="0"/>
              <a:buChar char="•"/>
            </a:pPr>
            <a:r>
              <a:rPr lang="en-US" i="1" u="sng" dirty="0" smtClean="0"/>
              <a:t>Examples of </a:t>
            </a:r>
            <a:r>
              <a:rPr lang="en-US" i="1" u="sng" dirty="0"/>
              <a:t>Code §736(a) </a:t>
            </a:r>
            <a:r>
              <a:rPr lang="en-US" i="1" u="sng" dirty="0" smtClean="0"/>
              <a:t>payments</a:t>
            </a:r>
            <a:r>
              <a:rPr lang="en-US" dirty="0" smtClean="0"/>
              <a:t>: </a:t>
            </a:r>
          </a:p>
          <a:p>
            <a:pPr lvl="1"/>
            <a:r>
              <a:rPr lang="en-US" dirty="0"/>
              <a:t>P</a:t>
            </a:r>
            <a:r>
              <a:rPr lang="en-US" dirty="0" smtClean="0"/>
              <a:t>ayments for </a:t>
            </a:r>
            <a:r>
              <a:rPr lang="en-US" dirty="0"/>
              <a:t>retired partner’s interest </a:t>
            </a:r>
            <a:r>
              <a:rPr lang="en-US" dirty="0" smtClean="0"/>
              <a:t>in partnership’s </a:t>
            </a:r>
            <a:r>
              <a:rPr lang="en-US" dirty="0"/>
              <a:t>unrealized receivables and </a:t>
            </a:r>
            <a:r>
              <a:rPr lang="en-US" dirty="0" smtClean="0"/>
              <a:t>goodwill;</a:t>
            </a:r>
          </a:p>
          <a:p>
            <a:pPr lvl="1"/>
            <a:r>
              <a:rPr lang="en-US" dirty="0"/>
              <a:t>M</a:t>
            </a:r>
            <a:r>
              <a:rPr lang="en-US" dirty="0" smtClean="0"/>
              <a:t>utual insurance; and</a:t>
            </a:r>
          </a:p>
          <a:p>
            <a:pPr lvl="1"/>
            <a:r>
              <a:rPr lang="en-US" dirty="0"/>
              <a:t>A</a:t>
            </a:r>
            <a:r>
              <a:rPr lang="en-US" dirty="0" smtClean="0"/>
              <a:t>ny </a:t>
            </a:r>
            <a:r>
              <a:rPr lang="en-US" dirty="0"/>
              <a:t>other payments not in exchange for the retired partner’s interest in property.  (Code §736(a)(1</a:t>
            </a:r>
            <a:r>
              <a:rPr lang="en-US" dirty="0" smtClean="0"/>
              <a:t>).)</a:t>
            </a:r>
          </a:p>
          <a:p>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49</a:t>
            </a:fld>
            <a:endParaRPr lang="en-US"/>
          </a:p>
        </p:txBody>
      </p:sp>
    </p:spTree>
    <p:extLst>
      <p:ext uri="{BB962C8B-B14F-4D97-AF65-F5344CB8AC3E}">
        <p14:creationId xmlns:p14="http://schemas.microsoft.com/office/powerpoint/2010/main" val="102199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Wingdings"/>
                <a:ea typeface="Wingdings"/>
                <a:cs typeface="Wingdings"/>
                <a:sym typeface="Wingdings"/>
              </a:rPr>
              <a:t></a:t>
            </a:r>
            <a:r>
              <a:rPr lang="en-US" dirty="0" smtClean="0"/>
              <a:t>Check the Box: Which Entity?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Non-corporate entity owners may generally choose how the entity is to be taxed </a:t>
            </a:r>
            <a:r>
              <a:rPr lang="en-US" dirty="0"/>
              <a:t>by making an election on and filing IRS Form 8832 </a:t>
            </a:r>
            <a:endParaRPr lang="en-US" dirty="0" smtClean="0"/>
          </a:p>
          <a:p>
            <a:pPr lvl="1"/>
            <a:r>
              <a:rPr lang="en-US" sz="2600" u="sng" dirty="0" smtClean="0"/>
              <a:t>Ex</a:t>
            </a:r>
            <a:r>
              <a:rPr lang="en-US" sz="2600" dirty="0" smtClean="0"/>
              <a:t>: LLC’s must make an affirmative election to be taxed as a corporation</a:t>
            </a:r>
          </a:p>
          <a:p>
            <a:r>
              <a:rPr lang="en-US" u="sng" dirty="0" smtClean="0"/>
              <a:t>Default Rule for Unincorporated Entities</a:t>
            </a:r>
            <a:r>
              <a:rPr lang="en-US" dirty="0" smtClean="0"/>
              <a:t>: </a:t>
            </a:r>
          </a:p>
          <a:p>
            <a:pPr lvl="1"/>
            <a:r>
              <a:rPr lang="en-US" u="sng" dirty="0" smtClean="0"/>
              <a:t>2+ owners</a:t>
            </a:r>
            <a:r>
              <a:rPr lang="en-US" dirty="0" smtClean="0"/>
              <a:t>:  taxed as a partnership</a:t>
            </a:r>
            <a:r>
              <a:rPr lang="en-US" dirty="0" smtClean="0">
                <a:effectLst/>
              </a:rPr>
              <a:t> </a:t>
            </a:r>
          </a:p>
          <a:p>
            <a:pPr lvl="1"/>
            <a:r>
              <a:rPr lang="en-US" u="sng" dirty="0" smtClean="0"/>
              <a:t>1 owner</a:t>
            </a:r>
            <a:r>
              <a:rPr lang="en-US" dirty="0" smtClean="0"/>
              <a:t>:  entity is “disregarded” and treated as a sole proprietorship (if the owner is an individual) or as a branch or division of another entity</a:t>
            </a:r>
          </a:p>
          <a:p>
            <a:r>
              <a:rPr lang="en-US" u="sng" dirty="0" smtClean="0"/>
              <a:t>“Kinds” of Partnerships (for tax purposes)</a:t>
            </a:r>
          </a:p>
          <a:p>
            <a:pPr lvl="1"/>
            <a:r>
              <a:rPr lang="en-US" dirty="0" smtClean="0"/>
              <a:t>General Partnerships</a:t>
            </a:r>
          </a:p>
          <a:p>
            <a:pPr lvl="1"/>
            <a:r>
              <a:rPr lang="en-US" dirty="0" smtClean="0"/>
              <a:t>Limited Partnerships</a:t>
            </a:r>
          </a:p>
          <a:p>
            <a:pPr lvl="1"/>
            <a:r>
              <a:rPr lang="en-US" dirty="0"/>
              <a:t>Multiple Member LLCs that do </a:t>
            </a:r>
            <a:r>
              <a:rPr lang="en-US" u="sng" dirty="0"/>
              <a:t>not</a:t>
            </a:r>
            <a:r>
              <a:rPr lang="en-US" dirty="0"/>
              <a:t> elect to be taxed as </a:t>
            </a:r>
            <a:r>
              <a:rPr lang="en-US" dirty="0" smtClean="0"/>
              <a:t>corporation</a:t>
            </a:r>
            <a:r>
              <a:rPr lang="en-US" dirty="0" smtClean="0">
                <a:effectLst/>
              </a:rPr>
              <a:t>s</a:t>
            </a:r>
            <a:endParaRPr lang="en-US" dirty="0" smtClean="0"/>
          </a:p>
          <a:p>
            <a:pPr lvl="1"/>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5</a:t>
            </a:fld>
            <a:endParaRPr lang="en-US"/>
          </a:p>
        </p:txBody>
      </p:sp>
    </p:spTree>
    <p:extLst>
      <p:ext uri="{BB962C8B-B14F-4D97-AF65-F5344CB8AC3E}">
        <p14:creationId xmlns:p14="http://schemas.microsoft.com/office/powerpoint/2010/main" val="14566709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Code §736(b) Payments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u="sng" dirty="0" smtClean="0"/>
              <a:t>General Rules</a:t>
            </a:r>
            <a:r>
              <a:rPr lang="en-US" dirty="0" smtClean="0"/>
              <a:t>: </a:t>
            </a:r>
            <a:r>
              <a:rPr lang="en-US" u="sng" dirty="0"/>
              <a:t>Code §736(b) </a:t>
            </a:r>
            <a:r>
              <a:rPr lang="en-US" u="sng" dirty="0" smtClean="0"/>
              <a:t>payments</a:t>
            </a:r>
            <a:r>
              <a:rPr lang="en-US" dirty="0"/>
              <a:t>:</a:t>
            </a:r>
            <a:endParaRPr lang="en-US" dirty="0" smtClean="0"/>
          </a:p>
          <a:p>
            <a:pPr>
              <a:buFont typeface="Arial" panose="020B0604020202020204" pitchFamily="34" charset="0"/>
              <a:buChar char="•"/>
            </a:pPr>
            <a:r>
              <a:rPr lang="en-US" dirty="0" smtClean="0"/>
              <a:t>Include all </a:t>
            </a:r>
            <a:r>
              <a:rPr lang="en-US" dirty="0"/>
              <a:t>payments for a retired partner’s interest in partnership property other than “unrealized receivables” (as defined in Code §751(c)) and </a:t>
            </a:r>
            <a:r>
              <a:rPr lang="en-US" dirty="0" smtClean="0"/>
              <a:t>goodwill. </a:t>
            </a:r>
          </a:p>
          <a:p>
            <a:pPr lvl="1"/>
            <a:r>
              <a:rPr lang="en-US" i="1" dirty="0" smtClean="0"/>
              <a:t>Exception to the exception</a:t>
            </a:r>
            <a:r>
              <a:rPr lang="en-US" dirty="0" smtClean="0"/>
              <a:t>:  Distributions </a:t>
            </a:r>
            <a:r>
              <a:rPr lang="en-US" dirty="0"/>
              <a:t>in exchange for a retired partner’s interest in goodwill </a:t>
            </a:r>
            <a:r>
              <a:rPr lang="en-US" dirty="0" smtClean="0"/>
              <a:t>may </a:t>
            </a:r>
            <a:r>
              <a:rPr lang="en-US" dirty="0"/>
              <a:t>be </a:t>
            </a:r>
            <a:r>
              <a:rPr lang="en-US" dirty="0" smtClean="0"/>
              <a:t>made Code </a:t>
            </a:r>
            <a:r>
              <a:rPr lang="en-US" dirty="0"/>
              <a:t>§736(b</a:t>
            </a:r>
            <a:r>
              <a:rPr lang="en-US" dirty="0" smtClean="0"/>
              <a:t>) payments </a:t>
            </a:r>
            <a:r>
              <a:rPr lang="en-US" dirty="0"/>
              <a:t>by express provision in the partnership </a:t>
            </a:r>
            <a:r>
              <a:rPr lang="en-US" dirty="0" smtClean="0"/>
              <a:t>agreement.</a:t>
            </a:r>
          </a:p>
          <a:p>
            <a:r>
              <a:rPr lang="en-US" dirty="0"/>
              <a:t>R</a:t>
            </a:r>
            <a:r>
              <a:rPr lang="en-US" dirty="0" smtClean="0"/>
              <a:t>esult </a:t>
            </a:r>
            <a:r>
              <a:rPr lang="en-US" dirty="0"/>
              <a:t>in capital gain or loss to the </a:t>
            </a:r>
            <a:r>
              <a:rPr lang="en-US" dirty="0" err="1"/>
              <a:t>distributee</a:t>
            </a:r>
            <a:r>
              <a:rPr lang="en-US" dirty="0"/>
              <a:t> under Code §§731(a) and 741, except to the extent Code §751(b) is applicable.  </a:t>
            </a:r>
            <a:endParaRPr lang="en-US" dirty="0" smtClean="0"/>
          </a:p>
          <a:p>
            <a:r>
              <a:rPr lang="en-US" dirty="0" smtClean="0"/>
              <a:t>Are </a:t>
            </a:r>
            <a:r>
              <a:rPr lang="en-US" u="sng" dirty="0" smtClean="0"/>
              <a:t>not</a:t>
            </a:r>
            <a:r>
              <a:rPr lang="en-US" dirty="0" smtClean="0"/>
              <a:t> </a:t>
            </a:r>
            <a:r>
              <a:rPr lang="en-US" dirty="0"/>
              <a:t>deductible by the </a:t>
            </a:r>
            <a:r>
              <a:rPr lang="en-US" dirty="0" smtClean="0"/>
              <a:t>partnership.</a:t>
            </a:r>
            <a:endParaRPr lang="en-US" dirty="0"/>
          </a:p>
          <a:p>
            <a:r>
              <a:rPr lang="en-US" dirty="0" smtClean="0"/>
              <a:t>Code </a:t>
            </a:r>
            <a:r>
              <a:rPr lang="en-US" dirty="0"/>
              <a:t>§734(a) </a:t>
            </a:r>
            <a:r>
              <a:rPr lang="en-US" dirty="0" smtClean="0"/>
              <a:t>blocks adjustment </a:t>
            </a:r>
            <a:r>
              <a:rPr lang="en-US" dirty="0"/>
              <a:t>to the basis of remaining partnership assets </a:t>
            </a:r>
            <a:r>
              <a:rPr lang="en-US" dirty="0" smtClean="0"/>
              <a:t>unless:</a:t>
            </a:r>
          </a:p>
          <a:p>
            <a:pPr marL="971550" lvl="1" indent="-514350">
              <a:buFont typeface="+mj-lt"/>
              <a:buAutoNum type="arabicParenR"/>
            </a:pPr>
            <a:r>
              <a:rPr lang="en-US" dirty="0" smtClean="0"/>
              <a:t>the </a:t>
            </a:r>
            <a:r>
              <a:rPr lang="en-US" dirty="0"/>
              <a:t>partnership elects under Code §754 to adjust the basis of its assets under Code §734(b); or </a:t>
            </a:r>
            <a:endParaRPr lang="en-US" dirty="0" smtClean="0"/>
          </a:p>
          <a:p>
            <a:pPr marL="457200" lvl="1" indent="0">
              <a:buNone/>
            </a:pPr>
            <a:r>
              <a:rPr lang="en-US" dirty="0" smtClean="0"/>
              <a:t>2)	a </a:t>
            </a:r>
            <a:r>
              <a:rPr lang="en-US" dirty="0"/>
              <a:t>portion of the distribution is recast as a sale or exchange under </a:t>
            </a:r>
            <a:r>
              <a:rPr lang="en-US" dirty="0" smtClean="0"/>
              <a:t>Code 	§751(b</a:t>
            </a:r>
            <a:r>
              <a:rPr lang="en-US" dirty="0"/>
              <a:t>). </a:t>
            </a:r>
          </a:p>
        </p:txBody>
      </p:sp>
      <p:sp>
        <p:nvSpPr>
          <p:cNvPr id="4" name="Slide Number Placeholder 3"/>
          <p:cNvSpPr>
            <a:spLocks noGrp="1"/>
          </p:cNvSpPr>
          <p:nvPr>
            <p:ph type="sldNum" sz="quarter" idx="12"/>
          </p:nvPr>
        </p:nvSpPr>
        <p:spPr/>
        <p:txBody>
          <a:bodyPr/>
          <a:lstStyle/>
          <a:p>
            <a:fld id="{8DFC526E-0A08-E844-A4EE-F41C4940EFD7}" type="slidenum">
              <a:rPr lang="en-US" smtClean="0"/>
              <a:t>50</a:t>
            </a:fld>
            <a:endParaRPr lang="en-US"/>
          </a:p>
        </p:txBody>
      </p:sp>
    </p:spTree>
    <p:extLst>
      <p:ext uri="{BB962C8B-B14F-4D97-AF65-F5344CB8AC3E}">
        <p14:creationId xmlns:p14="http://schemas.microsoft.com/office/powerpoint/2010/main" val="40603888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a:t>
            </a:r>
            <a:r>
              <a:rPr lang="en-US" dirty="0" smtClean="0"/>
              <a:t>743</a:t>
            </a:r>
            <a:r>
              <a:rPr lang="en-US" dirty="0"/>
              <a:t> </a:t>
            </a:r>
            <a:r>
              <a:rPr lang="en-US" dirty="0" smtClean="0"/>
              <a:t>&amp; Optional Adjustments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General Rule</a:t>
            </a:r>
            <a:r>
              <a:rPr lang="en-US" dirty="0" smtClean="0"/>
              <a:t>:  Basis </a:t>
            </a:r>
            <a:r>
              <a:rPr lang="en-US" dirty="0"/>
              <a:t>of partnership property shall </a:t>
            </a:r>
            <a:r>
              <a:rPr lang="en-US" u="sng" dirty="0"/>
              <a:t>not</a:t>
            </a:r>
            <a:r>
              <a:rPr lang="en-US" dirty="0"/>
              <a:t> be adjusted as the result of a transfer of an interest in a partnership by sale or exchange or on the death of a </a:t>
            </a:r>
            <a:r>
              <a:rPr lang="en-US" dirty="0" smtClean="0"/>
              <a:t>partner. (</a:t>
            </a:r>
            <a:r>
              <a:rPr lang="en-US" dirty="0"/>
              <a:t>Code §743(a</a:t>
            </a:r>
            <a:r>
              <a:rPr lang="en-US" dirty="0" smtClean="0"/>
              <a:t>).)</a:t>
            </a:r>
          </a:p>
          <a:p>
            <a:r>
              <a:rPr lang="en-US" u="sng" dirty="0" smtClean="0"/>
              <a:t>Optional Adjustments</a:t>
            </a:r>
            <a:r>
              <a:rPr lang="en-US" dirty="0" smtClean="0"/>
              <a:t> (</a:t>
            </a:r>
            <a:r>
              <a:rPr lang="en-US" dirty="0"/>
              <a:t>Code §743(b</a:t>
            </a:r>
            <a:r>
              <a:rPr lang="en-US" dirty="0" smtClean="0"/>
              <a:t>)): </a:t>
            </a:r>
          </a:p>
          <a:p>
            <a:pPr lvl="1"/>
            <a:r>
              <a:rPr lang="en-US" dirty="0"/>
              <a:t>P</a:t>
            </a:r>
            <a:r>
              <a:rPr lang="en-US" dirty="0" smtClean="0"/>
              <a:t>artnership must make </a:t>
            </a:r>
            <a:r>
              <a:rPr lang="en-US" dirty="0"/>
              <a:t>a valid election under Code §</a:t>
            </a:r>
            <a:r>
              <a:rPr lang="en-US" dirty="0" smtClean="0"/>
              <a:t>754. </a:t>
            </a:r>
          </a:p>
          <a:p>
            <a:pPr lvl="1"/>
            <a:r>
              <a:rPr lang="en-US" dirty="0"/>
              <a:t>B</a:t>
            </a:r>
            <a:r>
              <a:rPr lang="en-US" dirty="0" smtClean="0"/>
              <a:t>asis </a:t>
            </a:r>
            <a:r>
              <a:rPr lang="en-US" dirty="0"/>
              <a:t>of partnership assets is adjusted with respect to the </a:t>
            </a:r>
            <a:r>
              <a:rPr lang="en-US" dirty="0" smtClean="0"/>
              <a:t>transferee-partner </a:t>
            </a:r>
            <a:r>
              <a:rPr lang="en-US" dirty="0"/>
              <a:t>only upon the transfer of a partnership interest “by sale or exchange or upon the death of a </a:t>
            </a:r>
            <a:r>
              <a:rPr lang="en-US" dirty="0" smtClean="0"/>
              <a:t>partner”.</a:t>
            </a:r>
          </a:p>
          <a:p>
            <a:pPr lvl="2"/>
            <a:r>
              <a:rPr lang="en-US" dirty="0" smtClean="0"/>
              <a:t>Adjustment = difference </a:t>
            </a:r>
            <a:r>
              <a:rPr lang="en-US" dirty="0"/>
              <a:t>between the transferee’s </a:t>
            </a:r>
            <a:r>
              <a:rPr lang="en-US" dirty="0" smtClean="0"/>
              <a:t>initial </a:t>
            </a:r>
            <a:r>
              <a:rPr lang="en-US" i="1" dirty="0" smtClean="0"/>
              <a:t>(outside)</a:t>
            </a:r>
            <a:r>
              <a:rPr lang="en-US" dirty="0" smtClean="0"/>
              <a:t> </a:t>
            </a:r>
            <a:r>
              <a:rPr lang="en-US" dirty="0"/>
              <a:t>basis for </a:t>
            </a:r>
            <a:r>
              <a:rPr lang="en-US" dirty="0" smtClean="0"/>
              <a:t>their partnership </a:t>
            </a:r>
            <a:r>
              <a:rPr lang="en-US" dirty="0"/>
              <a:t>interest and </a:t>
            </a:r>
            <a:r>
              <a:rPr lang="en-US" dirty="0" smtClean="0"/>
              <a:t>their “</a:t>
            </a:r>
            <a:r>
              <a:rPr lang="en-US" dirty="0"/>
              <a:t>proportionate share of </a:t>
            </a:r>
            <a:r>
              <a:rPr lang="en-US" dirty="0" smtClean="0"/>
              <a:t>the adjusted </a:t>
            </a:r>
            <a:r>
              <a:rPr lang="en-US" i="1" dirty="0" smtClean="0"/>
              <a:t>(inside) </a:t>
            </a:r>
            <a:r>
              <a:rPr lang="en-US" dirty="0" smtClean="0"/>
              <a:t>basis of the partnership </a:t>
            </a:r>
            <a:r>
              <a:rPr lang="en-US" dirty="0"/>
              <a:t>property </a:t>
            </a:r>
            <a:endParaRPr lang="en-US" dirty="0" smtClean="0"/>
          </a:p>
          <a:p>
            <a:pPr lvl="1"/>
            <a:r>
              <a:rPr lang="en-US" dirty="0" smtClean="0"/>
              <a:t>Transferee</a:t>
            </a:r>
            <a:r>
              <a:rPr lang="en-US" dirty="0"/>
              <a:t>-partner’s share of the basis of all </a:t>
            </a:r>
            <a:r>
              <a:rPr lang="en-US" dirty="0" smtClean="0"/>
              <a:t>partnership </a:t>
            </a:r>
            <a:r>
              <a:rPr lang="en-US" dirty="0"/>
              <a:t>assets is equal to </a:t>
            </a:r>
            <a:r>
              <a:rPr lang="en-US" dirty="0" smtClean="0"/>
              <a:t>their initial </a:t>
            </a:r>
            <a:r>
              <a:rPr lang="en-US" dirty="0"/>
              <a:t>basis in </a:t>
            </a:r>
            <a:r>
              <a:rPr lang="en-US" dirty="0" smtClean="0"/>
              <a:t>their partnership </a:t>
            </a:r>
            <a:r>
              <a:rPr lang="en-US" dirty="0"/>
              <a:t>interest. </a:t>
            </a:r>
            <a:endParaRPr lang="en-US" dirty="0" smtClean="0"/>
          </a:p>
          <a:p>
            <a:pPr lvl="2"/>
            <a:r>
              <a:rPr lang="en-US" dirty="0" smtClean="0"/>
              <a:t>Allocation of </a:t>
            </a:r>
            <a:r>
              <a:rPr lang="en-US" dirty="0"/>
              <a:t>transferee’s total basis among these assets is controlled by Code §</a:t>
            </a:r>
            <a:r>
              <a:rPr lang="en-US" dirty="0" smtClean="0"/>
              <a:t>755.</a:t>
            </a: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51</a:t>
            </a:fld>
            <a:endParaRPr lang="en-US"/>
          </a:p>
        </p:txBody>
      </p:sp>
    </p:spTree>
    <p:extLst>
      <p:ext uri="{BB962C8B-B14F-4D97-AF65-F5344CB8AC3E}">
        <p14:creationId xmlns:p14="http://schemas.microsoft.com/office/powerpoint/2010/main" val="270173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(LLC) Reporting Requirements</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t>LLCs</a:t>
            </a:r>
            <a:r>
              <a:rPr lang="en-US" dirty="0" smtClean="0"/>
              <a:t>: CA Returns</a:t>
            </a:r>
          </a:p>
          <a:p>
            <a:pPr lvl="1"/>
            <a:r>
              <a:rPr lang="en-US" u="sng" dirty="0" err="1"/>
              <a:t>LLCs</a:t>
            </a:r>
            <a:r>
              <a:rPr lang="en-US" u="sng" dirty="0"/>
              <a:t> </a:t>
            </a:r>
            <a:r>
              <a:rPr lang="en-US" u="sng" dirty="0" smtClean="0"/>
              <a:t>taxed as corporations</a:t>
            </a:r>
            <a:r>
              <a:rPr lang="en-US" dirty="0" smtClean="0"/>
              <a:t>:  CA </a:t>
            </a:r>
            <a:r>
              <a:rPr lang="en-US" dirty="0"/>
              <a:t>Form </a:t>
            </a:r>
            <a:r>
              <a:rPr lang="en-US" dirty="0" smtClean="0"/>
              <a:t>100 	</a:t>
            </a:r>
          </a:p>
          <a:p>
            <a:pPr lvl="2"/>
            <a:r>
              <a:rPr lang="en-US" dirty="0" smtClean="0"/>
              <a:t>$800 annual minimum tax </a:t>
            </a:r>
          </a:p>
          <a:p>
            <a:pPr lvl="2"/>
            <a:r>
              <a:rPr lang="en-US" dirty="0" smtClean="0"/>
              <a:t>LLCs, absent “S” election, </a:t>
            </a:r>
            <a:r>
              <a:rPr lang="en-US" dirty="0"/>
              <a:t>will be taxed at </a:t>
            </a:r>
            <a:r>
              <a:rPr lang="en-US" dirty="0" smtClean="0"/>
              <a:t>CA corporate </a:t>
            </a:r>
            <a:r>
              <a:rPr lang="en-US" dirty="0"/>
              <a:t>tax </a:t>
            </a:r>
            <a:r>
              <a:rPr lang="en-US" dirty="0" smtClean="0"/>
              <a:t>rate </a:t>
            </a:r>
          </a:p>
          <a:p>
            <a:pPr lvl="1"/>
            <a:r>
              <a:rPr lang="en-US" u="sng" dirty="0" err="1" smtClean="0"/>
              <a:t>LLCs</a:t>
            </a:r>
            <a:r>
              <a:rPr lang="en-US" u="sng" dirty="0" smtClean="0"/>
              <a:t> taxed as partnerships/disregarded </a:t>
            </a:r>
            <a:r>
              <a:rPr lang="en-US" u="sng" dirty="0"/>
              <a:t>entities</a:t>
            </a:r>
            <a:r>
              <a:rPr lang="en-US" dirty="0"/>
              <a:t>: CA Form </a:t>
            </a:r>
            <a:r>
              <a:rPr lang="en-US" dirty="0" smtClean="0"/>
              <a:t>568</a:t>
            </a:r>
          </a:p>
          <a:p>
            <a:pPr lvl="2"/>
            <a:r>
              <a:rPr lang="en-US" dirty="0"/>
              <a:t>$800 annual minimum tax </a:t>
            </a:r>
            <a:r>
              <a:rPr lang="en-US" dirty="0" smtClean="0"/>
              <a:t>(CA Form 3522)</a:t>
            </a:r>
            <a:endParaRPr lang="en-US" dirty="0"/>
          </a:p>
          <a:p>
            <a:pPr lvl="2"/>
            <a:r>
              <a:rPr lang="en-US" dirty="0" smtClean="0"/>
              <a:t>Gross receipts tax (CA Form 3536)</a:t>
            </a:r>
          </a:p>
          <a:p>
            <a:pPr lvl="2"/>
            <a:r>
              <a:rPr lang="en-US" dirty="0" smtClean="0"/>
              <a:t>Non-CA resident members (CA Form 3832)</a:t>
            </a:r>
          </a:p>
          <a:p>
            <a:pPr lvl="1"/>
            <a:r>
              <a:rPr lang="en-US" u="sng" dirty="0" smtClean="0"/>
              <a:t>Member/owners of disregarded entities:</a:t>
            </a:r>
          </a:p>
          <a:p>
            <a:pPr lvl="2"/>
            <a:r>
              <a:rPr lang="en-US" u="sng" dirty="0" smtClean="0"/>
              <a:t>Individuals</a:t>
            </a:r>
            <a:r>
              <a:rPr lang="en-US" dirty="0" smtClean="0"/>
              <a:t>: </a:t>
            </a:r>
            <a:r>
              <a:rPr lang="en-US" sz="1800" dirty="0" smtClean="0"/>
              <a:t>IRS </a:t>
            </a:r>
            <a:r>
              <a:rPr lang="en-US" sz="1800" dirty="0"/>
              <a:t>Form 1040, Schedule C, C-EZ or </a:t>
            </a:r>
            <a:r>
              <a:rPr lang="en-US" sz="1800" dirty="0" smtClean="0"/>
              <a:t>E </a:t>
            </a:r>
          </a:p>
          <a:p>
            <a:pPr lvl="2"/>
            <a:r>
              <a:rPr lang="en-US" u="sng" dirty="0" smtClean="0"/>
              <a:t>Corporations</a:t>
            </a:r>
            <a:r>
              <a:rPr lang="en-US" dirty="0" smtClean="0"/>
              <a:t>: </a:t>
            </a:r>
            <a:r>
              <a:rPr lang="en-US" sz="1800" dirty="0" smtClean="0"/>
              <a:t>IRS </a:t>
            </a:r>
            <a:r>
              <a:rPr lang="en-US" sz="1800" dirty="0"/>
              <a:t>Form 1120 or </a:t>
            </a:r>
            <a:r>
              <a:rPr lang="en-US" sz="1800" dirty="0" smtClean="0"/>
              <a:t>1120S</a:t>
            </a:r>
            <a:endParaRPr lang="en-US" sz="1800" dirty="0"/>
          </a:p>
        </p:txBody>
      </p:sp>
      <p:sp>
        <p:nvSpPr>
          <p:cNvPr id="4" name="Slide Number Placeholder 3"/>
          <p:cNvSpPr>
            <a:spLocks noGrp="1"/>
          </p:cNvSpPr>
          <p:nvPr>
            <p:ph type="sldNum" sz="quarter" idx="12"/>
          </p:nvPr>
        </p:nvSpPr>
        <p:spPr/>
        <p:txBody>
          <a:bodyPr/>
          <a:lstStyle/>
          <a:p>
            <a:fld id="{8DFC526E-0A08-E844-A4EE-F41C4940EFD7}" type="slidenum">
              <a:rPr lang="en-US" smtClean="0"/>
              <a:t>6</a:t>
            </a:fld>
            <a:endParaRPr lang="en-US"/>
          </a:p>
        </p:txBody>
      </p:sp>
    </p:spTree>
    <p:extLst>
      <p:ext uri="{BB962C8B-B14F-4D97-AF65-F5344CB8AC3E}">
        <p14:creationId xmlns:p14="http://schemas.microsoft.com/office/powerpoint/2010/main" val="314070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LLC Gross Receipts</a:t>
            </a:r>
            <a:r>
              <a:rPr lang="en-US" baseline="30000" dirty="0" smtClean="0"/>
              <a:t>2</a:t>
            </a:r>
            <a:r>
              <a:rPr lang="en-US" dirty="0" smtClean="0"/>
              <a:t> Tax</a:t>
            </a:r>
            <a:endParaRPr lang="en-US" dirty="0"/>
          </a:p>
        </p:txBody>
      </p:sp>
      <p:sp>
        <p:nvSpPr>
          <p:cNvPr id="4" name="Slide Number Placeholder 3"/>
          <p:cNvSpPr>
            <a:spLocks noGrp="1"/>
          </p:cNvSpPr>
          <p:nvPr>
            <p:ph type="sldNum" sz="quarter" idx="12"/>
          </p:nvPr>
        </p:nvSpPr>
        <p:spPr/>
        <p:txBody>
          <a:bodyPr/>
          <a:lstStyle/>
          <a:p>
            <a:fld id="{8DFC526E-0A08-E844-A4EE-F41C4940EFD7}" type="slidenum">
              <a:rPr lang="en-US" smtClean="0"/>
              <a:t>7</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46042360"/>
              </p:ext>
            </p:extLst>
          </p:nvPr>
        </p:nvGraphicFramePr>
        <p:xfrm>
          <a:off x="1119882" y="1895679"/>
          <a:ext cx="6791220" cy="2133600"/>
        </p:xfrm>
        <a:graphic>
          <a:graphicData uri="http://schemas.openxmlformats.org/drawingml/2006/table">
            <a:tbl>
              <a:tblPr firstRow="1" firstCol="1" bandRow="1">
                <a:tableStyleId>{5C22544A-7EE6-4342-B048-85BDC9FD1C3A}</a:tableStyleId>
              </a:tblPr>
              <a:tblGrid>
                <a:gridCol w="1551397"/>
                <a:gridCol w="2034285"/>
                <a:gridCol w="162560"/>
                <a:gridCol w="3042978"/>
              </a:tblGrid>
              <a:tr h="0">
                <a:tc>
                  <a:txBody>
                    <a:bodyPr/>
                    <a:lstStyle/>
                    <a:p>
                      <a:pPr marL="0" marR="0">
                        <a:spcBef>
                          <a:spcPts val="0"/>
                        </a:spcBef>
                        <a:spcAft>
                          <a:spcPts val="0"/>
                        </a:spcAft>
                      </a:pPr>
                      <a:r>
                        <a:rPr lang="en-US" sz="2800" dirty="0">
                          <a:effectLst/>
                        </a:rPr>
                        <a:t>Fee</a:t>
                      </a:r>
                      <a:endParaRPr lang="en-US" sz="2800" dirty="0">
                        <a:effectLst/>
                        <a:latin typeface="Times New Roman"/>
                        <a:ea typeface="Times New Roman"/>
                      </a:endParaRPr>
                    </a:p>
                  </a:txBody>
                  <a:tcPr marL="68580" marR="68580" marT="0" marB="0"/>
                </a:tc>
                <a:tc gridSpan="3">
                  <a:txBody>
                    <a:bodyPr/>
                    <a:lstStyle/>
                    <a:p>
                      <a:pPr marL="0" marR="0" algn="ctr">
                        <a:spcBef>
                          <a:spcPts val="0"/>
                        </a:spcBef>
                        <a:spcAft>
                          <a:spcPts val="0"/>
                        </a:spcAft>
                      </a:pPr>
                      <a:r>
                        <a:rPr lang="en-US" sz="2800">
                          <a:effectLst/>
                        </a:rPr>
                        <a:t>Total “California” Source Income</a:t>
                      </a:r>
                      <a:endParaRPr lang="en-US" sz="280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0">
                <a:tc>
                  <a:txBody>
                    <a:bodyPr/>
                    <a:lstStyle/>
                    <a:p>
                      <a:pPr marL="0" marR="0">
                        <a:spcBef>
                          <a:spcPts val="0"/>
                        </a:spcBef>
                        <a:spcAft>
                          <a:spcPts val="0"/>
                        </a:spcAft>
                        <a:tabLst>
                          <a:tab pos="716280" algn="dec"/>
                        </a:tabLst>
                      </a:pPr>
                      <a:r>
                        <a:rPr lang="en-US" sz="2800" dirty="0" smtClean="0">
                          <a:effectLst/>
                        </a:rPr>
                        <a:t>$     900</a:t>
                      </a:r>
                      <a:endParaRPr lang="en-US" sz="2800" dirty="0">
                        <a:effectLst/>
                        <a:latin typeface="Times New Roman"/>
                        <a:ea typeface="Times New Roman"/>
                      </a:endParaRPr>
                    </a:p>
                  </a:txBody>
                  <a:tcPr marL="68580" marR="68580" marT="0" marB="0"/>
                </a:tc>
                <a:tc>
                  <a:txBody>
                    <a:bodyPr/>
                    <a:lstStyle/>
                    <a:p>
                      <a:pPr marL="0" marR="0">
                        <a:spcBef>
                          <a:spcPts val="0"/>
                        </a:spcBef>
                        <a:spcAft>
                          <a:spcPts val="0"/>
                        </a:spcAft>
                        <a:tabLst>
                          <a:tab pos="768985" algn="dec"/>
                        </a:tabLst>
                      </a:pPr>
                      <a:r>
                        <a:rPr lang="en-US" sz="2800" dirty="0" smtClean="0">
                          <a:effectLst/>
                        </a:rPr>
                        <a:t>$   250,000  -</a:t>
                      </a:r>
                      <a:endParaRPr lang="en-US" sz="2800" dirty="0">
                        <a:effectLst/>
                        <a:latin typeface="Times New Roman"/>
                        <a:ea typeface="Times New Roman"/>
                      </a:endParaRPr>
                    </a:p>
                  </a:txBody>
                  <a:tcPr marL="68580" marR="68580" marT="0" marB="0">
                    <a:lnR w="12700" cap="flat" cmpd="sng" algn="ctr">
                      <a:noFill/>
                      <a:prstDash val="solid"/>
                      <a:round/>
                      <a:headEnd type="none" w="med" len="med"/>
                      <a:tailEnd type="none" w="med" len="med"/>
                    </a:lnR>
                  </a:tcPr>
                </a:tc>
                <a:tc>
                  <a:txBody>
                    <a:bodyPr/>
                    <a:lstStyle/>
                    <a:p>
                      <a:pPr marL="0" marR="0" algn="ctr">
                        <a:spcBef>
                          <a:spcPts val="0"/>
                        </a:spcBef>
                        <a:spcAft>
                          <a:spcPts val="0"/>
                        </a:spcAft>
                      </a:pPr>
                      <a:endParaRPr lang="en-US" sz="2800" dirty="0">
                        <a:effectLst/>
                        <a:latin typeface="Times New Roman"/>
                        <a:ea typeface="Times New Roman"/>
                      </a:endParaRPr>
                    </a:p>
                  </a:txBody>
                  <a:tcPr marL="68580" marR="68580" marT="0" marB="0">
                    <a:lnL w="12700" cap="flat" cmpd="sng" algn="ctr">
                      <a:noFill/>
                      <a:prstDash val="solid"/>
                      <a:round/>
                      <a:headEnd type="none" w="med" len="med"/>
                      <a:tailEnd type="none" w="med" len="med"/>
                    </a:lnL>
                  </a:tcPr>
                </a:tc>
                <a:tc>
                  <a:txBody>
                    <a:bodyPr/>
                    <a:lstStyle/>
                    <a:p>
                      <a:pPr marL="0" marR="0" algn="l">
                        <a:spcBef>
                          <a:spcPts val="0"/>
                        </a:spcBef>
                        <a:spcAft>
                          <a:spcPts val="0"/>
                        </a:spcAft>
                        <a:tabLst>
                          <a:tab pos="732155" algn="dec"/>
                        </a:tabLst>
                      </a:pPr>
                      <a:r>
                        <a:rPr lang="en-US" sz="2800" dirty="0" smtClean="0">
                          <a:effectLst/>
                        </a:rPr>
                        <a:t>$   499,999</a:t>
                      </a:r>
                      <a:endParaRPr lang="en-US" sz="2800" dirty="0">
                        <a:effectLst/>
                        <a:latin typeface="Times New Roman"/>
                        <a:ea typeface="Times New Roman"/>
                      </a:endParaRPr>
                    </a:p>
                  </a:txBody>
                  <a:tcPr marL="68580" marR="68580" marT="0" marB="0"/>
                </a:tc>
              </a:tr>
              <a:tr h="0">
                <a:tc>
                  <a:txBody>
                    <a:bodyPr/>
                    <a:lstStyle/>
                    <a:p>
                      <a:pPr marL="0" marR="0">
                        <a:spcBef>
                          <a:spcPts val="0"/>
                        </a:spcBef>
                        <a:spcAft>
                          <a:spcPts val="0"/>
                        </a:spcAft>
                        <a:tabLst>
                          <a:tab pos="716280" algn="dec"/>
                        </a:tabLst>
                      </a:pPr>
                      <a:r>
                        <a:rPr lang="en-US" sz="2800" dirty="0" smtClean="0">
                          <a:effectLst/>
                        </a:rPr>
                        <a:t>$  2,500</a:t>
                      </a:r>
                      <a:endParaRPr lang="en-US" sz="2800" dirty="0">
                        <a:effectLst/>
                        <a:latin typeface="Times New Roman"/>
                        <a:ea typeface="Times New Roman"/>
                      </a:endParaRPr>
                    </a:p>
                  </a:txBody>
                  <a:tcPr marL="68580" marR="68580" marT="0" marB="0"/>
                </a:tc>
                <a:tc>
                  <a:txBody>
                    <a:bodyPr/>
                    <a:lstStyle/>
                    <a:p>
                      <a:pPr marL="0" marR="0">
                        <a:spcBef>
                          <a:spcPts val="0"/>
                        </a:spcBef>
                        <a:spcAft>
                          <a:spcPts val="0"/>
                        </a:spcAft>
                        <a:tabLst>
                          <a:tab pos="768985" algn="dec"/>
                        </a:tabLst>
                      </a:pPr>
                      <a:r>
                        <a:rPr lang="en-US" sz="2800" dirty="0" smtClean="0">
                          <a:effectLst/>
                        </a:rPr>
                        <a:t>$   500,000  -</a:t>
                      </a:r>
                      <a:endParaRPr lang="en-US" sz="2800" dirty="0">
                        <a:effectLst/>
                        <a:latin typeface="Times New Roman"/>
                        <a:ea typeface="Times New Roman"/>
                      </a:endParaRPr>
                    </a:p>
                  </a:txBody>
                  <a:tcPr marL="68580" marR="68580" marT="0" marB="0">
                    <a:lnR w="12700" cap="flat" cmpd="sng" algn="ctr">
                      <a:noFill/>
                      <a:prstDash val="solid"/>
                      <a:round/>
                      <a:headEnd type="none" w="med" len="med"/>
                      <a:tailEnd type="none" w="med" len="med"/>
                    </a:lnR>
                  </a:tcPr>
                </a:tc>
                <a:tc>
                  <a:txBody>
                    <a:bodyPr/>
                    <a:lstStyle/>
                    <a:p>
                      <a:pPr marL="0" marR="0" algn="ctr">
                        <a:spcBef>
                          <a:spcPts val="0"/>
                        </a:spcBef>
                        <a:spcAft>
                          <a:spcPts val="0"/>
                        </a:spcAft>
                      </a:pPr>
                      <a:endParaRPr lang="en-US" sz="2800" dirty="0">
                        <a:effectLst/>
                        <a:latin typeface="Times New Roman"/>
                        <a:ea typeface="Times New Roman"/>
                      </a:endParaRPr>
                    </a:p>
                  </a:txBody>
                  <a:tcPr marL="68580" marR="68580" marT="0" marB="0">
                    <a:lnL w="12700" cap="flat" cmpd="sng" algn="ctr">
                      <a:noFill/>
                      <a:prstDash val="solid"/>
                      <a:round/>
                      <a:headEnd type="none" w="med" len="med"/>
                      <a:tailEnd type="none" w="med" len="med"/>
                    </a:lnL>
                  </a:tcPr>
                </a:tc>
                <a:tc>
                  <a:txBody>
                    <a:bodyPr/>
                    <a:lstStyle/>
                    <a:p>
                      <a:pPr marL="0" marR="0" algn="l">
                        <a:spcBef>
                          <a:spcPts val="0"/>
                        </a:spcBef>
                        <a:spcAft>
                          <a:spcPts val="0"/>
                        </a:spcAft>
                        <a:tabLst>
                          <a:tab pos="732155" algn="dec"/>
                        </a:tabLst>
                      </a:pPr>
                      <a:r>
                        <a:rPr lang="en-US" sz="2800" dirty="0" smtClean="0">
                          <a:effectLst/>
                        </a:rPr>
                        <a:t>$   999,999</a:t>
                      </a:r>
                      <a:endParaRPr lang="en-US" sz="2800" dirty="0">
                        <a:effectLst/>
                        <a:latin typeface="Times New Roman"/>
                        <a:ea typeface="Times New Roman"/>
                      </a:endParaRPr>
                    </a:p>
                  </a:txBody>
                  <a:tcPr marL="68580" marR="68580" marT="0" marB="0"/>
                </a:tc>
              </a:tr>
              <a:tr h="0">
                <a:tc>
                  <a:txBody>
                    <a:bodyPr/>
                    <a:lstStyle/>
                    <a:p>
                      <a:pPr marL="0" marR="0">
                        <a:spcBef>
                          <a:spcPts val="0"/>
                        </a:spcBef>
                        <a:spcAft>
                          <a:spcPts val="0"/>
                        </a:spcAft>
                        <a:tabLst>
                          <a:tab pos="716280" algn="dec"/>
                        </a:tabLst>
                      </a:pPr>
                      <a:r>
                        <a:rPr lang="en-US" sz="2800" dirty="0" smtClean="0">
                          <a:effectLst/>
                        </a:rPr>
                        <a:t>$  6,000</a:t>
                      </a:r>
                      <a:endParaRPr lang="en-US" sz="2800" dirty="0">
                        <a:effectLst/>
                        <a:latin typeface="Times New Roman"/>
                        <a:ea typeface="Times New Roman"/>
                      </a:endParaRPr>
                    </a:p>
                  </a:txBody>
                  <a:tcPr marL="68580" marR="68580" marT="0" marB="0"/>
                </a:tc>
                <a:tc>
                  <a:txBody>
                    <a:bodyPr/>
                    <a:lstStyle/>
                    <a:p>
                      <a:pPr marL="0" marR="0">
                        <a:spcBef>
                          <a:spcPts val="0"/>
                        </a:spcBef>
                        <a:spcAft>
                          <a:spcPts val="0"/>
                        </a:spcAft>
                        <a:tabLst>
                          <a:tab pos="768985" algn="dec"/>
                        </a:tabLst>
                      </a:pPr>
                      <a:r>
                        <a:rPr lang="en-US" sz="2800" dirty="0">
                          <a:effectLst/>
                        </a:rPr>
                        <a:t>$</a:t>
                      </a:r>
                      <a:r>
                        <a:rPr lang="en-US" sz="2800" dirty="0" smtClean="0">
                          <a:effectLst/>
                        </a:rPr>
                        <a:t>1,000,000  -</a:t>
                      </a:r>
                      <a:endParaRPr lang="en-US" sz="2800" dirty="0">
                        <a:effectLst/>
                        <a:latin typeface="Times New Roman"/>
                        <a:ea typeface="Times New Roman"/>
                      </a:endParaRPr>
                    </a:p>
                  </a:txBody>
                  <a:tcPr marL="68580" marR="68580" marT="0" marB="0">
                    <a:lnR w="12700" cap="flat" cmpd="sng" algn="ctr">
                      <a:noFill/>
                      <a:prstDash val="solid"/>
                      <a:round/>
                      <a:headEnd type="none" w="med" len="med"/>
                      <a:tailEnd type="none" w="med" len="med"/>
                    </a:lnR>
                  </a:tcPr>
                </a:tc>
                <a:tc>
                  <a:txBody>
                    <a:bodyPr/>
                    <a:lstStyle/>
                    <a:p>
                      <a:pPr marL="0" marR="0" algn="ctr">
                        <a:spcBef>
                          <a:spcPts val="0"/>
                        </a:spcBef>
                        <a:spcAft>
                          <a:spcPts val="0"/>
                        </a:spcAft>
                      </a:pPr>
                      <a:endParaRPr lang="en-US" sz="2800" dirty="0">
                        <a:effectLst/>
                        <a:latin typeface="Times New Roman"/>
                        <a:ea typeface="Times New Roman"/>
                      </a:endParaRPr>
                    </a:p>
                  </a:txBody>
                  <a:tcPr marL="68580" marR="68580" marT="0" marB="0">
                    <a:lnL w="12700" cap="flat" cmpd="sng" algn="ctr">
                      <a:noFill/>
                      <a:prstDash val="solid"/>
                      <a:round/>
                      <a:headEnd type="none" w="med" len="med"/>
                      <a:tailEnd type="none" w="med" len="med"/>
                    </a:lnL>
                  </a:tcPr>
                </a:tc>
                <a:tc>
                  <a:txBody>
                    <a:bodyPr/>
                    <a:lstStyle/>
                    <a:p>
                      <a:pPr marL="0" marR="0" algn="l">
                        <a:spcBef>
                          <a:spcPts val="0"/>
                        </a:spcBef>
                        <a:spcAft>
                          <a:spcPts val="0"/>
                        </a:spcAft>
                        <a:tabLst>
                          <a:tab pos="732155" algn="dec"/>
                        </a:tabLst>
                      </a:pPr>
                      <a:r>
                        <a:rPr lang="en-US" sz="2800" dirty="0">
                          <a:effectLst/>
                        </a:rPr>
                        <a:t>$4,999,999</a:t>
                      </a:r>
                      <a:endParaRPr lang="en-US" sz="2800" dirty="0">
                        <a:effectLst/>
                        <a:latin typeface="Times New Roman"/>
                        <a:ea typeface="Times New Roman"/>
                      </a:endParaRPr>
                    </a:p>
                  </a:txBody>
                  <a:tcPr marL="68580" marR="68580" marT="0" marB="0"/>
                </a:tc>
              </a:tr>
              <a:tr h="0">
                <a:tc>
                  <a:txBody>
                    <a:bodyPr/>
                    <a:lstStyle/>
                    <a:p>
                      <a:pPr marL="0" marR="0">
                        <a:spcBef>
                          <a:spcPts val="0"/>
                        </a:spcBef>
                        <a:spcAft>
                          <a:spcPts val="0"/>
                        </a:spcAft>
                        <a:tabLst>
                          <a:tab pos="716280" algn="dec"/>
                        </a:tabLst>
                      </a:pPr>
                      <a:r>
                        <a:rPr lang="en-US" sz="2800" dirty="0">
                          <a:effectLst/>
                        </a:rPr>
                        <a:t>$11,790</a:t>
                      </a:r>
                      <a:endParaRPr lang="en-US" sz="2800" dirty="0">
                        <a:effectLst/>
                        <a:latin typeface="Times New Roman"/>
                        <a:ea typeface="Times New Roman"/>
                      </a:endParaRPr>
                    </a:p>
                  </a:txBody>
                  <a:tcPr marL="68580" marR="68580" marT="0" marB="0"/>
                </a:tc>
                <a:tc gridSpan="3">
                  <a:txBody>
                    <a:bodyPr/>
                    <a:lstStyle/>
                    <a:p>
                      <a:pPr marL="0" marR="0">
                        <a:spcBef>
                          <a:spcPts val="0"/>
                        </a:spcBef>
                        <a:spcAft>
                          <a:spcPts val="0"/>
                        </a:spcAft>
                        <a:tabLst>
                          <a:tab pos="768985" algn="dec"/>
                        </a:tabLst>
                      </a:pPr>
                      <a:r>
                        <a:rPr lang="en-US" sz="2800" dirty="0">
                          <a:effectLst/>
                        </a:rPr>
                        <a:t>$5,000,000 or </a:t>
                      </a:r>
                      <a:r>
                        <a:rPr lang="en-US" sz="2800" dirty="0" smtClean="0">
                          <a:effectLst/>
                        </a:rPr>
                        <a:t>more</a:t>
                      </a:r>
                      <a:r>
                        <a:rPr lang="en-US" sz="2800" dirty="0">
                          <a:effectLst/>
                        </a:rPr>
                        <a:t> </a:t>
                      </a:r>
                      <a:endParaRPr lang="en-US" sz="2800" dirty="0">
                        <a:effectLst/>
                        <a:latin typeface="Times New Roman"/>
                        <a:ea typeface="Times New Roman"/>
                      </a:endParaRPr>
                    </a:p>
                  </a:txBody>
                  <a:tcPr marL="68580" marR="68580" marT="0" marB="0"/>
                </a:tc>
                <a:tc hMerge="1">
                  <a:txBody>
                    <a:bodyPr/>
                    <a:lstStyle/>
                    <a:p>
                      <a:pPr marL="0" marR="0">
                        <a:spcBef>
                          <a:spcPts val="0"/>
                        </a:spcBef>
                        <a:spcAft>
                          <a:spcPts val="0"/>
                        </a:spcAft>
                      </a:pPr>
                      <a:endParaRPr lang="en-US" sz="2800" dirty="0">
                        <a:effectLst/>
                        <a:latin typeface="Times New Roman"/>
                        <a:ea typeface="Times New Roman"/>
                      </a:endParaRPr>
                    </a:p>
                  </a:txBody>
                  <a:tcPr marL="68580" marR="68580" marT="0" marB="0">
                    <a:lnL w="12700" cap="flat" cmpd="sng" algn="ctr">
                      <a:noFill/>
                      <a:prstDash val="solid"/>
                      <a:round/>
                      <a:headEnd type="none" w="med" len="med"/>
                      <a:tailEnd type="none" w="med" len="med"/>
                    </a:lnL>
                  </a:tcPr>
                </a:tc>
                <a:tc hMerge="1">
                  <a:txBody>
                    <a:bodyPr/>
                    <a:lstStyle/>
                    <a:p>
                      <a:pPr marL="0" marR="0" algn="l">
                        <a:spcBef>
                          <a:spcPts val="0"/>
                        </a:spcBef>
                        <a:spcAft>
                          <a:spcPts val="0"/>
                        </a:spcAft>
                        <a:tabLst>
                          <a:tab pos="732155" algn="dec"/>
                        </a:tabLst>
                      </a:pPr>
                      <a:endParaRPr lang="en-US" sz="2800" dirty="0">
                        <a:effectLst/>
                        <a:latin typeface="Times New Roman"/>
                        <a:ea typeface="Times New Roman"/>
                      </a:endParaRPr>
                    </a:p>
                  </a:txBody>
                  <a:tcPr marL="68580" marR="68580" marT="0" marB="0"/>
                </a:tc>
              </a:tr>
            </a:tbl>
          </a:graphicData>
        </a:graphic>
      </p:graphicFrame>
      <p:sp>
        <p:nvSpPr>
          <p:cNvPr id="10" name="Rectangle 1"/>
          <p:cNvSpPr>
            <a:spLocks noChangeArrowheads="1"/>
          </p:cNvSpPr>
          <p:nvPr/>
        </p:nvSpPr>
        <p:spPr bwMode="auto">
          <a:xfrm>
            <a:off x="457200" y="3405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a:xfrm>
            <a:off x="1243174" y="6173787"/>
            <a:ext cx="4673885" cy="365125"/>
          </a:xfrm>
        </p:spPr>
        <p:txBody>
          <a:bodyPr/>
          <a:lstStyle/>
          <a:p>
            <a:pPr algn="l"/>
            <a:r>
              <a:rPr lang="en-US" baseline="30000" dirty="0" smtClean="0"/>
              <a:t>2</a:t>
            </a:r>
            <a:r>
              <a:rPr lang="en-US" dirty="0" smtClean="0"/>
              <a:t> </a:t>
            </a:r>
            <a:r>
              <a:rPr lang="en-US" b="1" u="sng" dirty="0" smtClean="0"/>
              <a:t>NOT</a:t>
            </a:r>
            <a:r>
              <a:rPr lang="en-US" dirty="0" smtClean="0"/>
              <a:t> "Taxable" or "Net” Income</a:t>
            </a:r>
            <a:endParaRPr lang="en-US" dirty="0"/>
          </a:p>
        </p:txBody>
      </p:sp>
    </p:spTree>
    <p:extLst>
      <p:ext uri="{BB962C8B-B14F-4D97-AF65-F5344CB8AC3E}">
        <p14:creationId xmlns:p14="http://schemas.microsoft.com/office/powerpoint/2010/main" val="158863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 Formation</a:t>
            </a:r>
            <a:endParaRPr lang="en-US" dirty="0"/>
          </a:p>
        </p:txBody>
      </p:sp>
      <p:sp>
        <p:nvSpPr>
          <p:cNvPr id="3" name="Content Placeholder 2"/>
          <p:cNvSpPr>
            <a:spLocks noGrp="1"/>
          </p:cNvSpPr>
          <p:nvPr>
            <p:ph idx="1"/>
          </p:nvPr>
        </p:nvSpPr>
        <p:spPr>
          <a:xfrm>
            <a:off x="457200" y="1417638"/>
            <a:ext cx="8229600" cy="4525963"/>
          </a:xfrm>
        </p:spPr>
        <p:txBody>
          <a:bodyPr>
            <a:normAutofit fontScale="85000" lnSpcReduction="10000"/>
          </a:bodyPr>
          <a:lstStyle/>
          <a:p>
            <a:r>
              <a:rPr lang="en-US" sz="3000" u="sng" dirty="0" smtClean="0"/>
              <a:t>Creation of a Partnership</a:t>
            </a:r>
            <a:r>
              <a:rPr lang="en-US" sz="3000" b="1" dirty="0" smtClean="0"/>
              <a:t>:</a:t>
            </a:r>
          </a:p>
          <a:p>
            <a:pPr lvl="1"/>
            <a:r>
              <a:rPr lang="en-US" sz="2600" dirty="0" smtClean="0"/>
              <a:t>By (written) agreement </a:t>
            </a:r>
            <a:r>
              <a:rPr lang="en-US" sz="2600" u="sng" dirty="0" smtClean="0"/>
              <a:t>or</a:t>
            </a:r>
          </a:p>
          <a:p>
            <a:pPr lvl="1"/>
            <a:r>
              <a:rPr lang="en-US" sz="2600" dirty="0" smtClean="0"/>
              <a:t>Through business agreements and activities</a:t>
            </a:r>
          </a:p>
          <a:p>
            <a:pPr marL="342900" lvl="1" indent="-342900">
              <a:buFont typeface="Arial"/>
              <a:buChar char="•"/>
            </a:pPr>
            <a:r>
              <a:rPr lang="en-US" sz="3000" u="sng" dirty="0" smtClean="0"/>
              <a:t>Partnership Interests</a:t>
            </a:r>
            <a:r>
              <a:rPr lang="en-US" sz="3000" b="1" dirty="0" smtClean="0"/>
              <a:t>:  </a:t>
            </a:r>
            <a:r>
              <a:rPr lang="en-US" sz="3000" dirty="0" smtClean="0"/>
              <a:t>Contributions are made in exchange for interests in the partnership</a:t>
            </a:r>
          </a:p>
          <a:p>
            <a:pPr lvl="2"/>
            <a:r>
              <a:rPr lang="en-US" sz="2600" dirty="0" smtClean="0">
                <a:effectLst/>
              </a:rPr>
              <a:t> </a:t>
            </a:r>
            <a:r>
              <a:rPr lang="en-US" sz="2600" u="sng" dirty="0" smtClean="0">
                <a:effectLst/>
              </a:rPr>
              <a:t>Examples</a:t>
            </a:r>
            <a:r>
              <a:rPr lang="en-US" sz="2600" dirty="0" smtClean="0">
                <a:effectLst/>
              </a:rPr>
              <a:t>:  Cash, property, “sweat equity”</a:t>
            </a:r>
            <a:endParaRPr lang="en-US" sz="2600" dirty="0" smtClean="0"/>
          </a:p>
          <a:p>
            <a:pPr lvl="1"/>
            <a:r>
              <a:rPr lang="en-US" sz="2600" u="sng" dirty="0" smtClean="0"/>
              <a:t>General Rule</a:t>
            </a:r>
            <a:r>
              <a:rPr lang="en-US" sz="2600" dirty="0" smtClean="0"/>
              <a:t>:  N</a:t>
            </a:r>
            <a:r>
              <a:rPr lang="en-US" sz="2600" dirty="0" smtClean="0">
                <a:effectLst/>
              </a:rPr>
              <a:t>o gain or loss upon contribution</a:t>
            </a:r>
          </a:p>
          <a:p>
            <a:pPr lvl="2"/>
            <a:r>
              <a:rPr lang="en-US" sz="2600" dirty="0" smtClean="0"/>
              <a:t>“Built</a:t>
            </a:r>
            <a:r>
              <a:rPr lang="en-US" sz="2600" dirty="0"/>
              <a:t>-in” </a:t>
            </a:r>
            <a:r>
              <a:rPr lang="en-US" sz="2600" dirty="0" smtClean="0"/>
              <a:t>gain/loss ultimately taxed to contributing </a:t>
            </a:r>
            <a:r>
              <a:rPr lang="en-US" sz="2600" dirty="0"/>
              <a:t>partner</a:t>
            </a:r>
            <a:r>
              <a:rPr lang="en-US" sz="2600" dirty="0" smtClean="0">
                <a:effectLst/>
              </a:rPr>
              <a:t> </a:t>
            </a:r>
            <a:endParaRPr lang="en-US" sz="2600" dirty="0"/>
          </a:p>
          <a:p>
            <a:pPr lvl="2"/>
            <a:r>
              <a:rPr lang="en-US" sz="2600" u="sng" dirty="0" smtClean="0"/>
              <a:t>Exceptions</a:t>
            </a:r>
            <a:r>
              <a:rPr lang="en-US" sz="2600" dirty="0" smtClean="0"/>
              <a:t>:</a:t>
            </a:r>
          </a:p>
          <a:p>
            <a:pPr lvl="3"/>
            <a:r>
              <a:rPr lang="en-US" sz="2600" dirty="0"/>
              <a:t>Certain contributions of encumbered property (Code §§731(a) and 752(b))</a:t>
            </a:r>
            <a:r>
              <a:rPr lang="en-US" sz="2600" dirty="0" smtClean="0">
                <a:effectLst/>
              </a:rPr>
              <a:t> </a:t>
            </a:r>
          </a:p>
          <a:p>
            <a:pPr lvl="3"/>
            <a:r>
              <a:rPr lang="en-US" sz="2600" dirty="0"/>
              <a:t>Disguised sales (Code §707(a))</a:t>
            </a:r>
            <a:r>
              <a:rPr lang="en-US" sz="2600" dirty="0" smtClean="0">
                <a:effectLst/>
              </a:rPr>
              <a:t> </a:t>
            </a:r>
          </a:p>
          <a:p>
            <a:pPr lvl="3"/>
            <a:endParaRPr lang="en-US" dirty="0" smtClean="0"/>
          </a:p>
          <a:p>
            <a:pPr lvl="3"/>
            <a:endParaRPr lang="en-US" dirty="0" smtClean="0"/>
          </a:p>
          <a:p>
            <a:pPr lvl="2"/>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8DFC526E-0A08-E844-A4EE-F41C4940EFD7}" type="slidenum">
              <a:rPr lang="en-US" smtClean="0"/>
              <a:t>8</a:t>
            </a:fld>
            <a:endParaRPr lang="en-US"/>
          </a:p>
        </p:txBody>
      </p:sp>
    </p:spTree>
    <p:extLst>
      <p:ext uri="{BB962C8B-B14F-4D97-AF65-F5344CB8AC3E}">
        <p14:creationId xmlns:p14="http://schemas.microsoft.com/office/powerpoint/2010/main" val="229428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About that </a:t>
            </a:r>
            <a:r>
              <a:rPr lang="en-US" b="1" u="sng" dirty="0" smtClean="0"/>
              <a:t>Basis</a:t>
            </a:r>
            <a:endParaRPr lang="en-US" b="1" u="sng" dirty="0"/>
          </a:p>
        </p:txBody>
      </p:sp>
      <p:sp>
        <p:nvSpPr>
          <p:cNvPr id="3" name="Content Placeholder 2"/>
          <p:cNvSpPr>
            <a:spLocks noGrp="1"/>
          </p:cNvSpPr>
          <p:nvPr>
            <p:ph idx="1"/>
          </p:nvPr>
        </p:nvSpPr>
        <p:spPr/>
        <p:txBody>
          <a:bodyPr>
            <a:normAutofit fontScale="92500" lnSpcReduction="20000"/>
          </a:bodyPr>
          <a:lstStyle/>
          <a:p>
            <a:r>
              <a:rPr lang="en-US" u="sng" dirty="0" smtClean="0"/>
              <a:t>Basis is </a:t>
            </a:r>
            <a:r>
              <a:rPr lang="en-US" b="1" i="1" u="sng" dirty="0" smtClean="0"/>
              <a:t>important</a:t>
            </a:r>
            <a:r>
              <a:rPr lang="en-US" dirty="0" smtClean="0"/>
              <a:t>!!! </a:t>
            </a:r>
          </a:p>
          <a:p>
            <a:pPr lvl="1"/>
            <a:r>
              <a:rPr lang="en-US" dirty="0" smtClean="0"/>
              <a:t>Basis helps determine the tax consequences of:</a:t>
            </a:r>
          </a:p>
          <a:p>
            <a:pPr lvl="2"/>
            <a:r>
              <a:rPr lang="en-US" dirty="0"/>
              <a:t>Sales (of partnership interests)</a:t>
            </a:r>
            <a:r>
              <a:rPr lang="en-US" dirty="0" smtClean="0">
                <a:effectLst/>
              </a:rPr>
              <a:t> </a:t>
            </a:r>
            <a:endParaRPr lang="en-US" dirty="0" smtClean="0"/>
          </a:p>
          <a:p>
            <a:pPr lvl="2"/>
            <a:r>
              <a:rPr lang="en-US" dirty="0"/>
              <a:t>Partnership distributions; and</a:t>
            </a:r>
            <a:r>
              <a:rPr lang="en-US" dirty="0" smtClean="0">
                <a:effectLst/>
              </a:rPr>
              <a:t> </a:t>
            </a:r>
          </a:p>
          <a:p>
            <a:pPr lvl="2"/>
            <a:r>
              <a:rPr lang="en-US" dirty="0"/>
              <a:t>D</a:t>
            </a:r>
            <a:r>
              <a:rPr lang="en-US" dirty="0" smtClean="0"/>
              <a:t>eductibility </a:t>
            </a:r>
            <a:r>
              <a:rPr lang="en-US" dirty="0"/>
              <a:t>of partnership (pass-through) losses (Code § 704(d))</a:t>
            </a:r>
            <a:r>
              <a:rPr lang="en-US" dirty="0" smtClean="0">
                <a:effectLst/>
              </a:rPr>
              <a:t> </a:t>
            </a:r>
            <a:endParaRPr lang="en-US" dirty="0"/>
          </a:p>
          <a:p>
            <a:pPr marL="914400" lvl="2" indent="0">
              <a:buNone/>
            </a:pPr>
            <a:endParaRPr lang="en-US" dirty="0" smtClean="0"/>
          </a:p>
          <a:p>
            <a:r>
              <a:rPr lang="en-US" u="sng" dirty="0" smtClean="0"/>
              <a:t>Inside vs. </a:t>
            </a:r>
            <a:r>
              <a:rPr lang="en-US" i="1" u="sng" dirty="0" smtClean="0"/>
              <a:t>Outside</a:t>
            </a:r>
            <a:r>
              <a:rPr lang="en-US" u="sng" dirty="0" smtClean="0"/>
              <a:t> Basis</a:t>
            </a:r>
            <a:r>
              <a:rPr lang="en-US" dirty="0" smtClean="0"/>
              <a:t>:</a:t>
            </a:r>
          </a:p>
          <a:p>
            <a:pPr lvl="1"/>
            <a:r>
              <a:rPr lang="en-US" u="sng" dirty="0"/>
              <a:t>Inside</a:t>
            </a:r>
            <a:r>
              <a:rPr lang="en-US" dirty="0"/>
              <a:t>:  </a:t>
            </a:r>
            <a:r>
              <a:rPr lang="en-US" dirty="0" smtClean="0"/>
              <a:t>The </a:t>
            </a:r>
            <a:r>
              <a:rPr lang="en-US" dirty="0"/>
              <a:t>partnership’s basis in </a:t>
            </a:r>
            <a:r>
              <a:rPr lang="en-US" dirty="0" smtClean="0"/>
              <a:t>the assets in the partnership.</a:t>
            </a:r>
            <a:r>
              <a:rPr lang="en-US" dirty="0" smtClean="0">
                <a:effectLst/>
              </a:rPr>
              <a:t> </a:t>
            </a:r>
          </a:p>
          <a:p>
            <a:pPr lvl="1"/>
            <a:r>
              <a:rPr lang="en-US" u="sng" dirty="0"/>
              <a:t>Outside</a:t>
            </a:r>
            <a:r>
              <a:rPr lang="en-US" dirty="0"/>
              <a:t>:  </a:t>
            </a:r>
            <a:r>
              <a:rPr lang="en-US" dirty="0" smtClean="0"/>
              <a:t>A </a:t>
            </a:r>
            <a:r>
              <a:rPr lang="en-US" dirty="0"/>
              <a:t>partner’s basis in </a:t>
            </a:r>
            <a:r>
              <a:rPr lang="en-US" dirty="0" smtClean="0"/>
              <a:t>his</a:t>
            </a:r>
            <a:r>
              <a:rPr lang="en-US" dirty="0"/>
              <a:t>/</a:t>
            </a:r>
            <a:r>
              <a:rPr lang="en-US" dirty="0" smtClean="0"/>
              <a:t>her </a:t>
            </a:r>
            <a:r>
              <a:rPr lang="en-US" dirty="0"/>
              <a:t>or its partnership </a:t>
            </a:r>
            <a:r>
              <a:rPr lang="en-US" dirty="0" smtClean="0"/>
              <a:t>interest (owned outside of the partnership).</a:t>
            </a:r>
          </a:p>
        </p:txBody>
      </p:sp>
      <p:sp>
        <p:nvSpPr>
          <p:cNvPr id="4" name="Slide Number Placeholder 3"/>
          <p:cNvSpPr>
            <a:spLocks noGrp="1"/>
          </p:cNvSpPr>
          <p:nvPr>
            <p:ph type="sldNum" sz="quarter" idx="12"/>
          </p:nvPr>
        </p:nvSpPr>
        <p:spPr/>
        <p:txBody>
          <a:bodyPr/>
          <a:lstStyle/>
          <a:p>
            <a:fld id="{8DFC526E-0A08-E844-A4EE-F41C4940EFD7}" type="slidenum">
              <a:rPr lang="en-US" smtClean="0"/>
              <a:t>9</a:t>
            </a:fld>
            <a:endParaRPr lang="en-US"/>
          </a:p>
        </p:txBody>
      </p:sp>
    </p:spTree>
    <p:extLst>
      <p:ext uri="{BB962C8B-B14F-4D97-AF65-F5344CB8AC3E}">
        <p14:creationId xmlns:p14="http://schemas.microsoft.com/office/powerpoint/2010/main" val="3745807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Theme">
  <a:themeElements>
    <a:clrScheme name="PH Colors">
      <a:dk1>
        <a:srgbClr val="000000"/>
      </a:dk1>
      <a:lt1>
        <a:srgbClr val="FFFFFF"/>
      </a:lt1>
      <a:dk2>
        <a:srgbClr val="000000"/>
      </a:dk2>
      <a:lt2>
        <a:srgbClr val="FFFFFF"/>
      </a:lt2>
      <a:accent1>
        <a:srgbClr val="DEB408"/>
      </a:accent1>
      <a:accent2>
        <a:srgbClr val="004A8F"/>
      </a:accent2>
      <a:accent3>
        <a:srgbClr val="FFFFFF"/>
      </a:accent3>
      <a:accent4>
        <a:srgbClr val="000000"/>
      </a:accent4>
      <a:accent5>
        <a:srgbClr val="939598"/>
      </a:accent5>
      <a:accent6>
        <a:srgbClr val="8B0E04"/>
      </a:accent6>
      <a:hlink>
        <a:srgbClr val="8B0E04"/>
      </a:hlink>
      <a:folHlink>
        <a:srgbClr val="5F6062"/>
      </a:folHlink>
    </a:clrScheme>
    <a:fontScheme name="PH Fon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efault Theme">
  <a:themeElements>
    <a:clrScheme name="PH Colors">
      <a:dk1>
        <a:srgbClr val="000000"/>
      </a:dk1>
      <a:lt1>
        <a:srgbClr val="FFFFFF"/>
      </a:lt1>
      <a:dk2>
        <a:srgbClr val="000000"/>
      </a:dk2>
      <a:lt2>
        <a:srgbClr val="FFFFFF"/>
      </a:lt2>
      <a:accent1>
        <a:srgbClr val="DEB408"/>
      </a:accent1>
      <a:accent2>
        <a:srgbClr val="004A8F"/>
      </a:accent2>
      <a:accent3>
        <a:srgbClr val="FFFFFF"/>
      </a:accent3>
      <a:accent4>
        <a:srgbClr val="000000"/>
      </a:accent4>
      <a:accent5>
        <a:srgbClr val="939598"/>
      </a:accent5>
      <a:accent6>
        <a:srgbClr val="8B0E04"/>
      </a:accent6>
      <a:hlink>
        <a:srgbClr val="8B0E04"/>
      </a:hlink>
      <a:folHlink>
        <a:srgbClr val="5F6062"/>
      </a:folHlink>
    </a:clrScheme>
    <a:fontScheme name="PH Fon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3810</TotalTime>
  <Words>5590</Words>
  <Application>Microsoft Office PowerPoint</Application>
  <PresentationFormat>On-screen Show (4:3)</PresentationFormat>
  <Paragraphs>545</Paragraphs>
  <Slides>51</Slides>
  <Notes>3</Notes>
  <HiddenSlides>0</HiddenSlides>
  <MMClips>0</MMClips>
  <ScaleCrop>false</ScaleCrop>
  <HeadingPairs>
    <vt:vector size="4" baseType="variant">
      <vt:variant>
        <vt:lpstr>Theme</vt:lpstr>
      </vt:variant>
      <vt:variant>
        <vt:i4>3</vt:i4>
      </vt:variant>
      <vt:variant>
        <vt:lpstr>Slide Titles</vt:lpstr>
      </vt:variant>
      <vt:variant>
        <vt:i4>51</vt:i4>
      </vt:variant>
    </vt:vector>
  </HeadingPairs>
  <TitlesOfParts>
    <vt:vector size="54" baseType="lpstr">
      <vt:lpstr>Office Theme</vt:lpstr>
      <vt:lpstr>Default Theme</vt:lpstr>
      <vt:lpstr>1_Default Theme</vt:lpstr>
      <vt:lpstr>THE SACRAMENTO COUNTY BAR ASSOCIATION, TAX LAW SECTION BASIC PARTNERSHIP TAX – THE CLIFF’S NOTES VERSION October 26, 2015</vt:lpstr>
      <vt:lpstr>Basic Partnership Tax -- The Cliff’s Notes Version</vt:lpstr>
      <vt:lpstr>What Is A Partnership?</vt:lpstr>
      <vt:lpstr>Individual or Entity?</vt:lpstr>
      <vt:lpstr>Check the Box: Which Entity?</vt:lpstr>
      <vt:lpstr>(LLC) Reporting Requirements</vt:lpstr>
      <vt:lpstr>LLC Gross Receipts2 Tax</vt:lpstr>
      <vt:lpstr>Partnership Formation</vt:lpstr>
      <vt:lpstr>All About that Basis</vt:lpstr>
      <vt:lpstr>Computing Outside Basis</vt:lpstr>
      <vt:lpstr>Computing Outside Basis (Cont.)</vt:lpstr>
      <vt:lpstr>Computing Outside Basis (Cont.)</vt:lpstr>
      <vt:lpstr>Computing Outside Basis (Cont.)</vt:lpstr>
      <vt:lpstr>Outside Basis and Liabilities</vt:lpstr>
      <vt:lpstr>Outside Basis and Liabilities (Cont.)</vt:lpstr>
      <vt:lpstr>Capital Accounts &amp; Adjustments</vt:lpstr>
      <vt:lpstr>Capital Accounts &amp; Adjustments (Cont.)</vt:lpstr>
      <vt:lpstr>Capital Accounts &amp; Adjustments (Cont.)</vt:lpstr>
      <vt:lpstr>Inside Basis</vt:lpstr>
      <vt:lpstr>Inside Basis (Cont.)</vt:lpstr>
      <vt:lpstr>Partnership Income</vt:lpstr>
      <vt:lpstr>Partnership Taxable Year &amp; Reporting</vt:lpstr>
      <vt:lpstr>Partnership Taxable Year &amp; Reporting (Cont.)</vt:lpstr>
      <vt:lpstr>Partners’ Distributive Shares</vt:lpstr>
      <vt:lpstr>Varying Interests During Tax Year</vt:lpstr>
      <vt:lpstr>Varying Interests During Tax Year (Cont.)</vt:lpstr>
      <vt:lpstr>Special Allocations</vt:lpstr>
      <vt:lpstr>Test 1: SEE (Regs. §1.704-1(b)(2))</vt:lpstr>
      <vt:lpstr>Test 1: SEE (Cont.)</vt:lpstr>
      <vt:lpstr>Test 2:  PIP (Regs. §1.704-1(b)(3)) </vt:lpstr>
      <vt:lpstr>Test 3:  Deemed PIP  (Regs. §1.704-1(b)(4)) </vt:lpstr>
      <vt:lpstr>Allocations With Respect to Contributed Property</vt:lpstr>
      <vt:lpstr>Basis: Limitations on Loss Deductions </vt:lpstr>
      <vt:lpstr>“At Risk” Rules:  Limitation on Loss Deductions</vt:lpstr>
      <vt:lpstr>“At Risk” Rules:  Limitation on Loss Deductions (Cont.)</vt:lpstr>
      <vt:lpstr>“At Risk” Rules:  Limitation on Loss Deductions (Cont.)</vt:lpstr>
      <vt:lpstr>“At Risk” Rules: Other Considerations</vt:lpstr>
      <vt:lpstr>Partnership Distributions:  Current or Liquidating?</vt:lpstr>
      <vt:lpstr>Current Distributions: Gain or Loss?</vt:lpstr>
      <vt:lpstr>Current Distributions: Basis Effects</vt:lpstr>
      <vt:lpstr>Current Distributions:  Basis (Cont.)</vt:lpstr>
      <vt:lpstr> Distributions in Complete Liquidation of Partnership Interests </vt:lpstr>
      <vt:lpstr>Sales of Partnership Interests</vt:lpstr>
      <vt:lpstr>Partnership Termination (for Federal Income Tax Purposes)</vt:lpstr>
      <vt:lpstr>Partnership Termination (for Federal Income Tax Purposes) (Cont.)</vt:lpstr>
      <vt:lpstr>Disposition of Partner’s Interest At Death or Retirement</vt:lpstr>
      <vt:lpstr>Code §736 Payments</vt:lpstr>
      <vt:lpstr>Categorizing Liquidating Payments</vt:lpstr>
      <vt:lpstr>Code §736(a) Payments</vt:lpstr>
      <vt:lpstr>Code §736(b) Payments</vt:lpstr>
      <vt:lpstr>Code §743 &amp; Optional Adjustments</vt:lpstr>
    </vt:vector>
  </TitlesOfParts>
  <Company>Wagner Kirkman Blaine, et 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Partnership Taxation</dc:title>
  <dc:creator>Irina Rospotnyuk</dc:creator>
  <cp:lastModifiedBy>Douglas L. Youmans</cp:lastModifiedBy>
  <cp:revision>217</cp:revision>
  <cp:lastPrinted>2015-10-21T20:59:35Z</cp:lastPrinted>
  <dcterms:created xsi:type="dcterms:W3CDTF">2015-02-23T22:45:44Z</dcterms:created>
  <dcterms:modified xsi:type="dcterms:W3CDTF">2015-10-21T21:01:47Z</dcterms:modified>
</cp:coreProperties>
</file>