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22"/>
  </p:notesMasterIdLst>
  <p:sldIdLst>
    <p:sldId id="256" r:id="rId2"/>
    <p:sldId id="261" r:id="rId3"/>
    <p:sldId id="264" r:id="rId4"/>
    <p:sldId id="309" r:id="rId5"/>
    <p:sldId id="310" r:id="rId6"/>
    <p:sldId id="266" r:id="rId7"/>
    <p:sldId id="285" r:id="rId8"/>
    <p:sldId id="286" r:id="rId9"/>
    <p:sldId id="287" r:id="rId10"/>
    <p:sldId id="288" r:id="rId11"/>
    <p:sldId id="289" r:id="rId12"/>
    <p:sldId id="273" r:id="rId13"/>
    <p:sldId id="274" r:id="rId14"/>
    <p:sldId id="275" r:id="rId15"/>
    <p:sldId id="278" r:id="rId16"/>
    <p:sldId id="276" r:id="rId17"/>
    <p:sldId id="306" r:id="rId18"/>
    <p:sldId id="307" r:id="rId19"/>
    <p:sldId id="308" r:id="rId20"/>
    <p:sldId id="311" r:id="rId21"/>
  </p:sldIdLst>
  <p:sldSz cx="9144000" cy="6858000" type="screen4x3"/>
  <p:notesSz cx="7010400" cy="9236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598" autoAdjust="0"/>
    <p:restoredTop sz="94660"/>
  </p:normalViewPr>
  <p:slideViewPr>
    <p:cSldViewPr snapToGrid="0" snapToObjects="1">
      <p:cViewPr>
        <p:scale>
          <a:sx n="100" d="100"/>
          <a:sy n="100" d="100"/>
        </p:scale>
        <p:origin x="18" y="33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 y="3"/>
            <a:ext cx="3038475" cy="46196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342" y="3"/>
            <a:ext cx="3038475" cy="461963"/>
          </a:xfrm>
          <a:prstGeom prst="rect">
            <a:avLst/>
          </a:prstGeom>
        </p:spPr>
        <p:txBody>
          <a:bodyPr vert="horz" lIns="91440" tIns="45720" rIns="91440" bIns="45720" rtlCol="0"/>
          <a:lstStyle>
            <a:lvl1pPr algn="r">
              <a:defRPr sz="1200"/>
            </a:lvl1pPr>
          </a:lstStyle>
          <a:p>
            <a:fld id="{486DCD61-8DBF-455B-A0E6-217801CF81D1}" type="datetimeFigureOut">
              <a:rPr lang="en-US" smtClean="0"/>
              <a:t>9/6/2017</a:t>
            </a:fld>
            <a:endParaRPr lang="en-US" dirty="0"/>
          </a:p>
        </p:txBody>
      </p:sp>
      <p:sp>
        <p:nvSpPr>
          <p:cNvPr id="4" name="Slide Image Placeholder 3"/>
          <p:cNvSpPr>
            <a:spLocks noGrp="1" noRot="1" noChangeAspect="1"/>
          </p:cNvSpPr>
          <p:nvPr>
            <p:ph type="sldImg" idx="2"/>
          </p:nvPr>
        </p:nvSpPr>
        <p:spPr>
          <a:xfrm>
            <a:off x="1195388" y="692150"/>
            <a:ext cx="4619625" cy="3463925"/>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675" y="4387853"/>
            <a:ext cx="5607050" cy="415607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5" y="8772527"/>
            <a:ext cx="3038475" cy="461963"/>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342" y="8772527"/>
            <a:ext cx="3038475" cy="461963"/>
          </a:xfrm>
          <a:prstGeom prst="rect">
            <a:avLst/>
          </a:prstGeom>
        </p:spPr>
        <p:txBody>
          <a:bodyPr vert="horz" lIns="91440" tIns="45720" rIns="91440" bIns="45720" rtlCol="0" anchor="b"/>
          <a:lstStyle>
            <a:lvl1pPr algn="r">
              <a:defRPr sz="1200"/>
            </a:lvl1pPr>
          </a:lstStyle>
          <a:p>
            <a:fld id="{84B575E3-C903-4B22-9CBD-350E72BD93B6}" type="slidenum">
              <a:rPr lang="en-US" smtClean="0"/>
              <a:t>‹#›</a:t>
            </a:fld>
            <a:endParaRPr lang="en-US" dirty="0"/>
          </a:p>
        </p:txBody>
      </p:sp>
    </p:spTree>
    <p:extLst>
      <p:ext uri="{BB962C8B-B14F-4D97-AF65-F5344CB8AC3E}">
        <p14:creationId xmlns:p14="http://schemas.microsoft.com/office/powerpoint/2010/main" val="12972522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C921CED-F450-46B8-89D4-043166249C0D}" type="datetime1">
              <a:rPr lang="en-US" smtClean="0"/>
              <a:t>9/6/2017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4DB50F1-B43B-FF46-9499-A21CA9E24612}" type="slidenum">
              <a:rPr lang="en-US" smtClean="0"/>
              <a:t>‹#›</a:t>
            </a:fld>
            <a:endParaRPr lang="en-US" dirty="0"/>
          </a:p>
        </p:txBody>
      </p:sp>
    </p:spTree>
    <p:extLst>
      <p:ext uri="{BB962C8B-B14F-4D97-AF65-F5344CB8AC3E}">
        <p14:creationId xmlns:p14="http://schemas.microsoft.com/office/powerpoint/2010/main" val="40247752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E98C8FF-54E9-48E8-BE80-E5EF816C0D5C}" type="datetime1">
              <a:rPr lang="en-US" smtClean="0"/>
              <a:t>9/6/2017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4DB50F1-B43B-FF46-9499-A21CA9E24612}" type="slidenum">
              <a:rPr lang="en-US" smtClean="0"/>
              <a:t>‹#›</a:t>
            </a:fld>
            <a:endParaRPr lang="en-US" dirty="0"/>
          </a:p>
        </p:txBody>
      </p:sp>
    </p:spTree>
    <p:extLst>
      <p:ext uri="{BB962C8B-B14F-4D97-AF65-F5344CB8AC3E}">
        <p14:creationId xmlns:p14="http://schemas.microsoft.com/office/powerpoint/2010/main" val="14435424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D0DDB43-D90F-4F22-BBE4-8FF508D636D9}" type="datetime1">
              <a:rPr lang="en-US" smtClean="0"/>
              <a:t>9/6/2017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4DB50F1-B43B-FF46-9499-A21CA9E24612}" type="slidenum">
              <a:rPr lang="en-US" smtClean="0"/>
              <a:t>‹#›</a:t>
            </a:fld>
            <a:endParaRPr lang="en-US" dirty="0"/>
          </a:p>
        </p:txBody>
      </p:sp>
    </p:spTree>
    <p:extLst>
      <p:ext uri="{BB962C8B-B14F-4D97-AF65-F5344CB8AC3E}">
        <p14:creationId xmlns:p14="http://schemas.microsoft.com/office/powerpoint/2010/main" val="26191089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B726B1-77C7-46DC-B045-76ED8D85B198}" type="datetime1">
              <a:rPr lang="en-US" smtClean="0"/>
              <a:t>9/6/2017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4DB50F1-B43B-FF46-9499-A21CA9E24612}" type="slidenum">
              <a:rPr lang="en-US" smtClean="0"/>
              <a:t>‹#›</a:t>
            </a:fld>
            <a:endParaRPr lang="en-US" dirty="0"/>
          </a:p>
        </p:txBody>
      </p:sp>
    </p:spTree>
    <p:extLst>
      <p:ext uri="{BB962C8B-B14F-4D97-AF65-F5344CB8AC3E}">
        <p14:creationId xmlns:p14="http://schemas.microsoft.com/office/powerpoint/2010/main" val="29046880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2202C2F-0BF9-4D78-BF46-5B7B0E82FA67}" type="datetime1">
              <a:rPr lang="en-US" smtClean="0"/>
              <a:t>9/6/2017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4DB50F1-B43B-FF46-9499-A21CA9E24612}" type="slidenum">
              <a:rPr lang="en-US" smtClean="0"/>
              <a:t>‹#›</a:t>
            </a:fld>
            <a:endParaRPr lang="en-US" dirty="0"/>
          </a:p>
        </p:txBody>
      </p:sp>
    </p:spTree>
    <p:extLst>
      <p:ext uri="{BB962C8B-B14F-4D97-AF65-F5344CB8AC3E}">
        <p14:creationId xmlns:p14="http://schemas.microsoft.com/office/powerpoint/2010/main" val="32027935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54B4833-012F-45C6-BEA9-B4D211305A45}" type="datetime1">
              <a:rPr lang="en-US" smtClean="0"/>
              <a:t>9/6/2017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4DB50F1-B43B-FF46-9499-A21CA9E24612}" type="slidenum">
              <a:rPr lang="en-US" smtClean="0"/>
              <a:t>‹#›</a:t>
            </a:fld>
            <a:endParaRPr lang="en-US" dirty="0"/>
          </a:p>
        </p:txBody>
      </p:sp>
    </p:spTree>
    <p:extLst>
      <p:ext uri="{BB962C8B-B14F-4D97-AF65-F5344CB8AC3E}">
        <p14:creationId xmlns:p14="http://schemas.microsoft.com/office/powerpoint/2010/main" val="4635937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4DA6C8E-7071-44CC-9F3A-340516F21411}" type="datetime1">
              <a:rPr lang="en-US" smtClean="0"/>
              <a:t>9/6/2017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4DB50F1-B43B-FF46-9499-A21CA9E24612}" type="slidenum">
              <a:rPr lang="en-US" smtClean="0"/>
              <a:t>‹#›</a:t>
            </a:fld>
            <a:endParaRPr lang="en-US" dirty="0"/>
          </a:p>
        </p:txBody>
      </p:sp>
    </p:spTree>
    <p:extLst>
      <p:ext uri="{BB962C8B-B14F-4D97-AF65-F5344CB8AC3E}">
        <p14:creationId xmlns:p14="http://schemas.microsoft.com/office/powerpoint/2010/main" val="10343868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E935953-2787-491C-9ED4-72F542870C83}" type="datetime1">
              <a:rPr lang="en-US" smtClean="0"/>
              <a:t>9/6/2017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4DB50F1-B43B-FF46-9499-A21CA9E24612}" type="slidenum">
              <a:rPr lang="en-US" smtClean="0"/>
              <a:t>‹#›</a:t>
            </a:fld>
            <a:endParaRPr lang="en-US" dirty="0"/>
          </a:p>
        </p:txBody>
      </p:sp>
    </p:spTree>
    <p:extLst>
      <p:ext uri="{BB962C8B-B14F-4D97-AF65-F5344CB8AC3E}">
        <p14:creationId xmlns:p14="http://schemas.microsoft.com/office/powerpoint/2010/main" val="4562934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2F0127-DA75-4564-9FC8-4C004F0937E8}" type="datetime1">
              <a:rPr lang="en-US" smtClean="0"/>
              <a:t>9/6/2017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4DB50F1-B43B-FF46-9499-A21CA9E24612}" type="slidenum">
              <a:rPr lang="en-US" smtClean="0"/>
              <a:t>‹#›</a:t>
            </a:fld>
            <a:endParaRPr lang="en-US" dirty="0"/>
          </a:p>
        </p:txBody>
      </p:sp>
    </p:spTree>
    <p:extLst>
      <p:ext uri="{BB962C8B-B14F-4D97-AF65-F5344CB8AC3E}">
        <p14:creationId xmlns:p14="http://schemas.microsoft.com/office/powerpoint/2010/main" val="8803061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C30443-14C7-4FBA-8552-7BA2E7BADB22}" type="datetime1">
              <a:rPr lang="en-US" smtClean="0"/>
              <a:t>9/6/2017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4DB50F1-B43B-FF46-9499-A21CA9E24612}" type="slidenum">
              <a:rPr lang="en-US" smtClean="0"/>
              <a:t>‹#›</a:t>
            </a:fld>
            <a:endParaRPr lang="en-US" dirty="0"/>
          </a:p>
        </p:txBody>
      </p:sp>
    </p:spTree>
    <p:extLst>
      <p:ext uri="{BB962C8B-B14F-4D97-AF65-F5344CB8AC3E}">
        <p14:creationId xmlns:p14="http://schemas.microsoft.com/office/powerpoint/2010/main" val="40498932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73BE470-E3C4-4163-84C2-A67EA9EE540F}" type="datetime1">
              <a:rPr lang="en-US" smtClean="0"/>
              <a:t>9/6/2017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4DB50F1-B43B-FF46-9499-A21CA9E24612}" type="slidenum">
              <a:rPr lang="en-US" smtClean="0"/>
              <a:t>‹#›</a:t>
            </a:fld>
            <a:endParaRPr lang="en-US" dirty="0"/>
          </a:p>
        </p:txBody>
      </p:sp>
    </p:spTree>
    <p:extLst>
      <p:ext uri="{BB962C8B-B14F-4D97-AF65-F5344CB8AC3E}">
        <p14:creationId xmlns:p14="http://schemas.microsoft.com/office/powerpoint/2010/main" val="31349030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76A292-B4E0-4381-84B6-A66690D53E07}" type="datetime1">
              <a:rPr lang="en-US" smtClean="0"/>
              <a:t>9/6/2017</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DB50F1-B43B-FF46-9499-A21CA9E24612}" type="slidenum">
              <a:rPr lang="en-US" smtClean="0"/>
              <a:t>‹#›</a:t>
            </a:fld>
            <a:endParaRPr lang="en-US" dirty="0"/>
          </a:p>
        </p:txBody>
      </p:sp>
    </p:spTree>
    <p:extLst>
      <p:ext uri="{BB962C8B-B14F-4D97-AF65-F5344CB8AC3E}">
        <p14:creationId xmlns:p14="http://schemas.microsoft.com/office/powerpoint/2010/main" val="36681154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dyoumans@wkblaw.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87830"/>
            <a:ext cx="7772400" cy="4042954"/>
          </a:xfrm>
        </p:spPr>
        <p:txBody>
          <a:bodyPr>
            <a:noAutofit/>
          </a:bodyPr>
          <a:lstStyle/>
          <a:p>
            <a:pPr>
              <a:spcBef>
                <a:spcPts val="1200"/>
              </a:spcBef>
            </a:pPr>
            <a:r>
              <a:rPr lang="en-US" sz="2800" b="1" dirty="0" smtClean="0"/>
              <a:t>THE HIGHS (&amp; LOWS) OF </a:t>
            </a:r>
            <a:br>
              <a:rPr lang="en-US" sz="2800" b="1" dirty="0" smtClean="0"/>
            </a:br>
            <a:r>
              <a:rPr lang="en-US" sz="2800" b="1" dirty="0" smtClean="0"/>
              <a:t>A CANNABIS TAX PRACTICE</a:t>
            </a:r>
            <a:br>
              <a:rPr lang="en-US" sz="2800" b="1" dirty="0" smtClean="0"/>
            </a:br>
            <a:r>
              <a:rPr lang="en-US" sz="2800" b="1" dirty="0" smtClean="0"/>
              <a:t/>
            </a:r>
            <a:br>
              <a:rPr lang="en-US" sz="2800" b="1" dirty="0" smtClean="0"/>
            </a:br>
            <a:r>
              <a:rPr lang="en-US" sz="2800" b="1" dirty="0" smtClean="0"/>
              <a:t>ETHICAL AND TAX CONSIDERATIONS FOR PROFESSIONALS ADVISING CANNABIS BUSINESSES</a:t>
            </a:r>
            <a:r>
              <a:rPr lang="en-US" sz="2000" dirty="0" smtClean="0"/>
              <a:t/>
            </a:r>
            <a:br>
              <a:rPr lang="en-US" sz="2000" dirty="0" smtClean="0"/>
            </a:br>
            <a:r>
              <a:rPr lang="en-US" sz="2000" dirty="0"/>
              <a:t/>
            </a:r>
            <a:br>
              <a:rPr lang="en-US" sz="2000" dirty="0"/>
            </a:br>
            <a:r>
              <a:rPr lang="en-US" sz="2400" dirty="0" smtClean="0"/>
              <a:t>November 3, 2017</a:t>
            </a:r>
            <a:endParaRPr lang="en-US" sz="2400" dirty="0"/>
          </a:p>
        </p:txBody>
      </p:sp>
      <p:sp>
        <p:nvSpPr>
          <p:cNvPr id="3" name="Subtitle 2"/>
          <p:cNvSpPr>
            <a:spLocks noGrp="1"/>
          </p:cNvSpPr>
          <p:nvPr>
            <p:ph type="subTitle" idx="1"/>
          </p:nvPr>
        </p:nvSpPr>
        <p:spPr>
          <a:xfrm>
            <a:off x="1371600" y="4613366"/>
            <a:ext cx="6400800" cy="1752600"/>
          </a:xfrm>
        </p:spPr>
        <p:txBody>
          <a:bodyPr>
            <a:normAutofit fontScale="25000" lnSpcReduction="20000"/>
          </a:bodyPr>
          <a:lstStyle/>
          <a:p>
            <a:endParaRPr lang="en-US" sz="4500" dirty="0" smtClean="0"/>
          </a:p>
          <a:p>
            <a:r>
              <a:rPr lang="en-US" sz="4500" dirty="0"/>
              <a:t> </a:t>
            </a:r>
          </a:p>
          <a:p>
            <a:r>
              <a:rPr lang="en-US" sz="8000" b="1" dirty="0">
                <a:solidFill>
                  <a:schemeClr val="tx1"/>
                </a:solidFill>
              </a:rPr>
              <a:t>Douglas L. Youmans</a:t>
            </a:r>
            <a:endParaRPr lang="en-US" sz="8000" dirty="0">
              <a:solidFill>
                <a:schemeClr val="tx1"/>
              </a:solidFill>
            </a:endParaRPr>
          </a:p>
          <a:p>
            <a:r>
              <a:rPr lang="en-US" sz="8000" b="1" dirty="0"/>
              <a:t>Wagner Kirkman </a:t>
            </a:r>
            <a:r>
              <a:rPr lang="en-US" sz="8000" b="1" dirty="0" smtClean="0"/>
              <a:t>Blaine</a:t>
            </a:r>
            <a:r>
              <a:rPr lang="en-US" sz="8000" dirty="0" smtClean="0"/>
              <a:t> </a:t>
            </a:r>
            <a:r>
              <a:rPr lang="en-US" sz="8000" b="1" dirty="0" smtClean="0"/>
              <a:t>Klomparens </a:t>
            </a:r>
            <a:r>
              <a:rPr lang="en-US" sz="8000" b="1" dirty="0"/>
              <a:t>&amp; Youmans LLP</a:t>
            </a:r>
            <a:endParaRPr lang="en-US" sz="8000" dirty="0"/>
          </a:p>
          <a:p>
            <a:r>
              <a:rPr lang="en-US" sz="8000" dirty="0"/>
              <a:t>Email:  </a:t>
            </a:r>
            <a:r>
              <a:rPr lang="en-US" sz="8000" u="sng" dirty="0">
                <a:hlinkClick r:id="rId2"/>
              </a:rPr>
              <a:t>dyoumans@wkblaw.com</a:t>
            </a:r>
            <a:endParaRPr lang="en-US" sz="8000" dirty="0"/>
          </a:p>
          <a:p>
            <a:endParaRPr lang="en-US" dirty="0"/>
          </a:p>
        </p:txBody>
      </p:sp>
    </p:spTree>
    <p:extLst>
      <p:ext uri="{BB962C8B-B14F-4D97-AF65-F5344CB8AC3E}">
        <p14:creationId xmlns:p14="http://schemas.microsoft.com/office/powerpoint/2010/main" val="20876563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APPROACHES </a:t>
            </a:r>
            <a:r>
              <a:rPr lang="en-US" dirty="0"/>
              <a:t>TAKEN BY STATES </a:t>
            </a:r>
            <a:r>
              <a:rPr lang="en-US" sz="2200" dirty="0"/>
              <a:t>(Cont.)</a:t>
            </a:r>
          </a:p>
        </p:txBody>
      </p:sp>
      <p:sp>
        <p:nvSpPr>
          <p:cNvPr id="3" name="Content Placeholder 2"/>
          <p:cNvSpPr>
            <a:spLocks noGrp="1"/>
          </p:cNvSpPr>
          <p:nvPr>
            <p:ph idx="1"/>
          </p:nvPr>
        </p:nvSpPr>
        <p:spPr/>
        <p:txBody>
          <a:bodyPr>
            <a:normAutofit fontScale="55000" lnSpcReduction="20000"/>
          </a:bodyPr>
          <a:lstStyle/>
          <a:p>
            <a:pPr marL="47625" lvl="1" indent="0">
              <a:buNone/>
            </a:pPr>
            <a:r>
              <a:rPr lang="en-US" sz="4200" dirty="0"/>
              <a:t>	</a:t>
            </a:r>
            <a:r>
              <a:rPr lang="en-US" sz="4200" dirty="0" smtClean="0"/>
              <a:t>2.	</a:t>
            </a:r>
            <a:r>
              <a:rPr lang="en-US" sz="4400" u="sng" dirty="0" smtClean="0"/>
              <a:t>Colorado (prior to March 2014)</a:t>
            </a:r>
            <a:r>
              <a:rPr lang="en-US" sz="4400" dirty="0" smtClean="0"/>
              <a:t>.   “</a:t>
            </a:r>
            <a:r>
              <a:rPr lang="en-US" sz="4400" dirty="0"/>
              <a:t>A lawyer does not violate Colo. RPC 1.2(d) by representing a client in proceedings relating to the client’s past activities; by advising governmental clients regarding the creation of rules and regulations implementing…the Medical Marijuana Code; by arguing or lobbying for certain regulations, rules, or standards; or by advising clients regarding the consequences of marijuana use or commerce under Colorado or federal </a:t>
            </a:r>
            <a:r>
              <a:rPr lang="en-US" sz="4400" dirty="0" smtClean="0"/>
              <a:t>law…  for </a:t>
            </a:r>
            <a:r>
              <a:rPr lang="en-US" sz="4400" dirty="0"/>
              <a:t>good or ill, under the plain language of Colo. RPC 1.2(d), it is unethical for a lawyer to counsel a client to engage, or assist a client, in conduct that violates federal law.  </a:t>
            </a:r>
            <a:r>
              <a:rPr lang="en-US" sz="4400" u="sng" dirty="0"/>
              <a:t>Between these two points lies a range of conduct in which the application of Colo. RPC 1.2(d) is unclear</a:t>
            </a:r>
            <a:r>
              <a:rPr lang="en-US" sz="4400" dirty="0"/>
              <a:t>.”</a:t>
            </a:r>
          </a:p>
          <a:p>
            <a:pPr marL="0" indent="0">
              <a:buNone/>
            </a:pPr>
            <a:endParaRPr lang="en-US" dirty="0"/>
          </a:p>
        </p:txBody>
      </p:sp>
      <p:sp>
        <p:nvSpPr>
          <p:cNvPr id="4" name="Slide Number Placeholder 3"/>
          <p:cNvSpPr>
            <a:spLocks noGrp="1"/>
          </p:cNvSpPr>
          <p:nvPr>
            <p:ph type="sldNum" sz="quarter" idx="12"/>
          </p:nvPr>
        </p:nvSpPr>
        <p:spPr/>
        <p:txBody>
          <a:bodyPr/>
          <a:lstStyle/>
          <a:p>
            <a:fld id="{14DB50F1-B43B-FF46-9499-A21CA9E24612}" type="slidenum">
              <a:rPr lang="en-US" smtClean="0"/>
              <a:t>10</a:t>
            </a:fld>
            <a:endParaRPr lang="en-US" dirty="0"/>
          </a:p>
        </p:txBody>
      </p:sp>
    </p:spTree>
    <p:extLst>
      <p:ext uri="{BB962C8B-B14F-4D97-AF65-F5344CB8AC3E}">
        <p14:creationId xmlns:p14="http://schemas.microsoft.com/office/powerpoint/2010/main" val="4617109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APPROACHES </a:t>
            </a:r>
            <a:r>
              <a:rPr lang="en-US" dirty="0"/>
              <a:t>TAKEN BY STATES </a:t>
            </a:r>
            <a:r>
              <a:rPr lang="en-US" sz="2200" dirty="0"/>
              <a:t>(Cont.)</a:t>
            </a:r>
          </a:p>
        </p:txBody>
      </p:sp>
      <p:sp>
        <p:nvSpPr>
          <p:cNvPr id="3" name="Content Placeholder 2"/>
          <p:cNvSpPr>
            <a:spLocks noGrp="1"/>
          </p:cNvSpPr>
          <p:nvPr>
            <p:ph idx="1"/>
          </p:nvPr>
        </p:nvSpPr>
        <p:spPr/>
        <p:txBody>
          <a:bodyPr>
            <a:normAutofit fontScale="85000" lnSpcReduction="20000"/>
          </a:bodyPr>
          <a:lstStyle/>
          <a:p>
            <a:pPr marL="0" indent="0">
              <a:buNone/>
            </a:pPr>
            <a:r>
              <a:rPr lang="en-US" sz="3100" dirty="0" smtClean="0"/>
              <a:t>On March 24, 2014, the </a:t>
            </a:r>
            <a:r>
              <a:rPr lang="en-US" sz="3100" u="sng" dirty="0"/>
              <a:t>Colorado Supreme Court</a:t>
            </a:r>
            <a:r>
              <a:rPr lang="en-US" sz="3100" dirty="0"/>
              <a:t> adopted a </a:t>
            </a:r>
            <a:r>
              <a:rPr lang="en-US" sz="3100" u="sng" dirty="0"/>
              <a:t>new comment</a:t>
            </a:r>
            <a:r>
              <a:rPr lang="en-US" sz="3100" dirty="0"/>
              <a:t> to Colo. RPC </a:t>
            </a:r>
            <a:r>
              <a:rPr lang="en-US" sz="3100" dirty="0" smtClean="0"/>
              <a:t>1.2, </a:t>
            </a:r>
            <a:r>
              <a:rPr lang="en-US" sz="3100" dirty="0"/>
              <a:t>making clear that attorneys are allowed to provide legal services to clients in the state-authorized medical marijuana </a:t>
            </a:r>
            <a:r>
              <a:rPr lang="en-US" sz="3100" dirty="0" smtClean="0"/>
              <a:t>industry:</a:t>
            </a:r>
            <a:endParaRPr lang="en-US" sz="3100" dirty="0"/>
          </a:p>
          <a:p>
            <a:pPr marL="457200" indent="-457200">
              <a:buNone/>
            </a:pPr>
            <a:r>
              <a:rPr lang="en-US" sz="3100" dirty="0" smtClean="0"/>
              <a:t>		“</a:t>
            </a:r>
            <a:r>
              <a:rPr lang="en-US" sz="3100" dirty="0"/>
              <a:t>A lawyer may counsel a client regarding the validity, scope, and meaning of Colorado constitution article XVIII, secs. 14 &amp; 16, </a:t>
            </a:r>
            <a:r>
              <a:rPr lang="en-US" sz="3100" u="sng" dirty="0"/>
              <a:t>and may assist a client</a:t>
            </a:r>
            <a:r>
              <a:rPr lang="en-US" sz="3100" dirty="0"/>
              <a:t> in conduct that the lawyer reasonably believes is permitted by these constitutional provisions and statutes, regulations, orders and other state or local provisions implementing them.  In these circumstances, the lawyer shall also advice the client regarding related federal law and policy</a:t>
            </a:r>
            <a:r>
              <a:rPr lang="en-US" sz="3100" dirty="0" smtClean="0"/>
              <a:t>.” (Emphasis added.)</a:t>
            </a:r>
          </a:p>
          <a:p>
            <a:pPr marL="457200" indent="-457200">
              <a:buNone/>
            </a:pPr>
            <a:r>
              <a:rPr lang="en-US" sz="1800" i="1" dirty="0" smtClean="0"/>
              <a:t>(See, further, California, Illinois, New York, Oregon and Washington)</a:t>
            </a:r>
          </a:p>
          <a:p>
            <a:pPr marL="457200" indent="-457200">
              <a:buNone/>
            </a:pPr>
            <a:endParaRPr lang="en-US" dirty="0"/>
          </a:p>
          <a:p>
            <a:endParaRPr lang="en-US" dirty="0"/>
          </a:p>
        </p:txBody>
      </p:sp>
      <p:sp>
        <p:nvSpPr>
          <p:cNvPr id="4" name="Slide Number Placeholder 3"/>
          <p:cNvSpPr>
            <a:spLocks noGrp="1"/>
          </p:cNvSpPr>
          <p:nvPr>
            <p:ph type="sldNum" sz="quarter" idx="12"/>
          </p:nvPr>
        </p:nvSpPr>
        <p:spPr/>
        <p:txBody>
          <a:bodyPr/>
          <a:lstStyle/>
          <a:p>
            <a:fld id="{14DB50F1-B43B-FF46-9499-A21CA9E24612}" type="slidenum">
              <a:rPr lang="en-US" smtClean="0"/>
              <a:t>11</a:t>
            </a:fld>
            <a:endParaRPr lang="en-US" dirty="0"/>
          </a:p>
        </p:txBody>
      </p:sp>
    </p:spTree>
    <p:extLst>
      <p:ext uri="{BB962C8B-B14F-4D97-AF65-F5344CB8AC3E}">
        <p14:creationId xmlns:p14="http://schemas.microsoft.com/office/powerpoint/2010/main" val="30185503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APPROACHES TAKEN BY STATES </a:t>
            </a:r>
            <a:r>
              <a:rPr lang="en-US" sz="2200" dirty="0"/>
              <a:t>(Cont.)</a:t>
            </a:r>
            <a:r>
              <a:rPr lang="en-US" dirty="0" smtClean="0"/>
              <a:t>	</a:t>
            </a:r>
            <a:endParaRPr lang="en-US" dirty="0"/>
          </a:p>
        </p:txBody>
      </p:sp>
      <p:sp>
        <p:nvSpPr>
          <p:cNvPr id="3" name="Content Placeholder 2"/>
          <p:cNvSpPr>
            <a:spLocks noGrp="1"/>
          </p:cNvSpPr>
          <p:nvPr>
            <p:ph idx="1"/>
          </p:nvPr>
        </p:nvSpPr>
        <p:spPr/>
        <p:txBody>
          <a:bodyPr/>
          <a:lstStyle/>
          <a:p>
            <a:pPr marL="0" indent="0">
              <a:buNone/>
            </a:pPr>
            <a:r>
              <a:rPr lang="en-US" u="sng" dirty="0" smtClean="0"/>
              <a:t>Caveats</a:t>
            </a:r>
            <a:r>
              <a:rPr lang="en-US" dirty="0" smtClean="0"/>
              <a:t>: </a:t>
            </a:r>
          </a:p>
          <a:p>
            <a:pPr marL="0" indent="0">
              <a:buNone/>
            </a:pPr>
            <a:r>
              <a:rPr lang="en-US" dirty="0" smtClean="0"/>
              <a:t>In order for the attorney to be protected by this guidance, the following must also apply</a:t>
            </a:r>
          </a:p>
          <a:p>
            <a:pPr lvl="1"/>
            <a:r>
              <a:rPr lang="en-US" dirty="0" smtClean="0"/>
              <a:t>Federal non-enforcement policies must continue to be in be in place</a:t>
            </a:r>
          </a:p>
          <a:p>
            <a:pPr lvl="1"/>
            <a:r>
              <a:rPr lang="en-US" dirty="0" smtClean="0"/>
              <a:t>Lawyer must </a:t>
            </a:r>
            <a:r>
              <a:rPr lang="en-US" dirty="0"/>
              <a:t>advise about </a:t>
            </a:r>
            <a:r>
              <a:rPr lang="en-US" dirty="0" smtClean="0"/>
              <a:t>risks </a:t>
            </a:r>
            <a:r>
              <a:rPr lang="en-US" dirty="0"/>
              <a:t>resulting from participating in a state law-regulated marijuana </a:t>
            </a:r>
            <a:r>
              <a:rPr lang="en-US" dirty="0" smtClean="0"/>
              <a:t>business, including federal consequences</a:t>
            </a:r>
            <a:endParaRPr lang="en-US" dirty="0"/>
          </a:p>
        </p:txBody>
      </p:sp>
      <p:sp>
        <p:nvSpPr>
          <p:cNvPr id="4" name="Slide Number Placeholder 3"/>
          <p:cNvSpPr>
            <a:spLocks noGrp="1"/>
          </p:cNvSpPr>
          <p:nvPr>
            <p:ph type="sldNum" sz="quarter" idx="12"/>
          </p:nvPr>
        </p:nvSpPr>
        <p:spPr/>
        <p:txBody>
          <a:bodyPr/>
          <a:lstStyle/>
          <a:p>
            <a:fld id="{14DB50F1-B43B-FF46-9499-A21CA9E24612}" type="slidenum">
              <a:rPr lang="en-US" smtClean="0"/>
              <a:t>12</a:t>
            </a:fld>
            <a:endParaRPr lang="en-US" dirty="0"/>
          </a:p>
        </p:txBody>
      </p:sp>
    </p:spTree>
    <p:extLst>
      <p:ext uri="{BB962C8B-B14F-4D97-AF65-F5344CB8AC3E}">
        <p14:creationId xmlns:p14="http://schemas.microsoft.com/office/powerpoint/2010/main" val="9233016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California</a:t>
            </a:r>
            <a:endParaRPr lang="en-US" dirty="0"/>
          </a:p>
        </p:txBody>
      </p:sp>
      <p:sp>
        <p:nvSpPr>
          <p:cNvPr id="3" name="Content Placeholder 2"/>
          <p:cNvSpPr>
            <a:spLocks noGrp="1"/>
          </p:cNvSpPr>
          <p:nvPr>
            <p:ph idx="1"/>
          </p:nvPr>
        </p:nvSpPr>
        <p:spPr/>
        <p:txBody>
          <a:bodyPr>
            <a:normAutofit/>
          </a:bodyPr>
          <a:lstStyle/>
          <a:p>
            <a:pPr>
              <a:buFont typeface="Arial" panose="020B0604020202020204" pitchFamily="34" charset="0"/>
              <a:buChar char="•"/>
            </a:pPr>
            <a:r>
              <a:rPr lang="en-US" u="sng" dirty="0" smtClean="0"/>
              <a:t>No</a:t>
            </a:r>
            <a:r>
              <a:rPr lang="en-US" dirty="0" smtClean="0"/>
              <a:t> statewide guidance </a:t>
            </a:r>
            <a:r>
              <a:rPr lang="en-US" sz="2000" i="1" dirty="0" smtClean="0"/>
              <a:t>(yet, but see RPC Rule 1.2.1, supra)</a:t>
            </a:r>
            <a:endParaRPr lang="en-US" sz="2000" dirty="0" smtClean="0"/>
          </a:p>
          <a:p>
            <a:pPr>
              <a:buFont typeface="Arial" panose="020B0604020202020204" pitchFamily="34" charset="0"/>
              <a:buChar char="•"/>
            </a:pPr>
            <a:r>
              <a:rPr lang="en-US" dirty="0" smtClean="0"/>
              <a:t>“Local” guidance (issued in 2015)</a:t>
            </a:r>
          </a:p>
          <a:p>
            <a:pPr marL="971550" lvl="1" indent="-514350">
              <a:buAutoNum type="arabicPeriod"/>
            </a:pPr>
            <a:r>
              <a:rPr lang="en-US" dirty="0" smtClean="0"/>
              <a:t>The San Francisco Bar Association (“SFBA”); and</a:t>
            </a:r>
          </a:p>
          <a:p>
            <a:pPr marL="971550" lvl="1" indent="-514350">
              <a:buAutoNum type="arabicPeriod"/>
            </a:pPr>
            <a:r>
              <a:rPr lang="en-US" dirty="0" smtClean="0"/>
              <a:t>Los Angeles County Bar Association (“LACBA”)</a:t>
            </a:r>
          </a:p>
          <a:p>
            <a:pPr marL="457200" lvl="1" indent="0">
              <a:buNone/>
            </a:pPr>
            <a:endParaRPr lang="en-US" dirty="0"/>
          </a:p>
        </p:txBody>
      </p:sp>
      <p:sp>
        <p:nvSpPr>
          <p:cNvPr id="4" name="Slide Number Placeholder 3"/>
          <p:cNvSpPr>
            <a:spLocks noGrp="1"/>
          </p:cNvSpPr>
          <p:nvPr>
            <p:ph type="sldNum" sz="quarter" idx="12"/>
          </p:nvPr>
        </p:nvSpPr>
        <p:spPr/>
        <p:txBody>
          <a:bodyPr/>
          <a:lstStyle/>
          <a:p>
            <a:fld id="{14DB50F1-B43B-FF46-9499-A21CA9E24612}" type="slidenum">
              <a:rPr lang="en-US" smtClean="0"/>
              <a:t>13</a:t>
            </a:fld>
            <a:endParaRPr lang="en-US" dirty="0"/>
          </a:p>
        </p:txBody>
      </p:sp>
    </p:spTree>
    <p:extLst>
      <p:ext uri="{BB962C8B-B14F-4D97-AF65-F5344CB8AC3E}">
        <p14:creationId xmlns:p14="http://schemas.microsoft.com/office/powerpoint/2010/main" val="31683340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SFBA: Ethics Opinion</a:t>
            </a:r>
            <a:r>
              <a:rPr lang="en-US" sz="2000" baseline="70000" dirty="0" smtClean="0"/>
              <a:t>2</a:t>
            </a:r>
            <a:endParaRPr lang="en-US" sz="2000" baseline="70000" dirty="0"/>
          </a:p>
        </p:txBody>
      </p:sp>
      <p:sp>
        <p:nvSpPr>
          <p:cNvPr id="3" name="Content Placeholder 2"/>
          <p:cNvSpPr>
            <a:spLocks noGrp="1"/>
          </p:cNvSpPr>
          <p:nvPr>
            <p:ph idx="1"/>
          </p:nvPr>
        </p:nvSpPr>
        <p:spPr>
          <a:xfrm>
            <a:off x="457200" y="1600200"/>
            <a:ext cx="8229600" cy="3903453"/>
          </a:xfrm>
        </p:spPr>
        <p:txBody>
          <a:bodyPr>
            <a:normAutofit fontScale="77500" lnSpcReduction="20000"/>
          </a:bodyPr>
          <a:lstStyle/>
          <a:p>
            <a:r>
              <a:rPr lang="en-US" dirty="0" smtClean="0"/>
              <a:t>Addresses need for legal counsel in the MJ industry</a:t>
            </a:r>
          </a:p>
          <a:p>
            <a:r>
              <a:rPr lang="en-US" dirty="0" smtClean="0"/>
              <a:t>States that Rule 3-210 did not anticipate a scenario where an action is permitted under state law but not federal law</a:t>
            </a:r>
          </a:p>
          <a:p>
            <a:pPr lvl="1"/>
            <a:r>
              <a:rPr lang="en-US" dirty="0" smtClean="0"/>
              <a:t>Argument that assisting </a:t>
            </a:r>
            <a:r>
              <a:rPr lang="en-US" dirty="0"/>
              <a:t>a client in complying with state and local laws is not the same as advising the client to violate federal laws</a:t>
            </a:r>
            <a:r>
              <a:rPr lang="en-US" dirty="0" smtClean="0">
                <a:effectLst/>
              </a:rPr>
              <a:t> </a:t>
            </a:r>
            <a:endParaRPr lang="en-US" dirty="0" smtClean="0"/>
          </a:p>
          <a:p>
            <a:r>
              <a:rPr lang="en-US" dirty="0" smtClean="0"/>
              <a:t>Encourages the SFBA to urge the State Bar Rules Revision Commission, Board of Trustees of the State Bar, and California Supreme Court to: (i) adopt rules and propose legislation protecting lawyers from discipline in this regard and (ii) propose an amendment to the Evidence Code to preserve the attorney-client privilege</a:t>
            </a:r>
          </a:p>
        </p:txBody>
      </p:sp>
      <p:sp>
        <p:nvSpPr>
          <p:cNvPr id="4" name="Slide Number Placeholder 3"/>
          <p:cNvSpPr>
            <a:spLocks noGrp="1"/>
          </p:cNvSpPr>
          <p:nvPr>
            <p:ph type="sldNum" sz="quarter" idx="12"/>
          </p:nvPr>
        </p:nvSpPr>
        <p:spPr/>
        <p:txBody>
          <a:bodyPr/>
          <a:lstStyle/>
          <a:p>
            <a:fld id="{14DB50F1-B43B-FF46-9499-A21CA9E24612}" type="slidenum">
              <a:rPr lang="en-US" smtClean="0"/>
              <a:t>14</a:t>
            </a:fld>
            <a:endParaRPr lang="en-US" dirty="0"/>
          </a:p>
        </p:txBody>
      </p:sp>
      <p:sp>
        <p:nvSpPr>
          <p:cNvPr id="5" name="TextBox 4"/>
          <p:cNvSpPr txBox="1"/>
          <p:nvPr/>
        </p:nvSpPr>
        <p:spPr>
          <a:xfrm>
            <a:off x="957532" y="5891842"/>
            <a:ext cx="7358331" cy="307777"/>
          </a:xfrm>
          <a:prstGeom prst="rect">
            <a:avLst/>
          </a:prstGeom>
          <a:noFill/>
        </p:spPr>
        <p:txBody>
          <a:bodyPr wrap="square" rtlCol="0">
            <a:spAutoFit/>
          </a:bodyPr>
          <a:lstStyle/>
          <a:p>
            <a:r>
              <a:rPr lang="en-US" sz="1400" baseline="40000" dirty="0" smtClean="0"/>
              <a:t>2</a:t>
            </a:r>
            <a:r>
              <a:rPr lang="en-US" sz="1400" dirty="0" smtClean="0"/>
              <a:t> </a:t>
            </a:r>
            <a:r>
              <a:rPr lang="en-US" sz="1200" i="1" dirty="0" smtClean="0"/>
              <a:t>LA’s is similar</a:t>
            </a:r>
            <a:r>
              <a:rPr lang="en-US" sz="1400" dirty="0" smtClean="0"/>
              <a:t>.</a:t>
            </a:r>
            <a:endParaRPr lang="en-US" sz="1400" baseline="40000" dirty="0"/>
          </a:p>
        </p:txBody>
      </p:sp>
    </p:spTree>
    <p:extLst>
      <p:ext uri="{BB962C8B-B14F-4D97-AF65-F5344CB8AC3E}">
        <p14:creationId xmlns:p14="http://schemas.microsoft.com/office/powerpoint/2010/main" val="12816932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SFBA: Ethics Opinion </a:t>
            </a:r>
            <a:r>
              <a:rPr lang="en-US" sz="2000" dirty="0" smtClean="0"/>
              <a:t>(Cont.)</a:t>
            </a:r>
            <a:endParaRPr lang="en-US" sz="2000" dirty="0"/>
          </a:p>
        </p:txBody>
      </p:sp>
      <p:sp>
        <p:nvSpPr>
          <p:cNvPr id="3" name="Content Placeholder 2"/>
          <p:cNvSpPr>
            <a:spLocks noGrp="1"/>
          </p:cNvSpPr>
          <p:nvPr>
            <p:ph idx="1"/>
          </p:nvPr>
        </p:nvSpPr>
        <p:spPr/>
        <p:txBody>
          <a:bodyPr>
            <a:normAutofit/>
          </a:bodyPr>
          <a:lstStyle/>
          <a:p>
            <a:pPr marL="0" indent="0">
              <a:buNone/>
            </a:pPr>
            <a:r>
              <a:rPr lang="en-US" b="1" dirty="0" smtClean="0"/>
              <a:t>“</a:t>
            </a:r>
            <a:r>
              <a:rPr lang="en-US" b="1" u="sng" dirty="0" smtClean="0"/>
              <a:t>Conclusion</a:t>
            </a:r>
            <a:r>
              <a:rPr lang="en-US" b="1" dirty="0" smtClean="0"/>
              <a:t>”</a:t>
            </a:r>
            <a:r>
              <a:rPr lang="en-US" dirty="0" smtClean="0"/>
              <a:t>: Attorneys are permitted to advise on and </a:t>
            </a:r>
            <a:r>
              <a:rPr lang="en-US" u="sng" dirty="0" smtClean="0"/>
              <a:t>assist</a:t>
            </a:r>
            <a:r>
              <a:rPr lang="en-US" dirty="0" smtClean="0"/>
              <a:t> clients with lawfully forming and operating a medical MJ dispensary and other matters permissible under state law, even though the attorney may thereby aid and abet violations of federal law</a:t>
            </a:r>
            <a:r>
              <a:rPr lang="en-US" dirty="0" smtClean="0">
                <a:effectLst/>
              </a:rPr>
              <a:t> </a:t>
            </a:r>
          </a:p>
          <a:p>
            <a:pPr marL="0" indent="0">
              <a:buNone/>
            </a:pPr>
            <a:endParaRPr lang="en-US" dirty="0"/>
          </a:p>
        </p:txBody>
      </p:sp>
      <p:sp>
        <p:nvSpPr>
          <p:cNvPr id="4" name="Slide Number Placeholder 3"/>
          <p:cNvSpPr>
            <a:spLocks noGrp="1"/>
          </p:cNvSpPr>
          <p:nvPr>
            <p:ph type="sldNum" sz="quarter" idx="12"/>
          </p:nvPr>
        </p:nvSpPr>
        <p:spPr/>
        <p:txBody>
          <a:bodyPr/>
          <a:lstStyle/>
          <a:p>
            <a:fld id="{14DB50F1-B43B-FF46-9499-A21CA9E24612}" type="slidenum">
              <a:rPr lang="en-US" smtClean="0"/>
              <a:t>15</a:t>
            </a:fld>
            <a:endParaRPr lang="en-US" dirty="0"/>
          </a:p>
        </p:txBody>
      </p:sp>
    </p:spTree>
    <p:extLst>
      <p:ext uri="{BB962C8B-B14F-4D97-AF65-F5344CB8AC3E}">
        <p14:creationId xmlns:p14="http://schemas.microsoft.com/office/powerpoint/2010/main" val="3897649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SFBA: Ethics Opinion </a:t>
            </a:r>
            <a:r>
              <a:rPr lang="en-US" sz="2000" dirty="0" smtClean="0"/>
              <a:t>(Cont.)</a:t>
            </a:r>
            <a:endParaRPr lang="en-US" sz="2000" dirty="0"/>
          </a:p>
        </p:txBody>
      </p:sp>
      <p:sp>
        <p:nvSpPr>
          <p:cNvPr id="3" name="Content Placeholder 2"/>
          <p:cNvSpPr>
            <a:spLocks noGrp="1"/>
          </p:cNvSpPr>
          <p:nvPr>
            <p:ph idx="1"/>
          </p:nvPr>
        </p:nvSpPr>
        <p:spPr/>
        <p:txBody>
          <a:bodyPr>
            <a:normAutofit fontScale="92500" lnSpcReduction="20000"/>
          </a:bodyPr>
          <a:lstStyle/>
          <a:p>
            <a:pPr marL="0" indent="0">
              <a:buNone/>
            </a:pPr>
            <a:r>
              <a:rPr lang="en-US" u="sng" dirty="0" smtClean="0"/>
              <a:t>Caveat</a:t>
            </a:r>
            <a:r>
              <a:rPr lang="en-US" dirty="0" smtClean="0"/>
              <a:t>:  If a lawyer decides to represent the client, the lawyer should:</a:t>
            </a:r>
          </a:p>
          <a:p>
            <a:pPr lvl="1"/>
            <a:r>
              <a:rPr lang="en-US" dirty="0" smtClean="0"/>
              <a:t>Counsel </a:t>
            </a:r>
            <a:r>
              <a:rPr lang="en-US" dirty="0"/>
              <a:t>the client not to violate state laws</a:t>
            </a:r>
            <a:r>
              <a:rPr lang="en-US" dirty="0" smtClean="0">
                <a:effectLst/>
              </a:rPr>
              <a:t> </a:t>
            </a:r>
          </a:p>
          <a:p>
            <a:pPr lvl="1"/>
            <a:r>
              <a:rPr lang="en-US" dirty="0" smtClean="0"/>
              <a:t>Only </a:t>
            </a:r>
            <a:r>
              <a:rPr lang="en-US" dirty="0"/>
              <a:t>assist the client in conduct that conforms with state law</a:t>
            </a:r>
            <a:r>
              <a:rPr lang="en-US" dirty="0" smtClean="0">
                <a:effectLst/>
              </a:rPr>
              <a:t> </a:t>
            </a:r>
          </a:p>
          <a:p>
            <a:pPr lvl="1"/>
            <a:r>
              <a:rPr lang="en-US" dirty="0" smtClean="0"/>
              <a:t>Advise the client of potential liability under federal law and warn </a:t>
            </a:r>
            <a:r>
              <a:rPr lang="en-US" dirty="0"/>
              <a:t>the client about </a:t>
            </a:r>
            <a:r>
              <a:rPr lang="en-US" dirty="0" smtClean="0"/>
              <a:t>possible prosecution </a:t>
            </a:r>
            <a:r>
              <a:rPr lang="en-US" dirty="0"/>
              <a:t>under federal </a:t>
            </a:r>
            <a:r>
              <a:rPr lang="en-US" dirty="0" smtClean="0"/>
              <a:t>law</a:t>
            </a:r>
            <a:r>
              <a:rPr lang="en-US" dirty="0" smtClean="0">
                <a:effectLst/>
              </a:rPr>
              <a:t> </a:t>
            </a:r>
          </a:p>
          <a:p>
            <a:pPr lvl="1"/>
            <a:r>
              <a:rPr lang="en-US" dirty="0" smtClean="0"/>
              <a:t>Advise </a:t>
            </a:r>
            <a:r>
              <a:rPr lang="en-US" dirty="0"/>
              <a:t>the client how to minimize the risk of prosecution</a:t>
            </a:r>
            <a:r>
              <a:rPr lang="en-US" dirty="0" smtClean="0">
                <a:effectLst/>
              </a:rPr>
              <a:t> </a:t>
            </a:r>
          </a:p>
          <a:p>
            <a:pPr lvl="1"/>
            <a:r>
              <a:rPr lang="en-US" dirty="0" smtClean="0"/>
              <a:t>Inform </a:t>
            </a:r>
            <a:r>
              <a:rPr lang="en-US" dirty="0"/>
              <a:t>the client of the limitations on </a:t>
            </a:r>
            <a:r>
              <a:rPr lang="en-US" dirty="0" smtClean="0"/>
              <a:t>confidentiality</a:t>
            </a:r>
            <a:endParaRPr lang="en-US" dirty="0"/>
          </a:p>
          <a:p>
            <a:pPr lvl="1"/>
            <a:r>
              <a:rPr lang="en-US" dirty="0" smtClean="0"/>
              <a:t>Be aware of the attorney’s own risks</a:t>
            </a:r>
            <a:endParaRPr lang="en-US" dirty="0"/>
          </a:p>
        </p:txBody>
      </p:sp>
      <p:sp>
        <p:nvSpPr>
          <p:cNvPr id="4" name="Slide Number Placeholder 3"/>
          <p:cNvSpPr>
            <a:spLocks noGrp="1"/>
          </p:cNvSpPr>
          <p:nvPr>
            <p:ph type="sldNum" sz="quarter" idx="12"/>
          </p:nvPr>
        </p:nvSpPr>
        <p:spPr/>
        <p:txBody>
          <a:bodyPr/>
          <a:lstStyle/>
          <a:p>
            <a:fld id="{14DB50F1-B43B-FF46-9499-A21CA9E24612}" type="slidenum">
              <a:rPr lang="en-US" smtClean="0"/>
              <a:t>16</a:t>
            </a:fld>
            <a:endParaRPr lang="en-US" dirty="0"/>
          </a:p>
        </p:txBody>
      </p:sp>
    </p:spTree>
    <p:extLst>
      <p:ext uri="{BB962C8B-B14F-4D97-AF65-F5344CB8AC3E}">
        <p14:creationId xmlns:p14="http://schemas.microsoft.com/office/powerpoint/2010/main" val="41594875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ADVICE</a:t>
            </a:r>
            <a:endParaRPr lang="en-US" dirty="0"/>
          </a:p>
        </p:txBody>
      </p:sp>
      <p:sp>
        <p:nvSpPr>
          <p:cNvPr id="3" name="Content Placeholder 2"/>
          <p:cNvSpPr>
            <a:spLocks noGrp="1"/>
          </p:cNvSpPr>
          <p:nvPr>
            <p:ph idx="1"/>
          </p:nvPr>
        </p:nvSpPr>
        <p:spPr>
          <a:xfrm>
            <a:off x="457200" y="1280160"/>
            <a:ext cx="8229600" cy="4846003"/>
          </a:xfrm>
        </p:spPr>
        <p:txBody>
          <a:bodyPr>
            <a:normAutofit fontScale="55000" lnSpcReduction="20000"/>
          </a:bodyPr>
          <a:lstStyle/>
          <a:p>
            <a:pPr marL="0" indent="0">
              <a:buNone/>
            </a:pPr>
            <a:r>
              <a:rPr lang="en-US" sz="5100" u="sng" dirty="0"/>
              <a:t>In </a:t>
            </a:r>
            <a:r>
              <a:rPr lang="en-US" sz="5100" u="sng" dirty="0" smtClean="0"/>
              <a:t>General</a:t>
            </a:r>
            <a:endParaRPr lang="en-US" sz="5100" dirty="0"/>
          </a:p>
          <a:p>
            <a:pPr lvl="1">
              <a:buFont typeface="Arial" panose="020B0604020202020204" pitchFamily="34" charset="0"/>
              <a:buChar char="•"/>
            </a:pPr>
            <a:r>
              <a:rPr lang="en-US" sz="3800" u="sng" dirty="0" smtClean="0"/>
              <a:t>Congressional Non-Enforcement Mandate </a:t>
            </a:r>
            <a:r>
              <a:rPr lang="en-US" sz="3800" dirty="0" smtClean="0"/>
              <a:t>– Advice to a client should be sufficient to allow the client to make </a:t>
            </a:r>
            <a:r>
              <a:rPr lang="en-US" sz="3800" dirty="0"/>
              <a:t>informed decisions.  Accordingly, a lawyer should explain the (then) current enforcement status of the Federal law prohibiting trafficking in marijuana and warn that, if not extended, the </a:t>
            </a:r>
            <a:r>
              <a:rPr lang="en-US" sz="3800" dirty="0" smtClean="0"/>
              <a:t>DOJ can </a:t>
            </a:r>
            <a:r>
              <a:rPr lang="en-US" sz="3800" dirty="0"/>
              <a:t>be expected to initiate enforcement measures </a:t>
            </a:r>
            <a:r>
              <a:rPr lang="en-US" sz="3800" dirty="0" smtClean="0"/>
              <a:t>again.</a:t>
            </a:r>
          </a:p>
          <a:p>
            <a:pPr lvl="1">
              <a:buFont typeface="Arial" panose="020B0604020202020204" pitchFamily="34" charset="0"/>
              <a:buChar char="•"/>
            </a:pPr>
            <a:r>
              <a:rPr lang="en-US" sz="3800" u="sng" dirty="0" smtClean="0"/>
              <a:t>DOJ Priorities</a:t>
            </a:r>
            <a:r>
              <a:rPr lang="en-US" sz="3800" dirty="0" smtClean="0"/>
              <a:t> </a:t>
            </a:r>
            <a:r>
              <a:rPr lang="en-US" sz="3800" dirty="0"/>
              <a:t>- The lawyer must also explain that the </a:t>
            </a:r>
            <a:r>
              <a:rPr lang="en-US" sz="3800" dirty="0" smtClean="0"/>
              <a:t>DOJ enforcement </a:t>
            </a:r>
            <a:r>
              <a:rPr lang="en-US" sz="3800" dirty="0"/>
              <a:t>policy is focused on the “eight deadly sins.” </a:t>
            </a:r>
            <a:endParaRPr lang="en-US" sz="3800" dirty="0" smtClean="0"/>
          </a:p>
          <a:p>
            <a:pPr lvl="1">
              <a:buFont typeface="Arial" panose="020B0604020202020204" pitchFamily="34" charset="0"/>
              <a:buChar char="•"/>
            </a:pPr>
            <a:r>
              <a:rPr lang="en-US" sz="3800" u="sng" dirty="0"/>
              <a:t>If a lawyer knows or should know that a client’s intended actions are likely to make the client a target of federal enforcement in one or more of the priority areas</a:t>
            </a:r>
            <a:r>
              <a:rPr lang="en-US" sz="3800" dirty="0"/>
              <a:t>, the lawyer should not take on the representation or, if possible, terminate the representation. </a:t>
            </a:r>
          </a:p>
          <a:p>
            <a:pPr marL="457200" lvl="1" indent="0">
              <a:buNone/>
            </a:pPr>
            <a:endParaRPr lang="en-US" dirty="0" smtClean="0"/>
          </a:p>
          <a:p>
            <a:pPr marL="457200" lvl="1" indent="0">
              <a:buNone/>
            </a:pPr>
            <a:r>
              <a:rPr lang="en-US" dirty="0" smtClean="0"/>
              <a:t> </a:t>
            </a:r>
          </a:p>
          <a:p>
            <a:pPr marL="0" indent="0">
              <a:lnSpc>
                <a:spcPct val="120000"/>
              </a:lnSpc>
              <a:spcBef>
                <a:spcPts val="0"/>
              </a:spcBef>
              <a:spcAft>
                <a:spcPts val="900"/>
              </a:spcAft>
              <a:buNone/>
            </a:pPr>
            <a:r>
              <a:rPr lang="en-US" sz="6400" dirty="0"/>
              <a:t> </a:t>
            </a:r>
            <a:endParaRPr lang="en-US" sz="4800" dirty="0"/>
          </a:p>
          <a:p>
            <a:pPr lvl="1">
              <a:buFont typeface="Arial" panose="020B0604020202020204" pitchFamily="34" charset="0"/>
              <a:buChar char="•"/>
            </a:pPr>
            <a:endParaRPr lang="en-US" dirty="0"/>
          </a:p>
        </p:txBody>
      </p:sp>
      <p:sp>
        <p:nvSpPr>
          <p:cNvPr id="4" name="Slide Number Placeholder 3"/>
          <p:cNvSpPr>
            <a:spLocks noGrp="1"/>
          </p:cNvSpPr>
          <p:nvPr>
            <p:ph type="sldNum" sz="quarter" idx="12"/>
          </p:nvPr>
        </p:nvSpPr>
        <p:spPr/>
        <p:txBody>
          <a:bodyPr/>
          <a:lstStyle/>
          <a:p>
            <a:fld id="{14DB50F1-B43B-FF46-9499-A21CA9E24612}" type="slidenum">
              <a:rPr lang="en-US" smtClean="0"/>
              <a:t>17</a:t>
            </a:fld>
            <a:endParaRPr lang="en-US" dirty="0"/>
          </a:p>
        </p:txBody>
      </p:sp>
    </p:spTree>
    <p:extLst>
      <p:ext uri="{BB962C8B-B14F-4D97-AF65-F5344CB8AC3E}">
        <p14:creationId xmlns:p14="http://schemas.microsoft.com/office/powerpoint/2010/main" val="29084800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ADVICE </a:t>
            </a:r>
            <a:r>
              <a:rPr lang="en-US" sz="2400" dirty="0"/>
              <a:t>(Cont.)</a:t>
            </a:r>
          </a:p>
        </p:txBody>
      </p:sp>
      <p:sp>
        <p:nvSpPr>
          <p:cNvPr id="3" name="Content Placeholder 2"/>
          <p:cNvSpPr>
            <a:spLocks noGrp="1"/>
          </p:cNvSpPr>
          <p:nvPr>
            <p:ph idx="1"/>
          </p:nvPr>
        </p:nvSpPr>
        <p:spPr>
          <a:xfrm>
            <a:off x="457200" y="1280160"/>
            <a:ext cx="8229600" cy="4846003"/>
          </a:xfrm>
        </p:spPr>
        <p:txBody>
          <a:bodyPr>
            <a:normAutofit/>
          </a:bodyPr>
          <a:lstStyle/>
          <a:p>
            <a:pPr marL="971550" lvl="1" indent="-457200">
              <a:buFont typeface="Courier New" panose="02070309020205020404" pitchFamily="49" charset="0"/>
              <a:buChar char="o"/>
            </a:pPr>
            <a:r>
              <a:rPr lang="en-US" dirty="0" smtClean="0"/>
              <a:t>The </a:t>
            </a:r>
            <a:r>
              <a:rPr lang="en-US" dirty="0"/>
              <a:t>lawyer may also consider persuading the client to revise the client’s plan of action to avoid triggering any of the federal enforcement priorities, noting that this may be regarded as advising the client to engage in criminal </a:t>
            </a:r>
            <a:r>
              <a:rPr lang="en-US" dirty="0" smtClean="0"/>
              <a:t>activity.</a:t>
            </a:r>
          </a:p>
          <a:p>
            <a:pPr marL="571500" indent="-457200">
              <a:buFont typeface="Arial" panose="020B0604020202020204" pitchFamily="34" charset="0"/>
              <a:buChar char="•"/>
            </a:pPr>
            <a:r>
              <a:rPr lang="en-US" dirty="0" smtClean="0"/>
              <a:t>The </a:t>
            </a:r>
            <a:r>
              <a:rPr lang="en-US" dirty="0"/>
              <a:t>lawyer should explain the penalties to which the client may be subject, including criminal liability and </a:t>
            </a:r>
            <a:r>
              <a:rPr lang="en-US" dirty="0" smtClean="0"/>
              <a:t>potential seizure </a:t>
            </a:r>
            <a:r>
              <a:rPr lang="en-US" dirty="0"/>
              <a:t>of property.</a:t>
            </a:r>
          </a:p>
          <a:p>
            <a:pPr marL="0" indent="0">
              <a:buNone/>
            </a:pPr>
            <a:endParaRPr lang="en-US" dirty="0"/>
          </a:p>
        </p:txBody>
      </p:sp>
      <p:sp>
        <p:nvSpPr>
          <p:cNvPr id="4" name="Slide Number Placeholder 3"/>
          <p:cNvSpPr>
            <a:spLocks noGrp="1"/>
          </p:cNvSpPr>
          <p:nvPr>
            <p:ph type="sldNum" sz="quarter" idx="12"/>
          </p:nvPr>
        </p:nvSpPr>
        <p:spPr/>
        <p:txBody>
          <a:bodyPr/>
          <a:lstStyle/>
          <a:p>
            <a:fld id="{14DB50F1-B43B-FF46-9499-A21CA9E24612}" type="slidenum">
              <a:rPr lang="en-US" smtClean="0"/>
              <a:t>18</a:t>
            </a:fld>
            <a:endParaRPr lang="en-US" dirty="0"/>
          </a:p>
        </p:txBody>
      </p:sp>
    </p:spTree>
    <p:extLst>
      <p:ext uri="{BB962C8B-B14F-4D97-AF65-F5344CB8AC3E}">
        <p14:creationId xmlns:p14="http://schemas.microsoft.com/office/powerpoint/2010/main" val="32301667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ADVICE </a:t>
            </a:r>
            <a:r>
              <a:rPr lang="en-US" sz="2400" dirty="0"/>
              <a:t>(Cont.)</a:t>
            </a:r>
            <a:endParaRPr lang="en-US" dirty="0"/>
          </a:p>
        </p:txBody>
      </p:sp>
      <p:sp>
        <p:nvSpPr>
          <p:cNvPr id="3" name="Content Placeholder 2"/>
          <p:cNvSpPr>
            <a:spLocks noGrp="1"/>
          </p:cNvSpPr>
          <p:nvPr>
            <p:ph idx="1"/>
          </p:nvPr>
        </p:nvSpPr>
        <p:spPr/>
        <p:txBody>
          <a:bodyPr/>
          <a:lstStyle/>
          <a:p>
            <a:pPr marL="0" indent="0">
              <a:buNone/>
            </a:pPr>
            <a:r>
              <a:rPr lang="en-US" u="sng" dirty="0" smtClean="0"/>
              <a:t>Advice about Federal Tax Law</a:t>
            </a:r>
            <a:endParaRPr lang="en-US" dirty="0" smtClean="0"/>
          </a:p>
          <a:p>
            <a:pPr marL="0" indent="0">
              <a:buNone/>
            </a:pPr>
            <a:r>
              <a:rPr lang="en-US" dirty="0"/>
              <a:t>	</a:t>
            </a:r>
            <a:r>
              <a:rPr lang="en-US" dirty="0" smtClean="0"/>
              <a:t>Income from an illegal business is subject to tax.  Providing advice on complying with the income tax law is seemingly permitted.</a:t>
            </a:r>
            <a:endParaRPr lang="en-US" dirty="0"/>
          </a:p>
        </p:txBody>
      </p:sp>
      <p:sp>
        <p:nvSpPr>
          <p:cNvPr id="4" name="Slide Number Placeholder 3"/>
          <p:cNvSpPr>
            <a:spLocks noGrp="1"/>
          </p:cNvSpPr>
          <p:nvPr>
            <p:ph type="sldNum" sz="quarter" idx="12"/>
          </p:nvPr>
        </p:nvSpPr>
        <p:spPr/>
        <p:txBody>
          <a:bodyPr/>
          <a:lstStyle/>
          <a:p>
            <a:fld id="{14DB50F1-B43B-FF46-9499-A21CA9E24612}" type="slidenum">
              <a:rPr lang="en-US" smtClean="0"/>
              <a:t>19</a:t>
            </a:fld>
            <a:endParaRPr lang="en-US" dirty="0"/>
          </a:p>
        </p:txBody>
      </p:sp>
    </p:spTree>
    <p:extLst>
      <p:ext uri="{BB962C8B-B14F-4D97-AF65-F5344CB8AC3E}">
        <p14:creationId xmlns:p14="http://schemas.microsoft.com/office/powerpoint/2010/main" val="18811250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ABA Model Rules of Professional Conduct</a:t>
            </a:r>
            <a:endParaRPr lang="en-US" dirty="0"/>
          </a:p>
        </p:txBody>
      </p:sp>
      <p:sp>
        <p:nvSpPr>
          <p:cNvPr id="3" name="Content Placeholder 2"/>
          <p:cNvSpPr>
            <a:spLocks noGrp="1"/>
          </p:cNvSpPr>
          <p:nvPr>
            <p:ph idx="1"/>
          </p:nvPr>
        </p:nvSpPr>
        <p:spPr/>
        <p:txBody>
          <a:bodyPr>
            <a:normAutofit/>
          </a:bodyPr>
          <a:lstStyle/>
          <a:p>
            <a:pPr marL="0" indent="0">
              <a:buNone/>
            </a:pPr>
            <a:r>
              <a:rPr lang="en-US" u="sng" dirty="0"/>
              <a:t>ABA Model Rule of Professional Conduct </a:t>
            </a:r>
            <a:r>
              <a:rPr lang="en-US" u="sng" dirty="0" smtClean="0"/>
              <a:t>(“RPC”) </a:t>
            </a:r>
            <a:r>
              <a:rPr lang="en-US" u="sng" dirty="0"/>
              <a:t>- Rule 1.2d</a:t>
            </a:r>
            <a:r>
              <a:rPr lang="en-US" dirty="0" smtClean="0">
                <a:effectLst/>
              </a:rPr>
              <a:t> </a:t>
            </a:r>
          </a:p>
          <a:p>
            <a:pPr marL="457200" lvl="1" indent="0">
              <a:buNone/>
            </a:pPr>
            <a:r>
              <a:rPr lang="en-US" dirty="0" smtClean="0"/>
              <a:t>“A </a:t>
            </a:r>
            <a:r>
              <a:rPr lang="en-US" dirty="0"/>
              <a:t>lawyer shall not counsel a client to engage, or assist a client, in conduct that the lawyer knows is criminal or fraudulent, but a lawyer may discuss the legal consequences of any proposed course of conduct with a client and may counsel or assist a client to make a good faith effort to determine the validity, scope, meaning or application of the law.”</a:t>
            </a:r>
            <a:r>
              <a:rPr lang="en-US" dirty="0" smtClean="0">
                <a:effectLst/>
              </a:rPr>
              <a:t> </a:t>
            </a:r>
            <a:endParaRPr lang="en-US" dirty="0"/>
          </a:p>
        </p:txBody>
      </p:sp>
      <p:sp>
        <p:nvSpPr>
          <p:cNvPr id="4" name="Slide Number Placeholder 3"/>
          <p:cNvSpPr>
            <a:spLocks noGrp="1"/>
          </p:cNvSpPr>
          <p:nvPr>
            <p:ph type="sldNum" sz="quarter" idx="12"/>
          </p:nvPr>
        </p:nvSpPr>
        <p:spPr/>
        <p:txBody>
          <a:bodyPr/>
          <a:lstStyle/>
          <a:p>
            <a:fld id="{14DB50F1-B43B-FF46-9499-A21CA9E24612}" type="slidenum">
              <a:rPr lang="en-US" smtClean="0"/>
              <a:t>2</a:t>
            </a:fld>
            <a:endParaRPr lang="en-US" dirty="0"/>
          </a:p>
        </p:txBody>
      </p:sp>
    </p:spTree>
    <p:extLst>
      <p:ext uri="{BB962C8B-B14F-4D97-AF65-F5344CB8AC3E}">
        <p14:creationId xmlns:p14="http://schemas.microsoft.com/office/powerpoint/2010/main" val="22671283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Eight Deadly </a:t>
            </a:r>
            <a:r>
              <a:rPr lang="en-US" dirty="0" smtClean="0"/>
              <a:t>Sins</a:t>
            </a:r>
            <a:r>
              <a:rPr lang="en-US" sz="2000" baseline="70000" dirty="0" smtClean="0"/>
              <a:t>3</a:t>
            </a:r>
            <a:r>
              <a:rPr lang="en-US" baseline="30000" dirty="0"/>
              <a:t/>
            </a:r>
            <a:br>
              <a:rPr lang="en-US" baseline="30000" dirty="0"/>
            </a:br>
            <a:r>
              <a:rPr lang="en-US" baseline="30000" dirty="0"/>
              <a:t>(According to the US Department of Justice)</a:t>
            </a:r>
            <a:endParaRPr lang="en-US" dirty="0"/>
          </a:p>
        </p:txBody>
      </p:sp>
      <p:sp>
        <p:nvSpPr>
          <p:cNvPr id="3" name="Content Placeholder 2"/>
          <p:cNvSpPr>
            <a:spLocks noGrp="1"/>
          </p:cNvSpPr>
          <p:nvPr>
            <p:ph idx="1"/>
          </p:nvPr>
        </p:nvSpPr>
        <p:spPr/>
        <p:txBody>
          <a:bodyPr>
            <a:normAutofit fontScale="40000" lnSpcReduction="20000"/>
          </a:bodyPr>
          <a:lstStyle/>
          <a:p>
            <a:pPr marL="0" lvl="0" indent="0">
              <a:lnSpc>
                <a:spcPct val="120000"/>
              </a:lnSpc>
              <a:spcBef>
                <a:spcPts val="0"/>
              </a:spcBef>
              <a:spcAft>
                <a:spcPts val="600"/>
              </a:spcAft>
              <a:buNone/>
            </a:pPr>
            <a:r>
              <a:rPr lang="en-US" dirty="0"/>
              <a:t>1.	Distribution of marijuana to minors;</a:t>
            </a:r>
          </a:p>
          <a:p>
            <a:pPr marL="457200" lvl="0" indent="-457200">
              <a:lnSpc>
                <a:spcPct val="120000"/>
              </a:lnSpc>
              <a:spcBef>
                <a:spcPts val="0"/>
              </a:spcBef>
              <a:spcAft>
                <a:spcPts val="600"/>
              </a:spcAft>
              <a:buNone/>
            </a:pPr>
            <a:r>
              <a:rPr lang="en-US" dirty="0"/>
              <a:t>2.	Revenue from the sale of marijuana going to criminal enterprises, gangs, and cartels;</a:t>
            </a:r>
          </a:p>
          <a:p>
            <a:pPr marL="457200" lvl="0" indent="-457200">
              <a:lnSpc>
                <a:spcPct val="120000"/>
              </a:lnSpc>
              <a:spcBef>
                <a:spcPts val="0"/>
              </a:spcBef>
              <a:spcAft>
                <a:spcPts val="600"/>
              </a:spcAft>
              <a:buNone/>
            </a:pPr>
            <a:r>
              <a:rPr lang="en-US" dirty="0"/>
              <a:t>3.	Diversion of marijuana from states where it is legal under state law in some from to the other states;</a:t>
            </a:r>
          </a:p>
          <a:p>
            <a:pPr marL="457200" lvl="0" indent="-457200">
              <a:lnSpc>
                <a:spcPct val="120000"/>
              </a:lnSpc>
              <a:spcBef>
                <a:spcPts val="0"/>
              </a:spcBef>
              <a:spcAft>
                <a:spcPts val="600"/>
              </a:spcAft>
              <a:buNone/>
            </a:pPr>
            <a:r>
              <a:rPr lang="en-US" dirty="0"/>
              <a:t>4.	State-authorized marijuana activity is used as a cover or pretext for the trafficking of other illegal drugs or other illegal activity;</a:t>
            </a:r>
          </a:p>
          <a:p>
            <a:pPr marL="0" lvl="0" indent="0">
              <a:lnSpc>
                <a:spcPct val="120000"/>
              </a:lnSpc>
              <a:spcBef>
                <a:spcPts val="0"/>
              </a:spcBef>
              <a:spcAft>
                <a:spcPts val="600"/>
              </a:spcAft>
              <a:buNone/>
            </a:pPr>
            <a:r>
              <a:rPr lang="en-US" dirty="0"/>
              <a:t>5.	Violence and the use of firearms in the cultivation and distribution of marijuana;</a:t>
            </a:r>
          </a:p>
          <a:p>
            <a:pPr marL="457200" lvl="0" indent="-457200">
              <a:lnSpc>
                <a:spcPct val="120000"/>
              </a:lnSpc>
              <a:spcBef>
                <a:spcPts val="0"/>
              </a:spcBef>
              <a:spcAft>
                <a:spcPts val="600"/>
              </a:spcAft>
              <a:buNone/>
            </a:pPr>
            <a:r>
              <a:rPr lang="en-US" dirty="0"/>
              <a:t>6.	Drugged driving and the exacerbation of other adverse public health consequences associated with marijuana use;</a:t>
            </a:r>
          </a:p>
          <a:p>
            <a:pPr marL="457200" lvl="0" indent="-457200">
              <a:lnSpc>
                <a:spcPct val="120000"/>
              </a:lnSpc>
              <a:spcBef>
                <a:spcPts val="0"/>
              </a:spcBef>
              <a:spcAft>
                <a:spcPts val="600"/>
              </a:spcAft>
              <a:buNone/>
            </a:pPr>
            <a:r>
              <a:rPr lang="en-US" dirty="0"/>
              <a:t>7.	Growing marijuana on public lands and the attendant public safety and environmental dangers posed by marijuana production on public lands; and</a:t>
            </a:r>
          </a:p>
          <a:p>
            <a:pPr marL="0" lvl="0" indent="0">
              <a:lnSpc>
                <a:spcPct val="120000"/>
              </a:lnSpc>
              <a:spcBef>
                <a:spcPts val="0"/>
              </a:spcBef>
              <a:spcAft>
                <a:spcPts val="600"/>
              </a:spcAft>
              <a:buNone/>
            </a:pPr>
            <a:r>
              <a:rPr lang="en-US" dirty="0"/>
              <a:t>8.	Marijuana possession or use on federal property</a:t>
            </a:r>
            <a:r>
              <a:rPr lang="en-US" sz="2800" dirty="0"/>
              <a:t>.</a:t>
            </a:r>
          </a:p>
          <a:p>
            <a:pPr marL="0" indent="0">
              <a:lnSpc>
                <a:spcPct val="120000"/>
              </a:lnSpc>
              <a:spcBef>
                <a:spcPts val="0"/>
              </a:spcBef>
              <a:spcAft>
                <a:spcPts val="900"/>
              </a:spcAft>
              <a:buNone/>
            </a:pPr>
            <a:r>
              <a:rPr lang="en-US" sz="3000" dirty="0"/>
              <a:t> From James Cole, </a:t>
            </a:r>
            <a:r>
              <a:rPr lang="en-US" sz="3000" u="heavy" dirty="0"/>
              <a:t>Guidance Regarding Marijuana Enforcement</a:t>
            </a:r>
            <a:r>
              <a:rPr lang="en-US" sz="3000" dirty="0"/>
              <a:t>, Memorandum for all United States Attorneys (August 29, 2013)</a:t>
            </a:r>
          </a:p>
          <a:p>
            <a:pPr marL="0" indent="0">
              <a:lnSpc>
                <a:spcPct val="120000"/>
              </a:lnSpc>
              <a:spcBef>
                <a:spcPts val="0"/>
              </a:spcBef>
              <a:spcAft>
                <a:spcPts val="900"/>
              </a:spcAft>
              <a:buNone/>
            </a:pPr>
            <a:endParaRPr lang="en-US" sz="1800" dirty="0"/>
          </a:p>
          <a:p>
            <a:pPr marL="0" indent="0">
              <a:lnSpc>
                <a:spcPct val="120000"/>
              </a:lnSpc>
              <a:spcBef>
                <a:spcPts val="0"/>
              </a:spcBef>
              <a:spcAft>
                <a:spcPts val="900"/>
              </a:spcAft>
              <a:buNone/>
            </a:pPr>
            <a:r>
              <a:rPr lang="en-US" sz="1800" dirty="0"/>
              <a:t>____________________</a:t>
            </a:r>
          </a:p>
          <a:p>
            <a:pPr marL="0" indent="0">
              <a:lnSpc>
                <a:spcPct val="120000"/>
              </a:lnSpc>
              <a:spcBef>
                <a:spcPts val="0"/>
              </a:spcBef>
              <a:spcAft>
                <a:spcPts val="900"/>
              </a:spcAft>
              <a:buNone/>
            </a:pPr>
            <a:r>
              <a:rPr lang="en-US" sz="2500" i="1" baseline="30000" dirty="0" smtClean="0"/>
              <a:t>3</a:t>
            </a:r>
            <a:r>
              <a:rPr lang="en-US" sz="2500" i="1" dirty="0" smtClean="0"/>
              <a:t>Reprinted </a:t>
            </a:r>
            <a:r>
              <a:rPr lang="en-US" sz="2500" i="1" dirty="0"/>
              <a:t>with permission from Philip Buri of Buri Funston Mumford, PLLC, 1601 F St., Bellingham, WA 98225.</a:t>
            </a:r>
          </a:p>
          <a:p>
            <a:pPr marL="0" indent="0">
              <a:buNone/>
            </a:pPr>
            <a:endParaRPr lang="en-US" dirty="0"/>
          </a:p>
        </p:txBody>
      </p:sp>
      <p:sp>
        <p:nvSpPr>
          <p:cNvPr id="4" name="Slide Number Placeholder 3"/>
          <p:cNvSpPr>
            <a:spLocks noGrp="1"/>
          </p:cNvSpPr>
          <p:nvPr>
            <p:ph type="sldNum" sz="quarter" idx="12"/>
          </p:nvPr>
        </p:nvSpPr>
        <p:spPr/>
        <p:txBody>
          <a:bodyPr/>
          <a:lstStyle/>
          <a:p>
            <a:fld id="{14DB50F1-B43B-FF46-9499-A21CA9E24612}" type="slidenum">
              <a:rPr lang="en-US" smtClean="0"/>
              <a:t>20</a:t>
            </a:fld>
            <a:endParaRPr lang="en-US" dirty="0"/>
          </a:p>
        </p:txBody>
      </p:sp>
    </p:spTree>
    <p:extLst>
      <p:ext uri="{BB962C8B-B14F-4D97-AF65-F5344CB8AC3E}">
        <p14:creationId xmlns:p14="http://schemas.microsoft.com/office/powerpoint/2010/main" val="34867594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California Rules of </a:t>
            </a:r>
            <a:br>
              <a:rPr lang="en-US" dirty="0" smtClean="0"/>
            </a:br>
            <a:r>
              <a:rPr lang="en-US" dirty="0" smtClean="0"/>
              <a:t>Professional Conduct</a:t>
            </a:r>
            <a:endParaRPr lang="en-US" dirty="0"/>
          </a:p>
        </p:txBody>
      </p:sp>
      <p:sp>
        <p:nvSpPr>
          <p:cNvPr id="3" name="Content Placeholder 2"/>
          <p:cNvSpPr>
            <a:spLocks noGrp="1"/>
          </p:cNvSpPr>
          <p:nvPr>
            <p:ph idx="1"/>
          </p:nvPr>
        </p:nvSpPr>
        <p:spPr/>
        <p:txBody>
          <a:bodyPr>
            <a:normAutofit/>
          </a:bodyPr>
          <a:lstStyle/>
          <a:p>
            <a:pPr marL="0" indent="0">
              <a:buNone/>
            </a:pPr>
            <a:r>
              <a:rPr lang="en-US" u="sng" dirty="0" smtClean="0"/>
              <a:t>California RPC Rule 3-210</a:t>
            </a:r>
            <a:r>
              <a:rPr lang="en-US" dirty="0" smtClean="0">
                <a:effectLst/>
              </a:rPr>
              <a:t> </a:t>
            </a:r>
            <a:r>
              <a:rPr lang="en-US" sz="2000" i="1" dirty="0" smtClean="0"/>
              <a:t>(current)</a:t>
            </a:r>
            <a:endParaRPr lang="en-US" dirty="0" smtClean="0">
              <a:effectLst/>
            </a:endParaRPr>
          </a:p>
          <a:p>
            <a:pPr marL="457200" lvl="1" indent="0">
              <a:buNone/>
            </a:pPr>
            <a:r>
              <a:rPr lang="en-US" dirty="0" smtClean="0"/>
              <a:t>“A member shall not advise the violation of any law, rule, or ruling of a tribunal unless the member believes in good faith that such law, rule, or ruling is invalid. A member may take appropriate steps in good faith to test the validity of any law, rule, or ruling of a tribunal.”</a:t>
            </a:r>
            <a:r>
              <a:rPr lang="en-US" dirty="0" smtClean="0">
                <a:effectLst/>
              </a:rPr>
              <a:t> </a:t>
            </a:r>
          </a:p>
          <a:p>
            <a:pPr marL="0" indent="0">
              <a:buNone/>
            </a:pPr>
            <a:r>
              <a:rPr lang="en-US" u="sng" dirty="0" smtClean="0"/>
              <a:t>Observation</a:t>
            </a:r>
            <a:r>
              <a:rPr lang="en-US" dirty="0" smtClean="0"/>
              <a:t>:  </a:t>
            </a:r>
            <a:r>
              <a:rPr lang="en-US" sz="2800" dirty="0" smtClean="0"/>
              <a:t>CA Rule 3-210 seems more flexible than ABA Rule 1.2d.</a:t>
            </a:r>
            <a:endParaRPr lang="en-US" sz="2800" dirty="0"/>
          </a:p>
        </p:txBody>
      </p:sp>
      <p:sp>
        <p:nvSpPr>
          <p:cNvPr id="4" name="Slide Number Placeholder 3"/>
          <p:cNvSpPr>
            <a:spLocks noGrp="1"/>
          </p:cNvSpPr>
          <p:nvPr>
            <p:ph type="sldNum" sz="quarter" idx="12"/>
          </p:nvPr>
        </p:nvSpPr>
        <p:spPr/>
        <p:txBody>
          <a:bodyPr/>
          <a:lstStyle/>
          <a:p>
            <a:fld id="{14DB50F1-B43B-FF46-9499-A21CA9E24612}" type="slidenum">
              <a:rPr lang="en-US" smtClean="0"/>
              <a:t>3</a:t>
            </a:fld>
            <a:endParaRPr lang="en-US" dirty="0"/>
          </a:p>
        </p:txBody>
      </p:sp>
    </p:spTree>
    <p:extLst>
      <p:ext uri="{BB962C8B-B14F-4D97-AF65-F5344CB8AC3E}">
        <p14:creationId xmlns:p14="http://schemas.microsoft.com/office/powerpoint/2010/main" val="6803973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California Rules of </a:t>
            </a:r>
            <a:br>
              <a:rPr lang="en-US" dirty="0"/>
            </a:br>
            <a:r>
              <a:rPr lang="en-US" dirty="0"/>
              <a:t>Professional </a:t>
            </a:r>
            <a:r>
              <a:rPr lang="en-US" dirty="0" smtClean="0"/>
              <a:t>Conduct</a:t>
            </a:r>
            <a:r>
              <a:rPr lang="en-US" sz="2000" dirty="0" smtClean="0"/>
              <a:t> (cont.)</a:t>
            </a:r>
            <a:endParaRPr lang="en-US" dirty="0"/>
          </a:p>
        </p:txBody>
      </p:sp>
      <p:sp>
        <p:nvSpPr>
          <p:cNvPr id="3" name="Content Placeholder 2"/>
          <p:cNvSpPr>
            <a:spLocks noGrp="1"/>
          </p:cNvSpPr>
          <p:nvPr>
            <p:ph idx="1"/>
          </p:nvPr>
        </p:nvSpPr>
        <p:spPr>
          <a:xfrm>
            <a:off x="457200" y="1600200"/>
            <a:ext cx="8229600" cy="3324225"/>
          </a:xfrm>
        </p:spPr>
        <p:txBody>
          <a:bodyPr>
            <a:normAutofit fontScale="70000" lnSpcReduction="20000"/>
          </a:bodyPr>
          <a:lstStyle/>
          <a:p>
            <a:pPr marL="0" indent="0">
              <a:buNone/>
            </a:pPr>
            <a:r>
              <a:rPr lang="en-US" b="1" u="sng" dirty="0"/>
              <a:t>California RPC Rule </a:t>
            </a:r>
            <a:r>
              <a:rPr lang="en-US" b="1" u="sng" dirty="0" smtClean="0"/>
              <a:t>1.2.1  Advising or Assisting the Violation of Law</a:t>
            </a:r>
            <a:r>
              <a:rPr lang="en-US" b="1" u="sng" baseline="52000" dirty="0" smtClean="0"/>
              <a:t>1</a:t>
            </a:r>
          </a:p>
          <a:p>
            <a:pPr marL="0" indent="0">
              <a:buNone/>
            </a:pPr>
            <a:r>
              <a:rPr lang="en-US" baseline="52000" dirty="0"/>
              <a:t>	</a:t>
            </a:r>
            <a:r>
              <a:rPr lang="en-US" dirty="0" smtClean="0"/>
              <a:t>(a)  A lawyer shall not counsel  client to engage, or assist a client in conduct that the lawyer knows is criminal, fraudulent, or a violation of any law, rule, or ruling of a tribunal.</a:t>
            </a:r>
          </a:p>
          <a:p>
            <a:pPr marL="0" indent="0">
              <a:buNone/>
            </a:pPr>
            <a:r>
              <a:rPr lang="en-US" dirty="0"/>
              <a:t>	</a:t>
            </a:r>
            <a:r>
              <a:rPr lang="en-US" dirty="0" smtClean="0"/>
              <a:t>(b)  Notwithstanding paragraph (a), a lawyer may:</a:t>
            </a:r>
          </a:p>
          <a:p>
            <a:pPr marL="0" indent="0">
              <a:buNone/>
            </a:pPr>
            <a:r>
              <a:rPr lang="en-US" dirty="0"/>
              <a:t>	</a:t>
            </a:r>
            <a:r>
              <a:rPr lang="en-US" dirty="0" smtClean="0"/>
              <a:t>	  (1) Discuss the legal consequences of any proposed course of conduct with a client; and </a:t>
            </a:r>
          </a:p>
          <a:p>
            <a:pPr marL="0" indent="0">
              <a:buNone/>
            </a:pPr>
            <a:r>
              <a:rPr lang="en-US" dirty="0"/>
              <a:t>	</a:t>
            </a:r>
            <a:r>
              <a:rPr lang="en-US" dirty="0" smtClean="0"/>
              <a:t>	  (2) Counsel or assist a client to make a good faith effort to determine the validity, scope, meaning or application of a law, rule or ruling of a tribunal.</a:t>
            </a:r>
          </a:p>
          <a:p>
            <a:pPr marL="0" indent="0">
              <a:buNone/>
            </a:pPr>
            <a:endParaRPr lang="en-US" dirty="0"/>
          </a:p>
        </p:txBody>
      </p:sp>
      <p:sp>
        <p:nvSpPr>
          <p:cNvPr id="4" name="Slide Number Placeholder 3"/>
          <p:cNvSpPr>
            <a:spLocks noGrp="1"/>
          </p:cNvSpPr>
          <p:nvPr>
            <p:ph type="sldNum" sz="quarter" idx="12"/>
          </p:nvPr>
        </p:nvSpPr>
        <p:spPr/>
        <p:txBody>
          <a:bodyPr/>
          <a:lstStyle/>
          <a:p>
            <a:fld id="{14DB50F1-B43B-FF46-9499-A21CA9E24612}" type="slidenum">
              <a:rPr lang="en-US" smtClean="0"/>
              <a:t>4</a:t>
            </a:fld>
            <a:endParaRPr lang="en-US" dirty="0"/>
          </a:p>
        </p:txBody>
      </p:sp>
      <p:sp>
        <p:nvSpPr>
          <p:cNvPr id="5" name="TextBox 4"/>
          <p:cNvSpPr txBox="1"/>
          <p:nvPr/>
        </p:nvSpPr>
        <p:spPr>
          <a:xfrm>
            <a:off x="600075" y="5543550"/>
            <a:ext cx="8239125" cy="646331"/>
          </a:xfrm>
          <a:prstGeom prst="rect">
            <a:avLst/>
          </a:prstGeom>
          <a:noFill/>
        </p:spPr>
        <p:txBody>
          <a:bodyPr wrap="square" rtlCol="0">
            <a:spAutoFit/>
          </a:bodyPr>
          <a:lstStyle/>
          <a:p>
            <a:r>
              <a:rPr lang="en-US" sz="1200" i="1" dirty="0" smtClean="0"/>
              <a:t>Proposed California Rule for Professional Conduct 1.2.1, has been adopted by the Board of Trustees on November 17, 2016, and March 9, 2017.  The proposed rule with become operative if the Supreme Court of California approves it.  The proposed rule was submitted to the CA Supreme Court on March 30, 2017, under docket number S240991.</a:t>
            </a:r>
            <a:endParaRPr lang="en-US" sz="1200" i="1" dirty="0"/>
          </a:p>
        </p:txBody>
      </p:sp>
    </p:spTree>
    <p:extLst>
      <p:ext uri="{BB962C8B-B14F-4D97-AF65-F5344CB8AC3E}">
        <p14:creationId xmlns:p14="http://schemas.microsoft.com/office/powerpoint/2010/main" val="3911027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California Rules of </a:t>
            </a:r>
            <a:br>
              <a:rPr lang="en-US" dirty="0"/>
            </a:br>
            <a:r>
              <a:rPr lang="en-US" dirty="0"/>
              <a:t>Professional </a:t>
            </a:r>
            <a:r>
              <a:rPr lang="en-US" dirty="0" smtClean="0"/>
              <a:t>Conduct</a:t>
            </a:r>
            <a:r>
              <a:rPr lang="en-US" sz="2000" dirty="0" smtClean="0"/>
              <a:t> (cont.)</a:t>
            </a:r>
            <a:endParaRPr lang="en-US" dirty="0"/>
          </a:p>
        </p:txBody>
      </p:sp>
      <p:sp>
        <p:nvSpPr>
          <p:cNvPr id="3" name="Content Placeholder 2"/>
          <p:cNvSpPr>
            <a:spLocks noGrp="1"/>
          </p:cNvSpPr>
          <p:nvPr>
            <p:ph idx="1"/>
          </p:nvPr>
        </p:nvSpPr>
        <p:spPr/>
        <p:txBody>
          <a:bodyPr>
            <a:normAutofit fontScale="85000" lnSpcReduction="10000"/>
          </a:bodyPr>
          <a:lstStyle/>
          <a:p>
            <a:pPr marL="0" indent="0">
              <a:buNone/>
            </a:pPr>
            <a:r>
              <a:rPr lang="en-US" dirty="0" smtClean="0"/>
              <a:t>Comment (6) </a:t>
            </a:r>
            <a:endParaRPr lang="en-US" dirty="0" smtClean="0"/>
          </a:p>
          <a:p>
            <a:pPr marL="0" indent="0">
              <a:buNone/>
            </a:pPr>
            <a:r>
              <a:rPr lang="en-US" dirty="0" smtClean="0"/>
              <a:t>Paragraph </a:t>
            </a:r>
            <a:r>
              <a:rPr lang="en-US" dirty="0" smtClean="0"/>
              <a:t>(b) permits a lawyer to advise a client regarding the validity, scope and meaning of California laws that might conflict with federal or tribal law, and, despite such a conflict, to </a:t>
            </a:r>
            <a:r>
              <a:rPr lang="en-US" u="sng" dirty="0" smtClean="0"/>
              <a:t>assist</a:t>
            </a:r>
            <a:r>
              <a:rPr lang="en-US" dirty="0" smtClean="0"/>
              <a:t> a client in conduct that the lawyer reasonably believes is permitted by California statutes, regulations, orders, and other state or local provisions implementing those laws.  If California law conflicts with federal or tribal law, the lawyer should also advise the client regarding related federal or tribal law and policy</a:t>
            </a:r>
            <a:r>
              <a:rPr lang="en-US" dirty="0" smtClean="0"/>
              <a:t>.  (Emphasis added.)</a:t>
            </a:r>
            <a:endParaRPr lang="en-US" dirty="0" smtClean="0"/>
          </a:p>
          <a:p>
            <a:pPr marL="0" indent="0">
              <a:buNone/>
            </a:pPr>
            <a:endParaRPr lang="en-US" dirty="0"/>
          </a:p>
        </p:txBody>
      </p:sp>
      <p:sp>
        <p:nvSpPr>
          <p:cNvPr id="4" name="Slide Number Placeholder 3"/>
          <p:cNvSpPr>
            <a:spLocks noGrp="1"/>
          </p:cNvSpPr>
          <p:nvPr>
            <p:ph type="sldNum" sz="quarter" idx="12"/>
          </p:nvPr>
        </p:nvSpPr>
        <p:spPr/>
        <p:txBody>
          <a:bodyPr/>
          <a:lstStyle/>
          <a:p>
            <a:fld id="{14DB50F1-B43B-FF46-9499-A21CA9E24612}" type="slidenum">
              <a:rPr lang="en-US" smtClean="0"/>
              <a:t>5</a:t>
            </a:fld>
            <a:endParaRPr lang="en-US" dirty="0"/>
          </a:p>
        </p:txBody>
      </p:sp>
    </p:spTree>
    <p:extLst>
      <p:ext uri="{BB962C8B-B14F-4D97-AF65-F5344CB8AC3E}">
        <p14:creationId xmlns:p14="http://schemas.microsoft.com/office/powerpoint/2010/main" val="16881995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Arguments for Lawyer Involvement</a:t>
            </a:r>
            <a:endParaRPr lang="en-US" dirty="0"/>
          </a:p>
        </p:txBody>
      </p:sp>
      <p:sp>
        <p:nvSpPr>
          <p:cNvPr id="3" name="Content Placeholder 2"/>
          <p:cNvSpPr>
            <a:spLocks noGrp="1"/>
          </p:cNvSpPr>
          <p:nvPr>
            <p:ph idx="1"/>
          </p:nvPr>
        </p:nvSpPr>
        <p:spPr/>
        <p:txBody>
          <a:bodyPr>
            <a:normAutofit fontScale="85000" lnSpcReduction="10000"/>
          </a:bodyPr>
          <a:lstStyle/>
          <a:p>
            <a:pPr marL="0" indent="0">
              <a:buNone/>
            </a:pPr>
            <a:r>
              <a:rPr lang="en-US" dirty="0" smtClean="0"/>
              <a:t>New Industry</a:t>
            </a:r>
          </a:p>
          <a:p>
            <a:pPr lvl="1"/>
            <a:r>
              <a:rPr lang="en-US" dirty="0" smtClean="0"/>
              <a:t>Lawyers </a:t>
            </a:r>
            <a:r>
              <a:rPr lang="en-US" dirty="0"/>
              <a:t>should be involved in the process to assure compliance </a:t>
            </a:r>
            <a:r>
              <a:rPr lang="en-US" dirty="0" smtClean="0"/>
              <a:t>with new </a:t>
            </a:r>
            <a:r>
              <a:rPr lang="en-US" dirty="0"/>
              <a:t>state </a:t>
            </a:r>
            <a:r>
              <a:rPr lang="en-US" dirty="0" smtClean="0"/>
              <a:t>laws and regulatory schemes</a:t>
            </a:r>
            <a:r>
              <a:rPr lang="en-US" dirty="0" smtClean="0">
                <a:effectLst/>
              </a:rPr>
              <a:t> </a:t>
            </a:r>
            <a:endParaRPr lang="en-US" dirty="0" smtClean="0"/>
          </a:p>
          <a:p>
            <a:pPr marL="0" indent="0">
              <a:buNone/>
            </a:pPr>
            <a:r>
              <a:rPr lang="en-US" dirty="0" smtClean="0"/>
              <a:t>Scale of the “High Growth” Industry</a:t>
            </a:r>
          </a:p>
          <a:p>
            <a:pPr lvl="1"/>
            <a:r>
              <a:rPr lang="en-US" dirty="0" smtClean="0"/>
              <a:t>More states are expected to legalize medicinal and recreational MJ</a:t>
            </a:r>
          </a:p>
          <a:p>
            <a:pPr lvl="1"/>
            <a:r>
              <a:rPr lang="en-US" dirty="0" smtClean="0"/>
              <a:t>Need </a:t>
            </a:r>
            <a:r>
              <a:rPr lang="en-US" dirty="0"/>
              <a:t>for lawyers in a variety of </a:t>
            </a:r>
            <a:r>
              <a:rPr lang="en-US" dirty="0" smtClean="0"/>
              <a:t>fields: </a:t>
            </a:r>
          </a:p>
          <a:p>
            <a:pPr lvl="2"/>
            <a:r>
              <a:rPr lang="en-US" dirty="0" smtClean="0"/>
              <a:t>Draft regulations</a:t>
            </a:r>
          </a:p>
          <a:p>
            <a:pPr lvl="2"/>
            <a:r>
              <a:rPr lang="en-US" dirty="0" smtClean="0"/>
              <a:t>Deal </a:t>
            </a:r>
            <a:r>
              <a:rPr lang="en-US" dirty="0"/>
              <a:t>with the formation </a:t>
            </a:r>
            <a:r>
              <a:rPr lang="en-US" dirty="0" smtClean="0"/>
              <a:t>and operation </a:t>
            </a:r>
            <a:r>
              <a:rPr lang="en-US" dirty="0"/>
              <a:t>of new businesses </a:t>
            </a:r>
          </a:p>
          <a:p>
            <a:pPr lvl="2"/>
            <a:r>
              <a:rPr lang="en-US" dirty="0" smtClean="0"/>
              <a:t>Advise </a:t>
            </a:r>
            <a:r>
              <a:rPr lang="en-US" dirty="0"/>
              <a:t>banks and other lenders on their involvement</a:t>
            </a:r>
            <a:r>
              <a:rPr lang="en-US" dirty="0" smtClean="0">
                <a:effectLst/>
              </a:rPr>
              <a:t> </a:t>
            </a:r>
          </a:p>
          <a:p>
            <a:pPr lvl="2"/>
            <a:r>
              <a:rPr lang="en-US" dirty="0" smtClean="0"/>
              <a:t>Tax compliance and planning</a:t>
            </a:r>
          </a:p>
          <a:p>
            <a:pPr lvl="3"/>
            <a:r>
              <a:rPr lang="en-US" dirty="0" smtClean="0"/>
              <a:t>Consider IRC § 280E</a:t>
            </a:r>
          </a:p>
        </p:txBody>
      </p:sp>
      <p:sp>
        <p:nvSpPr>
          <p:cNvPr id="4" name="Slide Number Placeholder 3"/>
          <p:cNvSpPr>
            <a:spLocks noGrp="1"/>
          </p:cNvSpPr>
          <p:nvPr>
            <p:ph type="sldNum" sz="quarter" idx="12"/>
          </p:nvPr>
        </p:nvSpPr>
        <p:spPr/>
        <p:txBody>
          <a:bodyPr/>
          <a:lstStyle/>
          <a:p>
            <a:fld id="{14DB50F1-B43B-FF46-9499-A21CA9E24612}" type="slidenum">
              <a:rPr lang="en-US" smtClean="0"/>
              <a:t>6</a:t>
            </a:fld>
            <a:endParaRPr lang="en-US" dirty="0"/>
          </a:p>
        </p:txBody>
      </p:sp>
    </p:spTree>
    <p:extLst>
      <p:ext uri="{BB962C8B-B14F-4D97-AF65-F5344CB8AC3E}">
        <p14:creationId xmlns:p14="http://schemas.microsoft.com/office/powerpoint/2010/main" val="31884190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APPROACHES </a:t>
            </a:r>
            <a:r>
              <a:rPr lang="en-US" sz="3600" dirty="0"/>
              <a:t>TAKEN BY </a:t>
            </a:r>
            <a:r>
              <a:rPr lang="en-US" sz="3600" dirty="0" smtClean="0"/>
              <a:t>STATES </a:t>
            </a:r>
            <a:endParaRPr lang="en-US" sz="2200" dirty="0"/>
          </a:p>
        </p:txBody>
      </p:sp>
      <p:sp>
        <p:nvSpPr>
          <p:cNvPr id="3" name="Content Placeholder 2"/>
          <p:cNvSpPr>
            <a:spLocks noGrp="1"/>
          </p:cNvSpPr>
          <p:nvPr>
            <p:ph idx="1"/>
          </p:nvPr>
        </p:nvSpPr>
        <p:spPr/>
        <p:txBody>
          <a:bodyPr>
            <a:normAutofit fontScale="85000" lnSpcReduction="20000"/>
          </a:bodyPr>
          <a:lstStyle/>
          <a:p>
            <a:pPr marL="0" indent="0">
              <a:buNone/>
            </a:pPr>
            <a:r>
              <a:rPr lang="en-US" sz="3800" b="1" u="sng" dirty="0"/>
              <a:t>No Assistance</a:t>
            </a:r>
            <a:r>
              <a:rPr lang="en-US" sz="3800" dirty="0"/>
              <a:t>:</a:t>
            </a:r>
          </a:p>
          <a:p>
            <a:pPr marL="0" indent="0">
              <a:buNone/>
            </a:pPr>
            <a:r>
              <a:rPr lang="en-US" dirty="0"/>
              <a:t>	</a:t>
            </a:r>
            <a:r>
              <a:rPr lang="en-US" u="sng" dirty="0" smtClean="0"/>
              <a:t>Maine </a:t>
            </a:r>
            <a:r>
              <a:rPr lang="en-US" u="sng" dirty="0"/>
              <a:t>(7/7/10</a:t>
            </a:r>
            <a:r>
              <a:rPr lang="en-US" dirty="0"/>
              <a:t>). </a:t>
            </a:r>
            <a:r>
              <a:rPr lang="en-US" dirty="0" smtClean="0"/>
              <a:t>Maine </a:t>
            </a:r>
            <a:r>
              <a:rPr lang="en-US" dirty="0"/>
              <a:t>draws a distinction between assisting in complying with state law and assisting in violating federal </a:t>
            </a:r>
            <a:r>
              <a:rPr lang="en-US" dirty="0" smtClean="0"/>
              <a:t>law:  An </a:t>
            </a:r>
            <a:r>
              <a:rPr lang="en-US" dirty="0"/>
              <a:t>attorney </a:t>
            </a:r>
            <a:r>
              <a:rPr lang="en-US" dirty="0" smtClean="0"/>
              <a:t>may </a:t>
            </a:r>
            <a:r>
              <a:rPr lang="en-US" dirty="0"/>
              <a:t>counsel a client regarding marijuana-related businesses </a:t>
            </a:r>
            <a:r>
              <a:rPr lang="en-US" dirty="0" smtClean="0"/>
              <a:t>if </a:t>
            </a:r>
            <a:r>
              <a:rPr lang="en-US" dirty="0"/>
              <a:t>the attorney </a:t>
            </a:r>
            <a:r>
              <a:rPr lang="en-US" dirty="0" smtClean="0"/>
              <a:t>has performed “the </a:t>
            </a:r>
            <a:r>
              <a:rPr lang="en-US" dirty="0"/>
              <a:t>analysis required by the Maine Rule of Prof. Conduct </a:t>
            </a:r>
            <a:r>
              <a:rPr lang="en-US" dirty="0" smtClean="0"/>
              <a:t>1.2” </a:t>
            </a:r>
            <a:r>
              <a:rPr lang="en-US" dirty="0"/>
              <a:t>and </a:t>
            </a:r>
            <a:r>
              <a:rPr lang="en-US" dirty="0" smtClean="0"/>
              <a:t>determined “whether </a:t>
            </a:r>
            <a:r>
              <a:rPr lang="en-US" dirty="0"/>
              <a:t>the particular legal service being requested rises to the level of assistance in violating federal law.”  </a:t>
            </a:r>
            <a:endParaRPr lang="en-US" dirty="0" smtClean="0"/>
          </a:p>
          <a:p>
            <a:pPr marL="0" indent="0">
              <a:spcBef>
                <a:spcPts val="3000"/>
              </a:spcBef>
              <a:buNone/>
            </a:pPr>
            <a:r>
              <a:rPr lang="en-US" dirty="0" smtClean="0"/>
              <a:t>The </a:t>
            </a:r>
            <a:r>
              <a:rPr lang="en-US" dirty="0"/>
              <a:t>onus is on the attorney to make a good faith determination of the scope of the representation.  </a:t>
            </a:r>
          </a:p>
        </p:txBody>
      </p:sp>
      <p:sp>
        <p:nvSpPr>
          <p:cNvPr id="4" name="Slide Number Placeholder 3"/>
          <p:cNvSpPr>
            <a:spLocks noGrp="1"/>
          </p:cNvSpPr>
          <p:nvPr>
            <p:ph type="sldNum" sz="quarter" idx="12"/>
          </p:nvPr>
        </p:nvSpPr>
        <p:spPr/>
        <p:txBody>
          <a:bodyPr/>
          <a:lstStyle/>
          <a:p>
            <a:fld id="{14DB50F1-B43B-FF46-9499-A21CA9E24612}" type="slidenum">
              <a:rPr lang="en-US" smtClean="0"/>
              <a:t>7</a:t>
            </a:fld>
            <a:endParaRPr lang="en-US" dirty="0"/>
          </a:p>
        </p:txBody>
      </p:sp>
    </p:spTree>
    <p:extLst>
      <p:ext uri="{BB962C8B-B14F-4D97-AF65-F5344CB8AC3E}">
        <p14:creationId xmlns:p14="http://schemas.microsoft.com/office/powerpoint/2010/main" val="37143517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APPROACHES </a:t>
            </a:r>
            <a:r>
              <a:rPr lang="en-US" dirty="0"/>
              <a:t>TAKEN BY STATES </a:t>
            </a:r>
            <a:r>
              <a:rPr lang="en-US" sz="2200" dirty="0"/>
              <a:t>(Cont.)</a:t>
            </a:r>
          </a:p>
        </p:txBody>
      </p:sp>
      <p:sp>
        <p:nvSpPr>
          <p:cNvPr id="3" name="Content Placeholder 2"/>
          <p:cNvSpPr>
            <a:spLocks noGrp="1"/>
          </p:cNvSpPr>
          <p:nvPr>
            <p:ph idx="1"/>
          </p:nvPr>
        </p:nvSpPr>
        <p:spPr/>
        <p:txBody>
          <a:bodyPr>
            <a:normAutofit fontScale="70000" lnSpcReduction="20000"/>
          </a:bodyPr>
          <a:lstStyle/>
          <a:p>
            <a:pPr marL="0" indent="0">
              <a:buNone/>
            </a:pPr>
            <a:r>
              <a:rPr lang="en-US" sz="4600" b="1" u="sng" dirty="0"/>
              <a:t>No Opinion Regarding Assistance</a:t>
            </a:r>
            <a:r>
              <a:rPr lang="en-US" dirty="0"/>
              <a:t>:</a:t>
            </a:r>
          </a:p>
          <a:p>
            <a:pPr marL="0" indent="0">
              <a:buNone/>
            </a:pPr>
            <a:r>
              <a:rPr lang="en-US" dirty="0"/>
              <a:t>	</a:t>
            </a:r>
            <a:r>
              <a:rPr lang="en-US" sz="3400" u="sng" dirty="0" smtClean="0"/>
              <a:t>Connecticut </a:t>
            </a:r>
            <a:r>
              <a:rPr lang="en-US" sz="3400" u="sng" dirty="0"/>
              <a:t>(2013</a:t>
            </a:r>
            <a:r>
              <a:rPr lang="en-US" sz="3400" dirty="0"/>
              <a:t>).  </a:t>
            </a:r>
            <a:r>
              <a:rPr lang="en-US" sz="3400" dirty="0" smtClean="0"/>
              <a:t>Connecticut </a:t>
            </a:r>
            <a:r>
              <a:rPr lang="en-US" sz="3400" dirty="0"/>
              <a:t>Bar Association Professional Ethics Committee, Informal Opin. 2013-02</a:t>
            </a:r>
            <a:r>
              <a:rPr lang="en-US" dirty="0"/>
              <a:t>:</a:t>
            </a:r>
          </a:p>
          <a:p>
            <a:pPr marL="914400" indent="-457200">
              <a:buNone/>
            </a:pPr>
            <a:r>
              <a:rPr lang="en-US" dirty="0" smtClean="0"/>
              <a:t>	“</a:t>
            </a:r>
            <a:r>
              <a:rPr lang="en-US" dirty="0"/>
              <a:t>At some </a:t>
            </a:r>
            <a:r>
              <a:rPr lang="en-US" dirty="0" smtClean="0"/>
              <a:t>point… some </a:t>
            </a:r>
            <a:r>
              <a:rPr lang="en-US" dirty="0"/>
              <a:t>clients may expect their lawyers to assist them by providing advice and services in aid of functioning marijuana </a:t>
            </a:r>
            <a:r>
              <a:rPr lang="en-US" dirty="0" smtClean="0"/>
              <a:t>enterprise... </a:t>
            </a:r>
            <a:r>
              <a:rPr lang="en-US" dirty="0"/>
              <a:t>It is at this point that a lawyer must consider Rule of Professional Conduct 1.2(d). … We decline to categorize particular factual circumstances that may raise issues of culpability because the circumstances may be so various as to make the effort valueless. … At a minimum, a lawyer </a:t>
            </a:r>
            <a:r>
              <a:rPr lang="en-US" dirty="0" smtClean="0"/>
              <a:t>…must </a:t>
            </a:r>
            <a:r>
              <a:rPr lang="en-US" dirty="0"/>
              <a:t>inform the client of the conflict between the state and federal statutes, and that the conflict exists regardless of whether federal authorities in Connecticut are or are not actively enforcing the federal statutes”.</a:t>
            </a:r>
          </a:p>
          <a:p>
            <a:endParaRPr lang="en-US" dirty="0"/>
          </a:p>
        </p:txBody>
      </p:sp>
      <p:sp>
        <p:nvSpPr>
          <p:cNvPr id="4" name="Slide Number Placeholder 3"/>
          <p:cNvSpPr>
            <a:spLocks noGrp="1"/>
          </p:cNvSpPr>
          <p:nvPr>
            <p:ph type="sldNum" sz="quarter" idx="12"/>
          </p:nvPr>
        </p:nvSpPr>
        <p:spPr/>
        <p:txBody>
          <a:bodyPr/>
          <a:lstStyle/>
          <a:p>
            <a:fld id="{14DB50F1-B43B-FF46-9499-A21CA9E24612}" type="slidenum">
              <a:rPr lang="en-US" smtClean="0"/>
              <a:t>8</a:t>
            </a:fld>
            <a:endParaRPr lang="en-US" dirty="0"/>
          </a:p>
        </p:txBody>
      </p:sp>
    </p:spTree>
    <p:extLst>
      <p:ext uri="{BB962C8B-B14F-4D97-AF65-F5344CB8AC3E}">
        <p14:creationId xmlns:p14="http://schemas.microsoft.com/office/powerpoint/2010/main" val="8022577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APPROACHES </a:t>
            </a:r>
            <a:r>
              <a:rPr lang="en-US" dirty="0"/>
              <a:t>TAKEN BY STATES </a:t>
            </a:r>
            <a:r>
              <a:rPr lang="en-US" sz="2200" dirty="0"/>
              <a:t>(Cont.)</a:t>
            </a:r>
          </a:p>
        </p:txBody>
      </p:sp>
      <p:sp>
        <p:nvSpPr>
          <p:cNvPr id="3" name="Content Placeholder 2"/>
          <p:cNvSpPr>
            <a:spLocks noGrp="1"/>
          </p:cNvSpPr>
          <p:nvPr>
            <p:ph idx="1"/>
          </p:nvPr>
        </p:nvSpPr>
        <p:spPr/>
        <p:txBody>
          <a:bodyPr>
            <a:normAutofit fontScale="85000" lnSpcReduction="10000"/>
          </a:bodyPr>
          <a:lstStyle/>
          <a:p>
            <a:pPr marL="0" indent="0">
              <a:buNone/>
            </a:pPr>
            <a:r>
              <a:rPr lang="en-US" sz="5800" b="1" u="sng" dirty="0"/>
              <a:t>Assistance Permitted</a:t>
            </a:r>
            <a:r>
              <a:rPr lang="en-US" dirty="0"/>
              <a:t>:</a:t>
            </a:r>
          </a:p>
          <a:p>
            <a:pPr marL="0" indent="0">
              <a:buNone/>
            </a:pPr>
            <a:r>
              <a:rPr lang="en-US" dirty="0"/>
              <a:t>	</a:t>
            </a:r>
            <a:r>
              <a:rPr lang="en-US" dirty="0" smtClean="0"/>
              <a:t>1.	</a:t>
            </a:r>
            <a:r>
              <a:rPr lang="en-US" u="sng" dirty="0" smtClean="0"/>
              <a:t>Arizona </a:t>
            </a:r>
            <a:r>
              <a:rPr lang="en-US" u="sng" dirty="0"/>
              <a:t>(2011</a:t>
            </a:r>
            <a:r>
              <a:rPr lang="en-US" dirty="0"/>
              <a:t>). </a:t>
            </a:r>
            <a:r>
              <a:rPr lang="en-US" dirty="0" smtClean="0"/>
              <a:t>A </a:t>
            </a:r>
            <a:r>
              <a:rPr lang="en-US" dirty="0"/>
              <a:t>lawyer may counsel or assist a client in legal matters expressly permitted under </a:t>
            </a:r>
            <a:r>
              <a:rPr lang="en-US" u="sng" dirty="0"/>
              <a:t>Arizona’s</a:t>
            </a:r>
            <a:r>
              <a:rPr lang="en-US" dirty="0"/>
              <a:t> Medical Marijuana Act (“</a:t>
            </a:r>
            <a:r>
              <a:rPr lang="en-US" dirty="0" smtClean="0"/>
              <a:t>Arizona’s </a:t>
            </a:r>
            <a:r>
              <a:rPr lang="en-US" dirty="0"/>
              <a:t>Act”)</a:t>
            </a:r>
          </a:p>
          <a:p>
            <a:pPr lvl="1"/>
            <a:r>
              <a:rPr lang="en-US" u="sng" dirty="0"/>
              <a:t>Caveats</a:t>
            </a:r>
            <a:r>
              <a:rPr lang="en-US" dirty="0"/>
              <a:t>:</a:t>
            </a:r>
          </a:p>
          <a:p>
            <a:pPr lvl="2"/>
            <a:r>
              <a:rPr lang="en-US" dirty="0"/>
              <a:t>Arizona’s Act must remain valid, and cannot have been preempted by federal law </a:t>
            </a:r>
          </a:p>
          <a:p>
            <a:pPr lvl="2"/>
            <a:r>
              <a:rPr lang="en-US" dirty="0"/>
              <a:t>Lawyer must reasonably conclude that the client’s activities fully comply with state law </a:t>
            </a:r>
          </a:p>
          <a:p>
            <a:pPr lvl="2"/>
            <a:r>
              <a:rPr lang="en-US" dirty="0"/>
              <a:t>Lawyer must advise client on possible federal law implications of the proposed </a:t>
            </a:r>
            <a:r>
              <a:rPr lang="en-US" dirty="0" smtClean="0"/>
              <a:t>conduct or recommend that the client seek other counsel</a:t>
            </a:r>
            <a:endParaRPr lang="en-US" dirty="0"/>
          </a:p>
          <a:p>
            <a:endParaRPr lang="en-US" dirty="0"/>
          </a:p>
        </p:txBody>
      </p:sp>
      <p:sp>
        <p:nvSpPr>
          <p:cNvPr id="4" name="Slide Number Placeholder 3"/>
          <p:cNvSpPr>
            <a:spLocks noGrp="1"/>
          </p:cNvSpPr>
          <p:nvPr>
            <p:ph type="sldNum" sz="quarter" idx="12"/>
          </p:nvPr>
        </p:nvSpPr>
        <p:spPr/>
        <p:txBody>
          <a:bodyPr/>
          <a:lstStyle/>
          <a:p>
            <a:fld id="{14DB50F1-B43B-FF46-9499-A21CA9E24612}" type="slidenum">
              <a:rPr lang="en-US" smtClean="0"/>
              <a:t>9</a:t>
            </a:fld>
            <a:endParaRPr lang="en-US" dirty="0"/>
          </a:p>
        </p:txBody>
      </p:sp>
    </p:spTree>
    <p:extLst>
      <p:ext uri="{BB962C8B-B14F-4D97-AF65-F5344CB8AC3E}">
        <p14:creationId xmlns:p14="http://schemas.microsoft.com/office/powerpoint/2010/main" val="4594378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878</TotalTime>
  <Words>1109</Words>
  <Application>Microsoft Office PowerPoint</Application>
  <PresentationFormat>On-screen Show (4:3)</PresentationFormat>
  <Paragraphs>127</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THE HIGHS (&amp; LOWS) OF  A CANNABIS TAX PRACTICE  ETHICAL AND TAX CONSIDERATIONS FOR PROFESSIONALS ADVISING CANNABIS BUSINESSES  November 3, 2017</vt:lpstr>
      <vt:lpstr>ABA Model Rules of Professional Conduct</vt:lpstr>
      <vt:lpstr>California Rules of  Professional Conduct</vt:lpstr>
      <vt:lpstr>California Rules of  Professional Conduct (cont.)</vt:lpstr>
      <vt:lpstr>California Rules of  Professional Conduct (cont.)</vt:lpstr>
      <vt:lpstr>Arguments for Lawyer Involvement</vt:lpstr>
      <vt:lpstr>APPROACHES TAKEN BY STATES </vt:lpstr>
      <vt:lpstr>APPROACHES TAKEN BY STATES (Cont.)</vt:lpstr>
      <vt:lpstr>APPROACHES TAKEN BY STATES (Cont.)</vt:lpstr>
      <vt:lpstr>APPROACHES TAKEN BY STATES (Cont.)</vt:lpstr>
      <vt:lpstr>APPROACHES TAKEN BY STATES (Cont.)</vt:lpstr>
      <vt:lpstr>APPROACHES TAKEN BY STATES (Cont.) </vt:lpstr>
      <vt:lpstr>California</vt:lpstr>
      <vt:lpstr>SFBA: Ethics Opinion2</vt:lpstr>
      <vt:lpstr>SFBA: Ethics Opinion (Cont.)</vt:lpstr>
      <vt:lpstr>SFBA: Ethics Opinion (Cont.)</vt:lpstr>
      <vt:lpstr>ADVICE</vt:lpstr>
      <vt:lpstr>ADVICE (Cont.)</vt:lpstr>
      <vt:lpstr>ADVICE (Cont.)</vt:lpstr>
      <vt:lpstr>The Eight Deadly Sins3 (According to the US Department of Justice)</vt:lpstr>
    </vt:vector>
  </TitlesOfParts>
  <Company>Wagner Kirkman Blaine, et al.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Irina Rospotnyuk</dc:creator>
  <cp:lastModifiedBy>Douglas L. Youmans</cp:lastModifiedBy>
  <cp:revision>138</cp:revision>
  <cp:lastPrinted>2017-09-06T17:44:01Z</cp:lastPrinted>
  <dcterms:created xsi:type="dcterms:W3CDTF">2016-05-19T18:39:23Z</dcterms:created>
  <dcterms:modified xsi:type="dcterms:W3CDTF">2017-09-06T17:45:13Z</dcterms:modified>
</cp:coreProperties>
</file>