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1"/>
  </p:notesMasterIdLst>
  <p:handoutMasterIdLst>
    <p:handoutMasterId r:id="rId32"/>
  </p:handoutMasterIdLst>
  <p:sldIdLst>
    <p:sldId id="256" r:id="rId2"/>
    <p:sldId id="262" r:id="rId3"/>
    <p:sldId id="257" r:id="rId4"/>
    <p:sldId id="265" r:id="rId5"/>
    <p:sldId id="263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58" r:id="rId19"/>
    <p:sldId id="259" r:id="rId20"/>
    <p:sldId id="277" r:id="rId21"/>
    <p:sldId id="278" r:id="rId22"/>
    <p:sldId id="279" r:id="rId23"/>
    <p:sldId id="280" r:id="rId24"/>
    <p:sldId id="260" r:id="rId25"/>
    <p:sldId id="281" r:id="rId26"/>
    <p:sldId id="282" r:id="rId27"/>
    <p:sldId id="283" r:id="rId28"/>
    <p:sldId id="285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5" d="100"/>
          <a:sy n="155" d="100"/>
        </p:scale>
        <p:origin x="-22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245F12-E76D-4188-9498-E2A7E94B3F3F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76581-16F5-401D-8F29-95B6D8F49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41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D0305-5A0C-4057-A969-A827B406B9AC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22695-E109-4DF9-956C-3942ED881E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641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10/26/2017</a:t>
            </a: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Cameron L. Hess (916) 920-5286  1205636.pptx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26C-E2D0-4438-B1B1-E84F3F5A01E7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Cameron L. Hess (916) 920-5286  1205636.pptx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26C-E2D0-4438-B1B1-E84F3F5A01E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Cameron L. Hess (916) 920-5286  1205636.pptx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26C-E2D0-4438-B1B1-E84F3F5A01E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Cameron L. Hess (916) 920-5286  1205636.pptx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26C-E2D0-4438-B1B1-E84F3F5A01E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Cameron L. Hess (916) 920-5286  1205636.pptx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26C-E2D0-4438-B1B1-E84F3F5A01E7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10/26/2017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Cameron L. Hess (916) 920-5286  1205636.pptx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26C-E2D0-4438-B1B1-E84F3F5A01E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10/26/2017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Cameron L. Hess (916) 920-5286  1205636.pptx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26C-E2D0-4438-B1B1-E84F3F5A01E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10/26/2017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Cameron L. Hess (916) 920-5286  1205636.pptx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26C-E2D0-4438-B1B1-E84F3F5A01E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10/26/2017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Cameron L. Hess (916) 920-5286  1205636.pptx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26C-E2D0-4438-B1B1-E84F3F5A01E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10/26/2017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Cameron L. Hess (916) 920-5286  1205636.pptx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26C-E2D0-4438-B1B1-E84F3F5A01E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10/26/2017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Cameron L. Hess (916) 920-5286  1205636.pptx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429E26C-E2D0-4438-B1B1-E84F3F5A01E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 smtClean="0"/>
              <a:t>10/26/2017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 smtClean="0"/>
              <a:t>Cameron L. Hess (916) 920-5286  1205636.pptx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29E26C-E2D0-4438-B1B1-E84F3F5A01E7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305050"/>
          </a:xfrm>
        </p:spPr>
        <p:txBody>
          <a:bodyPr/>
          <a:lstStyle/>
          <a:p>
            <a:pPr algn="ctr"/>
            <a:r>
              <a:rPr lang="en-US" dirty="0" smtClean="0"/>
              <a:t>Year-End Tax Planning</a:t>
            </a:r>
            <a:br>
              <a:rPr lang="en-US" dirty="0" smtClean="0"/>
            </a:br>
            <a:r>
              <a:rPr lang="en-US" dirty="0" smtClean="0"/>
              <a:t>RHA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9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Cameron L. Hess, Esq.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Wagner Kirkman Blaine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Klomparens &amp; Youmans LLC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chess@wkblaw.com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612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Favorite Word:  Deduction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 smtClean="0"/>
              <a:t>Deduct Now:</a:t>
            </a:r>
          </a:p>
          <a:p>
            <a:pPr lvl="1"/>
            <a:r>
              <a:rPr lang="en-US" sz="3800" dirty="0" smtClean="0"/>
              <a:t>Repairs and maintenance</a:t>
            </a:r>
          </a:p>
          <a:p>
            <a:pPr lvl="1"/>
            <a:r>
              <a:rPr lang="en-US" sz="3800" dirty="0" smtClean="0"/>
              <a:t>De Minimis improvements (&lt;$2,500.00/item) – </a:t>
            </a:r>
            <a:r>
              <a:rPr lang="en-US" sz="3800" b="1" i="1" u="sng" dirty="0" smtClean="0"/>
              <a:t>Elect 1.263(a)-1(f)</a:t>
            </a:r>
          </a:p>
          <a:p>
            <a:pPr lvl="1"/>
            <a:r>
              <a:rPr lang="en-US" sz="3800" dirty="0" smtClean="0"/>
              <a:t>Small Building </a:t>
            </a:r>
            <a:r>
              <a:rPr lang="en-US" sz="3800" dirty="0"/>
              <a:t>R</a:t>
            </a:r>
            <a:r>
              <a:rPr lang="en-US" sz="3800" dirty="0" smtClean="0"/>
              <a:t>ule (SFR rentals work great!) Elect 1.263(a)-3(h)</a:t>
            </a:r>
          </a:p>
          <a:p>
            <a:pPr lvl="1"/>
            <a:endParaRPr lang="en-US" sz="3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Cameron L. Hess (916) 920-5286  1205636.pptx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26C-E2D0-4438-B1B1-E84F3F5A01E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668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Deductions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Cars:  Don’t toss out </a:t>
            </a:r>
            <a:r>
              <a:rPr lang="en-US" sz="3600" b="1" dirty="0" smtClean="0"/>
              <a:t>good </a:t>
            </a:r>
            <a:r>
              <a:rPr lang="en-US" sz="3600" dirty="0" smtClean="0"/>
              <a:t>tin foil.</a:t>
            </a:r>
          </a:p>
          <a:p>
            <a:pPr lvl="1"/>
            <a:r>
              <a:rPr lang="en-US" sz="3400" dirty="0" smtClean="0"/>
              <a:t>Buy it cheap or make it heavy.</a:t>
            </a:r>
          </a:p>
          <a:p>
            <a:r>
              <a:rPr lang="en-US" sz="3600" dirty="0" smtClean="0"/>
              <a:t>Pay Now (2017 for 2018) - Rentals</a:t>
            </a:r>
          </a:p>
          <a:p>
            <a:pPr lvl="1"/>
            <a:r>
              <a:rPr lang="en-US" sz="3400" dirty="0" smtClean="0"/>
              <a:t>Property Taxes  Insurance, </a:t>
            </a:r>
          </a:p>
          <a:p>
            <a:pPr lvl="1"/>
            <a:r>
              <a:rPr lang="en-US" sz="3400" dirty="0" smtClean="0"/>
              <a:t>Interest Due</a:t>
            </a:r>
          </a:p>
          <a:p>
            <a:pPr lvl="1"/>
            <a:r>
              <a:rPr lang="en-US" sz="3400" dirty="0" smtClean="0"/>
              <a:t>State Income Taxes (if not in AMT)</a:t>
            </a:r>
          </a:p>
          <a:p>
            <a:pPr lvl="1"/>
            <a:r>
              <a:rPr lang="en-US" sz="3400" b="1" dirty="0" smtClean="0"/>
              <a:t>RHA Member Dues*</a:t>
            </a:r>
            <a:r>
              <a:rPr lang="en-US" sz="3400" dirty="0" smtClean="0"/>
              <a:t> -- </a:t>
            </a:r>
            <a:r>
              <a:rPr lang="en-US" sz="3400" dirty="0" smtClean="0">
                <a:sym typeface="Wingdings" panose="05000000000000000000" pitchFamily="2" charset="2"/>
              </a:rPr>
              <a:t>  *&lt; 100%</a:t>
            </a:r>
            <a:endParaRPr lang="en-US" sz="3400" dirty="0" smtClean="0"/>
          </a:p>
          <a:p>
            <a:pPr lvl="1"/>
            <a:endParaRPr lang="en-US" sz="3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Cameron L. Hess (916) 920-5286  1205636.pptx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26C-E2D0-4438-B1B1-E84F3F5A01E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367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Deductions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On the 6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Day, God Created Tax Deductions – On the 7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, the IRS called.</a:t>
            </a:r>
            <a:endParaRPr lang="en-US" sz="3400" dirty="0" smtClean="0"/>
          </a:p>
          <a:p>
            <a:endParaRPr lang="en-US" sz="3600" dirty="0" smtClean="0"/>
          </a:p>
          <a:p>
            <a:r>
              <a:rPr lang="en-US" sz="3600" dirty="0" smtClean="0"/>
              <a:t>Hire &amp; pay your children - </a:t>
            </a:r>
          </a:p>
          <a:p>
            <a:endParaRPr lang="en-US" sz="3600" dirty="0" smtClean="0"/>
          </a:p>
          <a:p>
            <a:r>
              <a:rPr lang="en-US" sz="3600" dirty="0" smtClean="0"/>
              <a:t>Move a kid out – Create a Home Office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Cameron L. Hess (916) 920-5286  1205636.pptx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26C-E2D0-4438-B1B1-E84F3F5A01E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994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or 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Donate stock and appreciated assets to a public charity – not a private foundation</a:t>
            </a:r>
          </a:p>
          <a:p>
            <a:r>
              <a:rPr lang="en-US" sz="3600" dirty="0" smtClean="0"/>
              <a:t>Purchase More Rental Real Estate</a:t>
            </a:r>
          </a:p>
          <a:p>
            <a:pPr lvl="1"/>
            <a:r>
              <a:rPr lang="en-US" sz="3400" dirty="0" smtClean="0"/>
              <a:t>If it pencils</a:t>
            </a:r>
          </a:p>
          <a:p>
            <a:pPr lvl="1"/>
            <a:r>
              <a:rPr lang="en-US" sz="3400" dirty="0" smtClean="0"/>
              <a:t>New depreciation can reduce income</a:t>
            </a:r>
            <a:endParaRPr lang="en-US" sz="3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Cameron L. Hess (916) 920-5286  1205636.pptx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26C-E2D0-4438-B1B1-E84F3F5A01E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644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Not a tax savings tool for 2017</a:t>
            </a:r>
          </a:p>
          <a:p>
            <a:r>
              <a:rPr lang="en-US" sz="3600" dirty="0" smtClean="0"/>
              <a:t>Look for long-term savings</a:t>
            </a:r>
          </a:p>
          <a:p>
            <a:pPr lvl="1"/>
            <a:r>
              <a:rPr lang="en-US" sz="3400" dirty="0" smtClean="0"/>
              <a:t>Gifting</a:t>
            </a:r>
          </a:p>
          <a:p>
            <a:pPr lvl="1"/>
            <a:r>
              <a:rPr lang="en-US" sz="3400" dirty="0" smtClean="0"/>
              <a:t>Family Limited Partnership</a:t>
            </a:r>
          </a:p>
          <a:p>
            <a:pPr lvl="1"/>
            <a:r>
              <a:rPr lang="en-US" sz="3400" dirty="0" smtClean="0"/>
              <a:t>Installment Sale</a:t>
            </a:r>
          </a:p>
          <a:p>
            <a:pPr lvl="1"/>
            <a:r>
              <a:rPr lang="en-US" sz="3400" dirty="0" smtClean="0"/>
              <a:t>Donation Out of IRA</a:t>
            </a:r>
          </a:p>
          <a:p>
            <a:pPr lvl="1"/>
            <a:r>
              <a:rPr lang="en-US" sz="3400" dirty="0" smtClean="0"/>
              <a:t>Irrevocable Trusts (careful!)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Cameron L. Hess (916) 920-5286  1205636.pptx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26C-E2D0-4438-B1B1-E84F3F5A01E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542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Non-Deductible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 Reorganize personal debts – credit card interest – bad, bad, bad.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Make deductible – document business meals &amp; entertainment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Travel (actually for business)</a:t>
            </a:r>
          </a:p>
          <a:p>
            <a:pPr lvl="1"/>
            <a:r>
              <a:rPr lang="en-US" sz="3400" dirty="0" smtClean="0"/>
              <a:t>Travel from Home Office - Document</a:t>
            </a:r>
          </a:p>
          <a:p>
            <a:pPr lvl="1"/>
            <a:r>
              <a:rPr lang="en-US" sz="3400" dirty="0" smtClean="0"/>
              <a:t>Travel to Home Depot – Document.</a:t>
            </a:r>
            <a:endParaRPr lang="en-US" sz="3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Cameron L. Hess (916) 920-5286  1205636.pptx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26C-E2D0-4438-B1B1-E84F3F5A01E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414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Passive Losses/Real Estate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Substantial - $25K</a:t>
            </a:r>
          </a:p>
          <a:p>
            <a:r>
              <a:rPr lang="en-US" sz="4000" dirty="0" smtClean="0"/>
              <a:t>Real Estate Professional</a:t>
            </a:r>
          </a:p>
          <a:p>
            <a:pPr lvl="1"/>
            <a:r>
              <a:rPr lang="en-US" sz="3800" dirty="0" smtClean="0"/>
              <a:t>&gt; 750 hours + what you principally do – ends PAL presumption</a:t>
            </a:r>
          </a:p>
          <a:p>
            <a:pPr lvl="1"/>
            <a:r>
              <a:rPr lang="en-US" sz="3800" dirty="0" smtClean="0"/>
              <a:t>Still must prove Active T or B </a:t>
            </a:r>
          </a:p>
          <a:p>
            <a:pPr lvl="2"/>
            <a:r>
              <a:rPr lang="en-US" sz="3500" dirty="0" smtClean="0"/>
              <a:t>7 tests – Time Sheets &amp; Elect to Aggregate all “rentals”</a:t>
            </a:r>
            <a:endParaRPr lang="en-US" sz="35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Cameron L. Hess (916) 920-5286  1205636.pptx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26C-E2D0-4438-B1B1-E84F3F5A01E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9288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No-one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Investment Interest Expense Limit</a:t>
            </a:r>
          </a:p>
          <a:p>
            <a:r>
              <a:rPr lang="en-US" sz="3600" dirty="0" smtClean="0"/>
              <a:t>Solar Companies don’t tell the truth</a:t>
            </a:r>
          </a:p>
          <a:p>
            <a:pPr lvl="1"/>
            <a:r>
              <a:rPr lang="en-US" sz="3400" dirty="0" smtClean="0"/>
              <a:t>Your house, not your rental.</a:t>
            </a:r>
          </a:p>
          <a:p>
            <a:r>
              <a:rPr lang="en-US" sz="3600" dirty="0" smtClean="0"/>
              <a:t>Make and Keep Records.  </a:t>
            </a:r>
          </a:p>
          <a:p>
            <a:pPr lvl="1"/>
            <a:r>
              <a:rPr lang="en-US" sz="3400" dirty="0" smtClean="0"/>
              <a:t>Your IRS employee does for his/her employer, so they think you must do</a:t>
            </a:r>
            <a:r>
              <a:rPr lang="en-US" sz="3400" dirty="0"/>
              <a:t> </a:t>
            </a:r>
            <a:r>
              <a:rPr lang="en-US" sz="3400" dirty="0" smtClean="0"/>
              <a:t>it too.</a:t>
            </a:r>
            <a:endParaRPr lang="en-US" sz="3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Cameron L. Hess (916) 920-5286  1205636.pptx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26C-E2D0-4438-B1B1-E84F3F5A01E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7121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Two – </a:t>
            </a:r>
            <a:r>
              <a:rPr lang="en-US" smtClean="0"/>
              <a:t>Tax Reform </a:t>
            </a:r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44262"/>
            <a:ext cx="6477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Cameron L. Hess (916) 920-5286  1205636.pptx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26C-E2D0-4438-B1B1-E84F3F5A01E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1814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Income Tax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00525" y="3758406"/>
            <a:ext cx="7429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57400"/>
            <a:ext cx="6172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10/26/2017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Cameron L. Hess (916) 920-5286  1205636.pptx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26C-E2D0-4438-B1B1-E84F3F5A01E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521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Part 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Act One:  The Basics</a:t>
            </a:r>
          </a:p>
          <a:p>
            <a:pPr marL="457200" indent="0">
              <a:buNone/>
            </a:pPr>
            <a:r>
              <a:rPr lang="en-US" sz="3200" dirty="0"/>
              <a:t>	</a:t>
            </a:r>
            <a:r>
              <a:rPr lang="en-US" sz="3200" i="1" dirty="0" smtClean="0"/>
              <a:t>To deduct or not deduct, </a:t>
            </a:r>
          </a:p>
          <a:p>
            <a:pPr marL="457200" indent="0">
              <a:buNone/>
            </a:pPr>
            <a:r>
              <a:rPr lang="en-US" sz="3200" i="1" dirty="0" smtClean="0"/>
              <a:t>	</a:t>
            </a:r>
            <a:r>
              <a:rPr lang="en-US" sz="3200" i="1" u="sng" dirty="0" smtClean="0"/>
              <a:t>that</a:t>
            </a:r>
            <a:r>
              <a:rPr lang="en-US" sz="3200" i="1" dirty="0" smtClean="0"/>
              <a:t> is the question.</a:t>
            </a:r>
          </a:p>
          <a:p>
            <a:pPr marL="457200" indent="0">
              <a:buNone/>
            </a:pPr>
            <a:endParaRPr lang="en-US" sz="3200" dirty="0" smtClean="0"/>
          </a:p>
          <a:p>
            <a:r>
              <a:rPr lang="en-US" sz="3200" dirty="0" smtClean="0"/>
              <a:t>Act Two:  2017/2018 – Tax Reform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i="1" dirty="0" smtClean="0"/>
              <a:t>“We know what we are, </a:t>
            </a:r>
          </a:p>
          <a:p>
            <a:pPr marL="0" indent="0">
              <a:buNone/>
            </a:pPr>
            <a:r>
              <a:rPr lang="en-US" sz="3200" i="1" dirty="0"/>
              <a:t>	</a:t>
            </a:r>
            <a:r>
              <a:rPr lang="en-US" sz="3200" i="1" dirty="0" smtClean="0"/>
              <a:t>but not what we may be.”</a:t>
            </a:r>
            <a:endParaRPr lang="en-US" sz="32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Cameron L. Hess (916) 920-5286  1205636.pptx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26C-E2D0-4438-B1B1-E84F3F5A01E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9258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  Current Law:  7 brackets – 39.6%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Proposed:  	3 brackets</a:t>
            </a:r>
          </a:p>
          <a:p>
            <a:pPr lvl="1"/>
            <a:r>
              <a:rPr lang="en-US" sz="3800" dirty="0"/>
              <a:t> </a:t>
            </a:r>
            <a:r>
              <a:rPr lang="en-US" sz="3800" dirty="0" smtClean="0"/>
              <a:t>12%</a:t>
            </a:r>
          </a:p>
          <a:p>
            <a:pPr lvl="1"/>
            <a:r>
              <a:rPr lang="en-US" sz="3800" dirty="0"/>
              <a:t> </a:t>
            </a:r>
            <a:r>
              <a:rPr lang="en-US" sz="3800" dirty="0" smtClean="0"/>
              <a:t>25%</a:t>
            </a:r>
          </a:p>
          <a:p>
            <a:pPr lvl="1"/>
            <a:r>
              <a:rPr lang="en-US" sz="3800" dirty="0"/>
              <a:t> </a:t>
            </a:r>
            <a:r>
              <a:rPr lang="en-US" sz="3800" dirty="0" smtClean="0"/>
              <a:t>33%					   /12%?/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Retain CG/Dividend – 0/</a:t>
            </a:r>
            <a:r>
              <a:rPr lang="en-US" sz="4000" strike="sngStrike" dirty="0" smtClean="0"/>
              <a:t>15%</a:t>
            </a:r>
            <a:r>
              <a:rPr lang="en-US" sz="4000" dirty="0" smtClean="0"/>
              <a:t>/20%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Cameron L. Hess (916) 920-5286  1205636.pptx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26C-E2D0-4438-B1B1-E84F3F5A01E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190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Developers/Promoters – lose “loophole” – sale of interest = Ord. Inc. – 33% (not 20%)</a:t>
            </a:r>
          </a:p>
          <a:p>
            <a:r>
              <a:rPr lang="en-US" sz="3600" dirty="0" smtClean="0"/>
              <a:t>3.8% NIIT – No change??</a:t>
            </a:r>
          </a:p>
          <a:p>
            <a:r>
              <a:rPr lang="en-US" sz="3600" dirty="0" smtClean="0"/>
              <a:t>Alt. Min. Tax – Eliminated or Exemption Increased.</a:t>
            </a:r>
          </a:p>
          <a:p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Cameron L. Hess (916) 920-5286  1205636.pptx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26C-E2D0-4438-B1B1-E84F3F5A01E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1428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Bigger Standard Deduction $12/$24</a:t>
            </a:r>
          </a:p>
          <a:p>
            <a:r>
              <a:rPr lang="en-US" sz="3600" dirty="0" smtClean="0"/>
              <a:t>No Head of Household Status</a:t>
            </a:r>
          </a:p>
          <a:p>
            <a:r>
              <a:rPr lang="en-US" sz="3600" dirty="0" smtClean="0"/>
              <a:t> Personal Exemptions Eliminated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Expanded Child Care Credit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Interest/Tax Deductions – “at risk”</a:t>
            </a:r>
          </a:p>
          <a:p>
            <a:r>
              <a:rPr lang="en-US" sz="3600" dirty="0" smtClean="0"/>
              <a:t> Cap on Itemized Deductions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Cameron L. Hess (916) 920-5286  1205636.pptx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26C-E2D0-4438-B1B1-E84F3F5A01E7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0423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Estate (Death Taxes)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Dead, but Not Really</a:t>
            </a:r>
          </a:p>
          <a:p>
            <a:r>
              <a:rPr lang="en-US" sz="3600" dirty="0" smtClean="0"/>
              <a:t>Capital Gains Tax at Death (20%)</a:t>
            </a:r>
          </a:p>
          <a:p>
            <a:r>
              <a:rPr lang="en-US" sz="3600" dirty="0" smtClean="0"/>
              <a:t>Big Exemption (like Estate Taxes)</a:t>
            </a:r>
          </a:p>
          <a:p>
            <a:r>
              <a:rPr lang="en-US" sz="3600" dirty="0" smtClean="0"/>
              <a:t>Worry – Canada Model is actually a revenue raiser (smaller exemption):</a:t>
            </a:r>
          </a:p>
          <a:p>
            <a:pPr lvl="1"/>
            <a:r>
              <a:rPr lang="en-US" sz="3400" dirty="0" smtClean="0"/>
              <a:t>Estates/Trusts – Taxed  Every 21-years</a:t>
            </a:r>
          </a:p>
          <a:p>
            <a:pPr lvl="1"/>
            <a:r>
              <a:rPr lang="en-US" sz="3400" dirty="0" smtClean="0"/>
              <a:t>Gifts - Taxed</a:t>
            </a:r>
          </a:p>
          <a:p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Cameron L. Hess (916) 920-5286  1205636.pptx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26C-E2D0-4438-B1B1-E84F3F5A01E7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3356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Care Deduction/Credit</a:t>
            </a: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981199"/>
            <a:ext cx="5562599" cy="403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10/26/2017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Cameron L. Hess (916) 920-5286  1205636.pptx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26C-E2D0-4438-B1B1-E84F3F5A01E7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1763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Care Deduction/Credit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“It is going to be ____ “Great”/”Huge”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	Phase out if Taxable Income &gt; $250,000/$500,000 [or cliffhanger?]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	Deduct entire cost above-the-line – but not more than “state average costs”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	Low-income – excess is EITC rebate.</a:t>
            </a:r>
          </a:p>
          <a:p>
            <a:r>
              <a:rPr lang="en-US" sz="3600" dirty="0" smtClean="0"/>
              <a:t> 	Dependent Care Savings Accounts</a:t>
            </a:r>
          </a:p>
          <a:p>
            <a:pPr lvl="1"/>
            <a:endParaRPr lang="en-US" sz="3400" dirty="0" smtClean="0"/>
          </a:p>
          <a:p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Cameron L. Hess (916) 920-5286  1205636.pptx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26C-E2D0-4438-B1B1-E84F3F5A01E7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6447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Reduce corporate income tax rates (20%)</a:t>
            </a:r>
          </a:p>
          <a:p>
            <a:r>
              <a:rPr lang="en-US" sz="3600" dirty="0" smtClean="0"/>
              <a:t>Reduce/eliminate credits (Big Problem)</a:t>
            </a:r>
          </a:p>
          <a:p>
            <a:pPr lvl="1"/>
            <a:r>
              <a:rPr lang="en-US" sz="3400" dirty="0" smtClean="0"/>
              <a:t>Oil, Minerals, Timber, Manufacturing</a:t>
            </a:r>
          </a:p>
          <a:p>
            <a:r>
              <a:rPr lang="en-US" sz="3600" dirty="0" smtClean="0"/>
              <a:t>Reduce income tax on </a:t>
            </a:r>
            <a:r>
              <a:rPr lang="en-US" sz="3600" b="1" dirty="0" smtClean="0"/>
              <a:t>business</a:t>
            </a:r>
            <a:r>
              <a:rPr lang="en-US" sz="3600" dirty="0" smtClean="0"/>
              <a:t> income (proprietor, partner, S Corp shareholder)</a:t>
            </a:r>
          </a:p>
          <a:p>
            <a:r>
              <a:rPr lang="en-US" sz="3600" dirty="0" smtClean="0"/>
              <a:t>Write-off capital purchases (if not building or structure (2018-2023)</a:t>
            </a:r>
          </a:p>
          <a:p>
            <a:r>
              <a:rPr lang="en-US" sz="3600" dirty="0" smtClean="0"/>
              <a:t>Eliminate corporate interest deduction. (Big Problem.) – challenge Warren Buffet.</a:t>
            </a:r>
          </a:p>
          <a:p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Cameron L. Hess (916) 920-5286  1205636.pptx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26C-E2D0-4438-B1B1-E84F3F5A01E7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118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Agreed:  Tax foreign earnings by US Companies</a:t>
            </a:r>
          </a:p>
          <a:p>
            <a:r>
              <a:rPr lang="en-US" sz="3600" dirty="0" smtClean="0"/>
              <a:t>Agreed:  Water’s edge taxation – no tax if overseas (conflicts with #1)</a:t>
            </a:r>
          </a:p>
          <a:p>
            <a:r>
              <a:rPr lang="en-US" sz="3600" dirty="0" smtClean="0"/>
              <a:t>Will Fail:  Disallow COS deductions on imports.  (Big 3 Auto Oppose)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Cameron L. Hess (916) 920-5286  1205636.pptx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26C-E2D0-4438-B1B1-E84F3F5A01E7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3979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Cameron L. Hess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Partner, WKBK&amp;Y</a:t>
            </a:r>
            <a:r>
              <a:rPr lang="en-US" dirty="0"/>
              <a:t> </a:t>
            </a:r>
            <a:r>
              <a:rPr lang="en-US" dirty="0" smtClean="0"/>
              <a:t>(Law)      President-Hess Land/Camp</a:t>
            </a:r>
          </a:p>
          <a:p>
            <a:r>
              <a:rPr lang="en-US" dirty="0" smtClean="0"/>
              <a:t>Co-Chair, State Bar Tax Section Partnership &amp; Pass-Through Committee</a:t>
            </a:r>
          </a:p>
          <a:p>
            <a:r>
              <a:rPr lang="en-US" dirty="0" smtClean="0"/>
              <a:t>Co-Chair, CalCPA RED Group (Real Estate)  </a:t>
            </a:r>
            <a:r>
              <a:rPr lang="en-US" i="1" dirty="0" smtClean="0"/>
              <a:t>What happens here, goes everywhere!</a:t>
            </a:r>
          </a:p>
          <a:p>
            <a:r>
              <a:rPr lang="en-US" dirty="0" smtClean="0"/>
              <a:t>Co-Chair, CalCPA Roseville Discussion Group</a:t>
            </a:r>
          </a:p>
          <a:p>
            <a:r>
              <a:rPr lang="en-US" dirty="0" smtClean="0"/>
              <a:t>Contributing Writer, </a:t>
            </a:r>
            <a:r>
              <a:rPr lang="en-US" i="1" dirty="0" smtClean="0"/>
              <a:t>Spidells’ California Taxletter</a:t>
            </a:r>
          </a:p>
          <a:p>
            <a:r>
              <a:rPr lang="en-US" i="1" dirty="0" smtClean="0"/>
              <a:t>Educator, Attorney – Business, Tax, Estates, Non-Profit</a:t>
            </a:r>
          </a:p>
          <a:p>
            <a:r>
              <a:rPr lang="en-US" i="1" dirty="0" smtClean="0"/>
              <a:t>Past President – RHA Sacramento Valley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Cameron L. Hess (916) 920-5286  1205636.pptx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26C-E2D0-4438-B1B1-E84F3F5A01E7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7780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600" dirty="0" smtClean="0"/>
              <a:t>Cameron L. Hess, Esq.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dirty="0" smtClean="0"/>
              <a:t>Wagner Kirkman Blaine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dirty="0" smtClean="0"/>
              <a:t>Klomparens &amp; Youmans LLP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dirty="0" smtClean="0"/>
              <a:t>10640 Mather Blvd. #200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dirty="0" smtClean="0"/>
              <a:t>Mather, CA 95655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dirty="0" smtClean="0"/>
              <a:t>chess@wkblaw.com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dirty="0" smtClean="0"/>
              <a:t>(916) 920-5286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*Mather = Rancho Cordova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Cameron L. Hess (916) 920-5286  1205636.pptx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26C-E2D0-4438-B1B1-E84F3F5A01E7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805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 One – 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Estimates – Paying in Enough</a:t>
            </a:r>
          </a:p>
          <a:p>
            <a:r>
              <a:rPr lang="en-US" dirty="0" smtClean="0"/>
              <a:t>Freeing Up Deductions or Losses</a:t>
            </a:r>
          </a:p>
          <a:p>
            <a:r>
              <a:rPr lang="en-US" dirty="0" smtClean="0"/>
              <a:t>Disaster Losses</a:t>
            </a:r>
          </a:p>
          <a:p>
            <a:r>
              <a:rPr lang="en-US" dirty="0" smtClean="0"/>
              <a:t>Deferring Income &amp; Creating Deductions</a:t>
            </a:r>
          </a:p>
          <a:p>
            <a:r>
              <a:rPr lang="en-US" dirty="0" smtClean="0"/>
              <a:t>Shifting Income</a:t>
            </a:r>
          </a:p>
          <a:p>
            <a:r>
              <a:rPr lang="en-US" dirty="0" smtClean="0"/>
              <a:t>Avoiding Non-Deductible Items</a:t>
            </a:r>
          </a:p>
          <a:p>
            <a:r>
              <a:rPr lang="en-US" dirty="0" smtClean="0"/>
              <a:t>Passive Losses &amp; Real Estate Professionals</a:t>
            </a:r>
          </a:p>
          <a:p>
            <a:r>
              <a:rPr lang="en-US" dirty="0" smtClean="0"/>
              <a:t>AMT &amp; Investment Interest Expense</a:t>
            </a:r>
          </a:p>
          <a:p>
            <a:r>
              <a:rPr lang="en-US" dirty="0" smtClean="0"/>
              <a:t>Credits &amp; Recordkeeping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Cameron L. Hess (916) 920-5286  1205636.pptx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26C-E2D0-4438-B1B1-E84F3F5A01E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020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Cam’s Simple Prediction:</a:t>
            </a:r>
          </a:p>
          <a:p>
            <a:pPr lvl="1"/>
            <a:r>
              <a:rPr lang="en-US" sz="3800" dirty="0" smtClean="0"/>
              <a:t>Tax rates may be lower next year.</a:t>
            </a:r>
          </a:p>
          <a:p>
            <a:pPr lvl="1"/>
            <a:r>
              <a:rPr lang="en-US" sz="3800" dirty="0" smtClean="0"/>
              <a:t>You may have fewer deductions.</a:t>
            </a:r>
          </a:p>
          <a:p>
            <a:pPr lvl="1"/>
            <a:r>
              <a:rPr lang="en-US" sz="3800" dirty="0" smtClean="0"/>
              <a:t>You will probably pay less taxes.</a:t>
            </a:r>
          </a:p>
          <a:p>
            <a:pPr lvl="1"/>
            <a:r>
              <a:rPr lang="en-US" sz="3800" dirty="0" smtClean="0"/>
              <a:t>Unless it will causes a bracket shift, defer some income.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Cameron L. Hess (916) 920-5286  1205636.pptx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26C-E2D0-4438-B1B1-E84F3F5A01E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65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If your rents went up this year, you may owe more in taxes this year, if you withheld/paid in based on last-year.</a:t>
            </a:r>
          </a:p>
          <a:p>
            <a:r>
              <a:rPr lang="en-US" sz="3600" dirty="0" smtClean="0"/>
              <a:t>Talk to your accountant in November.  Ask what you may owe 4-15-18.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Cameron L. Hess (916) 920-5286  1205636.pptx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26C-E2D0-4438-B1B1-E84F3F5A01E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65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Points &amp; Loan Fees (Rental Prop)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Only Plan if It Makes Sense:</a:t>
            </a:r>
          </a:p>
          <a:p>
            <a:pPr lvl="1"/>
            <a:r>
              <a:rPr lang="en-US" sz="3800" dirty="0" smtClean="0"/>
              <a:t>Refinance if you may save in the long-run or if need more cash.</a:t>
            </a:r>
          </a:p>
          <a:p>
            <a:pPr lvl="1"/>
            <a:r>
              <a:rPr lang="en-US" sz="3800" dirty="0" smtClean="0"/>
              <a:t>Write-off unamortized points and loan fees (business/rental), from a prior </a:t>
            </a:r>
            <a:r>
              <a:rPr lang="en-US" sz="3800" b="1" dirty="0" smtClean="0"/>
              <a:t>re-</a:t>
            </a:r>
            <a:r>
              <a:rPr lang="en-US" sz="3800" dirty="0" smtClean="0"/>
              <a:t>finance. </a:t>
            </a:r>
            <a:endParaRPr lang="en-US" sz="3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Cameron L. Hess (916) 920-5286  1205636.pptx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26C-E2D0-4438-B1B1-E84F3F5A01E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452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Investment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  Don’t play games with investments</a:t>
            </a:r>
          </a:p>
          <a:p>
            <a:r>
              <a:rPr lang="en-US" sz="4000" dirty="0" smtClean="0"/>
              <a:t>But you can shoot  a dead dog.</a:t>
            </a:r>
          </a:p>
          <a:p>
            <a:pPr lvl="1"/>
            <a:r>
              <a:rPr lang="en-US" sz="3800" dirty="0" smtClean="0"/>
              <a:t>Sell a bad stock if you want a loss to offset stock gains.   </a:t>
            </a:r>
            <a:endParaRPr lang="en-US" sz="3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Cameron L. Hess (916) 920-5286  1205636.pptx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26C-E2D0-4438-B1B1-E84F3F5A01E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978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  See a doctor first, then call the lawyer.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If the house burned/flooded – you also need a tax accountant/lawyer.</a:t>
            </a:r>
          </a:p>
          <a:p>
            <a:r>
              <a:rPr lang="en-US" sz="4000" dirty="0" smtClean="0"/>
              <a:t> If the “other lawyer” knows insurance; he </a:t>
            </a:r>
            <a:r>
              <a:rPr lang="en-US" sz="4000" b="1" i="1" u="sng" dirty="0" smtClean="0"/>
              <a:t>doesn’t know taxes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Cameron L. Hess (916) 920-5286  1205636.pptx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26C-E2D0-4438-B1B1-E84F3F5A01E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78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Yes, there is a Santa Clause – he just looks like your piggy bank.</a:t>
            </a:r>
          </a:p>
          <a:p>
            <a:r>
              <a:rPr lang="en-US" sz="4000" dirty="0" smtClean="0"/>
              <a:t>401(k), 408 – IRA – they are all good numbers – use them.</a:t>
            </a:r>
          </a:p>
          <a:p>
            <a:r>
              <a:rPr lang="en-US" sz="4000" dirty="0" smtClean="0"/>
              <a:t>529 is a good number for your grandchildren. 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Cameron L. Hess (916) 920-5286  1205636.pptx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26C-E2D0-4438-B1B1-E84F3F5A01E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4223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</TotalTime>
  <Words>1297</Words>
  <Application>Microsoft Office PowerPoint</Application>
  <PresentationFormat>On-screen Show (4:3)</PresentationFormat>
  <Paragraphs>244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Flow</vt:lpstr>
      <vt:lpstr>Year-End Tax Planning RHA</vt:lpstr>
      <vt:lpstr>Two Part Play</vt:lpstr>
      <vt:lpstr>Act One – The Basics</vt:lpstr>
      <vt:lpstr>The Basics</vt:lpstr>
      <vt:lpstr>Estimates</vt:lpstr>
      <vt:lpstr>Points &amp; Loan Fees (Rental Prop)</vt:lpstr>
      <vt:lpstr>The Investment Game</vt:lpstr>
      <vt:lpstr>Disasters</vt:lpstr>
      <vt:lpstr>Benefit Plans</vt:lpstr>
      <vt:lpstr>Favorite Word:  Deduction</vt:lpstr>
      <vt:lpstr>Fast Deductions</vt:lpstr>
      <vt:lpstr>Create Deductions</vt:lpstr>
      <vt:lpstr>Give or Take</vt:lpstr>
      <vt:lpstr>Shift Income</vt:lpstr>
      <vt:lpstr>Avoid Non-Deductible Items</vt:lpstr>
      <vt:lpstr>Passive Losses/Real Estate Value</vt:lpstr>
      <vt:lpstr>Trust No-one</vt:lpstr>
      <vt:lpstr>Act Two – Tax Reform Plan</vt:lpstr>
      <vt:lpstr>Individual Income Tax</vt:lpstr>
      <vt:lpstr>Tax Rates</vt:lpstr>
      <vt:lpstr>Big Changes</vt:lpstr>
      <vt:lpstr>Big Changes</vt:lpstr>
      <vt:lpstr>Estate (Death Taxes)</vt:lpstr>
      <vt:lpstr>Child Care Deduction/Credit</vt:lpstr>
      <vt:lpstr>Child Care Deduction/Credit</vt:lpstr>
      <vt:lpstr>Business Taxes</vt:lpstr>
      <vt:lpstr>International</vt:lpstr>
      <vt:lpstr>Cameron L. Hess</vt:lpstr>
      <vt:lpstr>Thank You</vt:lpstr>
    </vt:vector>
  </TitlesOfParts>
  <Company>Wagner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Cameron Hess</dc:creator>
  <cp:lastModifiedBy>Cameron Hess</cp:lastModifiedBy>
  <cp:revision>16</cp:revision>
  <cp:lastPrinted>2017-10-26T19:45:23Z</cp:lastPrinted>
  <dcterms:created xsi:type="dcterms:W3CDTF">2017-10-26T07:16:38Z</dcterms:created>
  <dcterms:modified xsi:type="dcterms:W3CDTF">2017-10-26T20:03:43Z</dcterms:modified>
</cp:coreProperties>
</file>